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6" r:id="rId5"/>
    <p:sldId id="285" r:id="rId6"/>
    <p:sldId id="303" r:id="rId7"/>
    <p:sldId id="287" r:id="rId8"/>
    <p:sldId id="288" r:id="rId9"/>
    <p:sldId id="294" r:id="rId10"/>
    <p:sldId id="295" r:id="rId11"/>
    <p:sldId id="296" r:id="rId12"/>
    <p:sldId id="291" r:id="rId13"/>
    <p:sldId id="290" r:id="rId14"/>
    <p:sldId id="292" r:id="rId15"/>
    <p:sldId id="298" r:id="rId16"/>
    <p:sldId id="300" r:id="rId17"/>
    <p:sldId id="299" r:id="rId18"/>
    <p:sldId id="302" r:id="rId19"/>
    <p:sldId id="30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922FAB8-A81B-50F1-1CA9-B4BAD3424AA9}" name="강민호" initials="" userId="S::20181835@office.daejin.ac.kr::145b6144-6e48-43e2-ae10-990398e8cb1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A57"/>
    <a:srgbClr val="179AD7"/>
    <a:srgbClr val="42EEF5"/>
    <a:srgbClr val="0FA3DE"/>
    <a:srgbClr val="002856"/>
    <a:srgbClr val="B1D351"/>
    <a:srgbClr val="6E5BFF"/>
    <a:srgbClr val="A8CE3B"/>
    <a:srgbClr val="BDE9A4"/>
    <a:srgbClr val="9AE9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3E037A-92AF-7A40-A93F-66579F41CA94}" v="53" dt="2023-11-23T03:56:16.227"/>
    <p1510:client id="{3121EE2F-2FEF-4CB0-8F6F-D194617EF7E0}" v="1235" dt="2023-11-23T04:01:13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8" autoAdjust="0"/>
    <p:restoredTop sz="89884" autoAdjust="0"/>
  </p:normalViewPr>
  <p:slideViewPr>
    <p:cSldViewPr snapToGrid="0">
      <p:cViewPr varScale="1">
        <p:scale>
          <a:sx n="102" d="100"/>
          <a:sy n="102" d="100"/>
        </p:scale>
        <p:origin x="570" y="15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5FCFA57-8AFA-D965-BDB8-FDF5D93C4D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D8D135-274D-D815-BC47-C905E3E8FF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0D1EF-A117-4D58-BC3B-52672DF2026C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CF03D5-99B6-480E-4721-7F58A41C3D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BC9309-AD64-8C04-729A-7039B4A066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71F39-E39F-4403-886A-45468E912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59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C303C-ABBB-46E6-8CC5-724FEFA9A021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EC914-C914-489F-9077-B81F9FC8D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990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EC914-C914-489F-9077-B81F9FC8D4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636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soynlp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EC914-C914-489F-9077-B81F9FC8D4D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252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EC914-C914-489F-9077-B81F9FC8D4D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729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2023</a:t>
            </a:r>
            <a:r>
              <a:rPr lang="ko-KR" altLang="en-US"/>
              <a:t>년을 강타했던 </a:t>
            </a:r>
            <a:r>
              <a:rPr lang="en-US" altLang="ko-KR"/>
              <a:t>GPT</a:t>
            </a:r>
          </a:p>
          <a:p>
            <a:r>
              <a:rPr lang="en-US" altLang="ko-KR"/>
              <a:t>1</a:t>
            </a:r>
            <a:r>
              <a:rPr lang="ko-KR" altLang="en-US"/>
              <a:t>년 </a:t>
            </a:r>
            <a:r>
              <a:rPr lang="ko-KR" altLang="en-US" err="1"/>
              <a:t>전까지만</a:t>
            </a:r>
            <a:r>
              <a:rPr lang="ko-KR" altLang="en-US"/>
              <a:t> 해도 </a:t>
            </a:r>
            <a:r>
              <a:rPr lang="en-US" altLang="ko-KR"/>
              <a:t>it </a:t>
            </a:r>
            <a:r>
              <a:rPr lang="ko-KR" altLang="en-US"/>
              <a:t>종사자가 아닌 사람들이라면</a:t>
            </a:r>
            <a:r>
              <a:rPr lang="en-US" altLang="ko-KR"/>
              <a:t> </a:t>
            </a:r>
            <a:r>
              <a:rPr lang="ko-KR" altLang="en-US"/>
              <a:t>거기에 </a:t>
            </a:r>
            <a:r>
              <a:rPr lang="en-US" altLang="ko-KR"/>
              <a:t>it </a:t>
            </a:r>
            <a:r>
              <a:rPr lang="ko-KR" altLang="en-US"/>
              <a:t>종사자라도 관심이 없다면 </a:t>
            </a:r>
            <a:r>
              <a:rPr lang="en-US" altLang="ko-KR"/>
              <a:t>GPT</a:t>
            </a:r>
            <a:r>
              <a:rPr lang="ko-KR" altLang="en-US"/>
              <a:t>라는 언어모델의 존재조차 </a:t>
            </a:r>
            <a:r>
              <a:rPr lang="ko-KR" altLang="en-US" err="1"/>
              <a:t>몰랐겠지만</a:t>
            </a:r>
            <a:endParaRPr lang="en-US" altLang="ko-KR"/>
          </a:p>
          <a:p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시장조사전문기업 </a:t>
            </a:r>
            <a:r>
              <a:rPr lang="ko-KR" altLang="en-US" b="0" i="0" err="1">
                <a:solidFill>
                  <a:srgbClr val="222222"/>
                </a:solidFill>
                <a:effectLst/>
                <a:latin typeface="-apple-system"/>
              </a:rPr>
              <a:t>엠브레인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ko-KR" altLang="en-US" b="0" i="0" err="1">
                <a:solidFill>
                  <a:srgbClr val="222222"/>
                </a:solidFill>
                <a:effectLst/>
                <a:latin typeface="-apple-system"/>
              </a:rPr>
              <a:t>트렌드모니터</a:t>
            </a:r>
            <a:r>
              <a:rPr lang="ko-KR" altLang="en-US" err="1"/>
              <a:t>에서</a:t>
            </a:r>
            <a:r>
              <a:rPr lang="ko-KR" altLang="en-US"/>
              <a:t> 조사한 바에 따르면 </a:t>
            </a: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19~59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세 성인 남녀 </a:t>
            </a: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42.8%</a:t>
            </a:r>
            <a:r>
              <a:rPr lang="ko-KR" altLang="en-US">
                <a:solidFill>
                  <a:srgbClr val="222222"/>
                </a:solidFill>
                <a:latin typeface="-apple-system"/>
              </a:rPr>
              <a:t>가 </a:t>
            </a:r>
            <a:r>
              <a:rPr lang="en-US" altLang="ko-KR" err="1">
                <a:solidFill>
                  <a:srgbClr val="222222"/>
                </a:solidFill>
                <a:latin typeface="-apple-system"/>
              </a:rPr>
              <a:t>gpt</a:t>
            </a:r>
            <a:r>
              <a:rPr lang="ko-KR" altLang="en-US">
                <a:solidFill>
                  <a:srgbClr val="222222"/>
                </a:solidFill>
                <a:latin typeface="-apple-system"/>
              </a:rPr>
              <a:t>에 대해 알고 있다고 답했습니다</a:t>
            </a:r>
            <a:r>
              <a:rPr lang="en-US" altLang="ko-KR">
                <a:solidFill>
                  <a:srgbClr val="222222"/>
                </a:solidFill>
                <a:latin typeface="-apple-system"/>
              </a:rPr>
              <a:t>.</a:t>
            </a:r>
          </a:p>
          <a:p>
            <a:r>
              <a:rPr lang="ko-KR" altLang="en-US"/>
              <a:t>이처럼 새로운 기술들이 저희 곁으로 빠르게 오고 있고 우리들도 이에 맞춰서 지속적으로 스킬들을 업데이트 </a:t>
            </a:r>
            <a:r>
              <a:rPr lang="ko-KR" altLang="en-US" err="1"/>
              <a:t>해야합니다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EC914-C914-489F-9077-B81F9FC8D4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511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err="1"/>
              <a:t>가트너</a:t>
            </a:r>
            <a:r>
              <a:rPr lang="ko-KR" altLang="en-US"/>
              <a:t> 그래프를 보면 알 수 있다시피</a:t>
            </a:r>
            <a:endParaRPr lang="en-US" altLang="ko-KR"/>
          </a:p>
          <a:p>
            <a:r>
              <a:rPr lang="en-US" altLang="ko-KR"/>
              <a:t>25</a:t>
            </a:r>
            <a:r>
              <a:rPr lang="ko-KR" altLang="en-US"/>
              <a:t>가지의 기술 트랜드 중 </a:t>
            </a:r>
            <a:r>
              <a:rPr lang="en-US" altLang="ko-KR"/>
              <a:t>12</a:t>
            </a:r>
            <a:r>
              <a:rPr lang="ko-KR" altLang="en-US"/>
              <a:t>가지가</a:t>
            </a:r>
            <a:br>
              <a:rPr lang="en-US" altLang="ko-KR"/>
            </a:br>
            <a:r>
              <a:rPr lang="en-US" altLang="ko-KR"/>
              <a:t>2~5</a:t>
            </a:r>
            <a:r>
              <a:rPr lang="ko-KR" altLang="en-US"/>
              <a:t>년 정도 밖에 안된 기술들이며</a:t>
            </a:r>
            <a:endParaRPr lang="en-US" altLang="ko-KR"/>
          </a:p>
          <a:p>
            <a:r>
              <a:rPr lang="ko-KR" altLang="en-US"/>
              <a:t>이러한 기술들이 이미 성숙 단계에 </a:t>
            </a:r>
            <a:endParaRPr lang="en-US" altLang="ko-KR"/>
          </a:p>
          <a:p>
            <a:r>
              <a:rPr lang="ko-KR" altLang="en-US"/>
              <a:t>이르고 있다는 걸 볼 수 있다</a:t>
            </a:r>
            <a:r>
              <a:rPr lang="en-US" altLang="ko-KR"/>
              <a:t>.</a:t>
            </a:r>
          </a:p>
          <a:p>
            <a:r>
              <a:rPr lang="ko-KR" altLang="en-US"/>
              <a:t>이처럼</a:t>
            </a:r>
            <a:r>
              <a:rPr lang="en-US" altLang="ko-KR" b="1"/>
              <a:t> It</a:t>
            </a:r>
            <a:r>
              <a:rPr lang="ko-KR" altLang="en-US" b="1"/>
              <a:t> 트렌드가 시시각각 변하고 있음</a:t>
            </a:r>
            <a:endParaRPr lang="en-US" altLang="ko-KR" b="1"/>
          </a:p>
          <a:p>
            <a:r>
              <a:rPr lang="ko-KR" altLang="en-US" b="1"/>
              <a:t>이러한 상황에 대응을 위해 최신의 정보를 신속하게 </a:t>
            </a:r>
            <a:r>
              <a:rPr lang="ko-KR" altLang="en-US" b="1" err="1"/>
              <a:t>구해야함</a:t>
            </a:r>
            <a:endParaRPr lang="en-US" altLang="ko-KR" b="1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b="1">
                <a:sym typeface="Wingdings" panose="05000000000000000000" pitchFamily="2" charset="2"/>
              </a:rPr>
              <a:t>비용이 </a:t>
            </a:r>
            <a:r>
              <a:rPr lang="ko-KR" altLang="en-US" b="1" err="1">
                <a:sym typeface="Wingdings" panose="05000000000000000000" pitchFamily="2" charset="2"/>
              </a:rPr>
              <a:t>발생하게됨</a:t>
            </a:r>
            <a:endParaRPr lang="en-US" altLang="ko-KR" b="1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b="1">
                <a:sym typeface="Wingdings" panose="05000000000000000000" pitchFamily="2" charset="2"/>
              </a:rPr>
              <a:t>정보들을 수집하고 정리하는 것은 어렵지 않지만 여러 곳에 나누어져 있고 정리가 되어있지 않은 데이터들로 인해</a:t>
            </a:r>
            <a:endParaRPr lang="en-US" altLang="ko-KR" b="1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b="1">
                <a:sym typeface="Wingdings" panose="05000000000000000000" pitchFamily="2" charset="2"/>
              </a:rPr>
              <a:t>비용이 발생하는 것을 줄이기 위해 만들게 된 사이트가</a:t>
            </a:r>
            <a:endParaRPr lang="en-US" altLang="ko-KR" b="1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b="1">
              <a:sym typeface="Wingdings" panose="05000000000000000000" pitchFamily="2" charset="2"/>
            </a:endParaRPr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EC914-C914-489F-9077-B81F9FC8D4D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50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GATI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r>
              <a:rPr lang="en-US" altLang="ko-KR"/>
              <a:t>GATI</a:t>
            </a:r>
            <a:r>
              <a:rPr lang="ko-KR" altLang="en-US"/>
              <a:t>는</a:t>
            </a:r>
            <a:endParaRPr lang="en-US" altLang="ko-KR"/>
          </a:p>
          <a:p>
            <a:r>
              <a:rPr lang="ko-KR" altLang="en-US" err="1"/>
              <a:t>가트너</a:t>
            </a:r>
            <a:r>
              <a:rPr lang="ko-KR" altLang="en-US"/>
              <a:t> 그래프의 </a:t>
            </a:r>
            <a:r>
              <a:rPr lang="ko-KR" altLang="en-US" err="1"/>
              <a:t>앞글자와</a:t>
            </a:r>
            <a:r>
              <a:rPr lang="ko-KR" altLang="en-US"/>
              <a:t> </a:t>
            </a:r>
            <a:r>
              <a:rPr lang="en-US" altLang="ko-KR"/>
              <a:t>IT</a:t>
            </a:r>
            <a:r>
              <a:rPr lang="ko-KR" altLang="en-US"/>
              <a:t>의 뒷글자를 합친 이름이며</a:t>
            </a:r>
            <a:endParaRPr lang="en-US" altLang="ko-KR"/>
          </a:p>
          <a:p>
            <a:r>
              <a:rPr lang="en-US" altLang="ko-KR"/>
              <a:t>“</a:t>
            </a:r>
            <a:r>
              <a:rPr lang="ko-KR" altLang="en-US"/>
              <a:t>같이</a:t>
            </a:r>
            <a:r>
              <a:rPr lang="en-US" altLang="ko-KR"/>
              <a:t>＂</a:t>
            </a:r>
            <a:r>
              <a:rPr lang="ko-KR" altLang="en-US"/>
              <a:t>와 비슷하게 들리기 때문에 많은 사람들이 같이 소통하며 정보를 공유할 수 있기를 바란다는 의미도 포함합니다</a:t>
            </a:r>
            <a:r>
              <a:rPr lang="en-US" altLang="ko-KR"/>
              <a:t>.</a:t>
            </a:r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EC914-C914-489F-9077-B81F9FC8D4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914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EC914-C914-489F-9077-B81F9FC8D4D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078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분석 결과를 확인할 수 있는 페이지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EC914-C914-489F-9077-B81F9FC8D4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52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EC914-C914-489F-9077-B81F9FC8D4D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611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파이프라인 형성</a:t>
            </a:r>
            <a:endParaRPr lang="en-US" altLang="ko-KR"/>
          </a:p>
          <a:p>
            <a:r>
              <a:rPr lang="ko-KR" altLang="en-US"/>
              <a:t>매일 새벽 </a:t>
            </a:r>
            <a:r>
              <a:rPr lang="en-US" altLang="ko-KR"/>
              <a:t>3</a:t>
            </a:r>
            <a:r>
              <a:rPr lang="ko-KR" altLang="en-US"/>
              <a:t>시 크롤링한 데이터를 </a:t>
            </a:r>
            <a:r>
              <a:rPr lang="en-US" altLang="ko-KR" err="1"/>
              <a:t>db</a:t>
            </a:r>
            <a:r>
              <a:rPr lang="ko-KR" altLang="en-US"/>
              <a:t>를 </a:t>
            </a:r>
            <a:r>
              <a:rPr lang="ko-KR" altLang="en-US" err="1"/>
              <a:t>최신화함</a:t>
            </a:r>
            <a:br>
              <a:rPr lang="en-US" altLang="ko-KR"/>
            </a:br>
            <a:r>
              <a:rPr lang="ko-KR" altLang="en-US"/>
              <a:t>매 주 새벽 </a:t>
            </a:r>
            <a:r>
              <a:rPr lang="en-US" altLang="ko-KR"/>
              <a:t>3</a:t>
            </a:r>
            <a:r>
              <a:rPr lang="ko-KR" altLang="en-US"/>
              <a:t>시 업데이트된 데이터를 </a:t>
            </a:r>
            <a:r>
              <a:rPr lang="ko-KR" altLang="en-US" err="1"/>
              <a:t>전처리하여</a:t>
            </a:r>
            <a:r>
              <a:rPr lang="ko-KR" altLang="en-US"/>
              <a:t> </a:t>
            </a:r>
            <a:r>
              <a:rPr lang="en-US" altLang="ko-KR" err="1"/>
              <a:t>db</a:t>
            </a:r>
            <a:r>
              <a:rPr lang="ko-KR" altLang="en-US"/>
              <a:t>를 </a:t>
            </a:r>
            <a:r>
              <a:rPr lang="ko-KR" altLang="en-US" err="1"/>
              <a:t>최신화함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EC914-C914-489F-9077-B81F9FC8D4D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16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EC914-C914-489F-9077-B81F9FC8D4D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354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97831-5F2F-93FA-65A0-58FC9D21A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E46354-9B24-5F3D-5FEA-648AEA00C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29C7F-F6DC-B97D-72F6-C18F9C81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BD82-CB47-4D4F-BAFE-F2EC2F0A13F4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03D42-B138-7564-B928-AA0BCC7F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35BE5-14DF-1B1D-CE34-71DAFD8FB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B14F-2CB6-4072-9DB7-CC1557D01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25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01916-E53C-B43D-E470-FF3A0258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9BFD7B-DA34-C78A-3C0F-7C9D5DCA4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A13627-9782-E11A-0A7A-4C5EB2AC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BD82-CB47-4D4F-BAFE-F2EC2F0A13F4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6EB08-8F43-0A8E-DF9B-13D5907E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94C1AF-32A2-AA79-A04F-A28FD157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B14F-2CB6-4072-9DB7-CC1557D01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76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A51A35-D7FC-322B-3984-453665CC3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94AAAA-A36F-234A-AB44-2DFE9A5F3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38711-9890-2458-A24C-D1EF037D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BD82-CB47-4D4F-BAFE-F2EC2F0A13F4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13419A-3CF8-B2D3-1B1B-B5286C52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3CBB6-9FDC-057D-7D7C-4A8B93D6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B14F-2CB6-4072-9DB7-CC1557D01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94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BE361-9FD6-E2E6-049C-1E1E855C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633" y="1365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2F9327-8944-31EF-1C46-562775D52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46A39-82A5-3939-F658-8EF9EF48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BD82-CB47-4D4F-BAFE-F2EC2F0A13F4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E6B08-9F76-9F7D-7C4E-8ECBDA80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8005E4-B07A-38EC-6234-2B9EECFF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B14F-2CB6-4072-9DB7-CC1557D01C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E8E9AF-07F1-5823-B107-7ACCD2D76575}"/>
              </a:ext>
            </a:extLst>
          </p:cNvPr>
          <p:cNvSpPr/>
          <p:nvPr userDrawn="1"/>
        </p:nvSpPr>
        <p:spPr>
          <a:xfrm rot="4116840" flipV="1">
            <a:off x="10144775" y="1206850"/>
            <a:ext cx="3163052" cy="80650"/>
          </a:xfrm>
          <a:prstGeom prst="rect">
            <a:avLst/>
          </a:prstGeom>
          <a:solidFill>
            <a:srgbClr val="0028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9E97AE-509F-0A6B-94DE-531E7869925C}"/>
              </a:ext>
            </a:extLst>
          </p:cNvPr>
          <p:cNvSpPr/>
          <p:nvPr userDrawn="1"/>
        </p:nvSpPr>
        <p:spPr>
          <a:xfrm>
            <a:off x="165347" y="440780"/>
            <a:ext cx="270286" cy="270286"/>
          </a:xfrm>
          <a:prstGeom prst="rect">
            <a:avLst/>
          </a:prstGeom>
          <a:solidFill>
            <a:srgbClr val="0FA3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CC5682-AA6F-8555-A451-3E4086EC7573}"/>
              </a:ext>
            </a:extLst>
          </p:cNvPr>
          <p:cNvSpPr/>
          <p:nvPr userDrawn="1"/>
        </p:nvSpPr>
        <p:spPr>
          <a:xfrm>
            <a:off x="171471" y="105400"/>
            <a:ext cx="270286" cy="270286"/>
          </a:xfrm>
          <a:prstGeom prst="rect">
            <a:avLst/>
          </a:prstGeom>
          <a:solidFill>
            <a:srgbClr val="0028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93C320-2592-595D-910D-DA0821E319A2}"/>
              </a:ext>
            </a:extLst>
          </p:cNvPr>
          <p:cNvSpPr/>
          <p:nvPr userDrawn="1"/>
        </p:nvSpPr>
        <p:spPr>
          <a:xfrm>
            <a:off x="499630" y="105400"/>
            <a:ext cx="270286" cy="270286"/>
          </a:xfrm>
          <a:prstGeom prst="rect">
            <a:avLst/>
          </a:prstGeom>
          <a:solidFill>
            <a:srgbClr val="42EE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23B3C8-F29C-D0C7-6335-1C0FFAA034DB}"/>
              </a:ext>
            </a:extLst>
          </p:cNvPr>
          <p:cNvSpPr/>
          <p:nvPr userDrawn="1"/>
        </p:nvSpPr>
        <p:spPr>
          <a:xfrm rot="21030106" flipV="1">
            <a:off x="9201894" y="6616369"/>
            <a:ext cx="3155864" cy="53624"/>
          </a:xfrm>
          <a:prstGeom prst="rect">
            <a:avLst/>
          </a:prstGeom>
          <a:solidFill>
            <a:srgbClr val="42EE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C7C416-186D-4D9F-0CF4-CC8E15962C45}"/>
              </a:ext>
            </a:extLst>
          </p:cNvPr>
          <p:cNvSpPr/>
          <p:nvPr userDrawn="1"/>
        </p:nvSpPr>
        <p:spPr>
          <a:xfrm rot="4922621" flipH="1" flipV="1">
            <a:off x="-1023050" y="5943651"/>
            <a:ext cx="2191682" cy="45719"/>
          </a:xfrm>
          <a:prstGeom prst="rect">
            <a:avLst/>
          </a:prstGeom>
          <a:solidFill>
            <a:srgbClr val="0FA3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E476B-7216-23A6-3377-02C59EB90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DD9000-93BA-5034-39A5-23B25C77A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9C9F6-D5C5-22C3-29B1-2B22F16A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BD82-CB47-4D4F-BAFE-F2EC2F0A13F4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C3B53-E7E8-558D-BD49-ED70EF89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1E2AF9-F98A-FC18-E678-0FD1EAF6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B14F-2CB6-4072-9DB7-CC1557D01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54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75544-A57B-466B-AC92-784F990EC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2F2C8-11C3-64D3-18C4-4DDAEB067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D1AC7E-2E4B-8DE3-5581-DE80D13DC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FFDBBA-3EDC-B169-2F4B-F4C00AE0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BD82-CB47-4D4F-BAFE-F2EC2F0A13F4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926703-E3D8-AAAA-C189-2CEC4686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F98A50-9FC5-BD93-5B37-08CF2D5F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B14F-2CB6-4072-9DB7-CC1557D01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58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53F58-6D54-4BD9-3E83-DAC9C85F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D91E78-0899-1C81-5BC3-0AB3DD232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C03C47-B3F0-6304-E401-5CFC77CA8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484E80-F6EC-A7FC-7509-75E283DF1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D10FE6-93A7-F950-6778-65315C069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3C1A84-BE1A-C08E-73C7-D02A47D8F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BD82-CB47-4D4F-BAFE-F2EC2F0A13F4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D1E029-2DE6-F6EB-1BA1-F88E4D0A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5460EF-6642-D673-DA3B-94EAB48E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B14F-2CB6-4072-9DB7-CC1557D01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6FC22-501E-48DA-9DA5-C034AC28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C0F8A5-B465-ECCE-ED4C-3DBE9592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BD82-CB47-4D4F-BAFE-F2EC2F0A13F4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5D1054-938E-5D03-1442-6C3878195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599E15-E307-FED9-5E4A-5E1DD1E4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B14F-2CB6-4072-9DB7-CC1557D01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92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15EC3C-D8B7-35DB-C295-04CBB256F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BD82-CB47-4D4F-BAFE-F2EC2F0A13F4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9C429C-9575-26BB-D88D-51C7D2C4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BEEC58-C783-4459-ECAE-68F08247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B14F-2CB6-4072-9DB7-CC1557D01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15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BA76A-1BA7-D384-9BB8-24ADBB1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DC5D77-BE6F-958F-5DEA-C52853C0C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7BFE37-AE87-A33D-61FB-55EAF96C4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855350-60D5-AFDA-4FA0-FCF9CC76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BD82-CB47-4D4F-BAFE-F2EC2F0A13F4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D1079E-4B62-C68F-5715-DB7BD0A4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988841-0AA5-1843-66D4-9C67B7CB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B14F-2CB6-4072-9DB7-CC1557D01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6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D3EB2-3565-9688-9914-24FE32B58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EB6BEB-C49F-C718-1084-8EAA3F7DA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1BE7DC-239C-9860-B093-00BC2CDE8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47ABE9-E3C3-9F1F-9E1F-E230204A5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BD82-CB47-4D4F-BAFE-F2EC2F0A13F4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0AE49B-48E2-1468-2DCD-99487F5F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8D347B-9B36-7F0A-0D6C-4EA2AE42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B14F-2CB6-4072-9DB7-CC1557D01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33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CE0F63-ED46-98E6-008D-9E86EE800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53B396-F509-5233-00D1-9D939BCF4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5FC5B-F7CB-ADA7-ED29-38E2DCD03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2BD82-CB47-4D4F-BAFE-F2EC2F0A13F4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7FDED-C462-E7D6-2DCE-8F73E66ED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77C92-FC31-B070-F9BF-FB37E3329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3B14F-2CB6-4072-9DB7-CC1557D01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1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4.gi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6.sv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6.svg"/><Relationship Id="rId9" Type="http://schemas.openxmlformats.org/officeDocument/2006/relationships/image" Target="../media/image24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gif"/><Relationship Id="rId5" Type="http://schemas.openxmlformats.org/officeDocument/2006/relationships/image" Target="../media/image30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8.png"/><Relationship Id="rId7" Type="http://schemas.openxmlformats.org/officeDocument/2006/relationships/image" Target="../media/image2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9EA8CCA-F4A0-2466-D37C-47CBBDDE1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2525" y="5099030"/>
            <a:ext cx="3762375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ko-KR"/>
              <a:t>		</a:t>
            </a:r>
            <a:r>
              <a:rPr lang="ko-KR" altLang="en-US"/>
              <a:t>     </a:t>
            </a:r>
            <a:r>
              <a:rPr lang="en-US" altLang="ko-KR"/>
              <a:t>👑</a:t>
            </a:r>
          </a:p>
          <a:p>
            <a:r>
              <a:rPr lang="en-US" altLang="ko-KR"/>
              <a:t>20181835 </a:t>
            </a:r>
            <a:r>
              <a:rPr lang="ko-KR" altLang="en-US"/>
              <a:t>강민호</a:t>
            </a:r>
            <a:endParaRPr lang="en-US" altLang="ko-KR"/>
          </a:p>
          <a:p>
            <a:r>
              <a:rPr lang="en-US" altLang="ko-KR"/>
              <a:t>20161261 </a:t>
            </a:r>
            <a:r>
              <a:rPr lang="ko-KR" altLang="en-US"/>
              <a:t>이민재</a:t>
            </a:r>
            <a:endParaRPr lang="en-US" altLang="ko-KR"/>
          </a:p>
          <a:p>
            <a:r>
              <a:rPr lang="en-US" altLang="ko-KR"/>
              <a:t>20171561 </a:t>
            </a:r>
            <a:r>
              <a:rPr lang="ko-KR" altLang="en-US"/>
              <a:t>윤준현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C4C07D-2326-8AE3-ECAF-61A6D6C39FAD}"/>
              </a:ext>
            </a:extLst>
          </p:cNvPr>
          <p:cNvSpPr txBox="1"/>
          <p:nvPr/>
        </p:nvSpPr>
        <p:spPr>
          <a:xfrm>
            <a:off x="4730496" y="2326513"/>
            <a:ext cx="27310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ko-KR" sz="6600" b="1">
                <a:solidFill>
                  <a:srgbClr val="002856"/>
                </a:solidFill>
              </a:rPr>
              <a:t>G</a:t>
            </a:r>
            <a:r>
              <a:rPr kumimoji="1" lang="en-US" altLang="ko-KR" sz="6600" b="1">
                <a:solidFill>
                  <a:srgbClr val="42EEF5"/>
                </a:solidFill>
              </a:rPr>
              <a:t>A</a:t>
            </a:r>
            <a:r>
              <a:rPr kumimoji="1" lang="en-US" altLang="ko-KR" sz="6600" b="1">
                <a:solidFill>
                  <a:srgbClr val="0FA3DE"/>
                </a:solidFill>
              </a:rPr>
              <a:t>T</a:t>
            </a:r>
            <a:r>
              <a:rPr kumimoji="1" lang="en-US" altLang="ko-KR" sz="6600" b="1"/>
              <a:t>I</a:t>
            </a:r>
            <a:endParaRPr kumimoji="1" lang="ko-KR" altLang="en-US" sz="44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35FDC-2C46-F04B-CF81-B0ACE27436CD}"/>
              </a:ext>
            </a:extLst>
          </p:cNvPr>
          <p:cNvSpPr/>
          <p:nvPr/>
        </p:nvSpPr>
        <p:spPr>
          <a:xfrm rot="5400000" flipV="1">
            <a:off x="-932791" y="2278991"/>
            <a:ext cx="4627812" cy="69829"/>
          </a:xfrm>
          <a:prstGeom prst="rect">
            <a:avLst/>
          </a:prstGeom>
          <a:solidFill>
            <a:srgbClr val="0028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1B726F-17B5-ADAA-468C-F2F74813924E}"/>
              </a:ext>
            </a:extLst>
          </p:cNvPr>
          <p:cNvSpPr/>
          <p:nvPr/>
        </p:nvSpPr>
        <p:spPr>
          <a:xfrm>
            <a:off x="165347" y="440780"/>
            <a:ext cx="270286" cy="270286"/>
          </a:xfrm>
          <a:prstGeom prst="rect">
            <a:avLst/>
          </a:prstGeom>
          <a:solidFill>
            <a:srgbClr val="0FA3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8D7424-15E4-52BE-514D-380D30D78113}"/>
              </a:ext>
            </a:extLst>
          </p:cNvPr>
          <p:cNvSpPr/>
          <p:nvPr/>
        </p:nvSpPr>
        <p:spPr>
          <a:xfrm>
            <a:off x="171471" y="105400"/>
            <a:ext cx="270286" cy="270286"/>
          </a:xfrm>
          <a:prstGeom prst="rect">
            <a:avLst/>
          </a:prstGeom>
          <a:solidFill>
            <a:srgbClr val="0028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692355-558F-F8D6-80F5-D70295027610}"/>
              </a:ext>
            </a:extLst>
          </p:cNvPr>
          <p:cNvSpPr/>
          <p:nvPr/>
        </p:nvSpPr>
        <p:spPr>
          <a:xfrm>
            <a:off x="499630" y="105400"/>
            <a:ext cx="270286" cy="270286"/>
          </a:xfrm>
          <a:prstGeom prst="rect">
            <a:avLst/>
          </a:prstGeom>
          <a:solidFill>
            <a:srgbClr val="42EE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A342479-6F2C-B8AB-6FBF-FDBC22AFA8ED}"/>
              </a:ext>
            </a:extLst>
          </p:cNvPr>
          <p:cNvSpPr/>
          <p:nvPr/>
        </p:nvSpPr>
        <p:spPr>
          <a:xfrm flipV="1">
            <a:off x="686582" y="3929803"/>
            <a:ext cx="11709193" cy="45719"/>
          </a:xfrm>
          <a:prstGeom prst="rect">
            <a:avLst/>
          </a:prstGeom>
          <a:solidFill>
            <a:srgbClr val="42EE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711031-B8A5-7900-CAEB-B61B517D4340}"/>
              </a:ext>
            </a:extLst>
          </p:cNvPr>
          <p:cNvSpPr/>
          <p:nvPr/>
        </p:nvSpPr>
        <p:spPr>
          <a:xfrm flipH="1" flipV="1">
            <a:off x="8240520" y="5024814"/>
            <a:ext cx="3762375" cy="74216"/>
          </a:xfrm>
          <a:prstGeom prst="rect">
            <a:avLst/>
          </a:prstGeom>
          <a:solidFill>
            <a:srgbClr val="0FA3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폰트, 그래픽, 텍스트, 그래픽 디자인이(가) 표시된 사진&#10;&#10;자동 생성된 설명">
            <a:extLst>
              <a:ext uri="{FF2B5EF4-FFF2-40B4-BE49-F238E27FC236}">
                <a16:creationId xmlns:a16="http://schemas.microsoft.com/office/drawing/2014/main" id="{812508FC-6B97-9F5B-3B59-B493C93C8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485" y="4168597"/>
            <a:ext cx="1598991" cy="6654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6B9F948-E358-0280-B36A-EA1A69EFBFEF}"/>
              </a:ext>
            </a:extLst>
          </p:cNvPr>
          <p:cNvSpPr txBox="1"/>
          <p:nvPr/>
        </p:nvSpPr>
        <p:spPr>
          <a:xfrm>
            <a:off x="8169044" y="4204549"/>
            <a:ext cx="85619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err="1">
                <a:ea typeface="맑은 고딕"/>
              </a:rPr>
              <a:t>팀</a:t>
            </a:r>
            <a:r>
              <a:rPr lang="en-US" altLang="ko-KR" sz="3200">
                <a:ea typeface="맑은 고딕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3528181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파일 - 음악 및 멀티미디어 아이콘">
            <a:extLst>
              <a:ext uri="{FF2B5EF4-FFF2-40B4-BE49-F238E27FC236}">
                <a16:creationId xmlns:a16="http://schemas.microsoft.com/office/drawing/2014/main" id="{917A01BA-C97A-ADFE-5AC1-8C49FEA3D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325" y="2945183"/>
            <a:ext cx="491848" cy="49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9011D9-A2C5-FAFE-A570-5B66D2E7F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914" y="3191107"/>
            <a:ext cx="819264" cy="4382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7D556B-BA85-384E-48D7-9C3B1354D07F}"/>
              </a:ext>
            </a:extLst>
          </p:cNvPr>
          <p:cNvSpPr txBox="1"/>
          <p:nvPr/>
        </p:nvSpPr>
        <p:spPr>
          <a:xfrm>
            <a:off x="3043588" y="22039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크롤링</a:t>
            </a:r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D4688D8-892A-C396-0FA8-86BA6E37086D}"/>
              </a:ext>
            </a:extLst>
          </p:cNvPr>
          <p:cNvGrpSpPr/>
          <p:nvPr/>
        </p:nvGrpSpPr>
        <p:grpSpPr>
          <a:xfrm>
            <a:off x="5091493" y="5287507"/>
            <a:ext cx="1189749" cy="1328134"/>
            <a:chOff x="3603264" y="5508169"/>
            <a:chExt cx="1189749" cy="13281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CD87D5-D745-1661-CC74-D22A52711C8C}"/>
                </a:ext>
              </a:extLst>
            </p:cNvPr>
            <p:cNvSpPr txBox="1"/>
            <p:nvPr/>
          </p:nvSpPr>
          <p:spPr>
            <a:xfrm>
              <a:off x="3603264" y="6466971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분석 서버</a:t>
              </a:r>
            </a:p>
          </p:txBody>
        </p:sp>
        <p:pic>
          <p:nvPicPr>
            <p:cNvPr id="1030" name="Picture 6" descr="서버 컴퓨터 pc - 다운로드 무료 아이콘">
              <a:extLst>
                <a:ext uri="{FF2B5EF4-FFF2-40B4-BE49-F238E27FC236}">
                  <a16:creationId xmlns:a16="http://schemas.microsoft.com/office/drawing/2014/main" id="{913C8341-9975-E983-D8A6-B2FCE2A4E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731020" y="5508169"/>
              <a:ext cx="934239" cy="934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7589C04-383E-EFAA-C63B-F54EDE9EF04B}"/>
              </a:ext>
            </a:extLst>
          </p:cNvPr>
          <p:cNvGrpSpPr/>
          <p:nvPr/>
        </p:nvGrpSpPr>
        <p:grpSpPr>
          <a:xfrm>
            <a:off x="9331419" y="2735719"/>
            <a:ext cx="1593924" cy="1612586"/>
            <a:chOff x="6591220" y="3875314"/>
            <a:chExt cx="1971451" cy="1994532"/>
          </a:xfrm>
        </p:grpSpPr>
        <p:pic>
          <p:nvPicPr>
            <p:cNvPr id="1026" name="Picture 2" descr="어떤 DB를 사용해야 할까 ? CAP 이론">
              <a:extLst>
                <a:ext uri="{FF2B5EF4-FFF2-40B4-BE49-F238E27FC236}">
                  <a16:creationId xmlns:a16="http://schemas.microsoft.com/office/drawing/2014/main" id="{C43BE26A-AD58-759F-1ECB-02289F6722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9953" y="3875314"/>
              <a:ext cx="1604962" cy="1604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54DC2-5BE4-0531-9B35-779723A7A51D}"/>
                </a:ext>
              </a:extLst>
            </p:cNvPr>
            <p:cNvSpPr txBox="1"/>
            <p:nvPr/>
          </p:nvSpPr>
          <p:spPr>
            <a:xfrm>
              <a:off x="6591220" y="5413037"/>
              <a:ext cx="1971451" cy="45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데이터베이스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FA02842-83F0-998A-6289-5820E23F48D9}"/>
              </a:ext>
            </a:extLst>
          </p:cNvPr>
          <p:cNvGrpSpPr/>
          <p:nvPr/>
        </p:nvGrpSpPr>
        <p:grpSpPr>
          <a:xfrm>
            <a:off x="4149448" y="2945183"/>
            <a:ext cx="1348548" cy="1657965"/>
            <a:chOff x="6504606" y="554650"/>
            <a:chExt cx="1348548" cy="1657965"/>
          </a:xfrm>
        </p:grpSpPr>
        <p:pic>
          <p:nvPicPr>
            <p:cNvPr id="15" name="Picture 24" descr="AWS] EC2에 대하여...">
              <a:extLst>
                <a:ext uri="{FF2B5EF4-FFF2-40B4-BE49-F238E27FC236}">
                  <a16:creationId xmlns:a16="http://schemas.microsoft.com/office/drawing/2014/main" id="{4BDD1349-7EAE-147C-D374-07E00A79D9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3216" b="95374" l="0" r="94353">
                          <a14:foregroundMark x1="12235" y1="87225" x2="60235" y2="90969"/>
                          <a14:foregroundMark x1="60235" y1="90969" x2="86118" y2="89427"/>
                          <a14:foregroundMark x1="10588" y1="87225" x2="72000" y2="87225"/>
                          <a14:foregroundMark x1="72000" y1="87225" x2="14824" y2="95374"/>
                          <a14:foregroundMark x1="14824" y1="95374" x2="83059" y2="84581"/>
                          <a14:foregroundMark x1="83059" y1="84581" x2="83765" y2="83480"/>
                          <a14:foregroundMark x1="87059" y1="83480" x2="43059" y2="84141"/>
                          <a14:foregroundMark x1="43059" y1="84141" x2="84000" y2="90969"/>
                          <a14:foregroundMark x1="84000" y1="90969" x2="23294" y2="90969"/>
                          <a14:foregroundMark x1="23294" y1="90969" x2="72235" y2="82379"/>
                          <a14:foregroundMark x1="72235" y1="82379" x2="27529" y2="89648"/>
                          <a14:foregroundMark x1="27529" y1="89648" x2="71059" y2="88546"/>
                          <a14:foregroundMark x1="71059" y1="88546" x2="23529" y2="87665"/>
                          <a14:foregroundMark x1="23529" y1="87665" x2="32235" y2="86344"/>
                          <a14:foregroundMark x1="90353" y1="85683" x2="42588" y2="86344"/>
                          <a14:foregroundMark x1="42588" y1="86344" x2="43529" y2="83480"/>
                          <a14:foregroundMark x1="41882" y1="84802" x2="24941" y2="83480"/>
                          <a14:foregroundMark x1="48471" y1="80396" x2="3294" y2="82599"/>
                          <a14:foregroundMark x1="30588" y1="83480" x2="0" y2="84802"/>
                          <a14:foregroundMark x1="33176" y1="87885" x2="8235" y2="95374"/>
                          <a14:foregroundMark x1="36235" y1="84802" x2="2588" y2="90969"/>
                          <a14:foregroundMark x1="26588" y1="92511" x2="80471" y2="94714"/>
                          <a14:foregroundMark x1="18588" y1="90088" x2="94353" y2="90969"/>
                          <a14:foregroundMark x1="67765" y1="90088" x2="93412" y2="95374"/>
                          <a14:foregroundMark x1="16941" y1="87225" x2="10588" y2="90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47" t="4003"/>
            <a:stretch/>
          </p:blipFill>
          <p:spPr bwMode="auto">
            <a:xfrm>
              <a:off x="6690852" y="554650"/>
              <a:ext cx="1162302" cy="1309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3AB47E-6D98-4858-B930-0C0048A0DF20}"/>
                </a:ext>
              </a:extLst>
            </p:cNvPr>
            <p:cNvSpPr txBox="1"/>
            <p:nvPr/>
          </p:nvSpPr>
          <p:spPr>
            <a:xfrm>
              <a:off x="6504606" y="1843283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웹 서버</a:t>
              </a:r>
            </a:p>
          </p:txBody>
        </p:sp>
      </p:grpSp>
      <p:sp>
        <p:nvSpPr>
          <p:cNvPr id="22" name="제목 1">
            <a:extLst>
              <a:ext uri="{FF2B5EF4-FFF2-40B4-BE49-F238E27FC236}">
                <a16:creationId xmlns:a16="http://schemas.microsoft.com/office/drawing/2014/main" id="{8C36AAA8-F88F-A7D5-DD8B-5243C828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633" y="136525"/>
            <a:ext cx="10515600" cy="1325563"/>
          </a:xfrm>
        </p:spPr>
        <p:txBody>
          <a:bodyPr/>
          <a:lstStyle/>
          <a:p>
            <a:r>
              <a:rPr lang="en-US" altLang="ko-KR"/>
              <a:t>Architecture</a:t>
            </a:r>
            <a:endParaRPr lang="ko-KR" altLang="en-US"/>
          </a:p>
        </p:txBody>
      </p:sp>
      <p:pic>
        <p:nvPicPr>
          <p:cNvPr id="23" name="Picture 8" descr="파일 - 음악 및 멀티미디어 아이콘">
            <a:extLst>
              <a:ext uri="{FF2B5EF4-FFF2-40B4-BE49-F238E27FC236}">
                <a16:creationId xmlns:a16="http://schemas.microsoft.com/office/drawing/2014/main" id="{E9DDE6A6-73A9-DAA6-1EBC-51381B0E8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325" y="2945183"/>
            <a:ext cx="491848" cy="49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파일 - 음악 및 멀티미디어 아이콘">
            <a:extLst>
              <a:ext uri="{FF2B5EF4-FFF2-40B4-BE49-F238E27FC236}">
                <a16:creationId xmlns:a16="http://schemas.microsoft.com/office/drawing/2014/main" id="{4F2D02D6-B5E2-99DE-C428-F1E92AA62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144" y="3505408"/>
            <a:ext cx="491848" cy="49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파일 - 음악 및 멀티미디어 아이콘">
            <a:extLst>
              <a:ext uri="{FF2B5EF4-FFF2-40B4-BE49-F238E27FC236}">
                <a16:creationId xmlns:a16="http://schemas.microsoft.com/office/drawing/2014/main" id="{E560CA40-6EA6-D2DB-024D-E369DA54F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671" y="5490157"/>
            <a:ext cx="491848" cy="49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80015379-ECB0-8D9E-B746-AD8000F0D9C9}"/>
              </a:ext>
            </a:extLst>
          </p:cNvPr>
          <p:cNvGrpSpPr/>
          <p:nvPr/>
        </p:nvGrpSpPr>
        <p:grpSpPr>
          <a:xfrm>
            <a:off x="6427328" y="4769423"/>
            <a:ext cx="877163" cy="728320"/>
            <a:chOff x="6427328" y="4769423"/>
            <a:chExt cx="877163" cy="7283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CE2AEC-0896-0EBD-5A92-E7E93A4D600D}"/>
                </a:ext>
              </a:extLst>
            </p:cNvPr>
            <p:cNvSpPr txBox="1"/>
            <p:nvPr/>
          </p:nvSpPr>
          <p:spPr>
            <a:xfrm>
              <a:off x="6427328" y="512841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err="1"/>
                <a:t>전처리</a:t>
              </a:r>
              <a:endParaRPr lang="ko-KR" altLang="en-US"/>
            </a:p>
          </p:txBody>
        </p:sp>
        <p:pic>
          <p:nvPicPr>
            <p:cNvPr id="1034" name="Picture 10" descr="GIF로드-Gifburg에서 GIF 검색 및 다운로드">
              <a:extLst>
                <a:ext uri="{FF2B5EF4-FFF2-40B4-BE49-F238E27FC236}">
                  <a16:creationId xmlns:a16="http://schemas.microsoft.com/office/drawing/2014/main" id="{8A6634A9-D38C-A3C1-D519-76A159CC3F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95" t="38347" r="37521" b="37280"/>
            <a:stretch/>
          </p:blipFill>
          <p:spPr bwMode="auto">
            <a:xfrm>
              <a:off x="6655394" y="4769423"/>
              <a:ext cx="421030" cy="369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641D188-94E2-7C62-FF6E-257D5C7CD1BE}"/>
              </a:ext>
            </a:extLst>
          </p:cNvPr>
          <p:cNvSpPr txBox="1"/>
          <p:nvPr/>
        </p:nvSpPr>
        <p:spPr>
          <a:xfrm>
            <a:off x="807682" y="1407175"/>
            <a:ext cx="1688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/>
              <a:t>데이터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22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22222E-6 L 0.04375 -0.06644 C 0.05313 -0.08125 0.06693 -0.08889 0.08125 -0.08889 C 0.09779 -0.08889 0.11081 -0.08125 0.12006 -0.06644 L 0.16433 2.22222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16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0.09532 -0.10579 C 0.11511 -0.12963 0.14493 -0.14236 0.17631 -0.14236 C 0.21185 -0.14236 0.24037 -0.12963 0.26016 -0.10579 L 0.3556 1.85185E-6 " pathEditMode="relative" rAng="0" ptsTypes="AAAAA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73" y="-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-0.09623 -0.0257 C -0.11654 -0.0331 -0.14206 -0.02454 -0.16628 -0.00394 C -0.19349 0.01805 -0.21276 0.04676 -0.22279 0.07893 L -0.27318 0.22639 " pathEditMode="relative" rAng="20100000" ptsTypes="AAAAA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95" y="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0.10169 0.01736 C 0.1233 0.02385 0.15104 0.01273 0.17708 -0.00926 C 0.20625 -0.03449 0.22656 -0.06551 0.23724 -0.09977 L 0.2931 -0.25393 " pathEditMode="relative" rAng="20040000" ptsTypes="AAAAA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-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래픽 17" descr="데이터베이스 단색으로 채워진">
            <a:extLst>
              <a:ext uri="{FF2B5EF4-FFF2-40B4-BE49-F238E27FC236}">
                <a16:creationId xmlns:a16="http://schemas.microsoft.com/office/drawing/2014/main" id="{8270AE65-F71D-3EDF-9565-7C7D066E5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27071" y="3312138"/>
            <a:ext cx="914400" cy="9144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DEA763BA-FAAB-3B37-BAFA-3BD53C319A97}"/>
              </a:ext>
            </a:extLst>
          </p:cNvPr>
          <p:cNvGrpSpPr/>
          <p:nvPr/>
        </p:nvGrpSpPr>
        <p:grpSpPr>
          <a:xfrm>
            <a:off x="5008616" y="5070358"/>
            <a:ext cx="1189749" cy="1328134"/>
            <a:chOff x="3603264" y="5508169"/>
            <a:chExt cx="1189749" cy="132813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72E42A-76DE-DF36-14CF-3CFF3BAA7ABA}"/>
                </a:ext>
              </a:extLst>
            </p:cNvPr>
            <p:cNvSpPr txBox="1"/>
            <p:nvPr/>
          </p:nvSpPr>
          <p:spPr>
            <a:xfrm>
              <a:off x="3603264" y="6466971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/>
                <a:t>분석 서버</a:t>
              </a:r>
            </a:p>
          </p:txBody>
        </p:sp>
        <p:pic>
          <p:nvPicPr>
            <p:cNvPr id="8" name="Picture 6" descr="서버 컴퓨터 pc - 다운로드 무료 아이콘">
              <a:extLst>
                <a:ext uri="{FF2B5EF4-FFF2-40B4-BE49-F238E27FC236}">
                  <a16:creationId xmlns:a16="http://schemas.microsoft.com/office/drawing/2014/main" id="{E3958115-4995-718A-94CA-C3882A35F3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731020" y="5508169"/>
              <a:ext cx="934239" cy="934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C23E902-7F8D-9647-A629-8D8341EFE962}"/>
              </a:ext>
            </a:extLst>
          </p:cNvPr>
          <p:cNvGrpSpPr/>
          <p:nvPr/>
        </p:nvGrpSpPr>
        <p:grpSpPr>
          <a:xfrm>
            <a:off x="1247631" y="2439921"/>
            <a:ext cx="1604962" cy="1856222"/>
            <a:chOff x="6689953" y="3875314"/>
            <a:chExt cx="1731165" cy="1919680"/>
          </a:xfrm>
        </p:grpSpPr>
        <p:pic>
          <p:nvPicPr>
            <p:cNvPr id="10" name="Picture 2" descr="어떤 DB를 사용해야 할까 ? CAP 이론">
              <a:extLst>
                <a:ext uri="{FF2B5EF4-FFF2-40B4-BE49-F238E27FC236}">
                  <a16:creationId xmlns:a16="http://schemas.microsoft.com/office/drawing/2014/main" id="{5427C976-73AE-7679-A351-1C851974E1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9953" y="3875314"/>
              <a:ext cx="1604962" cy="1604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260C64-A0CB-A413-F259-49E7D3E7FCCD}"/>
                </a:ext>
              </a:extLst>
            </p:cNvPr>
            <p:cNvSpPr txBox="1"/>
            <p:nvPr/>
          </p:nvSpPr>
          <p:spPr>
            <a:xfrm>
              <a:off x="6732773" y="5413036"/>
              <a:ext cx="1688345" cy="381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데이터베이스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0EDBBCA-A9C3-5D42-6FEA-273F4377B105}"/>
              </a:ext>
            </a:extLst>
          </p:cNvPr>
          <p:cNvGrpSpPr/>
          <p:nvPr/>
        </p:nvGrpSpPr>
        <p:grpSpPr>
          <a:xfrm>
            <a:off x="4902881" y="2439921"/>
            <a:ext cx="1632053" cy="1967795"/>
            <a:chOff x="6576640" y="500062"/>
            <a:chExt cx="1276514" cy="1653578"/>
          </a:xfrm>
        </p:grpSpPr>
        <p:pic>
          <p:nvPicPr>
            <p:cNvPr id="13" name="Picture 24" descr="AWS] EC2에 대하여...">
              <a:extLst>
                <a:ext uri="{FF2B5EF4-FFF2-40B4-BE49-F238E27FC236}">
                  <a16:creationId xmlns:a16="http://schemas.microsoft.com/office/drawing/2014/main" id="{EA496E66-97FE-F1C5-183E-9CA602D867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6640" y="500062"/>
              <a:ext cx="1276514" cy="1363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4E23D1-81DD-EE9D-512D-422F65AD133B}"/>
                </a:ext>
              </a:extLst>
            </p:cNvPr>
            <p:cNvSpPr txBox="1"/>
            <p:nvPr/>
          </p:nvSpPr>
          <p:spPr>
            <a:xfrm>
              <a:off x="6839887" y="1843283"/>
              <a:ext cx="750019" cy="310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/>
                <a:t>웹 서버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F7913C0-ADE8-D2DB-9186-E24CDB5C12EF}"/>
              </a:ext>
            </a:extLst>
          </p:cNvPr>
          <p:cNvGrpSpPr/>
          <p:nvPr/>
        </p:nvGrpSpPr>
        <p:grpSpPr>
          <a:xfrm>
            <a:off x="8585222" y="2486190"/>
            <a:ext cx="1566087" cy="1809953"/>
            <a:chOff x="8224095" y="3283978"/>
            <a:chExt cx="1566087" cy="1809953"/>
          </a:xfrm>
        </p:grpSpPr>
        <p:pic>
          <p:nvPicPr>
            <p:cNvPr id="3084" name="Picture 12" descr="기본 웹 페이지 img txt - 사용자 인터페이스 및 제스처 아이콘">
              <a:extLst>
                <a:ext uri="{FF2B5EF4-FFF2-40B4-BE49-F238E27FC236}">
                  <a16:creationId xmlns:a16="http://schemas.microsoft.com/office/drawing/2014/main" id="{6BA2A58F-25E7-4389-29BE-06A9BD4E37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9912" y="3283978"/>
              <a:ext cx="1560270" cy="1560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F3CEDA-73E1-BB76-930A-73D731519B6F}"/>
                </a:ext>
              </a:extLst>
            </p:cNvPr>
            <p:cNvSpPr txBox="1"/>
            <p:nvPr/>
          </p:nvSpPr>
          <p:spPr>
            <a:xfrm>
              <a:off x="8224095" y="4724599"/>
              <a:ext cx="1565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분석결과 창</a:t>
              </a:r>
            </a:p>
          </p:txBody>
        </p:sp>
      </p:grpSp>
      <p:sp>
        <p:nvSpPr>
          <p:cNvPr id="23" name="제목 1">
            <a:extLst>
              <a:ext uri="{FF2B5EF4-FFF2-40B4-BE49-F238E27FC236}">
                <a16:creationId xmlns:a16="http://schemas.microsoft.com/office/drawing/2014/main" id="{BE2E2C35-766A-82FA-D6CA-DF01A4FD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136525"/>
            <a:ext cx="10515600" cy="1325563"/>
          </a:xfrm>
        </p:spPr>
        <p:txBody>
          <a:bodyPr/>
          <a:lstStyle/>
          <a:p>
            <a:r>
              <a:rPr lang="en-US" altLang="ko-KR"/>
              <a:t>Architecture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0F57A6-0F81-B5BB-C823-7231C12F95DF}"/>
              </a:ext>
            </a:extLst>
          </p:cNvPr>
          <p:cNvSpPr txBox="1"/>
          <p:nvPr/>
        </p:nvSpPr>
        <p:spPr>
          <a:xfrm>
            <a:off x="807682" y="1407175"/>
            <a:ext cx="22129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/>
              <a:t>워드 클라우드</a:t>
            </a:r>
          </a:p>
        </p:txBody>
      </p:sp>
      <p:pic>
        <p:nvPicPr>
          <p:cNvPr id="31" name="그림 30" descr="텍스트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EF6A6B27-C4FF-49C3-1195-870A2DFA9B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423" y="5430053"/>
            <a:ext cx="599107" cy="599107"/>
          </a:xfrm>
          <a:prstGeom prst="rect">
            <a:avLst/>
          </a:prstGeom>
        </p:spPr>
      </p:pic>
      <p:sp>
        <p:nvSpPr>
          <p:cNvPr id="32" name="화살표: 왼쪽 31">
            <a:extLst>
              <a:ext uri="{FF2B5EF4-FFF2-40B4-BE49-F238E27FC236}">
                <a16:creationId xmlns:a16="http://schemas.microsoft.com/office/drawing/2014/main" id="{95B7FA4C-8062-F015-3FCA-D00A58E30562}"/>
              </a:ext>
            </a:extLst>
          </p:cNvPr>
          <p:cNvSpPr/>
          <p:nvPr/>
        </p:nvSpPr>
        <p:spPr>
          <a:xfrm>
            <a:off x="7195415" y="3035293"/>
            <a:ext cx="680936" cy="462064"/>
          </a:xfrm>
          <a:prstGeom prst="leftArrow">
            <a:avLst/>
          </a:prstGeom>
          <a:solidFill>
            <a:srgbClr val="032A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BB8F5150-854D-31E7-7E5D-613FAA414904}"/>
              </a:ext>
            </a:extLst>
          </p:cNvPr>
          <p:cNvSpPr/>
          <p:nvPr/>
        </p:nvSpPr>
        <p:spPr>
          <a:xfrm rot="16200000">
            <a:off x="5352307" y="4446591"/>
            <a:ext cx="680936" cy="462064"/>
          </a:xfrm>
          <a:prstGeom prst="leftArrow">
            <a:avLst/>
          </a:prstGeom>
          <a:solidFill>
            <a:srgbClr val="032A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7A70267E-6A08-D050-6D27-B5D18E4BDB02}"/>
              </a:ext>
            </a:extLst>
          </p:cNvPr>
          <p:cNvSpPr/>
          <p:nvPr/>
        </p:nvSpPr>
        <p:spPr>
          <a:xfrm rot="1800000">
            <a:off x="3713614" y="4839326"/>
            <a:ext cx="680936" cy="462064"/>
          </a:xfrm>
          <a:prstGeom prst="leftArrow">
            <a:avLst/>
          </a:prstGeom>
          <a:solidFill>
            <a:srgbClr val="032A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4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7 -0.00047 L 0.01771 0.14259 C 0.02058 0.17338 0.03256 0.2044 0.04883 0.22916 C 0.06745 0.25694 0.08633 0.27106 0.10391 0.27129 L 0.18672 0.27777 " pathEditMode="relative" rAng="2400000" ptsTypes="AAAAA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48" y="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94 -0.0044 L -0.01094 -0.16135 C -0.01094 -0.23148 0.04296 -0.31783 0.08684 -0.31783 L 0.18476 -0.31783 " pathEditMode="relative" rAng="0" ptsTypes="AAAA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9" y="-1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2" grpId="0" animBg="1"/>
      <p:bldP spid="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래픽 15" descr="데이터베이스 단색으로 채워진">
            <a:extLst>
              <a:ext uri="{FF2B5EF4-FFF2-40B4-BE49-F238E27FC236}">
                <a16:creationId xmlns:a16="http://schemas.microsoft.com/office/drawing/2014/main" id="{ED04A1CD-87F0-F75B-1105-E2F9B9865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7760" y="3139490"/>
            <a:ext cx="638969" cy="638969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A93DBAFC-D924-5342-B188-ED4C1F8B5FF9}"/>
              </a:ext>
            </a:extLst>
          </p:cNvPr>
          <p:cNvGrpSpPr/>
          <p:nvPr/>
        </p:nvGrpSpPr>
        <p:grpSpPr>
          <a:xfrm>
            <a:off x="6662755" y="4829590"/>
            <a:ext cx="1189749" cy="1328134"/>
            <a:chOff x="3603264" y="5508169"/>
            <a:chExt cx="1189749" cy="132813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EDFA9CC-1187-4DD9-D996-EAC02BB8FD28}"/>
                </a:ext>
              </a:extLst>
            </p:cNvPr>
            <p:cNvSpPr txBox="1"/>
            <p:nvPr/>
          </p:nvSpPr>
          <p:spPr>
            <a:xfrm>
              <a:off x="3603264" y="6466971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/>
                <a:t>분석 서버</a:t>
              </a:r>
            </a:p>
          </p:txBody>
        </p:sp>
        <p:pic>
          <p:nvPicPr>
            <p:cNvPr id="19" name="Picture 6" descr="서버 컴퓨터 pc - 다운로드 무료 아이콘">
              <a:extLst>
                <a:ext uri="{FF2B5EF4-FFF2-40B4-BE49-F238E27FC236}">
                  <a16:creationId xmlns:a16="http://schemas.microsoft.com/office/drawing/2014/main" id="{1FDD2484-C5A6-5CAF-7E87-B2947B98FF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731020" y="5508169"/>
              <a:ext cx="934239" cy="934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C06553A-79EB-A0D4-8047-68E22D45EDEB}"/>
              </a:ext>
            </a:extLst>
          </p:cNvPr>
          <p:cNvGrpSpPr/>
          <p:nvPr/>
        </p:nvGrpSpPr>
        <p:grpSpPr>
          <a:xfrm>
            <a:off x="2972585" y="2126060"/>
            <a:ext cx="1604962" cy="1856222"/>
            <a:chOff x="6689953" y="3875314"/>
            <a:chExt cx="1731165" cy="1919680"/>
          </a:xfrm>
        </p:grpSpPr>
        <p:pic>
          <p:nvPicPr>
            <p:cNvPr id="21" name="Picture 2" descr="어떤 DB를 사용해야 할까 ? CAP 이론">
              <a:extLst>
                <a:ext uri="{FF2B5EF4-FFF2-40B4-BE49-F238E27FC236}">
                  <a16:creationId xmlns:a16="http://schemas.microsoft.com/office/drawing/2014/main" id="{34055F01-938C-7770-51B8-BEC43ECECD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9953" y="3875314"/>
              <a:ext cx="1604962" cy="1604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5DDB78-069E-A17E-5D69-0891381ACEC9}"/>
                </a:ext>
              </a:extLst>
            </p:cNvPr>
            <p:cNvSpPr txBox="1"/>
            <p:nvPr/>
          </p:nvSpPr>
          <p:spPr>
            <a:xfrm>
              <a:off x="6732773" y="5413036"/>
              <a:ext cx="1688345" cy="381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데이터베이스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5E94A99-E3B1-C6B5-95D2-F7265E9F3C93}"/>
              </a:ext>
            </a:extLst>
          </p:cNvPr>
          <p:cNvGrpSpPr/>
          <p:nvPr/>
        </p:nvGrpSpPr>
        <p:grpSpPr>
          <a:xfrm>
            <a:off x="6557020" y="2199153"/>
            <a:ext cx="1632053" cy="1967795"/>
            <a:chOff x="6576640" y="500062"/>
            <a:chExt cx="1276514" cy="1653578"/>
          </a:xfrm>
        </p:grpSpPr>
        <p:pic>
          <p:nvPicPr>
            <p:cNvPr id="24" name="Picture 24" descr="AWS] EC2에 대하여...">
              <a:extLst>
                <a:ext uri="{FF2B5EF4-FFF2-40B4-BE49-F238E27FC236}">
                  <a16:creationId xmlns:a16="http://schemas.microsoft.com/office/drawing/2014/main" id="{228E02D2-10AF-6E39-7141-6A1EC46FFA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6640" y="500062"/>
              <a:ext cx="1276514" cy="1363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E3316CB-12D2-EF56-E771-5785CFCDACD9}"/>
                </a:ext>
              </a:extLst>
            </p:cNvPr>
            <p:cNvSpPr txBox="1"/>
            <p:nvPr/>
          </p:nvSpPr>
          <p:spPr>
            <a:xfrm>
              <a:off x="6839887" y="1843283"/>
              <a:ext cx="750019" cy="310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/>
                <a:t>웹 서버</a:t>
              </a:r>
            </a:p>
          </p:txBody>
        </p:sp>
      </p:grpSp>
      <p:sp>
        <p:nvSpPr>
          <p:cNvPr id="30" name="제목 29">
            <a:extLst>
              <a:ext uri="{FF2B5EF4-FFF2-40B4-BE49-F238E27FC236}">
                <a16:creationId xmlns:a16="http://schemas.microsoft.com/office/drawing/2014/main" id="{85182443-4DBA-9965-7704-9771772A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Architecture</a:t>
            </a:r>
            <a:endParaRPr lang="ko-KR" altLang="en-US"/>
          </a:p>
        </p:txBody>
      </p:sp>
      <p:pic>
        <p:nvPicPr>
          <p:cNvPr id="6146" name="Picture 2" descr="Ai 파일 - 무료 상호 작용개 아이콘">
            <a:extLst>
              <a:ext uri="{FF2B5EF4-FFF2-40B4-BE49-F238E27FC236}">
                <a16:creationId xmlns:a16="http://schemas.microsoft.com/office/drawing/2014/main" id="{86D18AD6-0BFF-7066-A197-B8DE1D0A0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207" y="5461982"/>
            <a:ext cx="652819" cy="65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589AF0B-0F5D-1233-8922-35001FECFE4E}"/>
              </a:ext>
            </a:extLst>
          </p:cNvPr>
          <p:cNvSpPr txBox="1"/>
          <p:nvPr/>
        </p:nvSpPr>
        <p:spPr>
          <a:xfrm>
            <a:off x="807682" y="1407175"/>
            <a:ext cx="26958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err="1"/>
              <a:t>연관어</a:t>
            </a:r>
            <a:r>
              <a:rPr lang="ko-KR" altLang="en-US" sz="2400"/>
              <a:t> 모델 학습</a:t>
            </a:r>
          </a:p>
        </p:txBody>
      </p:sp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13819FF7-7D66-0E79-278F-7C6C7600A4D9}"/>
              </a:ext>
            </a:extLst>
          </p:cNvPr>
          <p:cNvSpPr/>
          <p:nvPr/>
        </p:nvSpPr>
        <p:spPr>
          <a:xfrm rot="2455775">
            <a:off x="5464590" y="4333515"/>
            <a:ext cx="680936" cy="462064"/>
          </a:xfrm>
          <a:prstGeom prst="leftArrow">
            <a:avLst/>
          </a:prstGeom>
          <a:solidFill>
            <a:srgbClr val="032A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1BDAE1F-61FF-7D4A-E63A-E1F31FAB0790}"/>
              </a:ext>
            </a:extLst>
          </p:cNvPr>
          <p:cNvGrpSpPr/>
          <p:nvPr/>
        </p:nvGrpSpPr>
        <p:grpSpPr>
          <a:xfrm>
            <a:off x="8014799" y="4597987"/>
            <a:ext cx="646331" cy="728946"/>
            <a:chOff x="6579093" y="4769423"/>
            <a:chExt cx="646331" cy="72894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5200E3-CAAC-AB95-1ED3-01E71EC63EC6}"/>
                </a:ext>
              </a:extLst>
            </p:cNvPr>
            <p:cNvSpPr txBox="1"/>
            <p:nvPr/>
          </p:nvSpPr>
          <p:spPr>
            <a:xfrm>
              <a:off x="6579093" y="512903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학습</a:t>
              </a:r>
            </a:p>
          </p:txBody>
        </p:sp>
        <p:pic>
          <p:nvPicPr>
            <p:cNvPr id="5" name="Picture 10" descr="GIF로드-Gifburg에서 GIF 검색 및 다운로드">
              <a:extLst>
                <a:ext uri="{FF2B5EF4-FFF2-40B4-BE49-F238E27FC236}">
                  <a16:creationId xmlns:a16="http://schemas.microsoft.com/office/drawing/2014/main" id="{FEB9CAF5-1193-57E8-6045-6A27E25206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95" t="38347" r="37521" b="37280"/>
            <a:stretch/>
          </p:blipFill>
          <p:spPr bwMode="auto">
            <a:xfrm>
              <a:off x="6655394" y="4769423"/>
              <a:ext cx="421030" cy="369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9691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0.18671 0.2671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36" y="1335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제목 1">
            <a:extLst>
              <a:ext uri="{FF2B5EF4-FFF2-40B4-BE49-F238E27FC236}">
                <a16:creationId xmlns:a16="http://schemas.microsoft.com/office/drawing/2014/main" id="{74FC7420-673E-0294-94E7-0FF3CEEF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136525"/>
            <a:ext cx="10515600" cy="1325563"/>
          </a:xfrm>
        </p:spPr>
        <p:txBody>
          <a:bodyPr/>
          <a:lstStyle/>
          <a:p>
            <a:r>
              <a:rPr lang="en-US" altLang="ko-KR"/>
              <a:t>Architecture</a:t>
            </a:r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62ED96-1217-205C-CF29-04BE196CA55B}"/>
              </a:ext>
            </a:extLst>
          </p:cNvPr>
          <p:cNvSpPr txBox="1"/>
          <p:nvPr/>
        </p:nvSpPr>
        <p:spPr>
          <a:xfrm>
            <a:off x="807682" y="1407175"/>
            <a:ext cx="26958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err="1"/>
              <a:t>연관어</a:t>
            </a:r>
            <a:r>
              <a:rPr lang="ko-KR" altLang="en-US" sz="2400"/>
              <a:t> 분석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F102C7CA-3BCC-D665-1E3E-21634780CA24}"/>
              </a:ext>
            </a:extLst>
          </p:cNvPr>
          <p:cNvGrpSpPr/>
          <p:nvPr/>
        </p:nvGrpSpPr>
        <p:grpSpPr>
          <a:xfrm>
            <a:off x="3503488" y="1868840"/>
            <a:ext cx="1632053" cy="1967795"/>
            <a:chOff x="6576640" y="500062"/>
            <a:chExt cx="1276514" cy="1653578"/>
          </a:xfrm>
        </p:grpSpPr>
        <p:pic>
          <p:nvPicPr>
            <p:cNvPr id="62" name="Picture 24" descr="AWS] EC2에 대하여...">
              <a:extLst>
                <a:ext uri="{FF2B5EF4-FFF2-40B4-BE49-F238E27FC236}">
                  <a16:creationId xmlns:a16="http://schemas.microsoft.com/office/drawing/2014/main" id="{49B6FDB9-218B-8573-1BA3-F8B1EC40C6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6640" y="500062"/>
              <a:ext cx="1276514" cy="1363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C8A2DAF-9E1E-DD07-8528-20FC4DB81527}"/>
                </a:ext>
              </a:extLst>
            </p:cNvPr>
            <p:cNvSpPr txBox="1"/>
            <p:nvPr/>
          </p:nvSpPr>
          <p:spPr>
            <a:xfrm>
              <a:off x="6839887" y="1843283"/>
              <a:ext cx="750019" cy="310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/>
                <a:t>웹 서버</a:t>
              </a:r>
            </a:p>
          </p:txBody>
        </p:sp>
      </p:grpSp>
      <p:grpSp>
        <p:nvGrpSpPr>
          <p:cNvPr id="5120" name="그룹 5119">
            <a:extLst>
              <a:ext uri="{FF2B5EF4-FFF2-40B4-BE49-F238E27FC236}">
                <a16:creationId xmlns:a16="http://schemas.microsoft.com/office/drawing/2014/main" id="{1A0E113D-14CF-2CBF-0D9C-C1C57A9E23A8}"/>
              </a:ext>
            </a:extLst>
          </p:cNvPr>
          <p:cNvGrpSpPr/>
          <p:nvPr/>
        </p:nvGrpSpPr>
        <p:grpSpPr>
          <a:xfrm>
            <a:off x="7185829" y="1915109"/>
            <a:ext cx="1566087" cy="1809953"/>
            <a:chOff x="8224095" y="3283978"/>
            <a:chExt cx="1566087" cy="1809953"/>
          </a:xfrm>
        </p:grpSpPr>
        <p:pic>
          <p:nvPicPr>
            <p:cNvPr id="5121" name="Picture 12" descr="기본 웹 페이지 img txt - 사용자 인터페이스 및 제스처 아이콘">
              <a:extLst>
                <a:ext uri="{FF2B5EF4-FFF2-40B4-BE49-F238E27FC236}">
                  <a16:creationId xmlns:a16="http://schemas.microsoft.com/office/drawing/2014/main" id="{96E3BCD9-B21B-A2A7-AC8A-BB8506778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9912" y="3283978"/>
              <a:ext cx="1560270" cy="1560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23" name="TextBox 5122">
              <a:extLst>
                <a:ext uri="{FF2B5EF4-FFF2-40B4-BE49-F238E27FC236}">
                  <a16:creationId xmlns:a16="http://schemas.microsoft.com/office/drawing/2014/main" id="{85437469-EEE0-4808-B5EC-8DA9BD1E89A4}"/>
                </a:ext>
              </a:extLst>
            </p:cNvPr>
            <p:cNvSpPr txBox="1"/>
            <p:nvPr/>
          </p:nvSpPr>
          <p:spPr>
            <a:xfrm>
              <a:off x="8224095" y="4724599"/>
              <a:ext cx="1565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분석결과 창</a:t>
              </a:r>
            </a:p>
          </p:txBody>
        </p:sp>
      </p:grpSp>
      <p:grpSp>
        <p:nvGrpSpPr>
          <p:cNvPr id="5126" name="그룹 5125">
            <a:extLst>
              <a:ext uri="{FF2B5EF4-FFF2-40B4-BE49-F238E27FC236}">
                <a16:creationId xmlns:a16="http://schemas.microsoft.com/office/drawing/2014/main" id="{50579103-06A1-77CD-2A46-8D37024803E7}"/>
              </a:ext>
            </a:extLst>
          </p:cNvPr>
          <p:cNvGrpSpPr/>
          <p:nvPr/>
        </p:nvGrpSpPr>
        <p:grpSpPr>
          <a:xfrm>
            <a:off x="3609223" y="4499277"/>
            <a:ext cx="1189749" cy="1328134"/>
            <a:chOff x="3603264" y="5508169"/>
            <a:chExt cx="1189749" cy="1328134"/>
          </a:xfrm>
        </p:grpSpPr>
        <p:sp>
          <p:nvSpPr>
            <p:cNvPr id="5128" name="TextBox 5127">
              <a:extLst>
                <a:ext uri="{FF2B5EF4-FFF2-40B4-BE49-F238E27FC236}">
                  <a16:creationId xmlns:a16="http://schemas.microsoft.com/office/drawing/2014/main" id="{FE20A497-9172-7E66-D143-D451D5D63F6B}"/>
                </a:ext>
              </a:extLst>
            </p:cNvPr>
            <p:cNvSpPr txBox="1"/>
            <p:nvPr/>
          </p:nvSpPr>
          <p:spPr>
            <a:xfrm>
              <a:off x="3603264" y="6466971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/>
                <a:t>분석 서버</a:t>
              </a:r>
            </a:p>
          </p:txBody>
        </p:sp>
        <p:pic>
          <p:nvPicPr>
            <p:cNvPr id="5129" name="Picture 6" descr="서버 컴퓨터 pc - 다운로드 무료 아이콘">
              <a:extLst>
                <a:ext uri="{FF2B5EF4-FFF2-40B4-BE49-F238E27FC236}">
                  <a16:creationId xmlns:a16="http://schemas.microsoft.com/office/drawing/2014/main" id="{B6678B0D-E2A0-2DD2-CD93-A029BB9BC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731020" y="5508169"/>
              <a:ext cx="934239" cy="934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09C3223F-E1EE-503A-BD74-360DB4DEE8F6}"/>
              </a:ext>
            </a:extLst>
          </p:cNvPr>
          <p:cNvSpPr/>
          <p:nvPr/>
        </p:nvSpPr>
        <p:spPr>
          <a:xfrm>
            <a:off x="5755532" y="2497550"/>
            <a:ext cx="680936" cy="462064"/>
          </a:xfrm>
          <a:prstGeom prst="leftArrow">
            <a:avLst/>
          </a:prstGeom>
          <a:solidFill>
            <a:srgbClr val="032A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762CBDD7-BBCB-B809-DFDF-E781BAB73924}"/>
              </a:ext>
            </a:extLst>
          </p:cNvPr>
          <p:cNvSpPr/>
          <p:nvPr/>
        </p:nvSpPr>
        <p:spPr>
          <a:xfrm rot="16200000">
            <a:off x="3968487" y="3886164"/>
            <a:ext cx="680936" cy="462064"/>
          </a:xfrm>
          <a:prstGeom prst="leftArrow">
            <a:avLst/>
          </a:prstGeom>
          <a:solidFill>
            <a:srgbClr val="032A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F42093F-7C82-286F-9813-A53463A7757E}"/>
              </a:ext>
            </a:extLst>
          </p:cNvPr>
          <p:cNvGrpSpPr/>
          <p:nvPr/>
        </p:nvGrpSpPr>
        <p:grpSpPr>
          <a:xfrm>
            <a:off x="4699617" y="4232821"/>
            <a:ext cx="797442" cy="1483826"/>
            <a:chOff x="4699617" y="4232821"/>
            <a:chExt cx="797442" cy="1483826"/>
          </a:xfrm>
        </p:grpSpPr>
        <p:pic>
          <p:nvPicPr>
            <p:cNvPr id="5127" name="Picture 4" descr="Ai 인 정보 기술 cpu 칩 - 과학과 기술 아이콘">
              <a:extLst>
                <a:ext uri="{FF2B5EF4-FFF2-40B4-BE49-F238E27FC236}">
                  <a16:creationId xmlns:a16="http://schemas.microsoft.com/office/drawing/2014/main" id="{67F21239-201F-968B-A3DE-B6149A1F7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9617" y="4919205"/>
              <a:ext cx="797442" cy="797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952BE45-C389-97D8-39AA-154D6F6EA768}"/>
                </a:ext>
              </a:extLst>
            </p:cNvPr>
            <p:cNvGrpSpPr/>
            <p:nvPr/>
          </p:nvGrpSpPr>
          <p:grpSpPr>
            <a:xfrm>
              <a:off x="4775172" y="4232821"/>
              <a:ext cx="646331" cy="728946"/>
              <a:chOff x="6579093" y="4769423"/>
              <a:chExt cx="646331" cy="728946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E256AE-79DB-7FA3-4A3B-15693C763176}"/>
                  </a:ext>
                </a:extLst>
              </p:cNvPr>
              <p:cNvSpPr txBox="1"/>
              <p:nvPr/>
            </p:nvSpPr>
            <p:spPr>
              <a:xfrm>
                <a:off x="6579093" y="5129037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처리</a:t>
                </a:r>
              </a:p>
            </p:txBody>
          </p:sp>
          <p:pic>
            <p:nvPicPr>
              <p:cNvPr id="6" name="Picture 10" descr="GIF로드-Gifburg에서 GIF 검색 및 다운로드">
                <a:extLst>
                  <a:ext uri="{FF2B5EF4-FFF2-40B4-BE49-F238E27FC236}">
                    <a16:creationId xmlns:a16="http://schemas.microsoft.com/office/drawing/2014/main" id="{FCDEBF88-C1C0-B25C-A18F-9FA597155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695" t="38347" r="37521" b="37280"/>
              <a:stretch/>
            </p:blipFill>
            <p:spPr bwMode="auto">
              <a:xfrm>
                <a:off x="6655394" y="4769423"/>
                <a:ext cx="421030" cy="3693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8" name="Picture 8" descr="파일 - 음악 및 멀티미디어 아이콘">
            <a:extLst>
              <a:ext uri="{FF2B5EF4-FFF2-40B4-BE49-F238E27FC236}">
                <a16:creationId xmlns:a16="http://schemas.microsoft.com/office/drawing/2014/main" id="{05330890-C6BC-3AC5-E640-69451E9A6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489" y="4469800"/>
            <a:ext cx="491848" cy="49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94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022E-16 L 3.125E-6 -0.12801 C 3.125E-6 -0.18542 0.04987 -0.25602 0.09036 -0.25602 L 0.18073 -0.25602 " pathEditMode="relative" rAng="0" ptsTypes="AA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-1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1">
            <a:extLst>
              <a:ext uri="{FF2B5EF4-FFF2-40B4-BE49-F238E27FC236}">
                <a16:creationId xmlns:a16="http://schemas.microsoft.com/office/drawing/2014/main" id="{75695D5D-BA1F-0480-47E7-1DAAAD6E6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136525"/>
            <a:ext cx="10515600" cy="1325563"/>
          </a:xfrm>
        </p:spPr>
        <p:txBody>
          <a:bodyPr/>
          <a:lstStyle/>
          <a:p>
            <a:r>
              <a:rPr lang="en-US" altLang="ko-KR"/>
              <a:t>Architecture</a:t>
            </a:r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7D6AEF-BBB2-72AC-AB13-D5A394D5F459}"/>
              </a:ext>
            </a:extLst>
          </p:cNvPr>
          <p:cNvSpPr txBox="1"/>
          <p:nvPr/>
        </p:nvSpPr>
        <p:spPr>
          <a:xfrm>
            <a:off x="807682" y="1407175"/>
            <a:ext cx="26958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/>
              <a:t>감성분석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4DB6171-1F69-F1EC-074F-805885BAB98E}"/>
              </a:ext>
            </a:extLst>
          </p:cNvPr>
          <p:cNvGrpSpPr/>
          <p:nvPr/>
        </p:nvGrpSpPr>
        <p:grpSpPr>
          <a:xfrm>
            <a:off x="3503488" y="1868840"/>
            <a:ext cx="1632053" cy="1967795"/>
            <a:chOff x="6576640" y="500062"/>
            <a:chExt cx="1276514" cy="1653578"/>
          </a:xfrm>
        </p:grpSpPr>
        <p:pic>
          <p:nvPicPr>
            <p:cNvPr id="3" name="Picture 24" descr="AWS] EC2에 대하여...">
              <a:extLst>
                <a:ext uri="{FF2B5EF4-FFF2-40B4-BE49-F238E27FC236}">
                  <a16:creationId xmlns:a16="http://schemas.microsoft.com/office/drawing/2014/main" id="{F60B2C9A-A95B-5FCB-0EFA-7B65214F7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6640" y="500062"/>
              <a:ext cx="1276514" cy="1363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93B30F-D7C0-72A2-8E38-01019F0AC246}"/>
                </a:ext>
              </a:extLst>
            </p:cNvPr>
            <p:cNvSpPr txBox="1"/>
            <p:nvPr/>
          </p:nvSpPr>
          <p:spPr>
            <a:xfrm>
              <a:off x="6839887" y="1843283"/>
              <a:ext cx="750019" cy="310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/>
                <a:t>웹 서버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8415128-BB6E-09E5-36B5-2E32128F7885}"/>
              </a:ext>
            </a:extLst>
          </p:cNvPr>
          <p:cNvGrpSpPr/>
          <p:nvPr/>
        </p:nvGrpSpPr>
        <p:grpSpPr>
          <a:xfrm>
            <a:off x="7185829" y="1915109"/>
            <a:ext cx="1566087" cy="1809953"/>
            <a:chOff x="8224095" y="3283978"/>
            <a:chExt cx="1566087" cy="1809953"/>
          </a:xfrm>
        </p:grpSpPr>
        <p:pic>
          <p:nvPicPr>
            <p:cNvPr id="6" name="Picture 12" descr="기본 웹 페이지 img txt - 사용자 인터페이스 및 제스처 아이콘">
              <a:extLst>
                <a:ext uri="{FF2B5EF4-FFF2-40B4-BE49-F238E27FC236}">
                  <a16:creationId xmlns:a16="http://schemas.microsoft.com/office/drawing/2014/main" id="{F78C5E53-38BD-01B5-41C7-5DD4E273E7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9912" y="3283978"/>
              <a:ext cx="1560270" cy="1560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283948-84BE-6AB9-CA7B-A7B9D3A75E8E}"/>
                </a:ext>
              </a:extLst>
            </p:cNvPr>
            <p:cNvSpPr txBox="1"/>
            <p:nvPr/>
          </p:nvSpPr>
          <p:spPr>
            <a:xfrm>
              <a:off x="8224095" y="4724599"/>
              <a:ext cx="1565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분석결과 창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AE92979-CE22-D636-6BD3-25CE29F7AB70}"/>
              </a:ext>
            </a:extLst>
          </p:cNvPr>
          <p:cNvGrpSpPr/>
          <p:nvPr/>
        </p:nvGrpSpPr>
        <p:grpSpPr>
          <a:xfrm>
            <a:off x="3609223" y="4499277"/>
            <a:ext cx="1189749" cy="1328134"/>
            <a:chOff x="3603264" y="5508169"/>
            <a:chExt cx="1189749" cy="132813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9ECC55-1589-F6FF-5D4C-5F7CDBDE58DD}"/>
                </a:ext>
              </a:extLst>
            </p:cNvPr>
            <p:cNvSpPr txBox="1"/>
            <p:nvPr/>
          </p:nvSpPr>
          <p:spPr>
            <a:xfrm>
              <a:off x="3603264" y="6466971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/>
                <a:t>분석 서버</a:t>
              </a:r>
            </a:p>
          </p:txBody>
        </p:sp>
        <p:pic>
          <p:nvPicPr>
            <p:cNvPr id="10" name="Picture 6" descr="서버 컴퓨터 pc - 다운로드 무료 아이콘">
              <a:extLst>
                <a:ext uri="{FF2B5EF4-FFF2-40B4-BE49-F238E27FC236}">
                  <a16:creationId xmlns:a16="http://schemas.microsoft.com/office/drawing/2014/main" id="{F0AAC308-551F-000B-517B-6C334A68CD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731020" y="5508169"/>
              <a:ext cx="934239" cy="934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ABCA8CFF-EAFE-813D-365D-97BBDAC76E95}"/>
              </a:ext>
            </a:extLst>
          </p:cNvPr>
          <p:cNvSpPr/>
          <p:nvPr/>
        </p:nvSpPr>
        <p:spPr>
          <a:xfrm>
            <a:off x="5755532" y="2497550"/>
            <a:ext cx="680936" cy="462064"/>
          </a:xfrm>
          <a:prstGeom prst="leftArrow">
            <a:avLst/>
          </a:prstGeom>
          <a:solidFill>
            <a:srgbClr val="032A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왼쪽 11">
            <a:extLst>
              <a:ext uri="{FF2B5EF4-FFF2-40B4-BE49-F238E27FC236}">
                <a16:creationId xmlns:a16="http://schemas.microsoft.com/office/drawing/2014/main" id="{A52EF248-0209-CBF6-919D-D6E542695839}"/>
              </a:ext>
            </a:extLst>
          </p:cNvPr>
          <p:cNvSpPr/>
          <p:nvPr/>
        </p:nvSpPr>
        <p:spPr>
          <a:xfrm rot="16200000">
            <a:off x="3968487" y="3886164"/>
            <a:ext cx="680936" cy="462064"/>
          </a:xfrm>
          <a:prstGeom prst="leftArrow">
            <a:avLst/>
          </a:prstGeom>
          <a:solidFill>
            <a:srgbClr val="032A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08501A1-CC47-9E59-5E66-AACDE54E4AFD}"/>
              </a:ext>
            </a:extLst>
          </p:cNvPr>
          <p:cNvGrpSpPr/>
          <p:nvPr/>
        </p:nvGrpSpPr>
        <p:grpSpPr>
          <a:xfrm>
            <a:off x="4699617" y="4232821"/>
            <a:ext cx="797442" cy="1483826"/>
            <a:chOff x="4699617" y="4232821"/>
            <a:chExt cx="797442" cy="1483826"/>
          </a:xfrm>
        </p:grpSpPr>
        <p:pic>
          <p:nvPicPr>
            <p:cNvPr id="14" name="Picture 4" descr="Ai 인 정보 기술 cpu 칩 - 과학과 기술 아이콘">
              <a:extLst>
                <a:ext uri="{FF2B5EF4-FFF2-40B4-BE49-F238E27FC236}">
                  <a16:creationId xmlns:a16="http://schemas.microsoft.com/office/drawing/2014/main" id="{3D7DE89E-4A4E-D6F6-A545-F473257676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9617" y="4919205"/>
              <a:ext cx="797442" cy="797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5CCD91E-26FA-2CD5-F26D-FA55A7E9722A}"/>
                </a:ext>
              </a:extLst>
            </p:cNvPr>
            <p:cNvGrpSpPr/>
            <p:nvPr/>
          </p:nvGrpSpPr>
          <p:grpSpPr>
            <a:xfrm>
              <a:off x="4775172" y="4232821"/>
              <a:ext cx="646331" cy="728946"/>
              <a:chOff x="6579093" y="4769423"/>
              <a:chExt cx="646331" cy="728946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9677FE-2451-D99C-B254-E70AC22381E8}"/>
                  </a:ext>
                </a:extLst>
              </p:cNvPr>
              <p:cNvSpPr txBox="1"/>
              <p:nvPr/>
            </p:nvSpPr>
            <p:spPr>
              <a:xfrm>
                <a:off x="6579093" y="5129037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처리</a:t>
                </a:r>
              </a:p>
            </p:txBody>
          </p:sp>
          <p:pic>
            <p:nvPicPr>
              <p:cNvPr id="17" name="Picture 10" descr="GIF로드-Gifburg에서 GIF 검색 및 다운로드">
                <a:extLst>
                  <a:ext uri="{FF2B5EF4-FFF2-40B4-BE49-F238E27FC236}">
                    <a16:creationId xmlns:a16="http://schemas.microsoft.com/office/drawing/2014/main" id="{CF64AC9C-5B23-15C6-EBDA-21638E4EDD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695" t="38347" r="37521" b="37280"/>
              <a:stretch/>
            </p:blipFill>
            <p:spPr bwMode="auto">
              <a:xfrm>
                <a:off x="6655394" y="4769423"/>
                <a:ext cx="421030" cy="3693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8" name="Picture 8" descr="파일 - 음악 및 멀티미디어 아이콘">
            <a:extLst>
              <a:ext uri="{FF2B5EF4-FFF2-40B4-BE49-F238E27FC236}">
                <a16:creationId xmlns:a16="http://schemas.microsoft.com/office/drawing/2014/main" id="{9CDC0649-652A-AA3D-FDF0-FAAA1A8E4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489" y="4469800"/>
            <a:ext cx="491848" cy="49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51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022E-16 L 3.125E-6 -0.12801 C 3.125E-6 -0.18542 0.04987 -0.25602 0.09036 -0.25602 L 0.18073 -0.25602 " pathEditMode="relative" rAng="0" ptsTypes="AAAA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-1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2F748ACB-4357-F713-538A-598361ED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2412" y="2766218"/>
            <a:ext cx="10515600" cy="1325563"/>
          </a:xfrm>
        </p:spPr>
        <p:txBody>
          <a:bodyPr/>
          <a:lstStyle/>
          <a:p>
            <a:r>
              <a:rPr lang="ko-KR" altLang="en-US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2057136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25AF9-CC6A-0782-3A5C-888004CF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ko-KR" altLang="en-US"/>
              <a:t>감사합니다</a:t>
            </a:r>
            <a:r>
              <a:rPr lang="en-US" altLang="ko-KR"/>
              <a:t>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21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7106F-F8FA-0507-CAA3-38991968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Index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8542B-CFFD-03AF-1CA1-B3AE70C92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pc="500"/>
              <a:t>GATI</a:t>
            </a:r>
          </a:p>
          <a:p>
            <a:pPr>
              <a:lnSpc>
                <a:spcPct val="150000"/>
              </a:lnSpc>
            </a:pPr>
            <a:r>
              <a:rPr lang="en-US" altLang="ko-KR"/>
              <a:t>Functions </a:t>
            </a:r>
          </a:p>
          <a:p>
            <a:pPr>
              <a:lnSpc>
                <a:spcPct val="150000"/>
              </a:lnSpc>
            </a:pPr>
            <a:r>
              <a:rPr lang="en-US" altLang="ko-KR"/>
              <a:t>Architecture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323167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52FAE-D3F7-FCC9-8E53-31449CD9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500"/>
              <a:t>GATI</a:t>
            </a:r>
            <a:endParaRPr lang="ko-KR" altLang="en-US"/>
          </a:p>
        </p:txBody>
      </p:sp>
      <p:pic>
        <p:nvPicPr>
          <p:cNvPr id="7170" name="Picture 2" descr="챗GPT가 알려준 '가짜 판례' 제출한 美 변호사, 법원서 징계 위기">
            <a:extLst>
              <a:ext uri="{FF2B5EF4-FFF2-40B4-BE49-F238E27FC236}">
                <a16:creationId xmlns:a16="http://schemas.microsoft.com/office/drawing/2014/main" id="{5A130097-4ED3-8CD8-21B3-04E2D6DCF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899073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82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809AA-39D1-25B7-29A3-3239AEAC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500" dirty="0"/>
              <a:t>GATI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C4E941C-2293-0684-C05C-E40E56EB24EF}"/>
              </a:ext>
            </a:extLst>
          </p:cNvPr>
          <p:cNvGrpSpPr/>
          <p:nvPr/>
        </p:nvGrpSpPr>
        <p:grpSpPr>
          <a:xfrm>
            <a:off x="8486063" y="550060"/>
            <a:ext cx="2651760" cy="1076960"/>
            <a:chOff x="1696720" y="2468880"/>
            <a:chExt cx="2651760" cy="107696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80E263D-F2D6-F71D-275D-F89AB30D2A7A}"/>
                </a:ext>
              </a:extLst>
            </p:cNvPr>
            <p:cNvSpPr/>
            <p:nvPr/>
          </p:nvSpPr>
          <p:spPr>
            <a:xfrm>
              <a:off x="1696720" y="2468880"/>
              <a:ext cx="2651760" cy="1076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1175FD5-A8A1-4B5D-6FA2-CC178D7DBA97}"/>
                </a:ext>
              </a:extLst>
            </p:cNvPr>
            <p:cNvSpPr/>
            <p:nvPr/>
          </p:nvSpPr>
          <p:spPr>
            <a:xfrm>
              <a:off x="1975349" y="2792768"/>
              <a:ext cx="429184" cy="429184"/>
            </a:xfrm>
            <a:prstGeom prst="ellipse">
              <a:avLst/>
            </a:prstGeom>
            <a:solidFill>
              <a:srgbClr val="179A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ACC1AE-46DB-2C48-FB08-48E0F0E47D02}"/>
                </a:ext>
              </a:extLst>
            </p:cNvPr>
            <p:cNvSpPr txBox="1"/>
            <p:nvPr/>
          </p:nvSpPr>
          <p:spPr>
            <a:xfrm>
              <a:off x="2565400" y="2792768"/>
              <a:ext cx="1576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2 to 5 years</a:t>
              </a:r>
              <a:endParaRPr lang="ko-KR" altLang="en-US" sz="2000" dirty="0"/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60571E7F-7CC9-E29D-E49E-F03DAB4A1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322" y="1319116"/>
            <a:ext cx="6805355" cy="498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70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2D4CD56-0B21-F814-5040-FC201135FACE}"/>
              </a:ext>
            </a:extLst>
          </p:cNvPr>
          <p:cNvSpPr txBox="1"/>
          <p:nvPr/>
        </p:nvSpPr>
        <p:spPr>
          <a:xfrm>
            <a:off x="4730496" y="2182675"/>
            <a:ext cx="27310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ko-KR" sz="6600" b="1" dirty="0">
                <a:solidFill>
                  <a:srgbClr val="002856"/>
                </a:solidFill>
              </a:rPr>
              <a:t>G</a:t>
            </a:r>
            <a:r>
              <a:rPr kumimoji="1" lang="en-US" altLang="ko-KR" sz="6600" b="1" dirty="0">
                <a:solidFill>
                  <a:srgbClr val="42EEF5"/>
                </a:solidFill>
              </a:rPr>
              <a:t>A</a:t>
            </a:r>
            <a:r>
              <a:rPr kumimoji="1" lang="en-US" altLang="ko-KR" sz="6600" b="1" dirty="0">
                <a:solidFill>
                  <a:srgbClr val="0FA3DE"/>
                </a:solidFill>
              </a:rPr>
              <a:t>T</a:t>
            </a:r>
            <a:r>
              <a:rPr kumimoji="1" lang="en-US" altLang="ko-KR" sz="6600" b="1" dirty="0"/>
              <a:t>I</a:t>
            </a:r>
            <a:endParaRPr kumimoji="1" lang="ko-KR" altLang="en-US" sz="4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2C672-24F1-A62C-D593-83F9B90C3037}"/>
              </a:ext>
            </a:extLst>
          </p:cNvPr>
          <p:cNvSpPr txBox="1"/>
          <p:nvPr/>
        </p:nvSpPr>
        <p:spPr>
          <a:xfrm>
            <a:off x="4180828" y="3567330"/>
            <a:ext cx="13363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Gartner</a:t>
            </a:r>
            <a:endParaRPr lang="ko-KR" altLang="en-US" sz="2400" dirty="0"/>
          </a:p>
        </p:txBody>
      </p:sp>
      <p:sp>
        <p:nvSpPr>
          <p:cNvPr id="16" name="더하기 기호 15">
            <a:extLst>
              <a:ext uri="{FF2B5EF4-FFF2-40B4-BE49-F238E27FC236}">
                <a16:creationId xmlns:a16="http://schemas.microsoft.com/office/drawing/2014/main" id="{85C07E09-BA3F-B2E5-FCDE-DA30BE8B4C49}"/>
              </a:ext>
            </a:extLst>
          </p:cNvPr>
          <p:cNvSpPr/>
          <p:nvPr/>
        </p:nvSpPr>
        <p:spPr>
          <a:xfrm>
            <a:off x="5980604" y="3679673"/>
            <a:ext cx="349322" cy="349322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73825C-FCFA-2543-FF2D-B37EEAA544E9}"/>
              </a:ext>
            </a:extLst>
          </p:cNvPr>
          <p:cNvSpPr txBox="1"/>
          <p:nvPr/>
        </p:nvSpPr>
        <p:spPr>
          <a:xfrm>
            <a:off x="6793307" y="3567330"/>
            <a:ext cx="13363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IT</a:t>
            </a:r>
            <a:endParaRPr lang="ko-KR" altLang="en-US" sz="2400" dirty="0"/>
          </a:p>
        </p:txBody>
      </p:sp>
      <p:sp>
        <p:nvSpPr>
          <p:cNvPr id="19" name="제목 18">
            <a:extLst>
              <a:ext uri="{FF2B5EF4-FFF2-40B4-BE49-F238E27FC236}">
                <a16:creationId xmlns:a16="http://schemas.microsoft.com/office/drawing/2014/main" id="{C8AE7107-CEAC-B766-9B82-F0F6E320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500"/>
              <a:t>GATI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38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797D4-8168-2EA8-A4A9-F408F614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Functions</a:t>
            </a:r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D1B561-3376-6237-09CC-78F9F0851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259" y="1462088"/>
            <a:ext cx="8608979" cy="446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177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5">
            <a:extLst>
              <a:ext uri="{FF2B5EF4-FFF2-40B4-BE49-F238E27FC236}">
                <a16:creationId xmlns:a16="http://schemas.microsoft.com/office/drawing/2014/main" id="{8561EC25-0856-C065-A48C-2E9061B0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Functions</a:t>
            </a:r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24027F-B7C8-A91C-5565-01E74A68F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963" y="1328326"/>
            <a:ext cx="8754570" cy="511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580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5">
            <a:extLst>
              <a:ext uri="{FF2B5EF4-FFF2-40B4-BE49-F238E27FC236}">
                <a16:creationId xmlns:a16="http://schemas.microsoft.com/office/drawing/2014/main" id="{888E0A7E-0E81-BBB1-048C-7F583CFC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633" y="136525"/>
            <a:ext cx="10515600" cy="1325563"/>
          </a:xfrm>
        </p:spPr>
        <p:txBody>
          <a:bodyPr/>
          <a:lstStyle/>
          <a:p>
            <a:r>
              <a:rPr lang="en-US" altLang="ko-KR"/>
              <a:t>Functions</a:t>
            </a:r>
            <a:endParaRPr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A9188B9-437F-DAFC-F235-CD8218382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042" y="1293292"/>
            <a:ext cx="7987916" cy="466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0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EC8CCCB-30E4-2384-7F21-D3782A1C4C2B}"/>
              </a:ext>
            </a:extLst>
          </p:cNvPr>
          <p:cNvCxnSpPr>
            <a:cxnSpLocks/>
          </p:cNvCxnSpPr>
          <p:nvPr/>
        </p:nvCxnSpPr>
        <p:spPr>
          <a:xfrm>
            <a:off x="1782464" y="2715828"/>
            <a:ext cx="1227744" cy="0"/>
          </a:xfrm>
          <a:prstGeom prst="straightConnector1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5563CFB-3D63-32D7-BED2-EE17D99C4F7B}"/>
              </a:ext>
            </a:extLst>
          </p:cNvPr>
          <p:cNvCxnSpPr>
            <a:cxnSpLocks/>
          </p:cNvCxnSpPr>
          <p:nvPr/>
        </p:nvCxnSpPr>
        <p:spPr>
          <a:xfrm>
            <a:off x="8637395" y="2840094"/>
            <a:ext cx="1171582" cy="0"/>
          </a:xfrm>
          <a:prstGeom prst="straightConnector1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B1C3D3-8CFC-5EC6-0C03-1B07C28B2A5E}"/>
              </a:ext>
            </a:extLst>
          </p:cNvPr>
          <p:cNvSpPr/>
          <p:nvPr/>
        </p:nvSpPr>
        <p:spPr>
          <a:xfrm>
            <a:off x="3128518" y="1462790"/>
            <a:ext cx="1676570" cy="27956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312889-5162-0E95-4B74-95A8FBFF3668}"/>
              </a:ext>
            </a:extLst>
          </p:cNvPr>
          <p:cNvSpPr/>
          <p:nvPr/>
        </p:nvSpPr>
        <p:spPr>
          <a:xfrm>
            <a:off x="5396745" y="1462790"/>
            <a:ext cx="3095159" cy="27956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3CE0393-F6A5-FAAB-AB2A-4CCF7BCB5418}"/>
              </a:ext>
            </a:extLst>
          </p:cNvPr>
          <p:cNvCxnSpPr>
            <a:cxnSpLocks/>
          </p:cNvCxnSpPr>
          <p:nvPr/>
        </p:nvCxnSpPr>
        <p:spPr>
          <a:xfrm>
            <a:off x="4840383" y="2343166"/>
            <a:ext cx="556362" cy="0"/>
          </a:xfrm>
          <a:prstGeom prst="straightConnector1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6FD21BA-DF4E-5B48-202B-FD8CB21D89E5}"/>
              </a:ext>
            </a:extLst>
          </p:cNvPr>
          <p:cNvCxnSpPr>
            <a:cxnSpLocks/>
          </p:cNvCxnSpPr>
          <p:nvPr/>
        </p:nvCxnSpPr>
        <p:spPr>
          <a:xfrm flipH="1">
            <a:off x="4805087" y="3743015"/>
            <a:ext cx="591658" cy="0"/>
          </a:xfrm>
          <a:prstGeom prst="straightConnector1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6160801-DC7F-A302-B5F1-4A222B4B87FF}"/>
              </a:ext>
            </a:extLst>
          </p:cNvPr>
          <p:cNvCxnSpPr>
            <a:cxnSpLocks/>
          </p:cNvCxnSpPr>
          <p:nvPr/>
        </p:nvCxnSpPr>
        <p:spPr>
          <a:xfrm flipH="1">
            <a:off x="8610225" y="3296658"/>
            <a:ext cx="1200876" cy="0"/>
          </a:xfrm>
          <a:prstGeom prst="straightConnector1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BD146B3-B23C-530B-8348-A9245B620224}"/>
              </a:ext>
            </a:extLst>
          </p:cNvPr>
          <p:cNvGrpSpPr/>
          <p:nvPr/>
        </p:nvGrpSpPr>
        <p:grpSpPr>
          <a:xfrm>
            <a:off x="9140546" y="843422"/>
            <a:ext cx="2694994" cy="3546301"/>
            <a:chOff x="9140546" y="843422"/>
            <a:chExt cx="2694994" cy="354630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CD344E6-50A9-5D0D-91A0-1D2C74DD239E}"/>
                </a:ext>
              </a:extLst>
            </p:cNvPr>
            <p:cNvSpPr/>
            <p:nvPr/>
          </p:nvSpPr>
          <p:spPr>
            <a:xfrm>
              <a:off x="9863527" y="1569551"/>
              <a:ext cx="1972013" cy="28201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" name="Picture 2" descr="AWS의 관계형 데이터베이스 서비스들 알아보기">
              <a:extLst>
                <a:ext uri="{FF2B5EF4-FFF2-40B4-BE49-F238E27FC236}">
                  <a16:creationId xmlns:a16="http://schemas.microsoft.com/office/drawing/2014/main" id="{C12A8939-AA1B-8A16-409D-E785B91D26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0546" y="843422"/>
              <a:ext cx="1433502" cy="1094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4CBAEF74-DF58-E8C7-A40F-E6A051A2B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993" y="2366121"/>
            <a:ext cx="1391079" cy="109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st-thumbnail">
            <a:extLst>
              <a:ext uri="{FF2B5EF4-FFF2-40B4-BE49-F238E27FC236}">
                <a16:creationId xmlns:a16="http://schemas.microsoft.com/office/drawing/2014/main" id="{FB6BC9AF-88A2-002E-BF93-59743DABB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066" y="1669483"/>
            <a:ext cx="2011466" cy="115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astAPI">
            <a:extLst>
              <a:ext uri="{FF2B5EF4-FFF2-40B4-BE49-F238E27FC236}">
                <a16:creationId xmlns:a16="http://schemas.microsoft.com/office/drawing/2014/main" id="{06214F13-1B4F-27D6-3FEF-DBEDFA1D5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818" y="2962645"/>
            <a:ext cx="2600843" cy="106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3AF37FF-5E28-2729-8F64-248BB0943435}"/>
              </a:ext>
            </a:extLst>
          </p:cNvPr>
          <p:cNvCxnSpPr>
            <a:cxnSpLocks/>
          </p:cNvCxnSpPr>
          <p:nvPr/>
        </p:nvCxnSpPr>
        <p:spPr>
          <a:xfrm flipV="1">
            <a:off x="5396745" y="4433670"/>
            <a:ext cx="0" cy="590674"/>
          </a:xfrm>
          <a:prstGeom prst="straightConnector1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FDDFEB6-1383-4860-780D-C3218FE7F0B6}"/>
              </a:ext>
            </a:extLst>
          </p:cNvPr>
          <p:cNvCxnSpPr>
            <a:cxnSpLocks/>
          </p:cNvCxnSpPr>
          <p:nvPr/>
        </p:nvCxnSpPr>
        <p:spPr>
          <a:xfrm>
            <a:off x="6279687" y="4433670"/>
            <a:ext cx="0" cy="573829"/>
          </a:xfrm>
          <a:prstGeom prst="straightConnector1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1C9FA5D2-7057-83D4-211B-F124582B427F}"/>
              </a:ext>
            </a:extLst>
          </p:cNvPr>
          <p:cNvGrpSpPr/>
          <p:nvPr/>
        </p:nvGrpSpPr>
        <p:grpSpPr>
          <a:xfrm>
            <a:off x="3010208" y="5024144"/>
            <a:ext cx="5600017" cy="1530854"/>
            <a:chOff x="3128518" y="5015922"/>
            <a:chExt cx="5600017" cy="153085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F7B5B54-AA3B-9885-D6FF-38B06E08F8ED}"/>
                </a:ext>
              </a:extLst>
            </p:cNvPr>
            <p:cNvSpPr/>
            <p:nvPr/>
          </p:nvSpPr>
          <p:spPr>
            <a:xfrm>
              <a:off x="3128518" y="5015923"/>
              <a:ext cx="5600017" cy="15308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15" name="Picture 6" descr="KoNLPy: 파이썬 한국어 NLP — KoNLPy 0.6.0 documentation">
              <a:extLst>
                <a:ext uri="{FF2B5EF4-FFF2-40B4-BE49-F238E27FC236}">
                  <a16:creationId xmlns:a16="http://schemas.microsoft.com/office/drawing/2014/main" id="{D77830A5-0C12-F14A-540E-C97E3E0E5A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142" y="5015922"/>
              <a:ext cx="1213118" cy="1527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8" descr="텐서플로 - 위키백과, 우리 모두의 백과사전">
              <a:extLst>
                <a:ext uri="{FF2B5EF4-FFF2-40B4-BE49-F238E27FC236}">
                  <a16:creationId xmlns:a16="http://schemas.microsoft.com/office/drawing/2014/main" id="{F81ECDF7-7675-1E2E-94AF-7E305679BB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5788" y="5015922"/>
              <a:ext cx="2395467" cy="1530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6" name="Picture 12">
            <a:extLst>
              <a:ext uri="{FF2B5EF4-FFF2-40B4-BE49-F238E27FC236}">
                <a16:creationId xmlns:a16="http://schemas.microsoft.com/office/drawing/2014/main" id="{E8F5A074-6990-141B-342D-51DE63494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661" y="2249347"/>
            <a:ext cx="1650172" cy="153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hrome: 빠르고 안전한 브라우저 - Google Play 앱">
            <a:extLst>
              <a:ext uri="{FF2B5EF4-FFF2-40B4-BE49-F238E27FC236}">
                <a16:creationId xmlns:a16="http://schemas.microsoft.com/office/drawing/2014/main" id="{C1AE2D93-DA94-DD30-24E1-ECA1A13B4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05" y="3429000"/>
            <a:ext cx="591830" cy="59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유저 프로필 - 무료 사회적인개 아이콘">
            <a:extLst>
              <a:ext uri="{FF2B5EF4-FFF2-40B4-BE49-F238E27FC236}">
                <a16:creationId xmlns:a16="http://schemas.microsoft.com/office/drawing/2014/main" id="{007321E0-E575-1404-B708-C054FF89F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2263" y="2004989"/>
            <a:ext cx="1455401" cy="145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F6291B2-564E-5E42-BD0E-5EAD4F584B6F}"/>
              </a:ext>
            </a:extLst>
          </p:cNvPr>
          <p:cNvCxnSpPr>
            <a:cxnSpLocks/>
          </p:cNvCxnSpPr>
          <p:nvPr/>
        </p:nvCxnSpPr>
        <p:spPr>
          <a:xfrm flipH="1">
            <a:off x="1782464" y="3530432"/>
            <a:ext cx="1227744" cy="0"/>
          </a:xfrm>
          <a:prstGeom prst="straightConnector1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 descr="파이어폭스 모바일 - 위키백과, 우리 모두의 백과사전">
            <a:extLst>
              <a:ext uri="{FF2B5EF4-FFF2-40B4-BE49-F238E27FC236}">
                <a16:creationId xmlns:a16="http://schemas.microsoft.com/office/drawing/2014/main" id="{F5D84830-30D2-F363-C6A4-5FF9A082B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06" y="3492956"/>
            <a:ext cx="514785" cy="51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그림 77" descr="시계, 원, 상징, 나침반이(가) 표시된 사진&#10;&#10;자동 생성된 설명">
            <a:extLst>
              <a:ext uri="{FF2B5EF4-FFF2-40B4-BE49-F238E27FC236}">
                <a16:creationId xmlns:a16="http://schemas.microsoft.com/office/drawing/2014/main" id="{9EDEE995-4C76-CF99-64AB-66B1F584EA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91" y="3443529"/>
            <a:ext cx="591658" cy="591658"/>
          </a:xfrm>
          <a:prstGeom prst="rect">
            <a:avLst/>
          </a:prstGeom>
        </p:spPr>
      </p:pic>
      <p:grpSp>
        <p:nvGrpSpPr>
          <p:cNvPr id="79" name="그룹 78">
            <a:extLst>
              <a:ext uri="{FF2B5EF4-FFF2-40B4-BE49-F238E27FC236}">
                <a16:creationId xmlns:a16="http://schemas.microsoft.com/office/drawing/2014/main" id="{B7FD73D2-6861-2437-2FE6-2753AF7FC1EC}"/>
              </a:ext>
            </a:extLst>
          </p:cNvPr>
          <p:cNvGrpSpPr/>
          <p:nvPr/>
        </p:nvGrpSpPr>
        <p:grpSpPr>
          <a:xfrm>
            <a:off x="2413198" y="429127"/>
            <a:ext cx="6197027" cy="3960596"/>
            <a:chOff x="2413198" y="429127"/>
            <a:chExt cx="6197027" cy="396059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2F05E51-A676-BACB-C2DC-BD2821D9E7B4}"/>
                </a:ext>
              </a:extLst>
            </p:cNvPr>
            <p:cNvSpPr/>
            <p:nvPr/>
          </p:nvSpPr>
          <p:spPr>
            <a:xfrm>
              <a:off x="3010194" y="1362150"/>
              <a:ext cx="5600031" cy="30275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1048" name="Picture 24" descr="AWS] EC2에 대하여...">
              <a:extLst>
                <a:ext uri="{FF2B5EF4-FFF2-40B4-BE49-F238E27FC236}">
                  <a16:creationId xmlns:a16="http://schemas.microsoft.com/office/drawing/2014/main" id="{2607AA98-5A65-FC43-833F-B75C54D344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3198" y="429127"/>
              <a:ext cx="1276514" cy="1363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11A94149-57B1-CDD1-0BB1-4C44E7389146}"/>
              </a:ext>
            </a:extLst>
          </p:cNvPr>
          <p:cNvCxnSpPr>
            <a:cxnSpLocks/>
          </p:cNvCxnSpPr>
          <p:nvPr/>
        </p:nvCxnSpPr>
        <p:spPr>
          <a:xfrm flipV="1">
            <a:off x="8610225" y="4099661"/>
            <a:ext cx="1253302" cy="924483"/>
          </a:xfrm>
          <a:prstGeom prst="straightConnector1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F5D6D2C-4EBE-CD74-BC03-0E925A910447}"/>
              </a:ext>
            </a:extLst>
          </p:cNvPr>
          <p:cNvCxnSpPr>
            <a:cxnSpLocks/>
          </p:cNvCxnSpPr>
          <p:nvPr/>
        </p:nvCxnSpPr>
        <p:spPr>
          <a:xfrm flipH="1">
            <a:off x="8637395" y="4389723"/>
            <a:ext cx="1585487" cy="1185030"/>
          </a:xfrm>
          <a:prstGeom prst="straightConnector1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038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56C9B77ECA7EE438552D8AC63ADC75B" ma:contentTypeVersion="6" ma:contentTypeDescription="새 문서를 만듭니다." ma:contentTypeScope="" ma:versionID="e01793dbb308797378bc5071c03ff954">
  <xsd:schema xmlns:xsd="http://www.w3.org/2001/XMLSchema" xmlns:xs="http://www.w3.org/2001/XMLSchema" xmlns:p="http://schemas.microsoft.com/office/2006/metadata/properties" xmlns:ns3="d442f154-d175-4c0f-8e8f-1abb11928bb9" xmlns:ns4="0ece1f11-2b04-4418-a307-cb6a3a9b76eb" targetNamespace="http://schemas.microsoft.com/office/2006/metadata/properties" ma:root="true" ma:fieldsID="df3d42444ddcae24beed106ac869ca6f" ns3:_="" ns4:_="">
    <xsd:import namespace="d442f154-d175-4c0f-8e8f-1abb11928bb9"/>
    <xsd:import namespace="0ece1f11-2b04-4418-a307-cb6a3a9b76e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42f154-d175-4c0f-8e8f-1abb11928b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ce1f11-2b04-4418-a307-cb6a3a9b76e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442f154-d175-4c0f-8e8f-1abb11928bb9" xsi:nil="true"/>
  </documentManagement>
</p:properties>
</file>

<file path=customXml/itemProps1.xml><?xml version="1.0" encoding="utf-8"?>
<ds:datastoreItem xmlns:ds="http://schemas.openxmlformats.org/officeDocument/2006/customXml" ds:itemID="{A385EED7-43E4-47C2-B3F0-8BA27DA4870B}">
  <ds:schemaRefs>
    <ds:schemaRef ds:uri="0ece1f11-2b04-4418-a307-cb6a3a9b76eb"/>
    <ds:schemaRef ds:uri="d442f154-d175-4c0f-8e8f-1abb11928bb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0EEE142-A807-47F8-AF96-FE3E191471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FA6A7D-2F86-4F85-A5F4-FACFFE778CE1}">
  <ds:schemaRefs>
    <ds:schemaRef ds:uri="d442f154-d175-4c0f-8e8f-1abb11928bb9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0ece1f11-2b04-4418-a307-cb6a3a9b76eb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284</Words>
  <Application>Microsoft Office PowerPoint</Application>
  <PresentationFormat>와이드스크린</PresentationFormat>
  <Paragraphs>87</Paragraphs>
  <Slides>16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-apple-system</vt:lpstr>
      <vt:lpstr>맑은 고딕</vt:lpstr>
      <vt:lpstr>Arial</vt:lpstr>
      <vt:lpstr>Consolas</vt:lpstr>
      <vt:lpstr>Wingdings</vt:lpstr>
      <vt:lpstr>Office 테마</vt:lpstr>
      <vt:lpstr>PowerPoint 프레젠테이션</vt:lpstr>
      <vt:lpstr>Index</vt:lpstr>
      <vt:lpstr>GATI</vt:lpstr>
      <vt:lpstr>GATI</vt:lpstr>
      <vt:lpstr>GATI</vt:lpstr>
      <vt:lpstr>Functions</vt:lpstr>
      <vt:lpstr>Functions</vt:lpstr>
      <vt:lpstr>Functions</vt:lpstr>
      <vt:lpstr>PowerPoint 프레젠테이션</vt:lpstr>
      <vt:lpstr>Architecture</vt:lpstr>
      <vt:lpstr>Architecture</vt:lpstr>
      <vt:lpstr>Architecture</vt:lpstr>
      <vt:lpstr>Architecture</vt:lpstr>
      <vt:lpstr>Architecture</vt:lpstr>
      <vt:lpstr>시연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강민호</dc:creator>
  <cp:lastModifiedBy>강민호</cp:lastModifiedBy>
  <cp:revision>7</cp:revision>
  <dcterms:created xsi:type="dcterms:W3CDTF">2023-10-10T08:34:41Z</dcterms:created>
  <dcterms:modified xsi:type="dcterms:W3CDTF">2023-11-26T06:18:45Z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0x010100056C9B77ECA7EE438552D8AC63ADC75B</vt:lpwstr>
  </property>
</Properties>
</file>