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  <p:sldMasterId id="2147483680" r:id="rId3"/>
    <p:sldMasterId id="2147483687" r:id="rId4"/>
  </p:sldMasterIdLst>
  <p:notesMasterIdLst>
    <p:notesMasterId r:id="rId15"/>
  </p:notesMasterIdLst>
  <p:sldIdLst>
    <p:sldId id="284" r:id="rId5"/>
    <p:sldId id="26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5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CB2EC-04E5-4C0E-947D-AED00BC82105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0C94F-E313-454C-BDD9-A8AF93D79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9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J41321c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C94F-E313-454C-BDD9-A8AF93D79A9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951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J41321c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C94F-E313-454C-BDD9-A8AF93D79A9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4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6132447"/>
            <a:ext cx="8534400" cy="3047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7889" y="6537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81069" y="56965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068029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680373"/>
            <a:ext cx="10972800" cy="827311"/>
          </a:xfrm>
        </p:spPr>
        <p:txBody>
          <a:bodyPr>
            <a:normAutofit/>
          </a:bodyPr>
          <a:lstStyle>
            <a:lvl1pPr algn="ctr"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3716939"/>
            <a:ext cx="10972800" cy="7921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121917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828754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2438339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4659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328177"/>
            <a:ext cx="8365245" cy="37979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87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328177"/>
            <a:ext cx="8365245" cy="37979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59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346583"/>
            <a:ext cx="5384800" cy="3779581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2346583"/>
            <a:ext cx="5384800" cy="3779581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9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599" y="2346583"/>
            <a:ext cx="6691184" cy="3924043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545917" y="2346326"/>
            <a:ext cx="4036483" cy="1885951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545917" y="4384675"/>
            <a:ext cx="4036483" cy="1885951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36665"/>
            <a:ext cx="109728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49290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36510"/>
            <a:ext cx="10972800" cy="827311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602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68199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0557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602" y="443211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368199" y="443211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8130557" y="443211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2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4367759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8114275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2" y="5963685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4367759" y="5963685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8114275" y="5963685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254718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36510"/>
            <a:ext cx="10972800" cy="827311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602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68199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0557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2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4367759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8114275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4426297"/>
            <a:ext cx="5384800" cy="1699867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4426297"/>
            <a:ext cx="5384800" cy="1699867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87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36510"/>
            <a:ext cx="10972800" cy="827311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599" y="2346583"/>
            <a:ext cx="6691184" cy="3924043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545920" y="2360173"/>
            <a:ext cx="4048753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00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6132447"/>
            <a:ext cx="8534400" cy="3047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7889" y="6537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81069" y="56965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254955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6132447"/>
            <a:ext cx="8534400" cy="3047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7889" y="6537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81069" y="56965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3901769"/>
            <a:ext cx="8534400" cy="940999"/>
          </a:xfrm>
        </p:spPr>
        <p:txBody>
          <a:bodyPr anchor="b">
            <a:normAutofit/>
          </a:bodyPr>
          <a:lstStyle>
            <a:lvl1pPr algn="ctr">
              <a:defRPr sz="4267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4849607"/>
            <a:ext cx="85344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133" baseline="0">
                <a:solidFill>
                  <a:schemeClr val="bg1"/>
                </a:solidFill>
              </a:defRPr>
            </a:lvl1pPr>
            <a:lvl2pPr marL="609585" indent="0" algn="l">
              <a:buFontTx/>
              <a:buNone/>
              <a:defRPr/>
            </a:lvl2pPr>
            <a:lvl3pPr marL="1219170" indent="0" algn="l">
              <a:buFontTx/>
              <a:buNone/>
              <a:defRPr/>
            </a:lvl3pPr>
            <a:lvl4pPr marL="1828754" indent="0" algn="l">
              <a:buFontTx/>
              <a:buNone/>
              <a:defRPr/>
            </a:lvl4pPr>
            <a:lvl5pPr marL="2438339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86F22-9F7D-476A-B8D2-3FF9867CDED3}"/>
              </a:ext>
            </a:extLst>
          </p:cNvPr>
          <p:cNvSpPr txBox="1"/>
          <p:nvPr userDrawn="1"/>
        </p:nvSpPr>
        <p:spPr>
          <a:xfrm>
            <a:off x="6797889" y="6537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AABBE-3645-4C7F-BC00-692A6AC59618}"/>
              </a:ext>
            </a:extLst>
          </p:cNvPr>
          <p:cNvSpPr txBox="1"/>
          <p:nvPr userDrawn="1"/>
        </p:nvSpPr>
        <p:spPr>
          <a:xfrm>
            <a:off x="7881069" y="56965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432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6132447"/>
            <a:ext cx="8534400" cy="3047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7889" y="6537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81069" y="56965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3901769"/>
            <a:ext cx="8534400" cy="940999"/>
          </a:xfrm>
        </p:spPr>
        <p:txBody>
          <a:bodyPr anchor="b">
            <a:normAutofit/>
          </a:bodyPr>
          <a:lstStyle>
            <a:lvl1pPr algn="ctr">
              <a:defRPr sz="4267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4849607"/>
            <a:ext cx="85344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133" baseline="0">
                <a:solidFill>
                  <a:schemeClr val="bg1"/>
                </a:solidFill>
              </a:defRPr>
            </a:lvl1pPr>
            <a:lvl2pPr marL="609585" indent="0" algn="l">
              <a:buFontTx/>
              <a:buNone/>
              <a:defRPr/>
            </a:lvl2pPr>
            <a:lvl3pPr marL="1219170" indent="0" algn="l">
              <a:buFontTx/>
              <a:buNone/>
              <a:defRPr/>
            </a:lvl3pPr>
            <a:lvl4pPr marL="1828754" indent="0" algn="l">
              <a:buFontTx/>
              <a:buNone/>
              <a:defRPr/>
            </a:lvl4pPr>
            <a:lvl5pPr marL="2438339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06285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9591" y="1329895"/>
            <a:ext cx="7953917" cy="1985292"/>
          </a:xfrm>
        </p:spPr>
        <p:txBody>
          <a:bodyPr anchor="b">
            <a:normAutofit/>
          </a:bodyPr>
          <a:lstStyle>
            <a:lvl1pPr>
              <a:defRPr sz="4267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0930" y="3429000"/>
            <a:ext cx="7954433" cy="2203451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133"/>
            </a:lvl1pPr>
            <a:lvl2pPr marL="609585" indent="0" algn="l">
              <a:buFontTx/>
              <a:buNone/>
              <a:defRPr/>
            </a:lvl2pPr>
            <a:lvl3pPr marL="1219170" indent="0" algn="l">
              <a:buFontTx/>
              <a:buNone/>
              <a:defRPr/>
            </a:lvl3pPr>
            <a:lvl4pPr marL="1828754" indent="0" algn="l">
              <a:buFontTx/>
              <a:buNone/>
              <a:defRPr/>
            </a:lvl4pPr>
            <a:lvl5pPr marL="2438339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29177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853" y="1236509"/>
            <a:ext cx="3617659" cy="2192491"/>
          </a:xfrm>
        </p:spPr>
        <p:txBody>
          <a:bodyPr anchor="t" anchorCtr="0">
            <a:normAutofit/>
          </a:bodyPr>
          <a:lstStyle>
            <a:lvl1pPr>
              <a:defRPr sz="3733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4101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09600" y="2680373"/>
            <a:ext cx="10972800" cy="827311"/>
          </a:xfrm>
        </p:spPr>
        <p:txBody>
          <a:bodyPr>
            <a:normAutofit/>
          </a:bodyPr>
          <a:lstStyle>
            <a:lvl1pPr algn="ctr">
              <a:defRPr sz="4267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716939"/>
            <a:ext cx="10972800" cy="7921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121917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828754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2438339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5645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328177"/>
            <a:ext cx="8365245" cy="37979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25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328177"/>
            <a:ext cx="8365245" cy="37979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91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346583"/>
            <a:ext cx="5384800" cy="3779581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2346583"/>
            <a:ext cx="5384800" cy="3779581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63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599" y="2346583"/>
            <a:ext cx="6691184" cy="3924043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545917" y="2346326"/>
            <a:ext cx="4036483" cy="1885951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545917" y="4384675"/>
            <a:ext cx="4036483" cy="1885951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36665"/>
            <a:ext cx="109728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9643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36510"/>
            <a:ext cx="10972800" cy="827311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602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68199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0557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602" y="443211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368199" y="443211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8130557" y="443211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2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4367759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8114275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2" y="5963685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4367759" y="5963685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8114275" y="5963685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2217337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36510"/>
            <a:ext cx="10972800" cy="827311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602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68199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0557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2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4367759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8114275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4426297"/>
            <a:ext cx="5384800" cy="1699867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4426297"/>
            <a:ext cx="5384800" cy="1699867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1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9591" y="1329895"/>
            <a:ext cx="7953917" cy="1985292"/>
          </a:xfrm>
        </p:spPr>
        <p:txBody>
          <a:bodyPr anchor="b">
            <a:normAutofit/>
          </a:bodyPr>
          <a:lstStyle>
            <a:lvl1pPr>
              <a:defRPr sz="4267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0930" y="3429000"/>
            <a:ext cx="7954433" cy="2203451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133"/>
            </a:lvl1pPr>
            <a:lvl2pPr marL="609585" indent="0" algn="l">
              <a:buFontTx/>
              <a:buNone/>
              <a:defRPr/>
            </a:lvl2pPr>
            <a:lvl3pPr marL="1219170" indent="0" algn="l">
              <a:buFontTx/>
              <a:buNone/>
              <a:defRPr/>
            </a:lvl3pPr>
            <a:lvl4pPr marL="1828754" indent="0" algn="l">
              <a:buFontTx/>
              <a:buNone/>
              <a:defRPr/>
            </a:lvl4pPr>
            <a:lvl5pPr marL="2438339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43903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36510"/>
            <a:ext cx="10972800" cy="827311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599" y="2346583"/>
            <a:ext cx="6691184" cy="3924043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545920" y="2360173"/>
            <a:ext cx="4048753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147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853" y="1236509"/>
            <a:ext cx="3617659" cy="2192491"/>
          </a:xfrm>
        </p:spPr>
        <p:txBody>
          <a:bodyPr anchor="t" anchorCtr="0">
            <a:normAutofit/>
          </a:bodyPr>
          <a:lstStyle>
            <a:lvl1pPr>
              <a:defRPr sz="3733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68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09600" y="2680373"/>
            <a:ext cx="10972800" cy="827311"/>
          </a:xfrm>
        </p:spPr>
        <p:txBody>
          <a:bodyPr>
            <a:normAutofit/>
          </a:bodyPr>
          <a:lstStyle>
            <a:lvl1pPr algn="ctr">
              <a:defRPr sz="4267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716939"/>
            <a:ext cx="10972800" cy="7921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121917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828754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2438339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6132447"/>
            <a:ext cx="8534400" cy="3047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97889" y="6537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881069" y="56965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597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6132447"/>
            <a:ext cx="8534400" cy="3047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97889" y="6537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881069" y="56965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8800" y="3901769"/>
            <a:ext cx="8534400" cy="940999"/>
          </a:xfrm>
        </p:spPr>
        <p:txBody>
          <a:bodyPr anchor="b">
            <a:normAutofit/>
          </a:bodyPr>
          <a:lstStyle>
            <a:lvl1pPr algn="ctr">
              <a:defRPr sz="4267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8800" y="4849607"/>
            <a:ext cx="85344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</a:defRPr>
            </a:lvl1pPr>
            <a:lvl2pPr marL="609585" indent="0" algn="l">
              <a:buFontTx/>
              <a:buNone/>
              <a:defRPr/>
            </a:lvl2pPr>
            <a:lvl3pPr marL="1219170" indent="0" algn="l">
              <a:buFontTx/>
              <a:buNone/>
              <a:defRPr/>
            </a:lvl3pPr>
            <a:lvl4pPr marL="1828754" indent="0" algn="l">
              <a:buFontTx/>
              <a:buNone/>
              <a:defRPr/>
            </a:lvl4pPr>
            <a:lvl5pPr marL="2438339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307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591" y="1329895"/>
            <a:ext cx="7953917" cy="1985292"/>
          </a:xfrm>
        </p:spPr>
        <p:txBody>
          <a:bodyPr anchor="b">
            <a:normAutofit/>
          </a:bodyPr>
          <a:lstStyle>
            <a:lvl1pPr>
              <a:defRPr sz="4267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20930" y="3429000"/>
            <a:ext cx="7954433" cy="2203451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133"/>
            </a:lvl1pPr>
            <a:lvl2pPr marL="609585" indent="0" algn="l">
              <a:buFontTx/>
              <a:buNone/>
              <a:defRPr/>
            </a:lvl2pPr>
            <a:lvl3pPr marL="1219170" indent="0" algn="l">
              <a:buFontTx/>
              <a:buNone/>
              <a:defRPr/>
            </a:lvl3pPr>
            <a:lvl4pPr marL="1828754" indent="0" algn="l">
              <a:buFontTx/>
              <a:buNone/>
              <a:defRPr/>
            </a:lvl4pPr>
            <a:lvl5pPr marL="2438339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67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853" y="1236509"/>
            <a:ext cx="3617659" cy="2192491"/>
          </a:xfrm>
        </p:spPr>
        <p:txBody>
          <a:bodyPr anchor="t" anchorCtr="0">
            <a:normAutofit/>
          </a:bodyPr>
          <a:lstStyle>
            <a:lvl1pPr>
              <a:defRPr sz="3733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9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59932"/>
            <a:ext cx="109728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439283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88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95" r:id="rId11"/>
  </p:sldLayoutIdLst>
  <p:txStyles>
    <p:titleStyle>
      <a:lvl1pPr algn="l" defTabSz="609585" rtl="0" eaLnBrk="1" latinLnBrk="0" hangingPunct="1">
        <a:spcBef>
          <a:spcPct val="0"/>
        </a:spcBef>
        <a:buNone/>
        <a:defRPr sz="48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SzPct val="100000"/>
        <a:buFontTx/>
        <a:buBlip>
          <a:blip r:embed="rId14"/>
        </a:buBlip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59932"/>
            <a:ext cx="109728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53401" y="55121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6589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4267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59932"/>
            <a:ext cx="109728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439283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31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xStyles>
    <p:titleStyle>
      <a:lvl1pPr algn="l" defTabSz="609585" rtl="0" eaLnBrk="1" latinLnBrk="0" hangingPunct="1">
        <a:spcBef>
          <a:spcPct val="0"/>
        </a:spcBef>
        <a:buNone/>
        <a:defRPr sz="48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59932"/>
            <a:ext cx="109728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53401" y="55121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6748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4267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png"/><Relationship Id="rId4" Type="http://schemas.openxmlformats.org/officeDocument/2006/relationships/hyperlink" Target="https://github.com/aptmes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aptmess/rb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7359B1-4ADC-4E61-B9C5-20BF53962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3F0816A-2B3F-4E58-BB94-B0267BE1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19" y="1799682"/>
            <a:ext cx="11415562" cy="2627938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Радар тенденций новостных статей</a:t>
            </a:r>
            <a:endParaRPr lang="en-US" sz="4000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5AACEDD-4CB6-4196-B690-9F69E2E04D5D}"/>
              </a:ext>
            </a:extLst>
          </p:cNvPr>
          <p:cNvSpPr txBox="1">
            <a:spLocks/>
          </p:cNvSpPr>
          <p:nvPr/>
        </p:nvSpPr>
        <p:spPr>
          <a:xfrm>
            <a:off x="-32084" y="5406415"/>
            <a:ext cx="6211503" cy="1451585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Широков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435065-63BB-AA86-091A-5CABDBEAAE0A}"/>
              </a:ext>
            </a:extLst>
          </p:cNvPr>
          <p:cNvSpPr txBox="1">
            <a:spLocks/>
          </p:cNvSpPr>
          <p:nvPr/>
        </p:nvSpPr>
        <p:spPr>
          <a:xfrm>
            <a:off x="6699183" y="3465432"/>
            <a:ext cx="4369870" cy="1451585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Цифровой прорыв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2022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E9DCED-94E6-9E57-8868-864E35061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67" y="1932372"/>
            <a:ext cx="1638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7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7359B1-4ADC-4E61-B9C5-20BF53962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3F0816A-2B3F-4E58-BB94-B0267BE1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19" y="2115031"/>
            <a:ext cx="11415562" cy="2627938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Спасибо за внимание!</a:t>
            </a:r>
            <a:endParaRPr lang="en-US" sz="4000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5AACEDD-4CB6-4196-B690-9F69E2E04D5D}"/>
              </a:ext>
            </a:extLst>
          </p:cNvPr>
          <p:cNvSpPr txBox="1">
            <a:spLocks/>
          </p:cNvSpPr>
          <p:nvPr/>
        </p:nvSpPr>
        <p:spPr>
          <a:xfrm>
            <a:off x="2990248" y="5884688"/>
            <a:ext cx="6211503" cy="1451585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 на репозиторий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7359B1-4ADC-4E61-B9C5-20BF53962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CDCB26-E636-4E1A-8724-D48BD8E6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Задача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DABB1-1AB1-4E0A-BEB5-935201C650FF}"/>
              </a:ext>
            </a:extLst>
          </p:cNvPr>
          <p:cNvSpPr txBox="1"/>
          <p:nvPr/>
        </p:nvSpPr>
        <p:spPr>
          <a:xfrm>
            <a:off x="609600" y="1909817"/>
            <a:ext cx="7514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ru-RU" i="0" dirty="0">
                <a:solidFill>
                  <a:srgbClr val="00206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Предсказать 3 численные характеристики</a:t>
            </a:r>
            <a:r>
              <a:rPr lang="en-US" i="0" dirty="0">
                <a:solidFill>
                  <a:srgbClr val="00206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ru-RU" i="0" dirty="0">
                <a:solidFill>
                  <a:srgbClr val="00206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которы</a:t>
            </a: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е в полной мере показывают популярность статьи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Views –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количество просмотров</a:t>
            </a:r>
            <a:endParaRPr lang="en-US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Full reads percent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–</a:t>
            </a:r>
            <a:r>
              <a:rPr lang="ru-RU" i="0" dirty="0">
                <a:solidFill>
                  <a:schemeClr val="accent1">
                    <a:lumMod val="75000"/>
                  </a:schemeClr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ru-RU" i="0" dirty="0">
                <a:solidFill>
                  <a:srgbClr val="00206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процент читателей полностью прочитавших статью</a:t>
            </a:r>
            <a:endParaRPr lang="en-US" i="0" dirty="0">
              <a:solidFill>
                <a:schemeClr val="accent1">
                  <a:lumMod val="75000"/>
                </a:schemeClr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Depth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– </a:t>
            </a: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объём прочитанного материала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7AB1B2-F8CC-F375-BB38-F470BD373D56}"/>
                  </a:ext>
                </a:extLst>
              </p:cNvPr>
              <p:cNvSpPr txBox="1"/>
              <p:nvPr/>
            </p:nvSpPr>
            <p:spPr>
              <a:xfrm>
                <a:off x="2042454" y="4794180"/>
                <a:ext cx="8107091" cy="502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3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=0.4⋅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sSub>
                        <m:sSubPr>
                          <m:ctrlPr>
                            <a:rPr lang="en-US" sz="30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views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+0.3⋅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sSub>
                        <m:sSubPr>
                          <m:ctrlPr>
                            <a:rPr lang="en-US" sz="30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frp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+0.3⋅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sSub>
                        <m:sSubPr>
                          <m:ctrlPr>
                            <a:rPr lang="en-US" sz="30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depth</m:t>
                          </m:r>
                        </m:sub>
                      </m:sSub>
                    </m:oMath>
                  </m:oMathPara>
                </a14:m>
                <a:endParaRPr lang="ru-RU" sz="3000" dirty="0">
                  <a:solidFill>
                    <a:srgbClr val="002060"/>
                  </a:solidFill>
                  <a:latin typeface="Biome" panose="020B0503030204020804" pitchFamily="34" charset="0"/>
                  <a:cs typeface="Biome" panose="020B05030302040208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7AB1B2-F8CC-F375-BB38-F470BD373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454" y="4794180"/>
                <a:ext cx="8107091" cy="5027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85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7359B1-4ADC-4E61-B9C5-20BF53962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CDCB26-E636-4E1A-8724-D48BD8E6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02" y="1300191"/>
            <a:ext cx="10972800" cy="827311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Этапы решения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DABB1-1AB1-4E0A-BEB5-935201C650FF}"/>
              </a:ext>
            </a:extLst>
          </p:cNvPr>
          <p:cNvSpPr txBox="1"/>
          <p:nvPr/>
        </p:nvSpPr>
        <p:spPr>
          <a:xfrm>
            <a:off x="686602" y="2521135"/>
            <a:ext cx="751412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3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Парсинг</a:t>
            </a:r>
            <a:r>
              <a:rPr lang="ru-RU" sz="2300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дополнительных данных с сайта РБК</a:t>
            </a:r>
            <a:endParaRPr lang="en-US" sz="2300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3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П</a:t>
            </a:r>
            <a:r>
              <a:rPr lang="ru-RU" sz="2300" i="0" dirty="0">
                <a:solidFill>
                  <a:schemeClr val="accent1">
                    <a:lumMod val="75000"/>
                  </a:schemeClr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репроцессинг</a:t>
            </a:r>
            <a:r>
              <a:rPr lang="ru-RU" sz="2300" i="0" dirty="0">
                <a:solidFill>
                  <a:srgbClr val="00206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данных</a:t>
            </a:r>
            <a:endParaRPr lang="en-US" sz="2300" dirty="0">
              <a:solidFill>
                <a:schemeClr val="accent1">
                  <a:lumMod val="7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3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Генерация</a:t>
            </a:r>
            <a:r>
              <a:rPr lang="ru-RU" sz="2300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признаков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3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Обучение</a:t>
            </a:r>
            <a:r>
              <a:rPr lang="ru-RU" sz="2300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модели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3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Предсказание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C56C17-5D04-ED5E-1F90-18157718CDD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7780571" y="2566722"/>
            <a:ext cx="4381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6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7359B1-4ADC-4E61-B9C5-20BF53962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CDCB26-E636-4E1A-8724-D48BD8E6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02" y="1300191"/>
            <a:ext cx="10972800" cy="82731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Парсинг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DABB1-1AB1-4E0A-BEB5-935201C650FF}"/>
              </a:ext>
            </a:extLst>
          </p:cNvPr>
          <p:cNvSpPr txBox="1"/>
          <p:nvPr/>
        </p:nvSpPr>
        <p:spPr>
          <a:xfrm>
            <a:off x="686602" y="2444133"/>
            <a:ext cx="6544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Дополнительные признаки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Категория новости (текст)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Краткая выжимка новости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Есть ли у новости картинка</a:t>
            </a:r>
            <a:endParaRPr lang="en-US" sz="2000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Авторы новости (имена)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Тэги новости (текст)</a:t>
            </a:r>
            <a:endParaRPr lang="en-US" sz="2000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A4626B-D105-8AA5-9486-4E754E0E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38" y="1048881"/>
            <a:ext cx="4119860" cy="4998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027FB1-0C26-4A99-C02C-F72697FF430A}"/>
              </a:ext>
            </a:extLst>
          </p:cNvPr>
          <p:cNvSpPr txBox="1"/>
          <p:nvPr/>
        </p:nvSpPr>
        <p:spPr>
          <a:xfrm>
            <a:off x="7563652" y="869234"/>
            <a:ext cx="287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0652CCE-05F4-845A-1C8E-6328A9AEB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362" y="5786292"/>
            <a:ext cx="1831323" cy="881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0C849C-17A0-2EDF-A171-EB7BBA06B72F}"/>
              </a:ext>
            </a:extLst>
          </p:cNvPr>
          <p:cNvSpPr txBox="1"/>
          <p:nvPr/>
        </p:nvSpPr>
        <p:spPr>
          <a:xfrm>
            <a:off x="9052421" y="5814926"/>
            <a:ext cx="287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3AAB5-C1A2-FC75-E464-42091171CC27}"/>
              </a:ext>
            </a:extLst>
          </p:cNvPr>
          <p:cNvSpPr txBox="1"/>
          <p:nvPr/>
        </p:nvSpPr>
        <p:spPr>
          <a:xfrm>
            <a:off x="10045083" y="5814926"/>
            <a:ext cx="287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EDF67C-CAA0-AA19-517A-80F155F28713}"/>
              </a:ext>
            </a:extLst>
          </p:cNvPr>
          <p:cNvSpPr txBox="1"/>
          <p:nvPr/>
        </p:nvSpPr>
        <p:spPr>
          <a:xfrm>
            <a:off x="10601929" y="2740549"/>
            <a:ext cx="287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760D27-1480-ECE7-CDF1-380F41E1A71E}"/>
              </a:ext>
            </a:extLst>
          </p:cNvPr>
          <p:cNvSpPr txBox="1"/>
          <p:nvPr/>
        </p:nvSpPr>
        <p:spPr>
          <a:xfrm>
            <a:off x="11104685" y="4471044"/>
            <a:ext cx="287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010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7359B1-4ADC-4E61-B9C5-20BF53962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CDCB26-E636-4E1A-8724-D48BD8E6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02" y="1300191"/>
            <a:ext cx="10972800" cy="82731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Парсинг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DABB1-1AB1-4E0A-BEB5-935201C650FF}"/>
              </a:ext>
            </a:extLst>
          </p:cNvPr>
          <p:cNvSpPr txBox="1"/>
          <p:nvPr/>
        </p:nvSpPr>
        <p:spPr>
          <a:xfrm>
            <a:off x="686602" y="2444133"/>
            <a:ext cx="5002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Дополнительные признаки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Количество параграфов в тексте</a:t>
            </a:r>
            <a:endParaRPr lang="en-US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800100" lvl="1" indent="-342900">
              <a:buFont typeface="+mj-lt"/>
              <a:buAutoNum type="arabicPeriod" startAt="6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Количество ссылок на другие новости в тексте новости</a:t>
            </a:r>
            <a:endParaRPr lang="en-US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800100" lvl="1" indent="-342900">
              <a:buFont typeface="+mj-lt"/>
              <a:buAutoNum type="arabicPeriod" startAt="6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Текст новости</a:t>
            </a:r>
            <a:endParaRPr lang="en-US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Scrapy Parser</a:t>
            </a:r>
            <a:endParaRPr lang="ru-RU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27FB1-0C26-4A99-C02C-F72697FF430A}"/>
              </a:ext>
            </a:extLst>
          </p:cNvPr>
          <p:cNvSpPr txBox="1"/>
          <p:nvPr/>
        </p:nvSpPr>
        <p:spPr>
          <a:xfrm>
            <a:off x="6173002" y="1494876"/>
            <a:ext cx="287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0C849C-17A0-2EDF-A171-EB7BBA06B72F}"/>
              </a:ext>
            </a:extLst>
          </p:cNvPr>
          <p:cNvSpPr txBox="1"/>
          <p:nvPr/>
        </p:nvSpPr>
        <p:spPr>
          <a:xfrm>
            <a:off x="6163629" y="2788472"/>
            <a:ext cx="287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3AAB5-C1A2-FC75-E464-42091171CC27}"/>
              </a:ext>
            </a:extLst>
          </p:cNvPr>
          <p:cNvSpPr txBox="1"/>
          <p:nvPr/>
        </p:nvSpPr>
        <p:spPr>
          <a:xfrm>
            <a:off x="6173002" y="4321569"/>
            <a:ext cx="287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ED476B-6910-6AA8-8B99-21792A4F4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912" y="1300191"/>
            <a:ext cx="5438775" cy="40574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F9C883-90AA-B7DB-AD3C-443B45EB3B19}"/>
              </a:ext>
            </a:extLst>
          </p:cNvPr>
          <p:cNvSpPr txBox="1"/>
          <p:nvPr/>
        </p:nvSpPr>
        <p:spPr>
          <a:xfrm>
            <a:off x="2471399" y="6018660"/>
            <a:ext cx="8299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https://www.rbc.ru/rbcfreenews/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628c22b89a79470e553f594b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5F80FA-5025-1710-C973-95A0492134BD}"/>
              </a:ext>
            </a:extLst>
          </p:cNvPr>
          <p:cNvSpPr txBox="1"/>
          <p:nvPr/>
        </p:nvSpPr>
        <p:spPr>
          <a:xfrm>
            <a:off x="2031403" y="5552375"/>
            <a:ext cx="9179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document_id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&lt;page_id&gt; [628c22b89a79470e553f594b] + &lt;session_id&gt;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5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7359B1-4ADC-4E61-B9C5-20BF53962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CDCB26-E636-4E1A-8724-D48BD8E6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02" y="1300191"/>
            <a:ext cx="4325013" cy="82731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Препроцессинг </a:t>
            </a:r>
            <a:b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</a:b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данных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DABB1-1AB1-4E0A-BEB5-935201C650FF}"/>
              </a:ext>
            </a:extLst>
          </p:cNvPr>
          <p:cNvSpPr txBox="1"/>
          <p:nvPr/>
        </p:nvSpPr>
        <p:spPr>
          <a:xfrm>
            <a:off x="686602" y="2444133"/>
            <a:ext cx="5002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Поиск именованных сущностей в 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title </a:t>
            </a: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с помощью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Natasha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Препроцессинг тэгов и авторов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из строк в список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Выделил категорию из 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title (</a:t>
            </a: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где это было возможно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)</a:t>
            </a:r>
            <a:endParaRPr lang="ru-RU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Заменил пустые значения на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Nan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Перевёл в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json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5C66FDF-4A36-F257-71BA-854501A1E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14066"/>
            <a:ext cx="5873261" cy="49398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"document_id"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:"628c22b89a79470e553f594bQS5CqzXYRnmDdR2LaSreEw",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"page_id"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:"628c22b89a79470e553f594b",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"session"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:"QS5CqzXYRnmDdR2LaSreEw",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"ctr"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:1.598,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"publish_date"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:"2022-05-24 00:50:55",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title"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:"Власти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Херсонской области пообещали сделать русский язык государственным",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"title_parsed"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:"Власти Херсонской области пообещали сделать русский язык государственным",</a:t>
            </a:r>
            <a:endParaRPr kumimoji="0" lang="en-US" altLang="ru-RU" sz="90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"title_preprocessed"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:"Власти Херсонской области пообещали сделать русский язык государственным",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authors"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:null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"authors_parsed"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:["Наталия Анисимова"],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:["5433603acbb20f6e5def0cc5","5409f420e063daa0f408b5a5",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ru-RU" sz="900" dirty="0">
                <a:solidFill>
                  <a:srgbClr val="000080"/>
                </a:solidFill>
                <a:latin typeface="Consolas" panose="020B0609020204030204" pitchFamily="49" charset="0"/>
              </a:rPr>
              <a:t>  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"545f38dacbb20fe3c1b1fcce","621a3d0c9a794728d449ae5e"],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tags_parsed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:["Херсонская область",</a:t>
            </a:r>
            <a:r>
              <a:rPr kumimoji="0" lang="en-US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"русский язык",</a:t>
            </a:r>
            <a:endParaRPr kumimoji="0" lang="en-US" altLang="ru-RU" sz="90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80"/>
                </a:solidFill>
                <a:latin typeface="Consolas" panose="020B0609020204030204" pitchFamily="49" charset="0"/>
              </a:rPr>
              <a:t>               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"украинский язык",</a:t>
            </a:r>
            <a:r>
              <a:rPr kumimoji="0" lang="en-US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"Военная операция на Украине"],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:"5409f11ce063da9c8b588a12",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"category_parsed"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:"Военная операция на Украине",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category_from_title"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:null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news_text_parsed"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:"Русский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язык наравне </a:t>
            </a:r>
            <a:r>
              <a:rPr lang="en-US" altLang="ru-RU" sz="900" dirty="0">
                <a:solidFill>
                  <a:srgbClr val="000080"/>
                </a:solidFill>
                <a:latin typeface="Consolas" panose="020B0609020204030204" pitchFamily="49" charset="0"/>
              </a:rPr>
              <a:t>...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news_text_overview_parsed"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:"Русский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станет основным языком </a:t>
            </a:r>
            <a:r>
              <a:rPr kumimoji="0" lang="en-US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"news_amount_of_paragraphs_parsed"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:9,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"news_amount_of_inline_items_parsed"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news_inline_titles_parsed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"Власти Херсонской области объявили о введении 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бивалютной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зоны",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Хуснуллин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заявил о «большой перспективе Херсона в российской семье»"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"news_has_image_parsed"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news_image_title_parsed"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:"Фото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 РИА Новости",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keywords_parsed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:["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Российский","Херсонский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"],</a:t>
            </a:r>
            <a:endParaRPr kumimoji="0" lang="en-US" altLang="ru-RU" sz="90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PER_TITLE"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:null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"ORG_TITLE"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:["Херсонская область"],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LOC_TITLE"</a:t>
            </a:r>
            <a:r>
              <a:rPr kumimoji="0" lang="ru-RU" altLang="ru-RU" sz="9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:null</a:t>
            </a: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3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7359B1-4ADC-4E61-B9C5-20BF53962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CDCB26-E636-4E1A-8724-D48BD8E6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02" y="1300191"/>
            <a:ext cx="8272760" cy="82731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Генерация признаков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DABB1-1AB1-4E0A-BEB5-935201C650FF}"/>
              </a:ext>
            </a:extLst>
          </p:cNvPr>
          <p:cNvSpPr txBox="1"/>
          <p:nvPr/>
        </p:nvSpPr>
        <p:spPr>
          <a:xfrm>
            <a:off x="754012" y="2625364"/>
            <a:ext cx="5002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TF-IDF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для авторов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тэгов и 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title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Временные признаки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Длина текста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количество слов в тексте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обработка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ctr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… </a:t>
            </a: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Много-много других гипотез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группировок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которые почему-то не работали</a:t>
            </a:r>
            <a:endParaRPr lang="en-US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Зато написал удобный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Pipeline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8151D53-FD9E-8752-47AB-82E51A324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914" y="2436288"/>
            <a:ext cx="5644663" cy="2862322"/>
          </a:xfrm>
          <a:prstGeom prst="rect">
            <a:avLst/>
          </a:prstGeom>
          <a:solidFill>
            <a:srgbClr val="2E34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FeatureGenerator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8C0D0"/>
                </a:solidFill>
                <a:effectLst/>
                <a:latin typeface="Consolas" panose="020B0609020204030204" pitchFamily="49" charset="0"/>
              </a:rPr>
              <a:t>Compose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transforms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8C0D0"/>
                </a:solidFill>
                <a:effectLst/>
                <a:latin typeface="Consolas" panose="020B0609020204030204" pitchFamily="49" charset="0"/>
              </a:rPr>
              <a:t>DatetimeTransformer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8C0D0"/>
                </a:solidFill>
                <a:effectLst/>
                <a:latin typeface="Consolas" panose="020B0609020204030204" pitchFamily="49" charset="0"/>
              </a:rPr>
              <a:t>TitleTransformer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8C0D0"/>
                </a:solidFill>
                <a:effectLst/>
                <a:latin typeface="Consolas" panose="020B0609020204030204" pitchFamily="49" charset="0"/>
              </a:rPr>
              <a:t>CTRTransformer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8C0D0"/>
                </a:solidFill>
                <a:effectLst/>
                <a:latin typeface="Consolas" panose="020B0609020204030204" pitchFamily="49" charset="0"/>
              </a:rPr>
              <a:t>TagsTransformer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8C0D0"/>
                </a:solidFill>
                <a:effectLst/>
                <a:latin typeface="Consolas" panose="020B0609020204030204" pitchFamily="49" charset="0"/>
              </a:rPr>
              <a:t>AuthorsTransformer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8C0D0"/>
                </a:solidFill>
                <a:effectLst/>
                <a:latin typeface="Consolas" panose="020B0609020204030204" pitchFamily="49" charset="0"/>
              </a:rPr>
              <a:t>TextTransformer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8C0D0"/>
                </a:solidFill>
                <a:effectLst/>
                <a:latin typeface="Consolas" panose="020B0609020204030204" pitchFamily="49" charset="0"/>
              </a:rPr>
              <a:t>NatashaTextTransformer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8C0D0"/>
                </a:solidFill>
                <a:effectLst/>
                <a:latin typeface="Consolas" panose="020B0609020204030204" pitchFamily="49" charset="0"/>
              </a:rPr>
              <a:t>CategoryTransformer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8C0D0"/>
                </a:solidFill>
                <a:effectLst/>
                <a:latin typeface="Consolas" panose="020B0609020204030204" pitchFamily="49" charset="0"/>
              </a:rPr>
              <a:t>FeatureSelector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    ]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train_features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8C0D0"/>
                </a:solidFill>
                <a:effectLst/>
                <a:latin typeface="Consolas" panose="020B0609020204030204" pitchFamily="49" charset="0"/>
              </a:rPr>
              <a:t>FeatureGenerator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train_data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3BE8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rgbClr val="A3BE8C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3BE8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test_features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8C0D0"/>
                </a:solidFill>
                <a:effectLst/>
                <a:latin typeface="Consolas" panose="020B0609020204030204" pitchFamily="49" charset="0"/>
              </a:rPr>
              <a:t>FeatureGenerator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test_data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3BE8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rgbClr val="A3BE8C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3BE8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1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7359B1-4ADC-4E61-B9C5-20BF53962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CDCB26-E636-4E1A-8724-D48BD8E6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02" y="1300191"/>
            <a:ext cx="8272760" cy="82731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Обучение модели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DABB1-1AB1-4E0A-BEB5-935201C650FF}"/>
              </a:ext>
            </a:extLst>
          </p:cNvPr>
          <p:cNvSpPr txBox="1"/>
          <p:nvPr/>
        </p:nvSpPr>
        <p:spPr>
          <a:xfrm>
            <a:off x="754011" y="2690335"/>
            <a:ext cx="5002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Обработал выбросы в таргете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Логарифмировал таргет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LightGBM Regressor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Валидация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: KFold – 3 splits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Усреднение в ответе</a:t>
            </a:r>
            <a:endParaRPr lang="en-US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64CE7C4-4FA9-ED19-77B0-656F044BC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670" y="2869898"/>
            <a:ext cx="4938346" cy="111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E558D6E8-E8FE-D329-2E75-45DC56D4C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73" y="4256987"/>
            <a:ext cx="3416887" cy="21236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lgbm_regressor</a:t>
            </a:r>
            <a:r>
              <a:rPr lang="en-US" altLang="ru-RU" sz="12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altLang="ru-RU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lgb.LGBMRegressor</a:t>
            </a: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ru-RU" sz="1200" dirty="0">
                <a:solidFill>
                  <a:srgbClr val="002060"/>
                </a:solidFill>
                <a:latin typeface="Consolas" panose="020B0609020204030204" pitchFamily="49" charset="0"/>
              </a:rPr>
              <a:t>objective=</a:t>
            </a: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ru-RU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rmse</a:t>
            </a: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ru-RU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random_state</a:t>
            </a:r>
            <a:r>
              <a:rPr lang="en-US" altLang="ru-RU" sz="12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33,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ru-RU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early_stopping_round</a:t>
            </a:r>
            <a:r>
              <a:rPr lang="en-US" altLang="ru-RU" sz="12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3000,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ru-RU" sz="1200" dirty="0">
                <a:solidFill>
                  <a:srgbClr val="002060"/>
                </a:solidFill>
                <a:latin typeface="Consolas" panose="020B0609020204030204" pitchFamily="49" charset="0"/>
              </a:rPr>
              <a:t>n_estimators=</a:t>
            </a: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500,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ru-RU" sz="1200" dirty="0">
                <a:solidFill>
                  <a:srgbClr val="002060"/>
                </a:solidFill>
                <a:latin typeface="Consolas" panose="020B0609020204030204" pitchFamily="49" charset="0"/>
              </a:rPr>
              <a:t>subsample=1</a:t>
            </a: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ru-RU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colsample_bytree</a:t>
            </a:r>
            <a:r>
              <a:rPr lang="en-US" altLang="ru-RU" sz="12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0.95,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ru-RU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ru-RU" sz="12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0.09,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ru-RU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max_depth</a:t>
            </a:r>
            <a:r>
              <a:rPr lang="en-US" altLang="ru-RU" sz="1200" dirty="0">
                <a:solidFill>
                  <a:srgbClr val="002060"/>
                </a:solidFill>
                <a:latin typeface="Consolas" panose="020B0609020204030204" pitchFamily="49" charset="0"/>
              </a:rPr>
              <a:t>=-</a:t>
            </a: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1,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ru-RU" sz="1200" dirty="0">
                <a:solidFill>
                  <a:srgbClr val="002060"/>
                </a:solidFill>
                <a:latin typeface="Consolas" panose="020B0609020204030204" pitchFamily="49" charset="0"/>
              </a:rPr>
              <a:t>verbose=</a:t>
            </a:r>
            <a:r>
              <a:rPr lang="en-US" alt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-1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kumimoji="0" lang="ru-RU" altLang="ru-RU" sz="12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0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7359B1-4ADC-4E61-B9C5-20BF53962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CDCB26-E636-4E1A-8724-D48BD8E6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96" y="1308745"/>
            <a:ext cx="5274583" cy="827311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Предсказание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DABB1-1AB1-4E0A-BEB5-935201C650FF}"/>
              </a:ext>
            </a:extLst>
          </p:cNvPr>
          <p:cNvSpPr txBox="1"/>
          <p:nvPr/>
        </p:nvSpPr>
        <p:spPr>
          <a:xfrm>
            <a:off x="754011" y="2967334"/>
            <a:ext cx="5341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Медианное усредение ответов трех регрессоров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Специальная обработка для тех 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page_id, </a:t>
            </a: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которые есть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и в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train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и в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test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76324672-A3FF-F156-AFB3-E2C9F1A619C5}"/>
              </a:ext>
            </a:extLst>
          </p:cNvPr>
          <p:cNvSpPr txBox="1">
            <a:spLocks/>
          </p:cNvSpPr>
          <p:nvPr/>
        </p:nvSpPr>
        <p:spPr>
          <a:xfrm>
            <a:off x="7245664" y="1308745"/>
            <a:ext cx="2653095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4267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Итоги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40A4A-636C-58F6-5B54-FC72B3730AA8}"/>
              </a:ext>
            </a:extLst>
          </p:cNvPr>
          <p:cNvSpPr txBox="1"/>
          <p:nvPr/>
        </p:nvSpPr>
        <p:spPr>
          <a:xfrm>
            <a:off x="7312337" y="2967334"/>
            <a:ext cx="4270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Public: 0.7619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Валидация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Views –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71.3±0.3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Depth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– 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55.1±0.4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Full reads percent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–</a:t>
            </a:r>
            <a:r>
              <a:rPr lang="ru-RU" i="0" dirty="0">
                <a:solidFill>
                  <a:schemeClr val="accent1">
                    <a:lumMod val="75000"/>
                  </a:schemeClr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i="0" dirty="0">
                <a:solidFill>
                  <a:srgbClr val="00206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8</a:t>
            </a:r>
            <a:r>
              <a:rPr lang="en-US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4.2±0.3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72742"/>
      </p:ext>
    </p:extLst>
  </p:cSld>
  <p:clrMapOvr>
    <a:masterClrMapping/>
  </p:clrMapOvr>
</p:sld>
</file>

<file path=ppt/theme/theme1.xml><?xml version="1.0" encoding="utf-8"?>
<a:theme xmlns:a="http://schemas.openxmlformats.org/drawingml/2006/main" name="Itmo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tmo" id="{772E8D78-5EC6-469B-8200-2AF3973835C3}" vid="{00862BE5-4FEE-469A-ABA0-4E21E241E6A6}"/>
    </a:ext>
  </a:extLst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Itmo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tmo" id="{772E8D78-5EC6-469B-8200-2AF3973835C3}" vid="{00862BE5-4FEE-469A-ABA0-4E21E241E6A6}"/>
    </a:ext>
  </a:extLst>
</a:theme>
</file>

<file path=ppt/theme/theme4.xml><?xml version="1.0" encoding="utf-8"?>
<a:theme xmlns:a="http://schemas.openxmlformats.org/drawingml/2006/main" name="2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776</Words>
  <Application>Microsoft Office PowerPoint</Application>
  <PresentationFormat>Широкоэкранный</PresentationFormat>
  <Paragraphs>127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Biome</vt:lpstr>
      <vt:lpstr>Calibri</vt:lpstr>
      <vt:lpstr>Cambria Math</vt:lpstr>
      <vt:lpstr>Consolas</vt:lpstr>
      <vt:lpstr>Wingdings</vt:lpstr>
      <vt:lpstr>Itmo</vt:lpstr>
      <vt:lpstr>1_Cover</vt:lpstr>
      <vt:lpstr>1_Itmo</vt:lpstr>
      <vt:lpstr>2_Cover</vt:lpstr>
      <vt:lpstr>Радар тенденций новостных статей</vt:lpstr>
      <vt:lpstr>Задача</vt:lpstr>
      <vt:lpstr>Этапы решения</vt:lpstr>
      <vt:lpstr>Парсинг</vt:lpstr>
      <vt:lpstr>Парсинг</vt:lpstr>
      <vt:lpstr>Препроцессинг  данных</vt:lpstr>
      <vt:lpstr>Генерация признаков</vt:lpstr>
      <vt:lpstr>Обучение модели</vt:lpstr>
      <vt:lpstr>Предсказание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application icons of various styles</dc:title>
  <dc:creator>Влад Шишков</dc:creator>
  <cp:lastModifiedBy>Александр Широков</cp:lastModifiedBy>
  <cp:revision>73</cp:revision>
  <dcterms:created xsi:type="dcterms:W3CDTF">2022-01-24T03:54:41Z</dcterms:created>
  <dcterms:modified xsi:type="dcterms:W3CDTF">2022-07-21T11:07:02Z</dcterms:modified>
</cp:coreProperties>
</file>