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712" r:id="rId2"/>
  </p:sldMasterIdLst>
  <p:notesMasterIdLst>
    <p:notesMasterId r:id="rId33"/>
  </p:notesMasterIdLst>
  <p:sldIdLst>
    <p:sldId id="256" r:id="rId3"/>
    <p:sldId id="293" r:id="rId4"/>
    <p:sldId id="261" r:id="rId5"/>
    <p:sldId id="262" r:id="rId6"/>
    <p:sldId id="280" r:id="rId7"/>
    <p:sldId id="264" r:id="rId8"/>
    <p:sldId id="281" r:id="rId9"/>
    <p:sldId id="265" r:id="rId10"/>
    <p:sldId id="282" r:id="rId11"/>
    <p:sldId id="266" r:id="rId12"/>
    <p:sldId id="283" r:id="rId13"/>
    <p:sldId id="267" r:id="rId14"/>
    <p:sldId id="291" r:id="rId15"/>
    <p:sldId id="268" r:id="rId16"/>
    <p:sldId id="269" r:id="rId17"/>
    <p:sldId id="271" r:id="rId18"/>
    <p:sldId id="273" r:id="rId19"/>
    <p:sldId id="272" r:id="rId20"/>
    <p:sldId id="284" r:id="rId21"/>
    <p:sldId id="274" r:id="rId22"/>
    <p:sldId id="286" r:id="rId23"/>
    <p:sldId id="287" r:id="rId24"/>
    <p:sldId id="275" r:id="rId25"/>
    <p:sldId id="276" r:id="rId26"/>
    <p:sldId id="277" r:id="rId27"/>
    <p:sldId id="278" r:id="rId28"/>
    <p:sldId id="288" r:id="rId29"/>
    <p:sldId id="289" r:id="rId30"/>
    <p:sldId id="279" r:id="rId31"/>
    <p:sldId id="290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AEAEA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27"/>
  </p:normalViewPr>
  <p:slideViewPr>
    <p:cSldViewPr>
      <p:cViewPr>
        <p:scale>
          <a:sx n="112" d="100"/>
          <a:sy n="112" d="100"/>
        </p:scale>
        <p:origin x="144" y="-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B2AB63-05FD-5A4C-97CA-565785214C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82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1DD0E150-7098-804D-8E3A-8DE2A36A0228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9914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7103EDD-72EB-124C-BCFE-4570981CE05A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413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D114BE7-8176-674C-A67C-C8F3E61BB6DD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476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FA95CE6-AC34-9746-862A-C54C52C1521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75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769B3AE4-09BE-CC45-8850-E675B8CB25F4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22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7B4A306-2B1B-DB4E-A6A0-27E7649099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539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74E80B9-8E9C-9545-A607-F92971176DF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577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6A72E13C-CF3F-0041-9792-9DA38AB3D4EB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18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1D9A551B-EA70-F34F-9CB0-AE711F59F5B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687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6F0C799-2E9A-F24C-90F8-2A1D699703DC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54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A4A9DFE-9B68-2A4E-9CD4-01034818032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9722459-B0BC-7645-A417-B68D65FE43E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524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7329619-7551-2D41-902D-AD97B25FF1D8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4480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A38BED9-2700-2A45-88FC-D2582D91464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411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57A3D7C1-EA29-0D4E-980D-DE4A4464394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895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F5AAB652-1DDB-C44B-AA63-FD3B4C69EB73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287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14272A7D-EA44-6349-ADE4-B5727B735DF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635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E6CBDC5-EABF-E646-AF7C-0BEE6613C8C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3565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3563A74-7463-D84E-AABE-E2E7537091B8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0678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3D2BE51-069E-1449-8E6C-E5C6D14E09C5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016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F05C9AB-28DE-6047-8FAB-FB3F05019BC6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608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4ABE87C-AC94-FE4F-80A5-576A86D9FB4B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101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857183AB-D160-F44C-8686-53F4D9EBA4E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15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D450FDB2-67EF-F94D-9F7E-9E925AD82AC8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776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D473FBC-8CF7-9248-BA5C-6A71CEA26F4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133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9AD5975-DB67-4943-960B-051D69A7572F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653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0B8F8EB-D47C-1343-82BF-E1946F1D2815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271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049E9C52-E912-1D48-A1B6-233B07939BC3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73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919163D3-DCEC-E24F-8994-75A0B56D6AF2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21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507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E769C9A-2377-E44D-AB76-F18717BBD3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B62A333-9C32-9541-B0D9-CEFE28A18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41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AB3A2-64C1-9841-AD0D-1D2591465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013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5CA43-0478-2043-B509-CA51CB2C0A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16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38E52-BEDC-A544-8080-5BF9F1AA5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21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761C3-592E-9843-9360-81C833086F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246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23FF7-EC25-C744-AED8-31B2AF6871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00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AC5D0-AA2C-0249-BE33-35657EDA6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364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0B787-D842-9D4B-A23B-8CD7E6B87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175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416DD-C870-DB4D-BA77-638028E934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65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B08EFD9-1CDD-F94B-A418-62CD8BB8C0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1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E0DB9-F9EA-4D49-96BC-44B9DF38F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106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95675-A369-404E-9DCF-6E9C9B548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886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F47E7-AB1D-0E48-932B-187867911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93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4192B88-F090-4A4C-800B-A2E7E0CAA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6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5DDF0BF-D1FF-CD42-B618-170FC77262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1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ADE6FE45-0145-C340-B888-AB6FFD25F4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45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37522038-F58E-4043-AE84-6000E4D717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08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73D797D-4CFE-144D-AA55-B7CFDB77DF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354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CE16CF2-9E8F-8344-80DB-2262BE120A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5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2CDAAEA8-C653-794C-86E7-3E6EFC228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58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Copyright © 2012 Addison-Wesley. All rights reserved.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3997D5BF-6F58-514C-B79D-7CBA62BEC9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ＭＳ Ｐゴシック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ＭＳ Ｐゴシック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ＭＳ Ｐゴシック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ＭＳ Ｐゴシック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Copyright © 2012 Pearson Education.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51ECB97-B305-5A41-9317-CE2900704E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3657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Chapter 1</a:t>
            </a:r>
          </a:p>
        </p:txBody>
      </p:sp>
      <p:sp>
        <p:nvSpPr>
          <p:cNvPr id="2560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Preliminaries</a:t>
            </a:r>
          </a:p>
        </p:txBody>
      </p:sp>
      <p:pic>
        <p:nvPicPr>
          <p:cNvPr id="25603" name="Picture 3" descr="pl10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0"/>
            <a:ext cx="55403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96DB091F-240B-FC4A-A915-421095E1B28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Influences on Language Design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Computer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Languages are developed around the prevalent computer architecture, known as the </a:t>
            </a:r>
            <a:r>
              <a:rPr lang="en-US" altLang="en-US" i="1">
                <a:ea typeface="ＭＳ Ｐゴシック" charset="-128"/>
              </a:rPr>
              <a:t>von Neumann</a:t>
            </a:r>
            <a:r>
              <a:rPr lang="en-US" altLang="en-US">
                <a:ea typeface="ＭＳ Ｐゴシック" charset="-128"/>
              </a:rPr>
              <a:t>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Program Design 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New software development methodologies (e.g., object-oriented software development) led to new programming paradigms and by extension, new programming languages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2D4C250B-762C-4E48-A1A9-E02A34A76E38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Computer Architecture Influence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Well-known computer architecture: Von Neumann 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Imperative languages, most dominant, because of von Neumann computers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Data and programs stored in memory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Memory is separate from CPU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Instructions and data are piped from memory to CPU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Basis for imperative languages</a:t>
            </a:r>
          </a:p>
          <a:p>
            <a:pPr lvl="2" eaLnBrk="1" hangingPunct="1"/>
            <a:r>
              <a:rPr lang="en-US" altLang="en-US" sz="1900">
                <a:ea typeface="ＭＳ Ｐゴシック" charset="-128"/>
              </a:rPr>
              <a:t>Variables model memory cells</a:t>
            </a:r>
          </a:p>
          <a:p>
            <a:pPr lvl="2" eaLnBrk="1" hangingPunct="1"/>
            <a:r>
              <a:rPr lang="en-US" altLang="en-US" sz="1900">
                <a:ea typeface="ＭＳ Ｐゴシック" charset="-128"/>
              </a:rPr>
              <a:t>Assignment statements model piping</a:t>
            </a:r>
          </a:p>
          <a:p>
            <a:pPr lvl="2" eaLnBrk="1" hangingPunct="1"/>
            <a:r>
              <a:rPr lang="en-US" altLang="en-US" sz="1900">
                <a:ea typeface="ＭＳ Ｐゴシック" charset="-128"/>
              </a:rPr>
              <a:t>Iteration is efficient</a:t>
            </a:r>
          </a:p>
          <a:p>
            <a:pPr lvl="2" eaLnBrk="1" hangingPunct="1"/>
            <a:endParaRPr lang="en-US" altLang="en-US" sz="1900">
              <a:ea typeface="ＭＳ Ｐゴシック" charset="-128"/>
            </a:endParaRPr>
          </a:p>
          <a:p>
            <a:pPr eaLnBrk="1" hangingPunct="1"/>
            <a:endParaRPr lang="en-US" altLang="en-US" sz="240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63917409-315C-144E-BB47-2AA9FEA221D8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The </a:t>
            </a:r>
            <a:r>
              <a:rPr lang="en-US" altLang="en-US" dirty="0" smtClean="0">
                <a:ea typeface="ＭＳ Ｐゴシック" charset="-128"/>
              </a:rPr>
              <a:t>Von </a:t>
            </a:r>
            <a:r>
              <a:rPr lang="en-US" altLang="en-US" dirty="0">
                <a:ea typeface="ＭＳ Ｐゴシック" charset="-128"/>
              </a:rPr>
              <a:t>Neumann Architecture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86600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6CB581E-6B17-A64B-8E20-7168EF5C701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von Neumann Architecture</a:t>
            </a:r>
            <a:endParaRPr lang="es-MX" altLang="en-US">
              <a:ea typeface="ＭＳ Ｐゴシック" charset="-128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Fetch-execute-cycle (on a von Neumann architecture computer)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initialize the program counter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charset="0"/>
                <a:ea typeface="ＭＳ Ｐゴシック" charset="-128"/>
              </a:rPr>
              <a:t>repeat</a:t>
            </a:r>
            <a:r>
              <a:rPr lang="en-US" altLang="en-US" sz="2000">
                <a:latin typeface="Courier New" charset="0"/>
                <a:ea typeface="ＭＳ Ｐゴシック" charset="-128"/>
              </a:rPr>
              <a:t> forever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fetch the instruction pointed by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increment the counter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decode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charset="0"/>
                <a:ea typeface="ＭＳ Ｐゴシック" charset="-128"/>
              </a:rPr>
              <a:t>	execute the instruction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charset="0"/>
                <a:ea typeface="ＭＳ Ｐゴシック" charset="-128"/>
              </a:rPr>
              <a:t>end repeat</a:t>
            </a:r>
            <a:endParaRPr lang="es-MX" altLang="en-US" sz="200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114E3068-9189-C341-A177-030F4A0C65B0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Programming Methodologies Influences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charset="-128"/>
              </a:rPr>
              <a:t>1950s and early 1960s: Simple applications; </a:t>
            </a:r>
            <a:r>
              <a:rPr lang="en-US" altLang="en-US" sz="2400" dirty="0" smtClean="0">
                <a:ea typeface="ＭＳ Ｐゴシック" charset="-128"/>
              </a:rPr>
              <a:t>worried </a:t>
            </a:r>
            <a:r>
              <a:rPr lang="en-US" altLang="en-US" sz="2400" dirty="0">
                <a:ea typeface="ＭＳ Ｐゴシック" charset="-128"/>
              </a:rPr>
              <a:t>about machine efficiency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Late 1960s: People efficiency became important; readability, better control structures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structured programming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top-down design and step-wise refinement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Late 1970s: Process-oriented to data-oriented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data abstraction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Middle 1980s: Object-oriented programming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Data abstraction + inheritance + polymorphism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CA732549-1BB1-A84E-899F-2889BFE14E43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Language Categories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charset="-128"/>
              </a:rPr>
              <a:t>Imperative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Central features are variables, assignment statements, and iteration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Include languages that support object-oriented 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Include scripting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Include the visual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Examples: C, Java, Perl, JavaScript, Visual BASIC .NET, C++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charset="-128"/>
              </a:rPr>
              <a:t>Functional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Main means of making computations is by applying functions to given 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Examples: LISP, Scheme, ML, F#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charset="-128"/>
              </a:rPr>
              <a:t>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Rule-based (rules are specified in no particular order)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Example: Prolog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ea typeface="ＭＳ Ｐゴシック" charset="-128"/>
              </a:rPr>
              <a:t>Markup/programming hybrid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>
                <a:ea typeface="ＭＳ Ｐゴシック" charset="-128"/>
              </a:rPr>
              <a:t>Markup languages extended to support </a:t>
            </a:r>
            <a:r>
              <a:rPr lang="en-US" altLang="en-US" sz="1800">
                <a:ea typeface="ＭＳ Ｐゴシック" charset="-128"/>
              </a:rPr>
              <a:t>some </a:t>
            </a:r>
            <a:r>
              <a:rPr lang="en-US" altLang="en-US" sz="1800" smtClean="0">
                <a:ea typeface="ＭＳ Ｐゴシック" charset="-128"/>
              </a:rPr>
              <a:t>programming</a:t>
            </a:r>
            <a:endParaRPr lang="en-US" altLang="en-US" sz="1800" dirty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25F011F2-46E5-4743-996B-EE2824FB2C21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Language Design Trade-Offs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charset="-128"/>
              </a:rPr>
              <a:t>Reliability vs. cost of execution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Example: Java demands all references to array elements be checked for proper indexing, which leads to increased execution costs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charset="-128"/>
              </a:rPr>
              <a:t>Readability vs. writability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charset="-128"/>
              </a:rPr>
              <a:t>Example: APL provides many powerful operators (and a large number of new symbols), allowing complex computations to be written in a compact program but at the cost of poor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 sz="2000">
                <a:ea typeface="ＭＳ Ｐゴシック" charset="-128"/>
              </a:rPr>
              <a:t>readability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>
              <a:ea typeface="ＭＳ Ｐゴシック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ea typeface="ＭＳ Ｐゴシック" charset="-128"/>
              </a:rPr>
              <a:t>Writability (flexibility) vs. reliability</a:t>
            </a:r>
            <a:endParaRPr lang="en-US" altLang="en-US" sz="2400"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Example: C++ pointers are powerful and very flexible but are unreliable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73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D4ABDCF1-8683-4C4B-8CB7-03203FB8089F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Implementation Methods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Compilation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Programs are translated into machine language; includes JIT systems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Use: Large commercial applications</a:t>
            </a:r>
          </a:p>
          <a:p>
            <a:pPr lvl="1" eaLnBrk="1" hangingPunct="1">
              <a:buFontTx/>
              <a:buNone/>
            </a:pPr>
            <a:endParaRPr lang="en-US" altLang="en-US" sz="2000">
              <a:ea typeface="ＭＳ Ｐゴシック" charset="-128"/>
            </a:endParaRP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Pure Interpretation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Programs are interpreted by another program known as an interpreter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Use: Small programs or when efficiency is not an issue</a:t>
            </a:r>
          </a:p>
          <a:p>
            <a:pPr lvl="1" eaLnBrk="1" hangingPunct="1">
              <a:buFontTx/>
              <a:buNone/>
            </a:pPr>
            <a:endParaRPr lang="en-US" altLang="en-US" sz="2000">
              <a:ea typeface="ＭＳ Ｐゴシック" charset="-128"/>
            </a:endParaRP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Hybrid Implementation Systems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A compromise between compilers and pure interpreters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Use: Small and medium systems when efficiency is not the first concern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37760D8A-2F7E-7146-912D-12A1DE1478AB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Layered View of Computer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4729163" cy="50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93725" y="1336675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69925" y="1412875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69925" y="1717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669925" y="1260475"/>
            <a:ext cx="3216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machine interface of a computer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996AB742-1736-0245-8622-40168F0F7EB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Compilation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What is it?</a:t>
            </a:r>
          </a:p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Translate </a:t>
            </a:r>
            <a:r>
              <a:rPr lang="en-US" altLang="en-US" sz="2400" dirty="0">
                <a:ea typeface="ＭＳ Ｐゴシック" charset="-128"/>
              </a:rPr>
              <a:t>high-level program (source language) into machine code (machine language)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Advantages?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Slow translation, fast execution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Compilation process has several phases: 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lexical analysis: converts characters in the source program into lexical units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syntax analysis: transforms lexical units into </a:t>
            </a:r>
            <a:r>
              <a:rPr lang="en-US" altLang="en-US" sz="2000" i="1" dirty="0">
                <a:ea typeface="ＭＳ Ｐゴシック" charset="-128"/>
              </a:rPr>
              <a:t>parse trees </a:t>
            </a:r>
            <a:r>
              <a:rPr lang="en-US" altLang="en-US" sz="2000" dirty="0">
                <a:ea typeface="ＭＳ Ｐゴシック" charset="-128"/>
              </a:rPr>
              <a:t>which represent the syntactic structure of program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Semantics analysis: generate intermediate code</a:t>
            </a:r>
          </a:p>
          <a:p>
            <a:pPr lvl="1" eaLnBrk="1" hangingPunct="1"/>
            <a:r>
              <a:rPr lang="en-US" altLang="en-US" sz="2000" dirty="0">
                <a:ea typeface="ＭＳ Ｐゴシック" charset="-128"/>
              </a:rPr>
              <a:t>code generation: machine code is generated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What are we going to talk about today?</a:t>
            </a:r>
          </a:p>
          <a:p>
            <a:pPr>
              <a:defRPr/>
            </a:pPr>
            <a:r>
              <a:rPr lang="en-US" dirty="0" smtClean="0"/>
              <a:t>Programming </a:t>
            </a:r>
            <a:r>
              <a:rPr lang="en-US" dirty="0" smtClean="0"/>
              <a:t>domains</a:t>
            </a:r>
          </a:p>
          <a:p>
            <a:pPr>
              <a:defRPr/>
            </a:pPr>
            <a:r>
              <a:rPr lang="en-US" dirty="0" smtClean="0"/>
              <a:t>Language design</a:t>
            </a:r>
          </a:p>
          <a:p>
            <a:pPr>
              <a:defRPr/>
            </a:pPr>
            <a:r>
              <a:rPr lang="en-US" dirty="0" smtClean="0"/>
              <a:t>Language Implementation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Environments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87884991-27AE-D848-B24A-EF3ACE793130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34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8411D23-15D3-5B4D-8539-80FABCDDA20F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6477000" cy="12065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The Compilation Process</a:t>
            </a:r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0"/>
            <a:ext cx="4027488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FC24FDD8-CA04-D74B-9DB5-AFDA0F15D74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Additional Compilation Terminologies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charset="-128"/>
              </a:rPr>
              <a:t>Load module</a:t>
            </a:r>
            <a:r>
              <a:rPr lang="en-US" altLang="en-US">
                <a:ea typeface="ＭＳ Ｐゴシック" charset="-128"/>
              </a:rPr>
              <a:t> (executable image): the user and system code together</a:t>
            </a:r>
          </a:p>
          <a:p>
            <a:pPr eaLnBrk="1" hangingPunct="1"/>
            <a:r>
              <a:rPr lang="en-US" altLang="en-US" b="1">
                <a:ea typeface="ＭＳ Ｐゴシック" charset="-128"/>
              </a:rPr>
              <a:t>Linking and loading</a:t>
            </a:r>
            <a:r>
              <a:rPr lang="en-US" altLang="en-US">
                <a:ea typeface="ＭＳ Ｐゴシック" charset="-128"/>
              </a:rPr>
              <a:t>: the process of collecting system program units and linking them to a user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A68C284F-B794-F74B-BD20-D832FB77F5BB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Von Neumann Bottleneck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Connection speed between a computer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>
                <a:ea typeface="ＭＳ Ｐゴシック" charset="-128"/>
              </a:rPr>
              <a:t>s memory and its processor determines the speed of a computer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Program instructions often can be executed much faster than the speed of the connection; the connection speed thus results in a </a:t>
            </a:r>
            <a:r>
              <a:rPr lang="en-US" altLang="en-US" i="1">
                <a:ea typeface="ＭＳ Ｐゴシック" charset="-128"/>
              </a:rPr>
              <a:t>bottleneck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Known as the </a:t>
            </a:r>
            <a:r>
              <a:rPr lang="en-US" altLang="en-US" i="1">
                <a:ea typeface="ＭＳ Ｐゴシック" charset="-128"/>
              </a:rPr>
              <a:t>von Neumann bottleneck</a:t>
            </a:r>
            <a:r>
              <a:rPr lang="en-US" altLang="en-US">
                <a:ea typeface="ＭＳ Ｐゴシック" charset="-128"/>
              </a:rPr>
              <a:t>; it is the primary limiting factor in the speed of computers, why?</a:t>
            </a:r>
          </a:p>
          <a:p>
            <a:pPr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222F904C-2773-2B4E-B344-5FC4873E6DA2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Pure Interpretation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What is it?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No translation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Easier implementation of programs (run-time errors can easily and immediately be displayed)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Slower execution (10 to 100 times slower than compiled programs)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Often requires more space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Now rare for traditional high-level languages</a:t>
            </a:r>
          </a:p>
          <a:p>
            <a:pPr eaLnBrk="1" hangingPunct="1"/>
            <a:r>
              <a:rPr lang="en-US" altLang="en-US" sz="2400" dirty="0">
                <a:ea typeface="ＭＳ Ｐゴシック" charset="-128"/>
              </a:rPr>
              <a:t>Significant comeback with some Web scripting languages (e.g., JavaScript, PHP)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16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F056C0D2-837F-2543-BF51-90F5E8FA943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Pure Interpretation Process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371600"/>
            <a:ext cx="373221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5473F800-1468-4942-A434-FF175D0926D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Hybrid Implementation Systems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 compromise between compilers and pure interpreters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A high-level language program is translated to an intermediate language that allows easy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Faster than pure interpretation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charset="-128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Perl programs are partially compiled to detect errors before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charset="-128"/>
              </a:rPr>
              <a:t>Initial implementations of Java were hybrid; the intermediate form, </a:t>
            </a:r>
            <a:r>
              <a:rPr lang="en-US" altLang="en-US" sz="2000" i="1">
                <a:ea typeface="ＭＳ Ｐゴシック" charset="-128"/>
              </a:rPr>
              <a:t>byte code</a:t>
            </a:r>
            <a:r>
              <a:rPr lang="en-US" altLang="en-US" sz="2000">
                <a:ea typeface="ＭＳ Ｐゴシック" charset="-128"/>
              </a:rPr>
              <a:t>, provides portability to any machine that has a byte code interpreter and a run-time system (together, these are called </a:t>
            </a:r>
            <a:r>
              <a:rPr lang="en-US" altLang="en-US" sz="2000" i="1">
                <a:ea typeface="ＭＳ Ｐゴシック" charset="-128"/>
              </a:rPr>
              <a:t>Java Virtual Machine</a:t>
            </a:r>
            <a:r>
              <a:rPr lang="en-US" altLang="en-US" sz="200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12B3B935-F4EF-3C49-94C8-6EBB62050501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1524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Hybrid Implementation Process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95400"/>
            <a:ext cx="18192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78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D0F99385-11EA-4E4B-BE52-3BBE2DB0952F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charset="-128"/>
              </a:rPr>
              <a:t>Just-in-Time Implementation Systems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Initially translate programs to an intermediate language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Then compile the intermediate language of the subprograms into machine code when they are called 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Machine code version is kept for subsequent calls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JIT systems are widely used for Java programs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.NET languages are implemented with a JIT system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In essence, JIT systems are delayed compilers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Also known as </a:t>
            </a:r>
            <a:r>
              <a:rPr lang="en-US" altLang="en-US" sz="2400">
                <a:solidFill>
                  <a:srgbClr val="FF0000"/>
                </a:solidFill>
                <a:ea typeface="ＭＳ Ｐゴシック" charset="-128"/>
              </a:rPr>
              <a:t>dynamic translation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798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8D4F5BEF-BD4A-F548-8823-E83B43DD441C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Preprocessors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Preprocessor macros (instructions) are commonly used to specify that code from another file is to be included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A preprocessor processes a program immediately before the program is compiled to expand embedded  preprocessor macros</a:t>
            </a:r>
          </a:p>
          <a:p>
            <a:pPr eaLnBrk="1" hangingPunct="1"/>
            <a:r>
              <a:rPr lang="en-US" altLang="en-US">
                <a:ea typeface="ＭＳ Ｐゴシック" charset="-128"/>
              </a:rPr>
              <a:t>A well-known example: C preprocessor</a:t>
            </a:r>
          </a:p>
          <a:p>
            <a:pPr lvl="1" eaLnBrk="1" hangingPunct="1"/>
            <a:r>
              <a:rPr lang="en-US" altLang="en-US">
                <a:ea typeface="ＭＳ Ｐゴシック" charset="-128"/>
              </a:rPr>
              <a:t>expands </a:t>
            </a:r>
            <a:r>
              <a:rPr lang="en-US" altLang="en-US">
                <a:latin typeface="Courier New" charset="0"/>
                <a:ea typeface="ＭＳ Ｐゴシック" charset="-128"/>
              </a:rPr>
              <a:t>#include, #define</a:t>
            </a:r>
            <a:r>
              <a:rPr lang="en-US" altLang="en-US">
                <a:ea typeface="ＭＳ Ｐゴシック" charset="-128"/>
              </a:rPr>
              <a:t>, and similar macros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819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31F2594A-7CA3-EB4A-8576-A5E12B65D01E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Programming Environments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A collection of tools used in software development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UNIX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An older operating system and tool collection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Nowadays often used through a GUI (e.g., CDE, KDE, or GNOME) that runs on top of UNIX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Microsoft Visual Studio.NET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A large, complex visual environment</a:t>
            </a:r>
          </a:p>
          <a:p>
            <a:pPr eaLnBrk="1" hangingPunct="1"/>
            <a:r>
              <a:rPr lang="en-US" altLang="en-US" sz="2000">
                <a:ea typeface="ＭＳ Ｐゴシック" charset="-128"/>
              </a:rPr>
              <a:t>Used to build Web applications and non-Web applications in any .NET language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NetBeans</a:t>
            </a:r>
          </a:p>
          <a:p>
            <a:pPr lvl="1" eaLnBrk="1" hangingPunct="1"/>
            <a:r>
              <a:rPr lang="en-US" altLang="en-US" sz="2000">
                <a:ea typeface="ＭＳ Ｐゴシック" charset="-128"/>
              </a:rPr>
              <a:t>Related to Visual Studio .NET, except for applications in Java</a:t>
            </a:r>
          </a:p>
          <a:p>
            <a:pPr lvl="1" eaLnBrk="1" hangingPunct="1"/>
            <a:endParaRPr lang="en-US" altLang="en-US" sz="200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86BB818F-2B8D-9346-B5C4-855F9262A3B7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Programming Domains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495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Any domains?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Scientific </a:t>
            </a:r>
            <a:r>
              <a:rPr lang="en-US" sz="2000" dirty="0"/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Large numbers of floating point computations; use of arrays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Fortran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Business </a:t>
            </a:r>
            <a:r>
              <a:rPr lang="en-US" sz="2000" dirty="0"/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Produce reports, use decimal numbers and characters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smtClean="0"/>
              <a:t>COBOL </a:t>
            </a:r>
            <a:r>
              <a:rPr lang="en-US" sz="1800" dirty="0"/>
              <a:t>(Common Business Oriented Language)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Artificial intelligence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Symbols rather than numbers manipulated; use of linked lists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LISP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Systems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Need </a:t>
            </a:r>
            <a:r>
              <a:rPr lang="en-US" sz="1800" dirty="0" smtClean="0"/>
              <a:t>efficiency</a:t>
            </a:r>
            <a:endParaRPr lang="en-US" sz="18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C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Web Software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Eclectic collection of languages: markup (e.g., HTML), scripting (e.g., PHP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  <p:bldP spid="7173" grpI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FEF26B05-38FD-8649-8BFA-724D313CB1E4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Summary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The study of programming languages is valuable for a number of reasons: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Increase our capacity to use different constructs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Enable us to choose languages more intelligently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Makes learning new languages easier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Most important criteria for evaluating programming languages include: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ea typeface="ＭＳ Ｐゴシック" charset="-128"/>
              </a:rPr>
              <a:t>Readability, writability, reliability, cost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Major influences on language design have been machine architecture and software development methodologies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charset="-128"/>
              </a:rPr>
              <a:t>The major methods of implementing programming languages are: compilation, pure interpretation, and hybrid implementation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BFC98209-98B5-834D-B057-9D5596935BB0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Language Evaluation Criteria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772400" cy="49530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b="1" dirty="0" smtClean="0"/>
              <a:t>How can you evaluate a programming language?</a:t>
            </a:r>
          </a:p>
          <a:p>
            <a:pPr eaLnBrk="1" hangingPunct="1">
              <a:defRPr/>
            </a:pPr>
            <a:r>
              <a:rPr lang="en-US" b="1" dirty="0" smtClean="0"/>
              <a:t>Readability</a:t>
            </a:r>
            <a:r>
              <a:rPr lang="en-US" dirty="0"/>
              <a:t>: the ease with which programs can be read and understood</a:t>
            </a:r>
          </a:p>
          <a:p>
            <a:pPr eaLnBrk="1" hangingPunct="1">
              <a:defRPr/>
            </a:pPr>
            <a:r>
              <a:rPr lang="en-US" b="1" dirty="0" err="1"/>
              <a:t>Writability</a:t>
            </a:r>
            <a:r>
              <a:rPr lang="en-US" dirty="0"/>
              <a:t>: the ease with which a language can be used to create programs</a:t>
            </a:r>
          </a:p>
          <a:p>
            <a:pPr eaLnBrk="1" hangingPunct="1">
              <a:defRPr/>
            </a:pPr>
            <a:r>
              <a:rPr lang="en-US" b="1" dirty="0"/>
              <a:t>Reliability</a:t>
            </a:r>
            <a:r>
              <a:rPr lang="en-US" dirty="0"/>
              <a:t>: conformance to specifications (i.e., performs to its specifications) </a:t>
            </a:r>
          </a:p>
          <a:p>
            <a:pPr eaLnBrk="1" hangingPunct="1">
              <a:defRPr/>
            </a:pPr>
            <a:r>
              <a:rPr lang="en-US" b="1" dirty="0"/>
              <a:t>Cost</a:t>
            </a:r>
            <a:r>
              <a:rPr lang="en-US" dirty="0"/>
              <a:t>: the ultimate total cost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D1FD79D6-4544-9447-8B40-7B2FE455BEB1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Evaluation Criteria: Readability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 smtClean="0"/>
              <a:t>What affects readability?</a:t>
            </a:r>
          </a:p>
          <a:p>
            <a:pPr marL="381000" indent="-381000" eaLnBrk="1" hangingPunct="1">
              <a:lnSpc>
                <a:spcPct val="80000"/>
              </a:lnSpc>
              <a:defRPr/>
            </a:pPr>
            <a:r>
              <a:rPr lang="en-US" sz="1800" dirty="0" smtClean="0"/>
              <a:t>Overall </a:t>
            </a:r>
            <a:r>
              <a:rPr lang="en-US" sz="1800" dirty="0"/>
              <a:t>simplicity</a:t>
            </a:r>
          </a:p>
          <a:p>
            <a:pPr marL="800100" lvl="1" indent="-342900" eaLnBrk="1" hangingPunct="1">
              <a:lnSpc>
                <a:spcPct val="80000"/>
              </a:lnSpc>
              <a:defRPr/>
            </a:pPr>
            <a:r>
              <a:rPr lang="en-US" sz="1600" dirty="0"/>
              <a:t>A manageable set of features and constructs</a:t>
            </a:r>
          </a:p>
          <a:p>
            <a:pPr marL="800100" lvl="1" indent="-342900" eaLnBrk="1" hangingPunct="1">
              <a:lnSpc>
                <a:spcPct val="80000"/>
              </a:lnSpc>
              <a:defRPr/>
            </a:pPr>
            <a:r>
              <a:rPr lang="en-US" sz="1600" dirty="0"/>
              <a:t>Minimal feature multiplicity </a:t>
            </a:r>
          </a:p>
          <a:p>
            <a:pPr marL="800100" lvl="1" indent="-342900" eaLnBrk="1" hangingPunct="1">
              <a:lnSpc>
                <a:spcPct val="80000"/>
              </a:lnSpc>
              <a:defRPr/>
            </a:pPr>
            <a:r>
              <a:rPr lang="en-US" sz="1600" dirty="0"/>
              <a:t>Minimal operator overloading</a:t>
            </a:r>
          </a:p>
          <a:p>
            <a:pPr marL="381000" indent="-381000" eaLnBrk="1" hangingPunct="1">
              <a:lnSpc>
                <a:spcPct val="80000"/>
              </a:lnSpc>
              <a:defRPr/>
            </a:pPr>
            <a:r>
              <a:rPr lang="en-US" sz="1800" dirty="0" err="1"/>
              <a:t>Orthogonality</a:t>
            </a:r>
            <a:r>
              <a:rPr lang="en-US" sz="1800" dirty="0"/>
              <a:t> </a:t>
            </a:r>
          </a:p>
          <a:p>
            <a:pPr marL="800100" lvl="1" indent="-342900" eaLnBrk="1" hangingPunct="1">
              <a:lnSpc>
                <a:spcPct val="80000"/>
              </a:lnSpc>
              <a:defRPr/>
            </a:pPr>
            <a:r>
              <a:rPr lang="en-US" sz="1600" dirty="0"/>
              <a:t>A relatively small set of primitive constructs can be combined in a relatively small number of ways</a:t>
            </a:r>
          </a:p>
          <a:p>
            <a:pPr marL="800100" lvl="1" indent="-342900" eaLnBrk="1" hangingPunct="1">
              <a:lnSpc>
                <a:spcPct val="80000"/>
              </a:lnSpc>
              <a:defRPr/>
            </a:pPr>
            <a:r>
              <a:rPr lang="en-US" sz="1600" dirty="0"/>
              <a:t>Every possible combination is legal</a:t>
            </a:r>
          </a:p>
          <a:p>
            <a:pPr marL="381000" indent="-381000" eaLnBrk="1" hangingPunct="1">
              <a:lnSpc>
                <a:spcPct val="80000"/>
              </a:lnSpc>
              <a:defRPr/>
            </a:pPr>
            <a:r>
              <a:rPr lang="en-US" sz="1800" dirty="0"/>
              <a:t>Data types</a:t>
            </a:r>
          </a:p>
          <a:p>
            <a:pPr marL="800100" lvl="1" indent="-342900" eaLnBrk="1" hangingPunct="1">
              <a:lnSpc>
                <a:spcPct val="80000"/>
              </a:lnSpc>
              <a:defRPr/>
            </a:pPr>
            <a:r>
              <a:rPr lang="en-US" sz="1600" dirty="0"/>
              <a:t>Adequate predefined data types</a:t>
            </a:r>
          </a:p>
          <a:p>
            <a:pPr marL="381000" indent="-381000" eaLnBrk="1" hangingPunct="1">
              <a:lnSpc>
                <a:spcPct val="80000"/>
              </a:lnSpc>
              <a:defRPr/>
            </a:pPr>
            <a:r>
              <a:rPr lang="en-US" sz="1800" dirty="0"/>
              <a:t>Syntax considerations</a:t>
            </a:r>
          </a:p>
          <a:p>
            <a:pPr marL="800100" lvl="1" indent="-342900" eaLnBrk="1" hangingPunct="1">
              <a:lnSpc>
                <a:spcPct val="80000"/>
              </a:lnSpc>
              <a:defRPr/>
            </a:pPr>
            <a:r>
              <a:rPr lang="en-US" sz="1600" dirty="0"/>
              <a:t>Identifier forms: flexible composition </a:t>
            </a:r>
          </a:p>
          <a:p>
            <a:pPr marL="800100" lvl="1" indent="-342900" eaLnBrk="1" hangingPunct="1">
              <a:lnSpc>
                <a:spcPct val="80000"/>
              </a:lnSpc>
              <a:defRPr/>
            </a:pPr>
            <a:r>
              <a:rPr lang="en-US" sz="1600" dirty="0"/>
              <a:t>Special words and methods of forming compound statements</a:t>
            </a:r>
          </a:p>
          <a:p>
            <a:pPr marL="800100" lvl="1" indent="-342900" eaLnBrk="1" hangingPunct="1">
              <a:lnSpc>
                <a:spcPct val="80000"/>
              </a:lnSpc>
              <a:defRPr/>
            </a:pPr>
            <a:r>
              <a:rPr lang="en-US" sz="1600" dirty="0"/>
              <a:t>Form and meaning: self-descriptive constructs, meaningful keywords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9C8B8A2E-DC8D-224C-9313-69CAF182F229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Evaluation Criteria: Writability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772400" cy="487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000" dirty="0" smtClean="0"/>
              <a:t>What makes it easier to write a PL?</a:t>
            </a:r>
          </a:p>
          <a:p>
            <a:pPr eaLnBrk="1" hangingPunct="1">
              <a:defRPr/>
            </a:pPr>
            <a:r>
              <a:rPr lang="en-US" sz="2000" dirty="0" smtClean="0"/>
              <a:t>Simplicity </a:t>
            </a:r>
            <a:r>
              <a:rPr lang="en-US" sz="2000" dirty="0"/>
              <a:t>and </a:t>
            </a:r>
            <a:r>
              <a:rPr lang="en-US" sz="2000" dirty="0" err="1"/>
              <a:t>orthogonality</a:t>
            </a:r>
            <a:endParaRPr lang="en-US" sz="2000" dirty="0"/>
          </a:p>
          <a:p>
            <a:pPr lvl="1" eaLnBrk="1" hangingPunct="1">
              <a:defRPr/>
            </a:pPr>
            <a:r>
              <a:rPr lang="en-US" sz="1800" dirty="0"/>
              <a:t>Few constructs, a small number of primitives, a small set of rules for combining them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Support for abstraction</a:t>
            </a:r>
          </a:p>
          <a:p>
            <a:pPr lvl="1" eaLnBrk="1" hangingPunct="1">
              <a:defRPr/>
            </a:pPr>
            <a:r>
              <a:rPr lang="en-US" sz="1800" dirty="0"/>
              <a:t>The ability to define and use complex structures  or operations in ways that allow details to be ignored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Expressivity</a:t>
            </a:r>
          </a:p>
          <a:p>
            <a:pPr lvl="1" eaLnBrk="1" hangingPunct="1">
              <a:defRPr/>
            </a:pPr>
            <a:r>
              <a:rPr lang="en-US" sz="1800" dirty="0"/>
              <a:t>A set of relatively convenient ways of specifying operations</a:t>
            </a:r>
          </a:p>
          <a:p>
            <a:pPr lvl="1" eaLnBrk="1" hangingPunct="1">
              <a:defRPr/>
            </a:pPr>
            <a:r>
              <a:rPr lang="en-US" sz="1800" dirty="0"/>
              <a:t>Strength and number of operators and predefined </a:t>
            </a:r>
            <a:r>
              <a:rPr lang="en-US" sz="1800" dirty="0" smtClean="0"/>
              <a:t>functions</a:t>
            </a:r>
          </a:p>
          <a:p>
            <a:pPr eaLnBrk="1" hangingPunct="1">
              <a:defRPr/>
            </a:pPr>
            <a:r>
              <a:rPr lang="en-US" sz="2200" dirty="0" smtClean="0"/>
              <a:t>Count++</a:t>
            </a:r>
          </a:p>
          <a:p>
            <a:pPr eaLnBrk="1" hangingPunct="1">
              <a:defRPr/>
            </a:pPr>
            <a:r>
              <a:rPr lang="en-US" sz="2200" dirty="0" smtClean="0"/>
              <a:t>Subprogram, functions</a:t>
            </a:r>
          </a:p>
          <a:p>
            <a:pPr eaLnBrk="1" hangingPunct="1">
              <a:defRPr/>
            </a:pPr>
            <a:r>
              <a:rPr lang="en-US" sz="2200" dirty="0" smtClean="0"/>
              <a:t>+ operator</a:t>
            </a:r>
            <a:endParaRPr lang="en-US" sz="2200" dirty="0"/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B5EDD783-040B-7544-9F6C-A6DB1672C95D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Evaluation Criteria: Reliability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charset="-128"/>
              </a:rPr>
              <a:t>Type checking</a:t>
            </a:r>
          </a:p>
          <a:p>
            <a:pPr lvl="1" eaLnBrk="1" hangingPunct="1"/>
            <a:r>
              <a:rPr lang="en-US" altLang="en-US" sz="1800">
                <a:ea typeface="ＭＳ Ｐゴシック" charset="-128"/>
              </a:rPr>
              <a:t>Testing for type errors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Exception handling</a:t>
            </a:r>
          </a:p>
          <a:p>
            <a:pPr lvl="1" eaLnBrk="1" hangingPunct="1"/>
            <a:r>
              <a:rPr lang="en-US" altLang="en-US" sz="1800">
                <a:ea typeface="ＭＳ Ｐゴシック" charset="-128"/>
              </a:rPr>
              <a:t>Intercept run-time errors and take corrective measures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Aliasing</a:t>
            </a:r>
          </a:p>
          <a:p>
            <a:pPr lvl="1" eaLnBrk="1" hangingPunct="1"/>
            <a:r>
              <a:rPr lang="en-US" altLang="en-US" sz="1800">
                <a:ea typeface="ＭＳ Ｐゴシック" charset="-128"/>
              </a:rPr>
              <a:t>Presence of two or more distinct referencing methods for the same memory location</a:t>
            </a:r>
          </a:p>
          <a:p>
            <a:pPr eaLnBrk="1" hangingPunct="1"/>
            <a:r>
              <a:rPr lang="en-US" altLang="en-US" sz="2400">
                <a:ea typeface="ＭＳ Ｐゴシック" charset="-128"/>
              </a:rPr>
              <a:t>Readability and writability</a:t>
            </a:r>
          </a:p>
          <a:p>
            <a:pPr lvl="1" eaLnBrk="1" hangingPunct="1"/>
            <a:r>
              <a:rPr lang="en-US" altLang="en-US" sz="1800">
                <a:ea typeface="ＭＳ Ｐゴシック" charset="-128"/>
              </a:rPr>
              <a:t>A language that does not support </a:t>
            </a:r>
            <a:r>
              <a:rPr lang="ja-JP" altLang="en-US" sz="1800">
                <a:ea typeface="ＭＳ Ｐゴシック" charset="-128"/>
              </a:rPr>
              <a:t>“</a:t>
            </a:r>
            <a:r>
              <a:rPr lang="en-US" altLang="ja-JP" sz="1800">
                <a:ea typeface="ＭＳ Ｐゴシック" charset="-128"/>
              </a:rPr>
              <a:t>natural</a:t>
            </a:r>
            <a:r>
              <a:rPr lang="ja-JP" altLang="en-US" sz="1800">
                <a:ea typeface="ＭＳ Ｐゴシック" charset="-128"/>
              </a:rPr>
              <a:t>”</a:t>
            </a:r>
            <a:r>
              <a:rPr lang="en-US" altLang="ja-JP" sz="1800">
                <a:ea typeface="ＭＳ Ｐゴシック" charset="-128"/>
              </a:rPr>
              <a:t> ways of expressing an algorithm will require the use  of </a:t>
            </a:r>
            <a:r>
              <a:rPr lang="ja-JP" altLang="en-US" sz="1800">
                <a:ea typeface="ＭＳ Ｐゴシック" charset="-128"/>
              </a:rPr>
              <a:t>“</a:t>
            </a:r>
            <a:r>
              <a:rPr lang="en-US" altLang="ja-JP" sz="1800">
                <a:ea typeface="ＭＳ Ｐゴシック" charset="-128"/>
              </a:rPr>
              <a:t>unnatural</a:t>
            </a:r>
            <a:r>
              <a:rPr lang="ja-JP" altLang="en-US" sz="1800">
                <a:ea typeface="ＭＳ Ｐゴシック" charset="-128"/>
              </a:rPr>
              <a:t>”</a:t>
            </a:r>
            <a:r>
              <a:rPr lang="en-US" altLang="ja-JP" sz="1800">
                <a:ea typeface="ＭＳ Ｐゴシック" charset="-128"/>
              </a:rPr>
              <a:t> approaches, and hence reduced reliability</a:t>
            </a:r>
          </a:p>
          <a:p>
            <a:pPr lvl="1" eaLnBrk="1" hangingPunct="1"/>
            <a:endParaRPr lang="en-US" altLang="en-US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492336E0-F5A9-7944-9F2F-3397437F363B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Evaluation Criteria: Cost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924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Training programmers to use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Writing programs (closeness to particular applications)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Compiling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Executing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Language implementation system: availability of free compilers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Reliability: poor reliability leads to high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Maintaining programs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Copyright © 2012 Addison-Wesley. All rights reserved.</a:t>
            </a: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charset="0"/>
                <a:ea typeface="ＭＳ Ｐゴシック" charset="-128"/>
                <a:cs typeface="Lucida Sans Unicode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charset="0"/>
              </a:rPr>
              <a:t>1-</a:t>
            </a:r>
            <a:fld id="{C814689D-F989-EB46-8664-795FB70E16BE}" type="slidenum">
              <a:rPr lang="en-US" altLang="en-US" sz="1000">
                <a:solidFill>
                  <a:schemeClr val="tx1"/>
                </a:solidFill>
                <a:latin typeface="Arial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Evaluation Criteria: Others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Portability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The ease with which programs can be moved from one implementation to another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Generality</a:t>
            </a: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The applicability to a wide range of applications</a:t>
            </a:r>
          </a:p>
          <a:p>
            <a:pPr eaLnBrk="1" hangingPunct="1"/>
            <a:r>
              <a:rPr lang="en-US" altLang="en-US" dirty="0">
                <a:ea typeface="ＭＳ Ｐゴシック" charset="-128"/>
              </a:rPr>
              <a:t>Well-</a:t>
            </a:r>
            <a:r>
              <a:rPr lang="en-US" altLang="en-US" dirty="0" err="1">
                <a:ea typeface="ＭＳ Ｐゴシック" charset="-128"/>
              </a:rPr>
              <a:t>definedness</a:t>
            </a:r>
            <a:endParaRPr lang="en-US" altLang="en-US" dirty="0">
              <a:ea typeface="ＭＳ Ｐゴシック" charset="-128"/>
            </a:endParaRPr>
          </a:p>
          <a:p>
            <a:pPr lvl="1" eaLnBrk="1" hangingPunct="1"/>
            <a:r>
              <a:rPr lang="en-US" altLang="en-US" dirty="0">
                <a:ea typeface="ＭＳ Ｐゴシック" charset="-128"/>
              </a:rPr>
              <a:t>The completeness and precision of the language</a:t>
            </a:r>
            <a:r>
              <a:rPr lang="ja-JP" altLang="en-US" dirty="0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official definition</a:t>
            </a:r>
            <a:endParaRPr lang="en-US" altLang="en-US" dirty="0">
              <a:ea typeface="ＭＳ Ｐゴシック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1764</TotalTime>
  <Words>1786</Words>
  <Application>Microsoft Macintosh PowerPoint</Application>
  <PresentationFormat>On-screen Show (4:3)</PresentationFormat>
  <Paragraphs>312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Courier New</vt:lpstr>
      <vt:lpstr>Lucida Sans Unicode</vt:lpstr>
      <vt:lpstr>ＭＳ Ｐゴシック</vt:lpstr>
      <vt:lpstr>Times</vt:lpstr>
      <vt:lpstr>Arial</vt:lpstr>
      <vt:lpstr>sebesta</vt:lpstr>
      <vt:lpstr>Custom Design</vt:lpstr>
      <vt:lpstr>Chapter 1</vt:lpstr>
      <vt:lpstr>Summary</vt:lpstr>
      <vt:lpstr>Programming Domains</vt:lpstr>
      <vt:lpstr>Language Evaluation Criteria</vt:lpstr>
      <vt:lpstr>Evaluation Criteria: Readability</vt:lpstr>
      <vt:lpstr>Evaluation Criteria: Writability</vt:lpstr>
      <vt:lpstr>Evaluation Criteria: Reliability</vt:lpstr>
      <vt:lpstr>Evaluation Criteria: Cost</vt:lpstr>
      <vt:lpstr>Evaluation Criteria: Others</vt:lpstr>
      <vt:lpstr>Influences on Language Design</vt:lpstr>
      <vt:lpstr>Computer Architecture Influence</vt:lpstr>
      <vt:lpstr>The Von Neumann Architecture</vt:lpstr>
      <vt:lpstr>The von Neumann Architecture</vt:lpstr>
      <vt:lpstr>Programming Methodologies Influences</vt:lpstr>
      <vt:lpstr>Language Categories</vt:lpstr>
      <vt:lpstr>Language Design Trade-Offs</vt:lpstr>
      <vt:lpstr>Implementation Methods</vt:lpstr>
      <vt:lpstr>Layered View of Computer</vt:lpstr>
      <vt:lpstr>Compilation</vt:lpstr>
      <vt:lpstr>The Compilation Process</vt:lpstr>
      <vt:lpstr>Additional Compilation Terminologies</vt:lpstr>
      <vt:lpstr>Von Neumann Bottleneck</vt:lpstr>
      <vt:lpstr>Pure Interpretation</vt:lpstr>
      <vt:lpstr>Pure Interpretation Process</vt:lpstr>
      <vt:lpstr>Hybrid Implementation Systems</vt:lpstr>
      <vt:lpstr>Hybrid Implementation Process</vt:lpstr>
      <vt:lpstr>Just-in-Time Implementation Systems</vt:lpstr>
      <vt:lpstr>Preprocessors</vt:lpstr>
      <vt:lpstr>Programming Environments</vt:lpstr>
      <vt:lpstr>Summary</vt:lpstr>
    </vt:vector>
  </TitlesOfParts>
  <Company>Pearson Education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Kemal Aydin</cp:lastModifiedBy>
  <cp:revision>111</cp:revision>
  <dcterms:created xsi:type="dcterms:W3CDTF">2003-08-01T12:29:19Z</dcterms:created>
  <dcterms:modified xsi:type="dcterms:W3CDTF">2017-01-18T15:25:23Z</dcterms:modified>
</cp:coreProperties>
</file>