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24" r:id="rId18"/>
    <p:sldId id="273" r:id="rId19"/>
    <p:sldId id="274" r:id="rId20"/>
    <p:sldId id="275" r:id="rId21"/>
    <p:sldId id="276" r:id="rId22"/>
    <p:sldId id="316" r:id="rId23"/>
    <p:sldId id="317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25" r:id="rId34"/>
    <p:sldId id="286" r:id="rId35"/>
    <p:sldId id="287" r:id="rId36"/>
    <p:sldId id="288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93300"/>
    <a:srgbClr val="6666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>
      <p:cViewPr varScale="1">
        <p:scale>
          <a:sx n="93" d="100"/>
          <a:sy n="93" d="100"/>
        </p:scale>
        <p:origin x="166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FEC0CF-2EAF-124A-902F-5E7736028B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326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F1CEEE7B-ED2C-004A-89CD-51A3744856F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7355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B957D889-0362-6948-9108-98D7B381AE4D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211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AA836A81-73D3-C54E-B8FA-528F5459562A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6241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D9A1E69-6917-514B-948E-65B8BD722273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2277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F6DA8234-44B3-2545-B195-3F5B77272259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29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F14F0893-BCF2-5A4F-A9F8-7599A46A2DCA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7769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17504733-82A5-C845-B103-B12E674285D3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5101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AE074604-AA2E-C548-BE46-5A92AE1FD6F7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1397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D44A6CA5-B605-DC42-9E7F-23EB3DFCEB96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083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3624A59D-6FD3-A74D-AE2C-92112A0AFEE0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3482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F1990975-DE01-4C47-BB56-AB25ABE62FE7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53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1CBDC6F1-5C93-C943-AC07-43B6D19B8570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9936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9D14AAFB-D88C-0D43-97F6-1C3862B52BAD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785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C882A382-8401-8841-A180-9DEB6668DC0D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459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F6B83AA9-0459-8245-ADC5-ADEC4DA59703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8897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9A5F5A18-FE79-1347-BBC5-8021DF3EDB59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067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1F72F4A4-A57A-6644-89F8-20A5CF7F152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67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8A3D1753-B3B3-6541-8D05-2C7AF0405314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6963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03BAEAE2-A4CC-B849-9D16-374FFA6DF2BE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582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49A5F23F-C947-FC41-9790-10B2AC73194B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6862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C8E4F880-AA32-F64E-B008-A8884431271F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0244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31A71846-1D44-104F-BF24-7B14EB7FF611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873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F4F180FC-B9B0-4A47-943B-518DE78D956C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4443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9703B5A4-547A-2D4C-9F77-0066F94432E5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419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8C4F65D-A474-A445-84D8-1EF8DC7F942F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03977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72DDEB00-12AC-3548-A54C-76C0CBCF6A35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4214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9CE02709-7D43-9A4B-B242-D09339BAFBA9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0599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0F3F9CF-96A0-4941-A702-072F5470758E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2826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A68D4AE6-F929-2348-A55C-F5807C41E0F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994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551A26BB-4419-E243-ADA0-CD58C652A72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774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0133A1F3-38C6-D74A-AD49-053C7A192DD9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65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E4DEAEA-31DF-0643-BC51-235A6F42D2E9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199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E2BB9CDB-AA15-2540-B970-3319B751BE57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0153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06428788-9F5B-6B45-8432-00C6D5705DE8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8485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FF6E0E7C-BF1C-7E40-B354-BBD0656BC971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006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48550" y="6583363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>
              <a:defRPr/>
            </a:pPr>
            <a:endParaRPr lang="en-US" sz="1200" smtClean="0">
              <a:latin typeface="Courier" charset="0"/>
            </a:endParaRPr>
          </a:p>
        </p:txBody>
      </p:sp>
      <p:pic>
        <p:nvPicPr>
          <p:cNvPr id="5" name="Picture 8" descr="pl10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152400"/>
            <a:ext cx="492442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99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E219D2C-674A-7F4B-9C91-7D6A43405B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2012 Pearson Education.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589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C0E5BA5-42C3-7B48-9442-3604E0233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77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88A8627-F592-C041-8E59-6A240CEF0C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44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3C26787-61B7-DB4A-953B-DBC0E0C0CC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82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1CAE9B40-AA3D-214C-95AB-79F3D2000D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16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BCE86BB-11A9-3B4D-B069-6FB9EB1DB2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0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F9A067E-5500-C046-8D13-7691360B18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23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23ADA5C-A13E-7F4F-B7F1-6018287F31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63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CF32171-CE1A-304E-BAB2-5DBC259F11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18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FD8EE81-9376-0945-A090-A0D0856ED4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71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2CAA0CD-E8A9-F54D-9D47-2196DD9C53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70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r>
              <a:rPr lang="en-US" altLang="en-US"/>
              <a:t>1-</a:t>
            </a:r>
            <a:fld id="{E86158C9-8006-D746-A81E-699F96D501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ＭＳ Ｐゴシック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ＭＳ Ｐゴシック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ＭＳ Ｐゴシック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ＭＳ Ｐゴシック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333399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333399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333399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ＭＳ Ｐゴシック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Chapter 2</a:t>
            </a: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Evolution of the Major Programming Languages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5AB3CBCB-FC59-7749-A1E2-03E3E7FF74EB}" type="slidenum">
              <a:rPr lang="en-US" altLang="en-US" sz="1000">
                <a:latin typeface="Arial" charset="0"/>
              </a:rPr>
              <a:pPr/>
              <a:t>10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Design Process of Fortran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82000" cy="4572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Computers had </a:t>
            </a:r>
          </a:p>
          <a:p>
            <a:pPr lvl="1" eaLnBrk="1" hangingPunct="1"/>
            <a:r>
              <a:rPr lang="en-US" altLang="en-US" dirty="0" smtClean="0">
                <a:ea typeface="ＭＳ Ｐゴシック" charset="-128"/>
              </a:rPr>
              <a:t>Small memories, slow, and unreliable</a:t>
            </a:r>
          </a:p>
          <a:p>
            <a:pPr lvl="1" eaLnBrk="1" hangingPunct="1"/>
            <a:r>
              <a:rPr lang="en-US" altLang="en-US" dirty="0" smtClean="0">
                <a:ea typeface="ＭＳ Ｐゴシック" charset="-128"/>
              </a:rPr>
              <a:t>Primary use was scientific</a:t>
            </a:r>
          </a:p>
          <a:p>
            <a:pPr eaLnBrk="1" hangingPunct="1"/>
            <a:r>
              <a:rPr lang="en-US" altLang="en-US" dirty="0" smtClean="0">
                <a:ea typeface="ＭＳ Ｐゴシック" charset="-128"/>
              </a:rPr>
              <a:t>Speed of object code was primary concern</a:t>
            </a:r>
            <a:endParaRPr lang="en-US" altLang="en-US" dirty="0" smtClean="0">
              <a:ea typeface="ＭＳ Ｐゴシック" charset="-128"/>
            </a:endParaRPr>
          </a:p>
          <a:p>
            <a:pPr eaLnBrk="1" hangingPunct="1"/>
            <a:r>
              <a:rPr lang="en-US" altLang="en-US" dirty="0" smtClean="0">
                <a:ea typeface="ＭＳ Ｐゴシック" charset="-128"/>
              </a:rPr>
              <a:t>Impact </a:t>
            </a:r>
            <a:r>
              <a:rPr lang="en-US" altLang="en-US" dirty="0">
                <a:ea typeface="ＭＳ Ｐゴシック" charset="-128"/>
              </a:rPr>
              <a:t>of </a:t>
            </a:r>
            <a:r>
              <a:rPr lang="en-US" altLang="en-US" dirty="0" smtClean="0">
                <a:ea typeface="ＭＳ Ｐゴシック" charset="-128"/>
              </a:rPr>
              <a:t>environment</a:t>
            </a:r>
            <a:endParaRPr lang="en-US" altLang="en-US" dirty="0">
              <a:ea typeface="ＭＳ Ｐゴシック" charset="-128"/>
            </a:endParaRP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No need for dynamic storage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Need good array handling and counting loops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No string handling, decimal arithmetic, or powerful input/output (for business software)</a:t>
            </a:r>
          </a:p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600BE5A0-8A06-7140-9170-A80E92295674}" type="slidenum">
              <a:rPr lang="en-US" altLang="en-US" sz="1000">
                <a:latin typeface="Arial" charset="0"/>
              </a:rPr>
              <a:pPr/>
              <a:t>11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Fortran I Overview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First implemented version of Fortran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Names could have up to six characters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Post-test counting loop (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DO</a:t>
            </a:r>
            <a:r>
              <a:rPr lang="en-US" altLang="en-US" dirty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Formatted I/O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User-defined subprograms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Three-way selection statement (arithmetic </a:t>
            </a:r>
            <a:r>
              <a:rPr lang="en-US" altLang="en-US" b="1" dirty="0">
                <a:latin typeface="Courier New" charset="0"/>
                <a:ea typeface="ＭＳ Ｐゴシック" charset="-128"/>
              </a:rPr>
              <a:t>IF</a:t>
            </a:r>
            <a:r>
              <a:rPr lang="en-US" altLang="en-US" dirty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No data typing </a:t>
            </a:r>
            <a:r>
              <a:rPr lang="en-US" altLang="en-US" dirty="0" smtClean="0">
                <a:ea typeface="ＭＳ Ｐゴシック" charset="-128"/>
              </a:rPr>
              <a:t>statements</a:t>
            </a:r>
          </a:p>
          <a:p>
            <a:pPr lvl="2" eaLnBrk="1" hangingPunct="1"/>
            <a:r>
              <a:rPr lang="en-US" altLang="en-US" dirty="0" smtClean="0">
                <a:ea typeface="ＭＳ Ｐゴシック" charset="-128"/>
              </a:rPr>
              <a:t>Integer if starts with I, J, K, L, M, N </a:t>
            </a:r>
          </a:p>
          <a:p>
            <a:pPr lvl="2" eaLnBrk="1" hangingPunct="1"/>
            <a:r>
              <a:rPr lang="en-US" altLang="en-US" dirty="0" smtClean="0">
                <a:ea typeface="ＭＳ Ｐゴシック" charset="-128"/>
              </a:rPr>
              <a:t>Floating point all others.</a:t>
            </a:r>
            <a:endParaRPr lang="en-US" altLang="en-US" dirty="0">
              <a:ea typeface="ＭＳ Ｐゴシック" charset="-128"/>
            </a:endParaRPr>
          </a:p>
          <a:p>
            <a:pPr eaLnBrk="1" hangingPunct="1">
              <a:buFontTx/>
              <a:buNone/>
            </a:pPr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50AC2BE9-E2DE-214A-90BD-2FD01A9E0642}" type="slidenum">
              <a:rPr lang="en-US" altLang="en-US" sz="1000">
                <a:latin typeface="Arial" charset="0"/>
              </a:rPr>
              <a:pPr/>
              <a:t>12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Fortran I Overview (continued)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First implemented version of FORTRAN </a:t>
            </a:r>
          </a:p>
          <a:p>
            <a:pPr lvl="1" eaLnBrk="1" hangingPunct="1"/>
            <a:r>
              <a:rPr lang="en-US" altLang="en-US" dirty="0" smtClean="0">
                <a:ea typeface="ＭＳ Ｐゴシック" charset="-128"/>
              </a:rPr>
              <a:t>Half of the code in IBM 704 was written in Fortran</a:t>
            </a:r>
            <a:endParaRPr lang="en-US" altLang="en-US" dirty="0">
              <a:ea typeface="ＭＳ Ｐゴシック" charset="-128"/>
            </a:endParaRP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Compiler released in April </a:t>
            </a:r>
            <a:r>
              <a:rPr lang="en-US" altLang="en-US" dirty="0" smtClean="0">
                <a:ea typeface="ＭＳ Ｐゴシック" charset="-128"/>
              </a:rPr>
              <a:t>1957</a:t>
            </a:r>
          </a:p>
          <a:p>
            <a:pPr lvl="1" eaLnBrk="1" hangingPunct="1"/>
            <a:r>
              <a:rPr lang="en-US" altLang="en-US" dirty="0" smtClean="0">
                <a:ea typeface="ＭＳ Ｐゴシック" charset="-128"/>
              </a:rPr>
              <a:t>Programs </a:t>
            </a:r>
            <a:r>
              <a:rPr lang="en-US" altLang="en-US" dirty="0">
                <a:ea typeface="ＭＳ Ｐゴシック" charset="-128"/>
              </a:rPr>
              <a:t>larger than 400 lines rarely compiled correctly, mainly due to poor reliability of 704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Code was very fast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Quickly became widely used</a:t>
            </a:r>
          </a:p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0389717A-17F9-1547-A2A7-AC75F6579BC2}" type="slidenum">
              <a:rPr lang="en-US" altLang="en-US" sz="1000">
                <a:latin typeface="Arial" charset="0"/>
              </a:rPr>
              <a:pPr/>
              <a:t>13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Fortran II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Distributed in 1958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Independent </a:t>
            </a:r>
            <a:r>
              <a:rPr lang="en-US" altLang="en-US" dirty="0" smtClean="0">
                <a:ea typeface="ＭＳ Ｐゴシック" charset="-128"/>
              </a:rPr>
              <a:t>compilation introduced</a:t>
            </a:r>
          </a:p>
          <a:p>
            <a:pPr lvl="2" eaLnBrk="1" hangingPunct="1"/>
            <a:r>
              <a:rPr lang="en-US" altLang="en-US" dirty="0" smtClean="0">
                <a:ea typeface="ＭＳ Ｐゴシック" charset="-128"/>
              </a:rPr>
              <a:t>So you don’t have to compile whole program if you change only one function</a:t>
            </a:r>
            <a:endParaRPr lang="en-US" altLang="en-US" dirty="0">
              <a:ea typeface="ＭＳ Ｐゴシック" charset="-128"/>
            </a:endParaRP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Fixed the bugs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3B649D5B-0A48-1147-AB42-5622B40D1DF8}" type="slidenum">
              <a:rPr lang="en-US" altLang="en-US" sz="1000">
                <a:latin typeface="Arial" charset="0"/>
              </a:rPr>
              <a:pPr/>
              <a:t>14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Fortran IV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Evolved during 1960-62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Explicit type declarations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Logical selection statement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Subprogram names could be </a:t>
            </a:r>
            <a:r>
              <a:rPr lang="en-US" altLang="en-US" dirty="0" smtClean="0">
                <a:ea typeface="ＭＳ Ｐゴシック" charset="-128"/>
              </a:rPr>
              <a:t>parameters</a:t>
            </a:r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A1339496-CC07-6445-9B1F-B0F8C3D02792}" type="slidenum">
              <a:rPr lang="en-US" altLang="en-US" sz="1000">
                <a:latin typeface="Arial" charset="0"/>
              </a:rPr>
              <a:pPr/>
              <a:t>15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Fortran 77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Became the new standard in 1978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Character string handling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Logical loop control statement</a:t>
            </a:r>
          </a:p>
          <a:p>
            <a:pPr lvl="1" eaLnBrk="1" hangingPunct="1"/>
            <a:r>
              <a:rPr lang="en-US" altLang="en-US" b="1">
                <a:latin typeface="Courier New" charset="0"/>
                <a:ea typeface="ＭＳ Ｐゴシック" charset="-128"/>
              </a:rPr>
              <a:t>IF-THEN-ELSE</a:t>
            </a:r>
            <a:r>
              <a:rPr lang="en-US" altLang="en-US">
                <a:ea typeface="ＭＳ Ｐゴシック" charset="-128"/>
              </a:rPr>
              <a:t> statement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1ADF19E8-1CCB-2A45-A5D4-117646B31319}" type="slidenum">
              <a:rPr lang="en-US" altLang="en-US" sz="1000">
                <a:latin typeface="Arial" charset="0"/>
              </a:rPr>
              <a:pPr/>
              <a:t>16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Fortran 90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Most significant changes from Fortran 77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Modules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Dynamic arrays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Pointers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Recursion</a:t>
            </a:r>
          </a:p>
          <a:p>
            <a:pPr lvl="1" eaLnBrk="1" hangingPunct="1"/>
            <a:r>
              <a:rPr lang="en-US" altLang="en-US" b="1">
                <a:latin typeface="Courier New" charset="0"/>
                <a:ea typeface="ＭＳ Ｐゴシック" charset="-128"/>
              </a:rPr>
              <a:t>CASE</a:t>
            </a:r>
            <a:r>
              <a:rPr lang="en-US" altLang="en-US">
                <a:ea typeface="ＭＳ Ｐゴシック" charset="-128"/>
              </a:rPr>
              <a:t> statement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Parameter type checking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0B704651-A929-E84C-855B-3C99CEAC8560}" type="slidenum">
              <a:rPr lang="en-US" altLang="en-US" sz="1000">
                <a:latin typeface="Arial" charset="0"/>
              </a:rPr>
              <a:pPr/>
              <a:t>17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>
                <a:ea typeface="ＭＳ Ｐゴシック" charset="-128"/>
              </a:rPr>
              <a:t>Latest versions of Fortran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n-US">
                <a:ea typeface="ＭＳ Ｐゴシック" charset="-128"/>
              </a:rPr>
              <a:t>Fortran 95 – relatively minor additions, plus some deletions</a:t>
            </a:r>
          </a:p>
          <a:p>
            <a:pPr eaLnBrk="1" hangingPunct="1"/>
            <a:r>
              <a:rPr lang="es-MX" altLang="en-US">
                <a:ea typeface="ＭＳ Ｐゴシック" charset="-128"/>
              </a:rPr>
              <a:t>Fortran 2003 – support for OOP, procedure pointers, interoperability with C</a:t>
            </a:r>
          </a:p>
          <a:p>
            <a:pPr eaLnBrk="1" hangingPunct="1"/>
            <a:r>
              <a:rPr lang="es-MX" altLang="en-US">
                <a:ea typeface="ＭＳ Ｐゴシック" charset="-128"/>
              </a:rPr>
              <a:t>Fortran 2008 – blocks for local scopes, co-arrays, </a:t>
            </a:r>
            <a:r>
              <a:rPr lang="es-MX" altLang="en-US" sz="2400">
                <a:latin typeface="Courier New" charset="0"/>
                <a:ea typeface="ＭＳ Ｐゴシック" charset="-128"/>
              </a:rPr>
              <a:t>Do Concurrent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86D28408-DDDE-0E4C-A1A6-EE2FFB56173B}" type="slidenum">
              <a:rPr lang="en-US" altLang="en-US" sz="1000">
                <a:latin typeface="Arial" charset="0"/>
              </a:rPr>
              <a:pPr/>
              <a:t>18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Fortran Evaluation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Highly optimizing compilers (all versions before 90)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Types and storage of all variables are fixed before run time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Dramatically changed forever the way computers are used</a:t>
            </a:r>
          </a:p>
          <a:p>
            <a:pPr eaLnBrk="1" hangingPunct="1">
              <a:buFontTx/>
              <a:buNone/>
            </a:pPr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86D8EDBB-4B5D-244F-8E9F-A5BE9542EF35}" type="slidenum">
              <a:rPr lang="en-US" altLang="en-US" sz="1000">
                <a:latin typeface="Arial" charset="0"/>
              </a:rPr>
              <a:pPr/>
              <a:t>19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Functional Programming: LISP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LISt Processing language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   Designed at MIT by McCarthy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AI research needed a language to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Process data in lists (rather than arrays)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Symbolic computation (rather than numeric)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Only two data types: atoms and lists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Syntax is based on </a:t>
            </a:r>
            <a:r>
              <a:rPr lang="en-US" altLang="en-US" i="1">
                <a:ea typeface="ＭＳ Ｐゴシック" charset="-128"/>
              </a:rPr>
              <a:t>lambda calculus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EF0A6C5E-44B5-2240-B8F8-016A92BB7AE5}" type="slidenum">
              <a:rPr lang="en-US" altLang="en-US" sz="1000">
                <a:latin typeface="Arial" charset="0"/>
              </a:rPr>
              <a:pPr/>
              <a:t>2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Genealogy of Common Languages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5105400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593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A9BA1481-0A50-D240-B942-B7C4AA749051}" type="slidenum">
              <a:rPr lang="en-US" altLang="en-US" sz="1000">
                <a:latin typeface="Arial" charset="0"/>
              </a:rPr>
              <a:pPr/>
              <a:t>20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924800" cy="12065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Representation of Two LISP Lists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444625"/>
            <a:ext cx="573405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050925" y="5072063"/>
            <a:ext cx="4110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s-MX" altLang="en-US"/>
              <a:t>Representing the lists </a:t>
            </a:r>
            <a:r>
              <a:rPr lang="es-MX" altLang="en-US" sz="1800" b="1">
                <a:latin typeface="Courier New" charset="0"/>
              </a:rPr>
              <a:t>(A B C D)</a:t>
            </a:r>
          </a:p>
          <a:p>
            <a:r>
              <a:rPr lang="es-MX" altLang="en-US"/>
              <a:t>and </a:t>
            </a:r>
            <a:r>
              <a:rPr lang="es-MX" altLang="en-US" sz="1800" b="1">
                <a:latin typeface="Courier New" charset="0"/>
              </a:rPr>
              <a:t>(A (B C) D (E (F G)))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DEF6DF0F-DD87-D44A-9957-6A1C1970A871}" type="slidenum">
              <a:rPr lang="en-US" altLang="en-US" sz="1000">
                <a:latin typeface="Arial" charset="0"/>
              </a:rPr>
              <a:pPr/>
              <a:t>21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LISP Evaluation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Pioneered functional programming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No need for variables or assignment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Control via recursion and conditional expressions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Still the dominant language for AI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COMMON LISP and Scheme are contemporary dialects of LISP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ML, Haskell, and F# are also functional programming languages, but use very different syntax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49CFA631-B773-2844-83BF-0FA07FFB7A4D}" type="slidenum">
              <a:rPr lang="en-US" altLang="en-US" sz="1000">
                <a:latin typeface="Arial" charset="0"/>
              </a:rPr>
              <a:pPr/>
              <a:t>22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Scheme	</a:t>
            </a:r>
            <a:br>
              <a:rPr lang="en-US" altLang="en-US" sz="3200">
                <a:ea typeface="ＭＳ Ｐゴシック" charset="-128"/>
              </a:rPr>
            </a:br>
            <a:endParaRPr lang="en-US" altLang="en-US" sz="3200">
              <a:ea typeface="ＭＳ Ｐゴシック" charset="-128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Developed at MIT in mid 1970s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Small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Extensive use of static scoping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Functions as first-class entities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Simple syntax (and small size) make it ideal for educational applications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57AC1EBE-45E0-9E4D-BB2B-5BEE9ACB5530}" type="slidenum">
              <a:rPr lang="en-US" altLang="en-US" sz="1000">
                <a:latin typeface="Arial" charset="0"/>
              </a:rPr>
              <a:pPr/>
              <a:t>23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COMMON LISP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An effort to combine features of several dialects of LISP into a single language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Large, complex, used in industry for some large applications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67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9D0A7EF1-8A20-BB43-8B0F-86A9081F6EBB}" type="slidenum">
              <a:rPr lang="en-US" altLang="en-US" sz="1000">
                <a:latin typeface="Arial" charset="0"/>
              </a:rPr>
              <a:pPr/>
              <a:t>24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The First Step Toward Sophistication: ALGOL 60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Environment of development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FORTRAN had (barely) arrived for IBM 70x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Many other languages were being developed, all for specific machines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No portable language; all were machine-              dependent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No universal language for communicating algorithms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ALGOL 60 was the result of efforts to design a universal language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69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E9E47ECB-D601-734F-B0E4-B591F89F2D9D}" type="slidenum">
              <a:rPr lang="en-US" altLang="en-US" sz="1000">
                <a:latin typeface="Arial" charset="0"/>
              </a:rPr>
              <a:pPr/>
              <a:t>25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Early Design Process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ACM and GAMM met for four days for design (May 27 to June 1, 1958)</a:t>
            </a:r>
          </a:p>
          <a:p>
            <a:pPr eaLnBrk="1" hangingPunct="1">
              <a:buFontTx/>
              <a:buNone/>
            </a:pPr>
            <a:endParaRPr lang="en-US" altLang="en-US">
              <a:ea typeface="ＭＳ Ｐゴシック" charset="-128"/>
            </a:endParaRPr>
          </a:p>
          <a:p>
            <a:pPr eaLnBrk="1" hangingPunct="1"/>
            <a:r>
              <a:rPr lang="en-US" altLang="en-US">
                <a:ea typeface="ＭＳ Ｐゴシック" charset="-128"/>
              </a:rPr>
              <a:t>Goals of the language</a:t>
            </a:r>
          </a:p>
          <a:p>
            <a:pPr marL="914400" lvl="1" indent="-457200" eaLnBrk="1" hangingPunct="1">
              <a:buFont typeface="Lucida Sans Unicode" charset="0"/>
              <a:buAutoNum type="arabicPeriod"/>
            </a:pPr>
            <a:r>
              <a:rPr lang="en-US" altLang="en-US">
                <a:ea typeface="ＭＳ Ｐゴシック" charset="-128"/>
              </a:rPr>
              <a:t>Close to mathematical notation</a:t>
            </a:r>
          </a:p>
          <a:p>
            <a:pPr marL="914400" lvl="1" indent="-457200" eaLnBrk="1" hangingPunct="1">
              <a:buFont typeface="Lucida Sans Unicode" charset="0"/>
              <a:buAutoNum type="arabicPeriod"/>
            </a:pPr>
            <a:r>
              <a:rPr lang="en-US" altLang="en-US">
                <a:ea typeface="ＭＳ Ｐゴシック" charset="-128"/>
              </a:rPr>
              <a:t>Good for describing algorithms</a:t>
            </a:r>
          </a:p>
          <a:p>
            <a:pPr marL="914400" lvl="1" indent="-457200" eaLnBrk="1" hangingPunct="1">
              <a:buFont typeface="Lucida Sans Unicode" charset="0"/>
              <a:buAutoNum type="arabicPeriod"/>
            </a:pPr>
            <a:r>
              <a:rPr lang="en-US" altLang="en-US">
                <a:ea typeface="ＭＳ Ｐゴシック" charset="-128"/>
              </a:rPr>
              <a:t>Must be translatable to machine code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716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9AEFD4A7-D37D-1242-B6F0-B0893BAC32FE}" type="slidenum">
              <a:rPr lang="en-US" altLang="en-US" sz="1000">
                <a:latin typeface="Arial" charset="0"/>
              </a:rPr>
              <a:pPr/>
              <a:t>26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ALGOL 58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543800" cy="50292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charset="-128"/>
              </a:rPr>
              <a:t>Concept of type was formalized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Names could be any length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Arrays could have any number of subscripts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Parameters were separated by mode (in &amp; out)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Subscripts were placed in brackets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Compound statements (</a:t>
            </a:r>
            <a:r>
              <a:rPr lang="en-US" altLang="en-US" sz="2400" b="1">
                <a:latin typeface="Courier New" charset="0"/>
                <a:ea typeface="ＭＳ Ｐゴシック" charset="-128"/>
              </a:rPr>
              <a:t>begin ... end</a:t>
            </a:r>
            <a:r>
              <a:rPr lang="en-US" altLang="en-US" sz="2400">
                <a:ea typeface="ＭＳ Ｐゴシック" charset="-128"/>
              </a:rPr>
              <a:t>)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Semicolon as a statement separator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Assignment operator was :=</a:t>
            </a:r>
          </a:p>
          <a:p>
            <a:pPr eaLnBrk="1" hangingPunct="1"/>
            <a:r>
              <a:rPr lang="en-US" altLang="en-US" sz="2400" b="1">
                <a:latin typeface="Courier New" charset="0"/>
                <a:ea typeface="ＭＳ Ｐゴシック" charset="-128"/>
              </a:rPr>
              <a:t>if</a:t>
            </a:r>
            <a:r>
              <a:rPr lang="en-US" altLang="en-US" sz="2400">
                <a:ea typeface="ＭＳ Ｐゴシック" charset="-128"/>
              </a:rPr>
              <a:t> had an </a:t>
            </a:r>
            <a:r>
              <a:rPr lang="en-US" altLang="en-US" sz="2400" b="1">
                <a:latin typeface="Courier New" charset="0"/>
                <a:ea typeface="ＭＳ Ｐゴシック" charset="-128"/>
              </a:rPr>
              <a:t>else-if</a:t>
            </a:r>
            <a:r>
              <a:rPr lang="en-US" altLang="en-US" sz="2400">
                <a:ea typeface="ＭＳ Ｐゴシック" charset="-128"/>
              </a:rPr>
              <a:t> clause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No I/O -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>
                <a:ea typeface="ＭＳ Ｐゴシック" charset="-128"/>
              </a:rPr>
              <a:t>would make it machine dependent</a:t>
            </a:r>
            <a:r>
              <a:rPr lang="ja-JP" altLang="en-US" sz="2400">
                <a:ea typeface="ＭＳ Ｐゴシック" charset="-128"/>
              </a:rPr>
              <a:t>”</a:t>
            </a:r>
            <a:endParaRPr lang="en-US" altLang="en-US" sz="240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D1108D61-35C7-8141-9BD8-41FE94AE856E}" type="slidenum">
              <a:rPr lang="en-US" altLang="en-US" sz="1000">
                <a:latin typeface="Arial" charset="0"/>
              </a:rPr>
              <a:pPr/>
              <a:t>27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ALGOL 58 Implementation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Not meant to be implemented, but variations of it were (MAD, JOVIAL)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Although IBM was initially enthusiastic, all support was dropped by mid 1959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757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AFC72724-C9CD-D44E-ADCE-E31795686C5D}" type="slidenum">
              <a:rPr lang="en-US" altLang="en-US" sz="1000">
                <a:latin typeface="Arial" charset="0"/>
              </a:rPr>
              <a:pPr/>
              <a:t>28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ALGOL 60 Overview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Modified ALGOL 58 at 6-day meeting in Paris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New features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Block structure (local scope)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Two parameter passing methods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Subprogram recursion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Stack-dynamic arrays</a:t>
            </a:r>
          </a:p>
          <a:p>
            <a:pPr lvl="1" eaLnBrk="1" hangingPunct="1">
              <a:buFontTx/>
              <a:buNone/>
            </a:pPr>
            <a:endParaRPr lang="en-US" altLang="en-US">
              <a:ea typeface="ＭＳ Ｐゴシック" charset="-128"/>
            </a:endParaRPr>
          </a:p>
          <a:p>
            <a:pPr lvl="1" eaLnBrk="1" hangingPunct="1"/>
            <a:r>
              <a:rPr lang="en-US" altLang="en-US">
                <a:ea typeface="ＭＳ Ｐゴシック" charset="-128"/>
              </a:rPr>
              <a:t>Still no I/O and no string handling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778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0233DFB7-397F-B64D-AC9A-3BC0DAD8C367}" type="slidenum">
              <a:rPr lang="en-US" altLang="en-US" sz="1000">
                <a:latin typeface="Arial" charset="0"/>
              </a:rPr>
              <a:pPr/>
              <a:t>29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ALGOL 60 Evaluation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Successes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It was the standard way to publish algorithms for over 20 years</a:t>
            </a:r>
          </a:p>
          <a:p>
            <a:pPr lvl="1" eaLnBrk="1" hangingPunct="1"/>
            <a:r>
              <a:rPr lang="en-US" altLang="en-US" b="1">
                <a:solidFill>
                  <a:srgbClr val="800000"/>
                </a:solidFill>
                <a:ea typeface="ＭＳ Ｐゴシック" charset="-128"/>
              </a:rPr>
              <a:t>All subsequent imperative languages are based on it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First machine-independent language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First language whose syntax was formally defined (BNF)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91850548-32E1-084D-B6B0-6D4C951C45CC}" type="slidenum">
              <a:rPr lang="en-US" altLang="en-US" sz="1000">
                <a:latin typeface="Arial" charset="0"/>
              </a:rPr>
              <a:pPr/>
              <a:t>3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Zuse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s Plankalkül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Designed in 1945, but not published until 1972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Never implemented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Advanced data structures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floating point, arrays, records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Invariants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79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69F9FE59-CF8F-4F48-80EB-9F8AA5BF481B}" type="slidenum">
              <a:rPr lang="en-US" altLang="en-US" sz="1000">
                <a:latin typeface="Arial" charset="0"/>
              </a:rPr>
              <a:pPr/>
              <a:t>30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ALGOL 60 Evaluation (continued)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Failure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Never widely used, especially in U.S.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Reasons</a:t>
            </a:r>
          </a:p>
          <a:p>
            <a:pPr lvl="2" eaLnBrk="1" hangingPunct="1"/>
            <a:r>
              <a:rPr lang="en-US" altLang="en-US">
                <a:ea typeface="ＭＳ Ｐゴシック" charset="-128"/>
              </a:rPr>
              <a:t>Lack of I/O and the character set made programs non-portable</a:t>
            </a:r>
          </a:p>
          <a:p>
            <a:pPr lvl="2" eaLnBrk="1" hangingPunct="1"/>
            <a:r>
              <a:rPr lang="en-US" altLang="en-US">
                <a:ea typeface="ＭＳ Ｐゴシック" charset="-128"/>
              </a:rPr>
              <a:t>Too flexible--hard to implement</a:t>
            </a:r>
          </a:p>
          <a:p>
            <a:pPr lvl="2" eaLnBrk="1" hangingPunct="1"/>
            <a:r>
              <a:rPr lang="en-US" altLang="en-US">
                <a:ea typeface="ＭＳ Ｐゴシック" charset="-128"/>
              </a:rPr>
              <a:t>Entrenchment of Fortran</a:t>
            </a:r>
          </a:p>
          <a:p>
            <a:pPr lvl="2" eaLnBrk="1" hangingPunct="1"/>
            <a:r>
              <a:rPr lang="en-US" altLang="en-US">
                <a:ea typeface="ＭＳ Ｐゴシック" charset="-128"/>
              </a:rPr>
              <a:t>Formal syntax description</a:t>
            </a:r>
          </a:p>
          <a:p>
            <a:pPr lvl="2" eaLnBrk="1" hangingPunct="1"/>
            <a:r>
              <a:rPr lang="en-US" altLang="en-US">
                <a:ea typeface="ＭＳ Ｐゴシック" charset="-128"/>
              </a:rPr>
              <a:t>Lack of support from IBM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819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9AF336AF-626B-E34D-8BAD-3F4C8C8E2666}" type="slidenum">
              <a:rPr lang="en-US" altLang="en-US" sz="1000">
                <a:latin typeface="Arial" charset="0"/>
              </a:rPr>
              <a:pPr/>
              <a:t>31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z="3200" b="1">
                <a:ea typeface="ＭＳ Ｐゴシック" charset="-128"/>
              </a:rPr>
              <a:t>CO</a:t>
            </a:r>
            <a:r>
              <a:rPr lang="en-US" altLang="en-US" sz="3200">
                <a:ea typeface="ＭＳ Ｐゴシック" charset="-128"/>
              </a:rPr>
              <a:t>mmon Business-Oriented </a:t>
            </a:r>
            <a:r>
              <a:rPr lang="en-US" altLang="en-US" sz="3200" b="1">
                <a:ea typeface="ＭＳ Ｐゴシック" charset="-128"/>
              </a:rPr>
              <a:t>L</a:t>
            </a:r>
            <a:r>
              <a:rPr lang="en-US" altLang="en-US" sz="3200">
                <a:ea typeface="ＭＳ Ｐゴシック" charset="-128"/>
              </a:rPr>
              <a:t>anguage: COBOL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Environment of development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UNIVAC was beginning to use FLOW-MATIC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USAF was beginning to use AIMACO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IBM was developing COMTRAN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839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E2FFD548-48D9-B740-8B3E-7AA8F0B3F240}" type="slidenum">
              <a:rPr lang="en-US" altLang="en-US" sz="1000">
                <a:latin typeface="Arial" charset="0"/>
              </a:rPr>
              <a:pPr/>
              <a:t>32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COBOL Historical Background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Based on FLOW-MATIC</a:t>
            </a:r>
          </a:p>
          <a:p>
            <a:pPr eaLnBrk="1" hangingPunct="1">
              <a:defRPr/>
            </a:pPr>
            <a:r>
              <a:rPr lang="en-US" dirty="0"/>
              <a:t>FLOW-MATIC features</a:t>
            </a:r>
          </a:p>
          <a:p>
            <a:pPr lvl="1" eaLnBrk="1" hangingPunct="1">
              <a:defRPr/>
            </a:pPr>
            <a:r>
              <a:rPr lang="en-US" dirty="0"/>
              <a:t>Names up to 12 characters, with embedded hyphens</a:t>
            </a:r>
          </a:p>
          <a:p>
            <a:pPr lvl="1" eaLnBrk="1" hangingPunct="1">
              <a:defRPr/>
            </a:pPr>
            <a:r>
              <a:rPr lang="en-US" dirty="0"/>
              <a:t>English names for arithmetic operators (no arithmetic expressions)</a:t>
            </a:r>
          </a:p>
          <a:p>
            <a:pPr lvl="1" eaLnBrk="1" hangingPunct="1">
              <a:defRPr/>
            </a:pPr>
            <a:r>
              <a:rPr lang="en-US" dirty="0"/>
              <a:t>Data and code were completely separate</a:t>
            </a:r>
          </a:p>
          <a:p>
            <a:pPr lvl="1" eaLnBrk="1" hangingPunct="1">
              <a:defRPr/>
            </a:pPr>
            <a:r>
              <a:rPr lang="en-US" dirty="0"/>
              <a:t>The first word in every statement was a </a:t>
            </a:r>
            <a:r>
              <a:rPr lang="en-US" dirty="0" smtClean="0"/>
              <a:t>verb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Shortest COBOL Code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>
                <a:ea typeface="ＭＳ Ｐゴシック" charset="-128"/>
              </a:rPr>
              <a:t>$ SET SOURCEFORMAT"FREE" 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charset="-128"/>
              </a:rPr>
              <a:t>IDENTIFICATION DIVISION. 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charset="-128"/>
              </a:rPr>
              <a:t>PROGRAM-ID. ShortestProgram. 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charset="-128"/>
              </a:rPr>
              <a:t>PROCEDURE DIVISION. 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charset="-128"/>
              </a:rPr>
              <a:t>DisplayPrompt. 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charset="-128"/>
              </a:rPr>
              <a:t>  DISPLAY "I did it". </a:t>
            </a:r>
          </a:p>
          <a:p>
            <a:pPr marL="0" indent="0">
              <a:buFontTx/>
              <a:buNone/>
            </a:pPr>
            <a:r>
              <a:rPr lang="en-US" altLang="en-US">
                <a:ea typeface="ＭＳ Ｐゴシック" charset="-128"/>
              </a:rPr>
              <a:t>  STOP RUN.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Pearson Education.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A9F7D5E3-8279-4C45-BE02-00CAC5E61471}" type="slidenum">
              <a:rPr lang="en-US" altLang="en-US" sz="1000">
                <a:latin typeface="Arial" charset="0"/>
              </a:rPr>
              <a:pPr/>
              <a:t>33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860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EAAC5B53-3679-504B-8539-6286F4D64E37}" type="slidenum">
              <a:rPr lang="en-US" altLang="en-US" sz="1000">
                <a:latin typeface="Arial" charset="0"/>
              </a:rPr>
              <a:pPr/>
              <a:t>34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COBOL Design Process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charset="-128"/>
              </a:rPr>
              <a:t>First Design Meeting (Pentagon) - May 1959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Design goals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Must look like simple English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Must be easy to use, even if that means it will be less powerful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Must broaden the base of computer users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Must not be biased by current compiler problems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Design committee members were all from computer manufacturers and DoD branches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Design Problems: arithmetic expressions? subscripts?  Fights among manufacturers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880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CBCD7EF4-2D02-1A4A-8E4E-C54960F86DC0}" type="slidenum">
              <a:rPr lang="en-US" altLang="en-US" sz="1000">
                <a:latin typeface="Arial" charset="0"/>
              </a:rPr>
              <a:pPr/>
              <a:t>35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COBOL Evaluation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Contributions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First macro facility in a high-level language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Hierarchical data structures (records)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Nested selection statements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Long names (up to 30 characters), with hyphens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Separate data division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901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F227DF23-75C1-C941-89EA-957D2B9E460D}" type="slidenum">
              <a:rPr lang="en-US" altLang="en-US" sz="1000">
                <a:latin typeface="Arial" charset="0"/>
              </a:rPr>
              <a:pPr/>
              <a:t>36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COBOL: DoD Influence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First language required by DoD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would have failed without DoD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Still the most widely used business applications language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4D193E3D-D2A0-8045-B9DF-3D92D69F9C72}" type="slidenum">
              <a:rPr lang="en-US" altLang="en-US" sz="1000">
                <a:latin typeface="Arial" charset="0"/>
              </a:rPr>
              <a:pPr/>
              <a:t>4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Plankalkül Syntax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An assignment statement to assign the expression A[4] + 1 to A[5] </a:t>
            </a:r>
          </a:p>
          <a:p>
            <a:pPr eaLnBrk="1" hangingPunct="1">
              <a:buFontTx/>
              <a:buNone/>
            </a:pPr>
            <a:r>
              <a:rPr lang="en-US" altLang="en-US">
                <a:ea typeface="ＭＳ Ｐゴシック" charset="-128"/>
              </a:rPr>
              <a:t>       	</a:t>
            </a:r>
          </a:p>
          <a:p>
            <a:pPr eaLnBrk="1" hangingPunct="1">
              <a:buFontTx/>
              <a:buNone/>
            </a:pPr>
            <a:r>
              <a:rPr lang="en-US" altLang="en-US">
                <a:ea typeface="ＭＳ Ｐゴシック" charset="-128"/>
              </a:rPr>
              <a:t>              |   A + 1 =&gt; A</a:t>
            </a:r>
          </a:p>
          <a:p>
            <a:pPr eaLnBrk="1" hangingPunct="1">
              <a:buFontTx/>
              <a:buNone/>
            </a:pPr>
            <a:r>
              <a:rPr lang="en-US" altLang="en-US">
                <a:ea typeface="ＭＳ Ｐゴシック" charset="-128"/>
              </a:rPr>
              <a:t>        V    |   4              5               (subscripts)</a:t>
            </a:r>
          </a:p>
          <a:p>
            <a:pPr eaLnBrk="1" hangingPunct="1">
              <a:buFontTx/>
              <a:buNone/>
            </a:pPr>
            <a:r>
              <a:rPr lang="en-US" altLang="en-US">
                <a:ea typeface="ＭＳ Ｐゴシック" charset="-128"/>
              </a:rPr>
              <a:t>         S   |   1.n           1.n             (data types)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23A1F692-FD62-2C49-88D4-EF4EB04B5D1D}" type="slidenum">
              <a:rPr lang="en-US" altLang="en-US" sz="1000">
                <a:latin typeface="Arial" charset="0"/>
              </a:rPr>
              <a:pPr/>
              <a:t>5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Minimal Hardware Programming: Pseudocodes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What was wrong with using machine code?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Poor readability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Poor modifiability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Expression coding was tedious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Machine deficiencies--no indexing or floating point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16FD5741-5980-DC41-A602-F094A2449503}" type="slidenum">
              <a:rPr lang="en-US" altLang="en-US" sz="1000">
                <a:latin typeface="Arial" charset="0"/>
              </a:rPr>
              <a:pPr/>
              <a:t>6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Pseudocodes: Short Code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Short Code developed by Mauchly in 1949 for BINAC computers        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Expressions were coded, left to right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Example of operations:</a:t>
            </a:r>
          </a:p>
          <a:p>
            <a:pPr eaLnBrk="1" hangingPunct="1">
              <a:buFontTx/>
              <a:buNone/>
            </a:pPr>
            <a:r>
              <a:rPr lang="en-US" altLang="en-US">
                <a:ea typeface="ＭＳ Ｐゴシック" charset="-128"/>
              </a:rPr>
              <a:t>        </a:t>
            </a:r>
            <a:r>
              <a:rPr lang="en-US" altLang="en-US" sz="2000">
                <a:latin typeface="Courier New" charset="0"/>
                <a:ea typeface="ＭＳ Ｐゴシック" charset="-128"/>
              </a:rPr>
              <a:t>01 –   06 abs value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 		02 )   07 +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03 =   08 pause      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	04 /   09 (   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charset="0"/>
                <a:ea typeface="ＭＳ Ｐゴシック" charset="-128"/>
              </a:rPr>
              <a:t>50 times slower than machine code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charset="0"/>
                <a:ea typeface="ＭＳ Ｐゴシック" charset="-128"/>
              </a:rPr>
              <a:t>Interpretation </a:t>
            </a:r>
            <a:r>
              <a:rPr lang="en-US" altLang="en-US" sz="2000">
                <a:latin typeface="Courier New" charset="0"/>
                <a:ea typeface="ＭＳ Ｐゴシック" charset="-128"/>
              </a:rPr>
              <a:t>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ACFEE6F8-1DF1-8746-8454-47C01C0B6CE7}" type="slidenum">
              <a:rPr lang="en-US" altLang="en-US" sz="1000">
                <a:latin typeface="Arial" charset="0"/>
              </a:rPr>
              <a:pPr/>
              <a:t>7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Pseudocodes: Speedcoding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Speedcoding developed by Backus in 1954 for IBM 701</a:t>
            </a:r>
          </a:p>
          <a:p>
            <a:pPr eaLnBrk="1" hangingPunct="1">
              <a:buFontTx/>
              <a:buNone/>
            </a:pPr>
            <a:endParaRPr lang="en-US" altLang="en-US">
              <a:ea typeface="ＭＳ Ｐゴシック" charset="-128"/>
            </a:endParaRPr>
          </a:p>
          <a:p>
            <a:pPr lvl="1" eaLnBrk="1" hangingPunct="1"/>
            <a:r>
              <a:rPr lang="en-US" altLang="en-US">
                <a:ea typeface="ＭＳ Ｐゴシック" charset="-128"/>
              </a:rPr>
              <a:t>Pseudo ops for arithmetic and math functions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Conditional and unconditional branching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Auto-increment registers for array access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Slow!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Only 700 words left for user program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8B20CE65-CE08-C94F-9E29-0711C4BD564D}" type="slidenum">
              <a:rPr lang="en-US" altLang="en-US" sz="1000">
                <a:latin typeface="Arial" charset="0"/>
              </a:rPr>
              <a:pPr/>
              <a:t>8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Pseudocodes: Related Systems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The UNIVAC Compiling System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Developed by a team led by Grace Hopper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Pseudocode expanded into machine </a:t>
            </a:r>
            <a:r>
              <a:rPr lang="en-US" altLang="en-US" dirty="0" smtClean="0">
                <a:ea typeface="ＭＳ Ｐゴシック" charset="-128"/>
              </a:rPr>
              <a:t>code subprograms</a:t>
            </a:r>
            <a:endParaRPr lang="en-US" altLang="en-US" dirty="0">
              <a:ea typeface="ＭＳ Ｐゴシック" charset="-128"/>
            </a:endParaRPr>
          </a:p>
          <a:p>
            <a:pPr lvl="1" eaLnBrk="1" hangingPunct="1">
              <a:buFontTx/>
              <a:buNone/>
            </a:pPr>
            <a:endParaRPr lang="en-US" altLang="en-US" dirty="0">
              <a:ea typeface="ＭＳ Ｐゴシック" charset="-128"/>
            </a:endParaRP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David J. Wheeler (Cambridge University) 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developed a method of using blocks of re-locatable addresses to solve the problem of absolute addressing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000">
                <a:latin typeface="Arial" charset="0"/>
              </a:rPr>
              <a:t>1-</a:t>
            </a:r>
            <a:fld id="{CBA6C300-4D8F-0C42-8CDC-0C1630951401}" type="slidenum">
              <a:rPr lang="en-US" altLang="en-US" sz="1000">
                <a:latin typeface="Arial" charset="0"/>
              </a:rPr>
              <a:pPr/>
              <a:t>9</a:t>
            </a:fld>
            <a:endParaRPr lang="en-US" altLang="en-US" sz="1000"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IBM 704 and Fortran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ea typeface="ＭＳ Ｐゴシック" charset="-128"/>
              </a:rPr>
              <a:t>Fortran 0: 1954 - not implemented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>
                <a:ea typeface="ＭＳ Ｐゴシック" charset="-128"/>
              </a:rPr>
              <a:t>Fortran I:1957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charset="-128"/>
              </a:rPr>
              <a:t>Designed for the new IBM 704, which had index registers and floating point hardware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ea typeface="ＭＳ Ｐゴシック" charset="-128"/>
              </a:rPr>
              <a:t>   - This led to the idea of compiled programming    languages, because there was no place to hide the cost of interpretation </a:t>
            </a:r>
            <a:r>
              <a:rPr lang="en-US" altLang="en-US" sz="2000" dirty="0" smtClean="0">
                <a:ea typeface="ＭＳ Ｐゴシック" charset="-128"/>
              </a:rPr>
              <a:t>before (no </a:t>
            </a:r>
            <a:r>
              <a:rPr lang="en-US" altLang="en-US" sz="2000" dirty="0">
                <a:ea typeface="ＭＳ Ｐゴシック" charset="-128"/>
              </a:rPr>
              <a:t>floating-point </a:t>
            </a:r>
            <a:r>
              <a:rPr lang="en-US" altLang="en-US" sz="2000" dirty="0" smtClean="0">
                <a:ea typeface="ＭＳ Ｐゴシック" charset="-128"/>
              </a:rPr>
              <a:t>hardware</a:t>
            </a:r>
            <a:r>
              <a:rPr lang="en-US" altLang="en-US" sz="2000" dirty="0" smtClean="0">
                <a:ea typeface="ＭＳ Ｐゴシック" charset="-128"/>
              </a:rPr>
              <a:t>)</a:t>
            </a:r>
            <a:endParaRPr lang="en-US" altLang="en-US" sz="20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charset="-128"/>
              </a:rPr>
              <a:t>Environment of development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>
                <a:ea typeface="ＭＳ Ｐゴシック" charset="-128"/>
              </a:rPr>
              <a:t>Computers were small and unreliable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>
                <a:ea typeface="ＭＳ Ｐゴシック" charset="-128"/>
              </a:rPr>
              <a:t>Applications were scientific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>
                <a:ea typeface="ＭＳ Ｐゴシック" charset="-128"/>
              </a:rPr>
              <a:t>No programming methodology or tools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>
                <a:ea typeface="ＭＳ Ｐゴシック" charset="-128"/>
              </a:rPr>
              <a:t>Machine efficiency was the most important concern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1258</TotalTime>
  <Words>1682</Words>
  <Application>Microsoft Macintosh PowerPoint</Application>
  <PresentationFormat>On-screen Show (4:3)</PresentationFormat>
  <Paragraphs>339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Courier</vt:lpstr>
      <vt:lpstr>Courier New</vt:lpstr>
      <vt:lpstr>Lucida Sans Unicode</vt:lpstr>
      <vt:lpstr>ＭＳ Ｐゴシック</vt:lpstr>
      <vt:lpstr>Times</vt:lpstr>
      <vt:lpstr>Arial</vt:lpstr>
      <vt:lpstr>1_sebesta</vt:lpstr>
      <vt:lpstr>Chapter 2</vt:lpstr>
      <vt:lpstr>Genealogy of Common Languages</vt:lpstr>
      <vt:lpstr>Zuse’s Plankalkül</vt:lpstr>
      <vt:lpstr>Plankalkül Syntax</vt:lpstr>
      <vt:lpstr>Minimal Hardware Programming: Pseudocodes</vt:lpstr>
      <vt:lpstr>Pseudocodes: Short Code </vt:lpstr>
      <vt:lpstr>Pseudocodes: Speedcoding</vt:lpstr>
      <vt:lpstr>Pseudocodes: Related Systems</vt:lpstr>
      <vt:lpstr>IBM 704 and Fortran</vt:lpstr>
      <vt:lpstr>Design Process of Fortran</vt:lpstr>
      <vt:lpstr>Fortran I Overview</vt:lpstr>
      <vt:lpstr>Fortran I Overview (continued)</vt:lpstr>
      <vt:lpstr>Fortran II</vt:lpstr>
      <vt:lpstr>Fortran IV</vt:lpstr>
      <vt:lpstr>Fortran 77</vt:lpstr>
      <vt:lpstr>Fortran 90</vt:lpstr>
      <vt:lpstr>Latest versions of Fortran</vt:lpstr>
      <vt:lpstr>Fortran Evaluation</vt:lpstr>
      <vt:lpstr>Functional Programming: LISP</vt:lpstr>
      <vt:lpstr>Representation of Two LISP Lists</vt:lpstr>
      <vt:lpstr>LISP Evaluation</vt:lpstr>
      <vt:lpstr>Scheme  </vt:lpstr>
      <vt:lpstr>COMMON LISP</vt:lpstr>
      <vt:lpstr>The First Step Toward Sophistication: ALGOL 60</vt:lpstr>
      <vt:lpstr>Early Design Process</vt:lpstr>
      <vt:lpstr>ALGOL 58</vt:lpstr>
      <vt:lpstr>ALGOL 58 Implementation</vt:lpstr>
      <vt:lpstr>ALGOL 60 Overview</vt:lpstr>
      <vt:lpstr>ALGOL 60 Evaluation</vt:lpstr>
      <vt:lpstr>ALGOL 60 Evaluation (continued)</vt:lpstr>
      <vt:lpstr>COmmon Business-Oriented Language: COBOL</vt:lpstr>
      <vt:lpstr>COBOL Historical Background</vt:lpstr>
      <vt:lpstr>Shortest COBOL Code</vt:lpstr>
      <vt:lpstr>COBOL Design Process</vt:lpstr>
      <vt:lpstr>COBOL Evaluation</vt:lpstr>
      <vt:lpstr>COBOL: DoD Influence</vt:lpstr>
    </vt:vector>
  </TitlesOfParts>
  <Company>Pearson Education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Kemal Aydin</cp:lastModifiedBy>
  <cp:revision>54</cp:revision>
  <dcterms:created xsi:type="dcterms:W3CDTF">2003-08-01T12:29:19Z</dcterms:created>
  <dcterms:modified xsi:type="dcterms:W3CDTF">2017-01-23T18:55:08Z</dcterms:modified>
</cp:coreProperties>
</file>