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5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14" r:id="rId3"/>
    <p:sldId id="315" r:id="rId5"/>
    <p:sldId id="316" r:id="rId6"/>
    <p:sldId id="317" r:id="rId7"/>
    <p:sldId id="318" r:id="rId8"/>
    <p:sldId id="320" r:id="rId9"/>
    <p:sldId id="319" r:id="rId10"/>
    <p:sldId id="327" r:id="rId11"/>
    <p:sldId id="326" r:id="rId12"/>
    <p:sldId id="309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4CF"/>
    <a:srgbClr val="20DAC4"/>
    <a:srgbClr val="CA83F5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 showGuides="1">
      <p:cViewPr varScale="1">
        <p:scale>
          <a:sx n="66" d="100"/>
          <a:sy n="66" d="100"/>
        </p:scale>
        <p:origin x="-860" y="-5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.svg"/><Relationship Id="rId4" Type="http://schemas.openxmlformats.org/officeDocument/2006/relationships/image" Target="../media/image15.png"/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20.svg"/><Relationship Id="rId4" Type="http://schemas.openxmlformats.org/officeDocument/2006/relationships/image" Target="../media/image17.png"/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>
            <a:fillRect/>
          </a:stretch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>
            <a:fillRect/>
          </a:stretch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90204" pitchFamily="34" charset="0"/>
            </a:endParaRPr>
          </a:p>
        </p:txBody>
      </p:sp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>
            <a:fillRect/>
          </a:stretch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3" name="Заполнитель таблицы 12"/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>
            <a:fillRect/>
          </a:stretch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>
            <a:fillRect/>
          </a:stretch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2" name="Объект 10"/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>
            <a:fillRect/>
          </a:stretch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9" name="Заполнитель таблицы 8"/>
          <p:cNvSpPr>
            <a:spLocks noGrp="1"/>
          </p:cNvSpPr>
          <p:nvPr>
            <p:ph type="tbl" sz="quarter" idx="10" hasCustomPrompt="1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pic>
        <p:nvPicPr>
          <p:cNvPr id="2" name="Графический объект 1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>
            <a:fillRect/>
          </a:stretch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>
            <a:fillRect/>
          </a:stretch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>
            <a:fillRect/>
          </a:stretch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>
            <a:fillRect/>
          </a:stretch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-1" fmla="*/ 0 w 6116320"/>
              <a:gd name="connsiteY0-2" fmla="*/ 0 h 6880225"/>
              <a:gd name="connsiteX1-3" fmla="*/ 6116320 w 6116320"/>
              <a:gd name="connsiteY1-4" fmla="*/ 0 h 6880225"/>
              <a:gd name="connsiteX2-5" fmla="*/ 6116320 w 6116320"/>
              <a:gd name="connsiteY2-6" fmla="*/ 6880225 h 6880225"/>
              <a:gd name="connsiteX3-7" fmla="*/ 2052320 w 6116320"/>
              <a:gd name="connsiteY3-8" fmla="*/ 6880225 h 6880225"/>
              <a:gd name="connsiteX4-9" fmla="*/ 0 w 6116320"/>
              <a:gd name="connsiteY4-10" fmla="*/ 0 h 68802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>
            <a:fillRect/>
          </a:stretch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6096000 w 6096000"/>
              <a:gd name="connsiteY1-4" fmla="*/ 0 h 6858000"/>
              <a:gd name="connsiteX2-5" fmla="*/ 4053840 w 6096000"/>
              <a:gd name="connsiteY2-6" fmla="*/ 6858000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9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>
            <a:fillRect/>
          </a:stretch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>
            <a:fillRect/>
          </a:stretch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-1" fmla="*/ 0 w 6096000"/>
              <a:gd name="connsiteY0-2" fmla="*/ 0 h 6858000"/>
              <a:gd name="connsiteX1-3" fmla="*/ 4053840 w 6096000"/>
              <a:gd name="connsiteY1-4" fmla="*/ 0 h 6858000"/>
              <a:gd name="connsiteX2-5" fmla="*/ 6096000 w 6096000"/>
              <a:gd name="connsiteY2-6" fmla="*/ 6858000 h 6858000"/>
              <a:gd name="connsiteX3-7" fmla="*/ 0 w 6096000"/>
              <a:gd name="connsiteY3-8" fmla="*/ 6858000 h 6858000"/>
              <a:gd name="connsiteX4-9" fmla="*/ 0 w 6096000"/>
              <a:gd name="connsiteY4-10" fmla="*/ 0 h 6858000"/>
              <a:gd name="connsiteX0-11" fmla="*/ 586 w 6096586"/>
              <a:gd name="connsiteY0-12" fmla="*/ 0 h 6858000"/>
              <a:gd name="connsiteX1-13" fmla="*/ 4054426 w 6096586"/>
              <a:gd name="connsiteY1-14" fmla="*/ 0 h 6858000"/>
              <a:gd name="connsiteX2-15" fmla="*/ 6096586 w 6096586"/>
              <a:gd name="connsiteY2-16" fmla="*/ 6858000 h 6858000"/>
              <a:gd name="connsiteX3-17" fmla="*/ 586 w 6096586"/>
              <a:gd name="connsiteY3-18" fmla="*/ 6858000 h 6858000"/>
              <a:gd name="connsiteX4-19" fmla="*/ 586 w 6096586"/>
              <a:gd name="connsiteY4-20" fmla="*/ 3669792 h 6858000"/>
              <a:gd name="connsiteX5" fmla="*/ 586 w 6096586"/>
              <a:gd name="connsiteY5" fmla="*/ 0 h 6858000"/>
              <a:gd name="connsiteX0-21" fmla="*/ 0 w 6096000"/>
              <a:gd name="connsiteY0-22" fmla="*/ 0 h 6858000"/>
              <a:gd name="connsiteX1-23" fmla="*/ 4053840 w 6096000"/>
              <a:gd name="connsiteY1-24" fmla="*/ 0 h 6858000"/>
              <a:gd name="connsiteX2-25" fmla="*/ 6096000 w 6096000"/>
              <a:gd name="connsiteY2-26" fmla="*/ 6858000 h 6858000"/>
              <a:gd name="connsiteX3-27" fmla="*/ 950976 w 6096000"/>
              <a:gd name="connsiteY3-28" fmla="*/ 6858000 h 6858000"/>
              <a:gd name="connsiteX4-29" fmla="*/ 0 w 6096000"/>
              <a:gd name="connsiteY4-30" fmla="*/ 3669792 h 6858000"/>
              <a:gd name="connsiteX5-31" fmla="*/ 0 w 6096000"/>
              <a:gd name="connsiteY5-32" fmla="*/ 0 h 6858000"/>
              <a:gd name="connsiteX0-33" fmla="*/ 0 w 6096000"/>
              <a:gd name="connsiteY0-34" fmla="*/ 0 h 6858000"/>
              <a:gd name="connsiteX1-35" fmla="*/ 4053840 w 6096000"/>
              <a:gd name="connsiteY1-36" fmla="*/ 0 h 6858000"/>
              <a:gd name="connsiteX2-37" fmla="*/ 6096000 w 6096000"/>
              <a:gd name="connsiteY2-38" fmla="*/ 6858000 h 6858000"/>
              <a:gd name="connsiteX3-39" fmla="*/ 950976 w 6096000"/>
              <a:gd name="connsiteY3-40" fmla="*/ 6858000 h 6858000"/>
              <a:gd name="connsiteX4-41" fmla="*/ 0 w 6096000"/>
              <a:gd name="connsiteY4-42" fmla="*/ 3669792 h 6858000"/>
              <a:gd name="connsiteX5-43" fmla="*/ 0 w 6096000"/>
              <a:gd name="connsiteY5-44" fmla="*/ 0 h 6858000"/>
              <a:gd name="connsiteX0-45" fmla="*/ 0 w 6096000"/>
              <a:gd name="connsiteY0-46" fmla="*/ 0 h 6858000"/>
              <a:gd name="connsiteX1-47" fmla="*/ 4053840 w 6096000"/>
              <a:gd name="connsiteY1-48" fmla="*/ 0 h 6858000"/>
              <a:gd name="connsiteX2-49" fmla="*/ 6096000 w 6096000"/>
              <a:gd name="connsiteY2-50" fmla="*/ 6858000 h 6858000"/>
              <a:gd name="connsiteX3-51" fmla="*/ 950976 w 6096000"/>
              <a:gd name="connsiteY3-52" fmla="*/ 6858000 h 6858000"/>
              <a:gd name="connsiteX4-53" fmla="*/ 0 w 6096000"/>
              <a:gd name="connsiteY4-54" fmla="*/ 3669792 h 6858000"/>
              <a:gd name="connsiteX5-55" fmla="*/ 0 w 6096000"/>
              <a:gd name="connsiteY5-56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/>
          </a:p>
        </p:txBody>
      </p:sp>
      <p:sp>
        <p:nvSpPr>
          <p:cNvPr id="9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>
            <a:fillRect/>
          </a:stretch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>
            <a:fillRect/>
          </a:stretch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2" name="Объект 10"/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>
            <a:fillRect/>
          </a:stretch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>
            <a:fillRect/>
          </a:stretch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/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2" name="Объект 10"/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>
            <a:fillRect/>
          </a:stretch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/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0" name="Объект 10"/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1" hasCustomPrompt="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-1" fmla="*/ 2024742 w 6115050"/>
              <a:gd name="connsiteY0-2" fmla="*/ 0 h 6858000"/>
              <a:gd name="connsiteX1-3" fmla="*/ 6115050 w 6115050"/>
              <a:gd name="connsiteY1-4" fmla="*/ 0 h 6858000"/>
              <a:gd name="connsiteX2-5" fmla="*/ 6115050 w 6115050"/>
              <a:gd name="connsiteY2-6" fmla="*/ 6858000 h 6858000"/>
              <a:gd name="connsiteX3-7" fmla="*/ 0 w 6115050"/>
              <a:gd name="connsiteY3-8" fmla="*/ 6858000 h 6858000"/>
              <a:gd name="connsiteX4-9" fmla="*/ 2024742 w 6115050"/>
              <a:gd name="connsiteY4-10" fmla="*/ 0 h 6858000"/>
              <a:gd name="connsiteX0-11" fmla="*/ 2024742 w 6115050"/>
              <a:gd name="connsiteY0-12" fmla="*/ 0 h 6858000"/>
              <a:gd name="connsiteX1-13" fmla="*/ 6115050 w 6115050"/>
              <a:gd name="connsiteY1-14" fmla="*/ 0 h 6858000"/>
              <a:gd name="connsiteX2-15" fmla="*/ 6115050 w 6115050"/>
              <a:gd name="connsiteY2-16" fmla="*/ 3603171 h 6858000"/>
              <a:gd name="connsiteX3-17" fmla="*/ 6115050 w 6115050"/>
              <a:gd name="connsiteY3-18" fmla="*/ 6858000 h 6858000"/>
              <a:gd name="connsiteX4-19" fmla="*/ 0 w 6115050"/>
              <a:gd name="connsiteY4-20" fmla="*/ 6858000 h 6858000"/>
              <a:gd name="connsiteX5" fmla="*/ 2024742 w 6115050"/>
              <a:gd name="connsiteY5" fmla="*/ 0 h 6858000"/>
              <a:gd name="connsiteX0-21" fmla="*/ 2024742 w 6115050"/>
              <a:gd name="connsiteY0-22" fmla="*/ 0 h 6868886"/>
              <a:gd name="connsiteX1-23" fmla="*/ 6115050 w 6115050"/>
              <a:gd name="connsiteY1-24" fmla="*/ 0 h 6868886"/>
              <a:gd name="connsiteX2-25" fmla="*/ 6115050 w 6115050"/>
              <a:gd name="connsiteY2-26" fmla="*/ 3603171 h 6868886"/>
              <a:gd name="connsiteX3-27" fmla="*/ 5157107 w 6115050"/>
              <a:gd name="connsiteY3-28" fmla="*/ 6868886 h 6868886"/>
              <a:gd name="connsiteX4-29" fmla="*/ 0 w 6115050"/>
              <a:gd name="connsiteY4-30" fmla="*/ 6858000 h 6868886"/>
              <a:gd name="connsiteX5-31" fmla="*/ 2024742 w 6115050"/>
              <a:gd name="connsiteY5-32" fmla="*/ 0 h 68688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  <a:endParaRPr lang="ru-RU" dirty="0"/>
          </a:p>
          <a:p>
            <a:pPr lvl="1" rtl="0"/>
            <a:r>
              <a:rPr lang="ru-RU" dirty="0"/>
              <a:t>Второй уровень</a:t>
            </a:r>
            <a:endParaRPr lang="ru-RU" dirty="0"/>
          </a:p>
          <a:p>
            <a:pPr lvl="2" rtl="0"/>
            <a:r>
              <a:rPr lang="ru-RU" dirty="0"/>
              <a:t>Третий уровень</a:t>
            </a:r>
            <a:endParaRPr lang="ru-RU" dirty="0"/>
          </a:p>
          <a:p>
            <a:pPr lvl="3" rtl="0"/>
            <a:r>
              <a:rPr lang="ru-RU" dirty="0"/>
              <a:t>Четвертый уровень</a:t>
            </a:r>
            <a:endParaRPr lang="ru-RU" dirty="0"/>
          </a:p>
          <a:p>
            <a:pPr lvl="4" rtl="0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</a:defRPr>
            </a:lvl1pPr>
          </a:lstStyle>
          <a:p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lang="ru-RU" sz="2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24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20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sv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2425" y="4649001"/>
            <a:ext cx="5674360" cy="155608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en-US" sz="6000" dirty="0" smtClean="0"/>
              <a:t>Civilization8</a:t>
            </a:r>
            <a:endParaRPr lang="ru-RU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627177" y="211756"/>
            <a:ext cx="3426594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Состав команды</a:t>
            </a:r>
            <a:r>
              <a:rPr lang="en-US" altLang="ru-RU" dirty="0" err="1" smtClean="0">
                <a:solidFill>
                  <a:schemeClr val="bg1"/>
                </a:solidFill>
              </a:rPr>
              <a:t>:</a:t>
            </a:r>
            <a:endParaRPr lang="en-US" altLang="ru-RU" dirty="0" err="1" smtClean="0">
              <a:solidFill>
                <a:schemeClr val="bg1"/>
              </a:solidFill>
            </a:endParaRP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Бурковская</a:t>
            </a:r>
            <a:r>
              <a:rPr lang="ru-RU" dirty="0" smtClean="0">
                <a:solidFill>
                  <a:schemeClr val="bg1"/>
                </a:solidFill>
              </a:rPr>
              <a:t> Елизавета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Глуходед</a:t>
            </a:r>
            <a:r>
              <a:rPr lang="ru-RU" dirty="0" smtClean="0">
                <a:solidFill>
                  <a:schemeClr val="bg1"/>
                </a:solidFill>
              </a:rPr>
              <a:t> Мария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Егорова Анастасия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Коблова Ксения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Мурыксина</a:t>
            </a:r>
            <a:r>
              <a:rPr lang="ru-RU" dirty="0" smtClean="0">
                <a:solidFill>
                  <a:schemeClr val="bg1"/>
                </a:solidFill>
              </a:rPr>
              <a:t> Полина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r>
              <a:rPr lang="ru-RU" dirty="0" smtClean="0">
                <a:solidFill>
                  <a:schemeClr val="bg1"/>
                </a:solidFill>
              </a:rPr>
              <a:t>Плешаков Василий</a:t>
            </a:r>
            <a:endParaRPr lang="ru-RU" dirty="0" smtClean="0">
              <a:solidFill>
                <a:schemeClr val="bg1"/>
              </a:solidFill>
            </a:endParaRP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4151" r="18577"/>
          <a:stretch>
            <a:fillRect/>
          </a:stretch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120391" y="614722"/>
            <a:ext cx="5057104" cy="36249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013730" y="-107971"/>
            <a:ext cx="5181600" cy="8972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250258" y="1232033"/>
            <a:ext cx="9432758" cy="479948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 smtClean="0"/>
              <a:t>Цель проекта — привести имеющиеся пространственные данные к единому представлению через сетку из шестиугольников (</a:t>
            </a:r>
            <a:r>
              <a:rPr lang="ru-RU" dirty="0" err="1" smtClean="0"/>
              <a:t>гексагоны</a:t>
            </a:r>
            <a:r>
              <a:rPr lang="ru-RU" dirty="0" smtClean="0"/>
              <a:t>). Это необходимо для стандартизации и возможности сопоставления разнородной информации на географической сетке. </a:t>
            </a:r>
            <a:endParaRPr lang="ru-RU" dirty="0" smtClean="0"/>
          </a:p>
          <a:p>
            <a:r>
              <a:rPr lang="ru-RU" dirty="0" smtClean="0"/>
              <a:t>Задачи включают:</a:t>
            </a:r>
            <a:endParaRPr lang="ru-RU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ru-RU" dirty="0" smtClean="0"/>
              <a:t> Разделение территории на </a:t>
            </a:r>
            <a:r>
              <a:rPr lang="ru-RU" dirty="0" err="1" smtClean="0"/>
              <a:t>гексагоны</a:t>
            </a:r>
            <a:r>
              <a:rPr lang="ru-RU" dirty="0" smtClean="0"/>
              <a:t> с настраиваемым размером ячейки.</a:t>
            </a:r>
            <a:endParaRPr lang="ru-RU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ru-RU" dirty="0" smtClean="0"/>
              <a:t>Привязка объектов и показателей к конкретным </a:t>
            </a:r>
            <a:r>
              <a:rPr lang="ru-RU" dirty="0" err="1" smtClean="0"/>
              <a:t>гексагонам</a:t>
            </a:r>
            <a:r>
              <a:rPr lang="ru-RU" dirty="0" smtClean="0"/>
              <a:t>.</a:t>
            </a:r>
            <a:endParaRPr lang="ru-RU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ru-RU" dirty="0" smtClean="0"/>
              <a:t>Расчёт агрегаций для каждого </a:t>
            </a:r>
            <a:r>
              <a:rPr lang="ru-RU" dirty="0" err="1" smtClean="0"/>
              <a:t>гексагона</a:t>
            </a:r>
            <a:r>
              <a:rPr lang="ru-RU" dirty="0" smtClean="0"/>
              <a:t>: количество объектов каждого типа, численность населения, наличие инфраструктуры и др.</a:t>
            </a:r>
            <a:endParaRPr lang="ru-RU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ru-RU" dirty="0" smtClean="0"/>
              <a:t>Построение визуализации, позволяющей пользователю видеть карту с </a:t>
            </a:r>
            <a:r>
              <a:rPr lang="ru-RU" dirty="0" err="1" smtClean="0"/>
              <a:t>гексагонами</a:t>
            </a:r>
            <a:r>
              <a:rPr lang="ru-RU" dirty="0" smtClean="0"/>
              <a:t> и получать подробности при наведении или клике.</a:t>
            </a:r>
            <a:endParaRPr lang="ru-RU" dirty="0" smtClean="0"/>
          </a:p>
          <a:p>
            <a:pPr rtl="0"/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2430" y="395705"/>
            <a:ext cx="5181600" cy="441692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5400" dirty="0" smtClean="0"/>
              <a:t>Подход, Этапы, результаты</a:t>
            </a:r>
            <a:endParaRPr lang="ru-RU" sz="5400" dirty="0"/>
          </a:p>
        </p:txBody>
      </p:sp>
      <p:pic>
        <p:nvPicPr>
          <p:cNvPr id="6" name="Рисунок 5" descr="Програмирующяя девушка.jpg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 l="5479" r="5479"/>
          <a:stretch>
            <a:fillRect/>
          </a:stretch>
        </p:blipFill>
        <p:spPr/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6097288" y="1834050"/>
            <a:ext cx="4805997" cy="396035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 smtClean="0"/>
              <a:t>Вася сказал: начинаем работу </a:t>
            </a:r>
            <a:endParaRPr lang="ru-RU" sz="2800" dirty="0" smtClean="0"/>
          </a:p>
          <a:p>
            <a:pPr rtl="0"/>
            <a:r>
              <a:rPr lang="ru-RU" sz="2800" dirty="0" smtClean="0"/>
              <a:t>Вначале мы распределили задачи по мини-группам и начали выполнение</a:t>
            </a:r>
            <a:endParaRPr lang="ru-RU" sz="2800" dirty="0" smtClean="0"/>
          </a:p>
          <a:p>
            <a:pPr rtl="0"/>
            <a:r>
              <a:rPr lang="ru-RU" sz="2800" dirty="0" smtClean="0"/>
              <a:t>Воскресенье прошло в </a:t>
            </a:r>
            <a:r>
              <a:rPr lang="ru-RU" sz="2800" dirty="0" err="1" smtClean="0"/>
              <a:t>Ранховской</a:t>
            </a:r>
            <a:r>
              <a:rPr lang="ru-RU" sz="2800" dirty="0" smtClean="0"/>
              <a:t> </a:t>
            </a:r>
            <a:r>
              <a:rPr lang="ru-RU" sz="2800" dirty="0" err="1" smtClean="0"/>
              <a:t>библитеке</a:t>
            </a:r>
            <a:r>
              <a:rPr lang="ru-RU" sz="2800" dirty="0" smtClean="0"/>
              <a:t> за обсуждением защиты проекта</a:t>
            </a:r>
            <a:endParaRPr lang="ru-RU" sz="2800" dirty="0" smtClean="0"/>
          </a:p>
          <a:p>
            <a:pPr rtl="0"/>
            <a:endParaRPr lang="ru-RU" dirty="0" smtClean="0"/>
          </a:p>
        </p:txBody>
      </p:sp>
      <p:pic>
        <p:nvPicPr>
          <p:cNvPr id="9" name="Рисунок 8" descr="Horimiya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5432" r="5432"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983833" y="0"/>
            <a:ext cx="7024620" cy="1353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Подход к работе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4066" y="182245"/>
            <a:ext cx="7273637" cy="1646555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sz="4800" dirty="0" smtClean="0"/>
              <a:t>Этапы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174281" y="1587852"/>
            <a:ext cx="9545200" cy="4155757"/>
          </a:xfrm>
        </p:spPr>
        <p:txBody>
          <a:bodyPr rtlCol="0">
            <a:normAutofit fontScale="92500"/>
          </a:bodyPr>
          <a:lstStyle>
            <a:defPPr>
              <a:defRPr lang="ru-RU"/>
            </a:defPPr>
          </a:lstStyle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cap="none" dirty="0" smtClean="0"/>
              <a:t>Загрузка и просмотр данных</a:t>
            </a:r>
            <a:endParaRPr lang="ru-RU" sz="2400" cap="none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 smtClean="0"/>
              <a:t>Очистка  и подготовка нужных данных к работе</a:t>
            </a:r>
            <a:endParaRPr lang="ru-RU" sz="2400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 smtClean="0"/>
              <a:t>Создание </a:t>
            </a:r>
            <a:r>
              <a:rPr lang="ru-RU" sz="2400" dirty="0" err="1" smtClean="0"/>
              <a:t>гексагонов</a:t>
            </a:r>
            <a:r>
              <a:rPr lang="ru-RU" sz="2400" dirty="0" smtClean="0"/>
              <a:t> и покрытие ими заданных территорий</a:t>
            </a:r>
            <a:endParaRPr lang="ru-RU" sz="2400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 smtClean="0"/>
              <a:t>Распределение населения по попаданию в </a:t>
            </a:r>
            <a:r>
              <a:rPr lang="ru-RU" sz="2400" dirty="0" err="1" smtClean="0"/>
              <a:t>гексагоны</a:t>
            </a:r>
            <a:endParaRPr lang="ru-RU" sz="2400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 smtClean="0"/>
              <a:t>Расчет количества попадания объектов инфраструктуры в </a:t>
            </a:r>
            <a:r>
              <a:rPr lang="ru-RU" sz="2400" dirty="0" err="1" smtClean="0"/>
              <a:t>гексагоны</a:t>
            </a:r>
            <a:endParaRPr lang="ru-RU" sz="2400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2400" dirty="0" smtClean="0"/>
              <a:t>Настройка визуализации на интерактивной карте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Создание Streamlit-приложение с настройками фильтрации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Анализ территорий и получение выводов поставленных гипотез</a:t>
            </a:r>
            <a:endParaRPr lang="ru-RU" sz="2400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ru-RU" sz="2000" cap="none" dirty="0" smtClean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None/>
            </a:pPr>
            <a:endParaRPr lang="ru-RU" sz="2000" cap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2024" y="-29500"/>
            <a:ext cx="10363201" cy="1629601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800" dirty="0"/>
              <a:t>Наши </a:t>
            </a:r>
            <a:r>
              <a:rPr lang="ru-RU" sz="4800" dirty="0" smtClean="0"/>
              <a:t>результаты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noProof="1" smtClean="0"/>
              <a:t>Посчет количества населения, инфраструктуры для каждого гексагона </a:t>
            </a:r>
            <a:endParaRPr lang="en-US" noProof="1" smtClean="0"/>
          </a:p>
          <a:p>
            <a:r>
              <a:rPr lang="ru-RU" noProof="1" smtClean="0"/>
              <a:t>Создание </a:t>
            </a:r>
            <a:r>
              <a:rPr lang="en-US" noProof="1" smtClean="0"/>
              <a:t>Stream-lit </a:t>
            </a:r>
            <a:r>
              <a:rPr lang="ru-RU" noProof="1" smtClean="0"/>
              <a:t>приложения, которое подстравивается под запросы пользователя</a:t>
            </a:r>
            <a:endParaRPr lang="ru-RU" noProof="1" smtClean="0"/>
          </a:p>
          <a:p>
            <a:r>
              <a:rPr lang="ru-RU" noProof="1" smtClean="0"/>
              <a:t>Мы поняли, что Северные острова России не заселены и на их территориях находятся только отдаленные места туризма</a:t>
            </a:r>
            <a:endParaRPr lang="ru-RU" noProof="1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 lnSpcReduction="10000"/>
          </a:bodyPr>
          <a:lstStyle>
            <a:defPPr>
              <a:defRPr lang="ru-RU"/>
            </a:defPPr>
          </a:lstStyle>
          <a:p>
            <a:pPr rtl="0"/>
            <a:r>
              <a:rPr lang="ru-RU" noProof="1" smtClean="0"/>
              <a:t>Архангельская область состоит из разрозненных территорий</a:t>
            </a:r>
            <a:endParaRPr lang="ru-RU" noProof="1" smtClean="0"/>
          </a:p>
          <a:p>
            <a:pPr rtl="0"/>
            <a:r>
              <a:rPr lang="ru-RU" noProof="1" smtClean="0"/>
              <a:t>На территории Архангельской области находится много малозаселенных мест, что позволяет сделать вывод, что многие люди переезжают в более крупные города или даже Центральные территории России</a:t>
            </a:r>
            <a:endParaRPr lang="ru-RU" noProof="1" smtClean="0"/>
          </a:p>
          <a:p>
            <a:pPr rtl="0"/>
            <a:r>
              <a:rPr lang="ru-RU" noProof="1" smtClean="0"/>
              <a:t>На территории области находится множество туристических мест, что может способствовать привлечению людей для отдыха</a:t>
            </a:r>
            <a:endParaRPr lang="ru-RU" noProof="1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01874" y="2464064"/>
            <a:ext cx="4299285" cy="16228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Вклады участников</a:t>
            </a:r>
            <a:endParaRPr lang="ru-RU" dirty="0"/>
          </a:p>
        </p:txBody>
      </p:sp>
      <p:pic>
        <p:nvPicPr>
          <p:cNvPr id="8" name="Рисунок 7" descr="Без названия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3806" b="3806"/>
          <a:stretch>
            <a:fillRect/>
          </a:stretch>
        </p:blipFill>
        <p:spPr>
          <a:xfrm>
            <a:off x="9619" y="0"/>
            <a:ext cx="6096000" cy="6858000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/>
              <a:t>Вклады</a:t>
            </a:r>
            <a:endParaRPr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  <p:pic>
        <p:nvPicPr>
          <p:cNvPr id="14" name="Content Placeholder 13" descr="Снимок экрана 2025-06-01 в 23.03.28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24153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</a:fld>
            <a:endParaRPr lang="ru-RU" dirty="0"/>
          </a:p>
        </p:txBody>
      </p:sp>
      <p:pic>
        <p:nvPicPr>
          <p:cNvPr id="1026" name="Picture 2" descr="Достопримечательности Архангельска за один день | Путешествия по городам  России и зарубежья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0"/>
            <a:ext cx="10282555" cy="685863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xsi="http://www.w3.org/2001/XMLSchema-instance" xmlns:p="http://schemas.microsoft.com/office/2006/metadata/properties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ma="http://schemas.microsoft.com/office/2006/metadata/properties/metaAttributes" xmlns:ct="http://schemas.microsoft.com/office/2006/metadata/contentType" ma:contentTypeName="Document" ma:contentTypeID="0x01010079F111ED35F8CC479449609E8A0923A6" ma:contentTypeScope="" ma:contentTypeDescription="Create a new document." ma:versionID="60f5a4f2d2b0abadcf532d48ebf9cb71" ma:contentTypeVersion="28" ct:_="" ma:_="">
  <xsd:schema xmlns:xsd="http://www.w3.org/2001/XMLSchema" xmlns:ns1="http://schemas.microsoft.com/sharepoint/v3" xmlns:ns4="230e9df3-be65-4c73-a93b-d1236ebd677e" xmlns:ns3="16c05727-aa75-4e4a-9b5f-8a80a1165891" xmlns:xs="http://www.w3.org/2001/XMLSchema" xmlns:p="http://schemas.microsoft.com/office/2006/metadata/properties" xmlns:ns2="71af3243-3dd4-4a8d-8c0d-dd76da1f02a5" targetNamespace="http://schemas.microsoft.com/office/2006/metadata/properties" ns3:_="" ma:root="true" ns4:_="" ns2:_="" ns1:_="" ma:fieldsID="7dd78129e6a1811f84807ad11c651531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ma:hidden="true" ma:internalName="_ip_UnifiedCompliancePolicyProperties" ma:index="20" ma:displayName="Unified Compliance Policy Properties" name="_ip_UnifiedCompliancePolicyProperties" ma:readOnly="false" nillable="true">
      <xsd:simpleType>
        <xsd:restriction base="dms:Note"/>
      </xsd:simpleType>
    </xsd:element>
    <xsd:element ma:hidden="true" ma:internalName="_ip_UnifiedCompliancePolicyUIAction" ma:index="21" ma:displayName="Unified Compliance Policy UI Action" name="_ip_UnifiedCompliancePolicyUIAction" ma:readOnly="false" nillable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ma:internalName="Status" ma:index="2" ma:displayName="Status" name="Status" ma:default="Not started" ma:format="Dropdown" ma:readOnly="false" nillable="tru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internalName="Image" ma:index="3" ma:displayName="Image" name="Image" ma:format="Image" ma:readOnly="false" nillable="true">
      <xsd:complexType>
        <xsd:complexContent>
          <xsd:extension base="dms:URL">
            <xsd:sequence>
              <xsd:element type="dms:ValidUrl" minOccurs="0" name="Url" nillable="true"/>
              <xsd:element type="xsd:string" name="Description" nillable="true"/>
            </xsd:sequence>
          </xsd:extension>
        </xsd:complexContent>
      </xsd:complexType>
    </xsd:element>
    <xsd:element ma:hidden="true" ma:internalName="MediaServiceMetadata" ma:index="8" ma:displayName="MediaServiceMetadata" name="MediaServiceMetadata" ma:readOnly="true" nillable="true">
      <xsd:simpleType>
        <xsd:restriction base="dms:Note"/>
      </xsd:simpleType>
    </xsd:element>
    <xsd:element ma:hidden="true" ma:internalName="MediaServiceFastMetadata" ma:index="9" ma:displayName="MediaServiceFastMetadata" name="MediaServiceFastMetadata" ma:readOnly="true" nillable="true">
      <xsd:simpleType>
        <xsd:restriction base="dms:Note"/>
      </xsd:simpleType>
    </xsd:element>
    <xsd:element ma:hidden="true" ma:internalName="MediaServiceOCR" ma:index="10" ma:displayName="MediaServiceOCR" name="MediaServiceOCR" ma:readOnly="true" nillable="true">
      <xsd:simpleType>
        <xsd:restriction base="dms:Note"/>
      </xsd:simpleType>
    </xsd:element>
    <xsd:element ma:hidden="true" ma:internalName="MediaServiceAutoTags" ma:index="11" ma:displayName="MediaServiceAutoTags" name="MediaServiceAutoTags" ma:readOnly="true" nillable="true">
      <xsd:simpleType>
        <xsd:restriction base="dms:Text"/>
      </xsd:simpleType>
    </xsd:element>
    <xsd:element ma:hidden="true" ma:internalName="MediaServiceEventHashCode" ma:index="12" ma:displayName="MediaServiceEventHashCode" name="MediaServiceEventHashCode" ma:readOnly="true" nillable="true">
      <xsd:simpleType>
        <xsd:restriction base="dms:Text"/>
      </xsd:simpleType>
    </xsd:element>
    <xsd:element ma:hidden="true" ma:internalName="MediaServiceGenerationTime" ma:index="13" ma:displayName="MediaServiceGenerationTime" name="MediaServiceGenerationTime" ma:readOnly="true" nillable="true">
      <xsd:simpleType>
        <xsd:restriction base="dms:Text"/>
      </xsd:simpleType>
    </xsd:element>
    <xsd:element ma:hidden="true" ma:internalName="MediaServiceAutoKeyPoints" ma:index="16" ma:displayName="MediaServiceAutoKeyPoints" name="MediaServiceAutoKeyPoints" ma:readOnly="true" nillable="true">
      <xsd:simpleType>
        <xsd:restriction base="dms:Note"/>
      </xsd:simpleType>
    </xsd:element>
    <xsd:element ma:hidden="true" ma:internalName="MediaServiceKeyPoints" ma:index="17" ma:displayName="KeyPoints" name="MediaServiceKeyPoints" ma:readOnly="false" nillable="true">
      <xsd:simpleType>
        <xsd:restriction base="dms:Note"/>
      </xsd:simpleType>
    </xsd:element>
    <xsd:element ma:hidden="true" ma:internalName="MediaServiceDateTaken" ma:index="18" ma:displayName="MediaServiceDateTaken" name="MediaServiceDateTaken" ma:readOnly="true" nillable="true">
      <xsd:simpleType>
        <xsd:restriction base="dms:Text"/>
      </xsd:simpleType>
    </xsd:element>
    <xsd:element ma:internalName="ImageTagsTaxHTField" ma:taxonomyMulti="true" ma:termSetId="09814cd3-568e-fe90-9814-8d621ff8fb84" ma:index="25" ma:taxonomy="true" ma:isKeyword="false" ma:displayName="Image Tags" name="ImageTagsTaxHTField" ma:anchorId="fba54fb3-c3e1-fe81-a776-ca4b69148c4d" ma:open="true" ma:readOnly="false" ma:fieldId="{5cf76f15-5ced-4ddc-b409-7134ff3c332f}" nillable="true" ma:taxonomyFieldName="MediaServiceImageTags" ma:sspId="e385fb40-52d4-4fae-9c5b-3e8ff8a5878e">
      <xsd:complexType>
        <xsd:sequence>
          <xsd:element ref="pc:Terms" maxOccurs="1" minOccurs="0"/>
        </xsd:sequence>
      </xsd:complexType>
    </xsd:element>
    <xsd:element ma:hidden="true" ma:internalName="MediaServiceLocation" ma:index="26" ma:displayName="Location" name="MediaServiceLocation" ma:readOnly="true" nillable="true">
      <xsd:simpleType>
        <xsd:restriction base="dms:Text"/>
      </xsd:simpleType>
    </xsd:element>
    <xsd:element ma:hidden="true" ma:internalName="MediaLengthInSeconds" ma:index="27" ma:displayName="MediaLengthInSeconds" name="MediaLengthInSeconds" ma:readOnly="true" nillable="true">
      <xsd:simpleType>
        <xsd:restriction base="dms:Unknown"/>
      </xsd:simpleType>
    </xsd:element>
    <xsd:element ma:internalName="Background" ma:index="28" ma:displayName="Background" name="Background" ma:default="0" ma:format="Dropdown" nillable="true">
      <xsd:simpleType>
        <xsd:restriction base="dms:Boolean"/>
      </xsd:simpleType>
    </xsd:element>
    <xsd:element ma:hidden="true" ma:internalName="MediaServiceSearchProperties" ma:index="29" ma:displayName="MediaServiceSearchProperties" name="MediaServiceSearchProperties" ma:readOnly="true" nillable="true">
      <xsd:simpleType>
        <xsd:restriction base="dms:Note"/>
      </xsd:simpleType>
    </xsd:element>
    <xsd:element ma:hidden="true" ma:internalName="MediaServiceDocTags" ma:index="30" ma:displayName="MediaServiceDocTags" name="MediaServiceDocTags" ma:readOnly="true" nillable="true">
      <xsd:simpleType>
        <xsd:restriction base="dms:Note"/>
      </xsd:simpleType>
    </xsd:element>
    <xsd:element ma:hidden="true" ma:internalName="MediaServiceObjectDetectorVersions" ma:index="31" ma:displayName="MediaServiceObjectDetectorVersions" name="MediaServiceObjectDetectorVersions" ma:readOnly="true" ma:indexed="true" nillable="true" ma:description="">
      <xsd:simpleType>
        <xsd:restriction base="dms:Text"/>
      </xsd:simpleType>
    </xsd:element>
    <xsd:element ma:hidden="true" ma:internalName="MediaServiceSystemTags" ma:index="32" ma:displayName="MediaServiceSystemTags" name="MediaServiceSystemTags" ma:readOnly="true" nillable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ma:hidden="true" ma:internalName="SharedWithUsers" ma:index="14" ma:displayName="Shared With" name="SharedWithUsers" ma:readOnly="true" nillable="true">
      <xsd:complexType>
        <xsd:complexContent>
          <xsd:extension base="dms:UserMulti">
            <xsd:sequence>
              <xsd:element maxOccurs="unbounded" minOccurs="0" name="UserInfo">
                <xsd:complexType>
                  <xsd:sequence>
                    <xsd:element type="xsd:string" minOccurs="0" name="DisplayName"/>
                    <xsd:element type="dms:UserId" minOccurs="0" name="AccountId" nillable="true"/>
                    <xsd:element type="xsd:string" minOccurs="0" name="AccountType"/>
                  </xsd:sequence>
                </xsd:complexType>
              </xsd:element>
            </xsd:sequence>
          </xsd:extension>
        </xsd:complexContent>
      </xsd:complexType>
    </xsd:element>
    <xsd:element ma:hidden="true" ma:internalName="SharedWithDetails" ma:index="15" ma:displayName="Shared With Details" name="SharedWithDetails" ma:readOnly="true" nillable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ma:hidden="true" ma:internalName="TaxCatchAll" ma:index="23" ma:displayName="Taxonomy Catch All Column" name="TaxCatchAll" ma:readOnly="false" nillable="true" ma:showField="CatchAllData" ma:web="16c05727-aa75-4e4a-9b5f-8a80a1165891" ma:list="{3f6bfcbc-3db3-4ae6-bd76-326f0798ad28}">
      <xsd:complexType>
        <xsd:complexContent>
          <xsd:extension base="dms:MultiChoiceLookup">
            <xsd:sequence>
              <xsd:element maxOccurs="unbounded" type="dms:Lookup" minOccurs="0" name="Value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odoc="http://schemas.microsoft.com/internal/obd" xmlns:dc="http://purl.org/dc/elements/1.1/" xmlns:xsi="http://www.w3.org/2001/XMLSchema-instance" xmlns:dcterms="http://purl.org/dc/terms/" targetNamespace="http://schemas.openxmlformats.org/package/2006/metadata/core-properties" attributeFormDefault="unqualified" elementFormDefault="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maxOccurs="1" type="xsd:string" minOccurs="0" ma:displayName="Content Type" name="contentType"/>
        <xsd:element ref="dc:title" maxOccurs="1" ma:index="1" minOccurs="0" ma:displayName="Title"/>
        <xsd:element ref="dc:subject" maxOccurs="1" minOccurs="0"/>
        <xsd:element ref="dc:description" maxOccurs="1" minOccurs="0"/>
        <xsd:element maxOccurs="1" type="xsd:string" minOccurs="0" name="keywords"/>
        <xsd:element ref="dc:language" maxOccurs="1" minOccurs="0"/>
        <xsd:element maxOccurs="1" type="xsd:string" minOccurs="0" name="category"/>
        <xsd:element maxOccurs="1" type="xsd:string" minOccurs="0" name="version"/>
        <xsd:element maxOccurs="1" type="xsd:string" minOccurs="0" name="revision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maxOccurs="1" type="xsd:string" minOccurs="0" name="lastModifiedBy"/>
        <xsd:element ref="dcterms:modified" maxOccurs="1" minOccurs="0"/>
        <xsd:element maxOccurs="1" type="xsd:string" minOccurs="0" name="contentStatus"/>
      </xsd:all>
    </xsd:complexType>
  </xsd:schema>
  <xs:schema xmlns:xs="http://www.w3.org/2001/XMLSchema" xmlns:pc="http://schemas.microsoft.com/office/infopath/2007/PartnerControls" targetNamespace="http://schemas.microsoft.com/office/infopath/2007/PartnerControls" attributeFormDefault="unqualified" elementFormDefault="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Props1.xml><?xml version="1.0" encoding="utf-8"?>
<ds:datastoreItem xmlns:ds="http://schemas.openxmlformats.org/officeDocument/2006/customXml" ds:itemID="{B133F63F-9110-40E7-9727-485934F41506}">
  <ds:schemaRefs/>
</ds:datastoreItem>
</file>

<file path=customXml/itemProps2.xml><?xml version="1.0" encoding="utf-8"?>
<ds:datastoreItem xmlns:ds="http://schemas.openxmlformats.org/officeDocument/2006/customXml" ds:itemID="{17B53FD5-8F3E-4406-8404-9F78B5E6376E}">
  <ds:schemaRefs/>
</ds:datastoreItem>
</file>

<file path=customXml/itemProps3.xml><?xml version="1.0" encoding="utf-8"?>
<ds:datastoreItem xmlns:ds="http://schemas.openxmlformats.org/officeDocument/2006/customXml" ds:itemID="{268EFD9E-464D-4A64-8503-21EC0260155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Presentation</Application>
  <PresentationFormat>Произвольный</PresentationFormat>
  <Paragraphs>70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Tenorite</vt:lpstr>
      <vt:lpstr>苹方-简</vt:lpstr>
      <vt:lpstr>Microsoft YaHei</vt:lpstr>
      <vt:lpstr>汉仪旗黑</vt:lpstr>
      <vt:lpstr>Arial Unicode MS</vt:lpstr>
      <vt:lpstr>Calibri</vt:lpstr>
      <vt:lpstr>Helvetica Neue</vt:lpstr>
      <vt:lpstr>DIN Condensed</vt:lpstr>
      <vt:lpstr>汉仪书宋二KW</vt:lpstr>
      <vt:lpstr>Пользовательская</vt:lpstr>
      <vt:lpstr>Civilization8</vt:lpstr>
      <vt:lpstr>Цели и задачи</vt:lpstr>
      <vt:lpstr>Подход, Этапы, результаты</vt:lpstr>
      <vt:lpstr>Подход к работе</vt:lpstr>
      <vt:lpstr>Этапы</vt:lpstr>
      <vt:lpstr>Наши результаты</vt:lpstr>
      <vt:lpstr>Вклады участников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Civilization8</dc:title>
  <dc:creator/>
  <cp:lastModifiedBy>Анастасия Егорова</cp:lastModifiedBy>
  <cp:revision>21</cp:revision>
  <dcterms:created xsi:type="dcterms:W3CDTF">2025-06-01T20:09:41Z</dcterms:created>
  <dcterms:modified xsi:type="dcterms:W3CDTF">2025-06-01T20:09:41Z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E896EDAA2B011EE685B33C682E13943B_43</vt:lpwstr>
  </property>
  <property fmtid="{D5CDD505-2E9C-101B-9397-08002B2CF9AE}" pid="4" name="KSOProductBuildVer">
    <vt:lpwstr>1033-6.14.0.8718</vt:lpwstr>
  </property>
</Properties>
</file>