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D763-83F0-4D29-9375-785AAD6CD44C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70DB0-B3FB-4E49-A3FD-A0E35EA8B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2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0DB0-B3FB-4E49-A3FD-A0E35EA8B5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14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0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8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9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4354-D230-4505-9BBF-DBEA22BAC74B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0640-47B8-4168-8EAD-5606E15A0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43D83-D603-550A-D9FE-88AE2AF27688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Fandom Hypergraph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Участники</a:t>
            </a:r>
            <a:r>
              <a:rPr lang="en-US" sz="2200" dirty="0"/>
              <a:t> </a:t>
            </a:r>
            <a:r>
              <a:rPr lang="en-US" sz="2200" dirty="0" err="1"/>
              <a:t>команды</a:t>
            </a:r>
            <a:r>
              <a:rPr lang="en-US" sz="22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Хоссайн Саим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Черненко</a:t>
            </a:r>
            <a:r>
              <a:rPr lang="en-US" sz="2200" dirty="0"/>
              <a:t> </a:t>
            </a:r>
            <a:r>
              <a:rPr lang="en-US" sz="2200" dirty="0" err="1"/>
              <a:t>Михаил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Сотников</a:t>
            </a:r>
            <a:r>
              <a:rPr lang="en-US" sz="2200" dirty="0"/>
              <a:t> </a:t>
            </a:r>
            <a:r>
              <a:rPr lang="en-US" sz="2200" dirty="0" err="1"/>
              <a:t>Илья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Решетников</a:t>
            </a:r>
            <a:r>
              <a:rPr lang="en-US" sz="2200" dirty="0"/>
              <a:t> </a:t>
            </a:r>
            <a:r>
              <a:rPr lang="en-US" sz="2200" dirty="0" err="1"/>
              <a:t>Ярослав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Шубина</a:t>
            </a:r>
            <a:r>
              <a:rPr lang="en-US" sz="2200" dirty="0"/>
              <a:t> </a:t>
            </a:r>
            <a:r>
              <a:rPr lang="en-US" sz="2200" dirty="0" err="1"/>
              <a:t>Елизавета</a:t>
            </a:r>
            <a:endParaRPr lang="en-US" sz="2200" dirty="0"/>
          </a:p>
        </p:txBody>
      </p:sp>
      <p:pic>
        <p:nvPicPr>
          <p:cNvPr id="7" name="Рисунок 6" descr="Изображение выглядит как текст, Шрифт, График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F6CC17-29FE-EF3E-E708-D777AB5E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Применение полученных результатов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700"/>
              <a:t>Анализ информационной структуры любой тематики, представленной на </a:t>
            </a:r>
            <a:r>
              <a:rPr lang="en-US" sz="1700"/>
              <a:t>Wiki Fandom</a:t>
            </a:r>
          </a:p>
          <a:p>
            <a:pPr marL="514350" indent="-514350">
              <a:buAutoNum type="arabicPeriod"/>
            </a:pPr>
            <a:r>
              <a:rPr lang="ru-RU" sz="1700"/>
              <a:t>Подготовка данных для </a:t>
            </a:r>
            <a:r>
              <a:rPr lang="en-US" sz="1700"/>
              <a:t>RAG-</a:t>
            </a:r>
            <a:r>
              <a:rPr lang="ru-RU" sz="1700"/>
              <a:t>системы </a:t>
            </a:r>
          </a:p>
          <a:p>
            <a:pPr marL="514350" indent="-514350">
              <a:buAutoNum type="arabicPeriod"/>
            </a:pPr>
            <a:r>
              <a:rPr lang="ru-RU" sz="1700"/>
              <a:t>Маркетинговые исследования</a:t>
            </a:r>
          </a:p>
          <a:p>
            <a:pPr marL="514350" indent="-514350">
              <a:buAutoNum type="arabicPeriod"/>
            </a:pPr>
            <a:r>
              <a:rPr lang="ru-RU" sz="1700"/>
              <a:t>Создание коммерческих продуктов (например, интерактивная энциклопедия для фанатов, инструментов для авторов и сценаристов)</a:t>
            </a:r>
          </a:p>
        </p:txBody>
      </p:sp>
      <p:pic>
        <p:nvPicPr>
          <p:cNvPr id="5" name="Рисунок 4" descr="Изображение выглядит как транспорт, шестерня, металлоизделия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6FBC7C-0BD0-1B2F-AEBF-862D4A931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7" r="11544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27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 descr="Изображение выглядит как апельси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E13D36A-BE10-B8BA-6EB2-FBD5D83D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00536"/>
            <a:ext cx="73103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Извлечь и структурировать информацию из </a:t>
            </a:r>
            <a:r>
              <a:rPr lang="en-US" dirty="0"/>
              <a:t>Wiki-</a:t>
            </a:r>
            <a:r>
              <a:rPr lang="ru-RU" dirty="0"/>
              <a:t>сообществ </a:t>
            </a:r>
            <a:r>
              <a:rPr lang="en-US" dirty="0"/>
              <a:t>Fandom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94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Задачи: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688260"/>
            <a:ext cx="8965557" cy="286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Написать парсер: использовать </a:t>
            </a:r>
            <a:r>
              <a:rPr lang="en-US" dirty="0"/>
              <a:t>API Fandom</a:t>
            </a:r>
            <a:r>
              <a:rPr lang="ru-RU" dirty="0"/>
              <a:t>, извлечь текст из </a:t>
            </a:r>
            <a:r>
              <a:rPr lang="en-US" dirty="0"/>
              <a:t>HTML</a:t>
            </a:r>
            <a:r>
              <a:rPr lang="ru-RU" dirty="0"/>
              <a:t>, разбить текст на </a:t>
            </a:r>
            <a:r>
              <a:rPr lang="ru-RU" dirty="0" err="1"/>
              <a:t>чанки</a:t>
            </a:r>
            <a:r>
              <a:rPr lang="ru-RU" dirty="0"/>
              <a:t>, сформировать структурированный датасет.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Построить </a:t>
            </a:r>
            <a:r>
              <a:rPr lang="ru-RU" dirty="0" err="1"/>
              <a:t>дашборд</a:t>
            </a:r>
            <a:r>
              <a:rPr lang="ru-RU" dirty="0"/>
              <a:t>, который позволит фильтровать и сортировать статьи, смотреть статьи по </a:t>
            </a:r>
            <a:r>
              <a:rPr lang="ru-RU" dirty="0" err="1"/>
              <a:t>чанкам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Сделать продуктовые выводы по результатам работы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Выдвинуть предположение, как можно использовать полученные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79463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693" y="266219"/>
            <a:ext cx="4355265" cy="763928"/>
          </a:xfrm>
        </p:spPr>
        <p:txBody>
          <a:bodyPr anchor="b">
            <a:normAutofit/>
          </a:bodyPr>
          <a:lstStyle/>
          <a:p>
            <a:r>
              <a:rPr lang="ru-RU" sz="3200" b="1" dirty="0"/>
              <a:t>Написание парсера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692" y="1423685"/>
            <a:ext cx="5014822" cy="505813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Использовали:</a:t>
            </a:r>
          </a:p>
          <a:p>
            <a:r>
              <a:rPr lang="en-US" sz="2400" dirty="0"/>
              <a:t>Requests</a:t>
            </a:r>
            <a:endParaRPr lang="ru-RU" sz="2400" dirty="0"/>
          </a:p>
          <a:p>
            <a:r>
              <a:rPr lang="ru-RU" sz="2400" dirty="0"/>
              <a:t>модуль</a:t>
            </a:r>
            <a:r>
              <a:rPr lang="en-US" sz="2400" dirty="0"/>
              <a:t> re</a:t>
            </a:r>
            <a:r>
              <a:rPr lang="ru-RU" sz="2400" dirty="0"/>
              <a:t> (для стандартизации названий статей)</a:t>
            </a:r>
          </a:p>
          <a:p>
            <a:r>
              <a:rPr lang="en-US" sz="2400" dirty="0" err="1"/>
              <a:t>BeautifulSoup</a:t>
            </a:r>
            <a:r>
              <a:rPr lang="ru-RU" sz="2400" dirty="0"/>
              <a:t> (для извлечения текста из </a:t>
            </a:r>
            <a:r>
              <a:rPr lang="en-US" sz="2400" dirty="0"/>
              <a:t>HTML </a:t>
            </a:r>
            <a:r>
              <a:rPr lang="ru-RU" sz="2400" dirty="0"/>
              <a:t>страниц)</a:t>
            </a:r>
          </a:p>
          <a:p>
            <a:r>
              <a:rPr lang="en-US" sz="2400" dirty="0" err="1"/>
              <a:t>Langchain</a:t>
            </a:r>
            <a:r>
              <a:rPr lang="ru-RU" sz="2400" dirty="0"/>
              <a:t> для разбиения текста на </a:t>
            </a:r>
            <a:r>
              <a:rPr lang="ru-RU" sz="2400" dirty="0" err="1"/>
              <a:t>чанки</a:t>
            </a:r>
            <a:r>
              <a:rPr lang="en-US" sz="2400" dirty="0"/>
              <a:t> (</a:t>
            </a:r>
            <a:r>
              <a:rPr lang="ru-RU" sz="2400" dirty="0"/>
              <a:t>размер </a:t>
            </a:r>
            <a:r>
              <a:rPr lang="ru-RU" sz="2400" dirty="0" err="1"/>
              <a:t>чанка</a:t>
            </a:r>
            <a:r>
              <a:rPr lang="ru-RU" sz="2400" dirty="0"/>
              <a:t> 1850 символов </a:t>
            </a:r>
            <a:r>
              <a:rPr lang="en-US" sz="2400" dirty="0"/>
              <a:t>[</a:t>
            </a:r>
            <a:r>
              <a:rPr lang="ru-RU" sz="2400" dirty="0"/>
              <a:t>+- 300 слов</a:t>
            </a:r>
            <a:r>
              <a:rPr lang="en-US" sz="2400" dirty="0"/>
              <a:t>]</a:t>
            </a:r>
            <a:r>
              <a:rPr lang="ru-RU" sz="2400" dirty="0"/>
              <a:t>, размер перекрытия 320 символов)</a:t>
            </a:r>
          </a:p>
          <a:p>
            <a:r>
              <a:rPr lang="en-US" sz="2400" dirty="0"/>
              <a:t>unquote, quote</a:t>
            </a:r>
            <a:r>
              <a:rPr lang="ru-RU" sz="2400" dirty="0"/>
              <a:t> (для извлечения </a:t>
            </a:r>
            <a:r>
              <a:rPr lang="en-US" sz="2400" dirty="0"/>
              <a:t>slug’</a:t>
            </a:r>
            <a:r>
              <a:rPr lang="ru-RU" sz="2400" dirty="0" err="1"/>
              <a:t>ов</a:t>
            </a:r>
            <a:r>
              <a:rPr lang="ru-RU" sz="2400" dirty="0"/>
              <a:t> из </a:t>
            </a:r>
            <a:r>
              <a:rPr lang="en-US" sz="2400" dirty="0"/>
              <a:t>URL)</a:t>
            </a:r>
          </a:p>
          <a:p>
            <a:r>
              <a:rPr lang="en-US" sz="2400" dirty="0" err="1"/>
              <a:t>tqdm</a:t>
            </a:r>
            <a:r>
              <a:rPr lang="en-US" sz="2400" dirty="0"/>
              <a:t> (</a:t>
            </a:r>
            <a:r>
              <a:rPr lang="ru-RU" sz="2400" dirty="0"/>
              <a:t>для отображения прогресс-бара)</a:t>
            </a:r>
            <a:endParaRPr lang="en-US" sz="2400" dirty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5" name="Рисунок 4" descr="Изображение выглядит как снимок экрана, Красочность, синий, Цвет электрик">
            <a:extLst>
              <a:ext uri="{FF2B5EF4-FFF2-40B4-BE49-F238E27FC236}">
                <a16:creationId xmlns:a16="http://schemas.microsoft.com/office/drawing/2014/main" id="{0C98BAE8-C9E6-DDD4-AE4B-7AF9E4D1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4" r="11231" b="-1"/>
          <a:stretch>
            <a:fillRect/>
          </a:stretch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желтый, Янтарь, Красочность, размыт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703602-7AF4-3D2E-5103-4D413861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28111"/>
            <a:ext cx="10088301" cy="1325563"/>
          </a:xfrm>
        </p:spPr>
        <p:txBody>
          <a:bodyPr/>
          <a:lstStyle/>
          <a:p>
            <a:r>
              <a:rPr lang="ru-RU" b="1" dirty="0"/>
              <a:t>Проблемы при написании парсера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3674"/>
            <a:ext cx="10515600" cy="19753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Изначально, первая версия парсера обрабатывала только 70% заданного кол-ва страниц из-за ошибки: 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NoneType</a:t>
            </a:r>
            <a:r>
              <a:rPr lang="en-US" dirty="0"/>
              <a:t>' object has no attribute 'get'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119687"/>
            <a:ext cx="8143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Решение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4646973"/>
            <a:ext cx="100883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Оставшиеся 30% страниц были обработаны напрямую как </a:t>
            </a:r>
            <a:r>
              <a:rPr lang="en-US" dirty="0"/>
              <a:t>HTML</a:t>
            </a:r>
            <a:r>
              <a:rPr lang="ru-RU" dirty="0"/>
              <a:t>-документ </a:t>
            </a:r>
          </a:p>
        </p:txBody>
      </p:sp>
    </p:spTree>
    <p:extLst>
      <p:ext uri="{BB962C8B-B14F-4D97-AF65-F5344CB8AC3E}">
        <p14:creationId xmlns:p14="http://schemas.microsoft.com/office/powerpoint/2010/main" val="6024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600" dirty="0"/>
              <a:t>Подведение итога по парсеру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000" dirty="0"/>
              <a:t>Написан парсер, который может обрабатывать страницы по любой тематике из </a:t>
            </a:r>
            <a:r>
              <a:rPr lang="en-US" sz="2000" dirty="0"/>
              <a:t>Fandom</a:t>
            </a:r>
            <a:endParaRPr lang="ru-RU" sz="2000" dirty="0"/>
          </a:p>
          <a:p>
            <a:pPr marL="514350" indent="-514350">
              <a:buAutoNum type="arabicPeriod"/>
            </a:pPr>
            <a:r>
              <a:rPr lang="ru-RU" sz="2000" dirty="0"/>
              <a:t>Внедрена гибкая система разбиения на </a:t>
            </a:r>
            <a:r>
              <a:rPr lang="ru-RU" sz="2000" dirty="0" err="1"/>
              <a:t>чанки</a:t>
            </a:r>
            <a:r>
              <a:rPr lang="ru-RU" sz="2000" dirty="0"/>
              <a:t>, в которой можно регулировать размер </a:t>
            </a:r>
            <a:r>
              <a:rPr lang="ru-RU" sz="2000" dirty="0" err="1"/>
              <a:t>чанка</a:t>
            </a:r>
            <a:r>
              <a:rPr lang="ru-RU" sz="2000" dirty="0"/>
              <a:t> и размер перекрытия</a:t>
            </a:r>
          </a:p>
          <a:p>
            <a:pPr marL="514350" indent="-514350">
              <a:buAutoNum type="arabicPeriod"/>
            </a:pPr>
            <a:r>
              <a:rPr lang="ru-RU" sz="2000" dirty="0"/>
              <a:t>Для презентации работы </a:t>
            </a:r>
            <a:r>
              <a:rPr lang="ru-RU" sz="2000" dirty="0" err="1"/>
              <a:t>спарсилось</a:t>
            </a:r>
            <a:r>
              <a:rPr lang="ru-RU" sz="2000" dirty="0"/>
              <a:t> 68к (из 200к) статей по вселенной </a:t>
            </a:r>
            <a:r>
              <a:rPr lang="en-US" sz="2000" dirty="0"/>
              <a:t>Star Wars</a:t>
            </a:r>
            <a:endParaRPr lang="ru-RU" sz="2000" dirty="0"/>
          </a:p>
        </p:txBody>
      </p:sp>
      <p:pic>
        <p:nvPicPr>
          <p:cNvPr id="5" name="Рисунок 4" descr="Изображение выглядит как Красочность, снимок экрана, фиолетовый, сини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C0D5D8-E0FD-D326-01D0-C4B66B31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05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Датасет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Получен обогащённый датасет по вики-сообществу Fandom, содержащий тексты и ссылки между статьями, пригодные для дальнейшего анализа, фильтрации и визуализации</a:t>
            </a:r>
          </a:p>
        </p:txBody>
      </p:sp>
      <p:pic>
        <p:nvPicPr>
          <p:cNvPr id="5" name="Рисунок 4" descr="Изображение выглядит как круг, снимок экрана, пространство, астроном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6F24A4-7C23-3D7B-579E-EE3377F6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" r="3039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9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b="1"/>
              <a:t>Дашборд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Реализовали </a:t>
            </a:r>
            <a:r>
              <a:rPr lang="ru-RU" sz="2400" dirty="0" err="1"/>
              <a:t>дашборд</a:t>
            </a:r>
            <a:r>
              <a:rPr lang="ru-RU" sz="2400" dirty="0"/>
              <a:t> в </a:t>
            </a:r>
            <a:r>
              <a:rPr lang="ru-RU" sz="2400" dirty="0" err="1"/>
              <a:t>Streamlit</a:t>
            </a:r>
            <a:r>
              <a:rPr lang="ru-RU" sz="2400" dirty="0"/>
              <a:t>, который позволяет:</a:t>
            </a:r>
          </a:p>
          <a:p>
            <a:pPr marL="0" indent="0">
              <a:buNone/>
            </a:pPr>
            <a:r>
              <a:rPr lang="ru-RU" sz="2400" dirty="0"/>
              <a:t>1. Искать статьи и смотреть их текст по </a:t>
            </a:r>
            <a:r>
              <a:rPr lang="ru-RU" sz="2400" dirty="0" err="1"/>
              <a:t>чанкам</a:t>
            </a:r>
            <a:r>
              <a:rPr lang="ru-RU" sz="2400" dirty="0"/>
              <a:t>;</a:t>
            </a:r>
          </a:p>
          <a:p>
            <a:pPr marL="0" indent="0">
              <a:buNone/>
            </a:pPr>
            <a:r>
              <a:rPr lang="ru-RU" sz="2400" dirty="0"/>
              <a:t>2. Видеть список ссылок, на которые ссылается каждая статья и каждый </a:t>
            </a:r>
            <a:r>
              <a:rPr lang="ru-RU" sz="2400" dirty="0" err="1"/>
              <a:t>чанк</a:t>
            </a:r>
            <a:r>
              <a:rPr lang="ru-RU" sz="2400" dirty="0"/>
              <a:t>;</a:t>
            </a:r>
          </a:p>
          <a:p>
            <a:pPr marL="0" indent="0">
              <a:buNone/>
            </a:pPr>
            <a:r>
              <a:rPr lang="ru-RU" sz="2400" dirty="0"/>
              <a:t>3. Фильтровать и сортировать статьи по количеству ссылок и </a:t>
            </a:r>
            <a:r>
              <a:rPr lang="ru-RU" sz="2400" dirty="0" err="1"/>
              <a:t>чанков</a:t>
            </a:r>
            <a:r>
              <a:rPr lang="ru-RU" sz="2400" dirty="0"/>
              <a:t> (включая фильтрацию по подстроке);</a:t>
            </a:r>
          </a:p>
          <a:p>
            <a:pPr marL="0" indent="0">
              <a:buNone/>
            </a:pPr>
            <a:r>
              <a:rPr lang="ru-RU" sz="2400" dirty="0"/>
              <a:t>4. Отображать базовую статистику: количество документов, средняя длина </a:t>
            </a:r>
            <a:r>
              <a:rPr lang="ru-RU" sz="2400" dirty="0" err="1"/>
              <a:t>чанка</a:t>
            </a:r>
            <a:r>
              <a:rPr lang="ru-RU" sz="2400" dirty="0"/>
              <a:t>, число ссылок</a:t>
            </a:r>
            <a:r>
              <a:rPr lang="ru-RU" sz="2200" dirty="0"/>
              <a:t>.</a:t>
            </a:r>
          </a:p>
        </p:txBody>
      </p:sp>
      <p:pic>
        <p:nvPicPr>
          <p:cNvPr id="5" name="Рисунок 4" descr="Изображение выглядит как снимок экрана, линия, пространство, све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60CDE8-C771-9B8E-3D1E-A35C8C201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r="26327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b="1"/>
              <a:t>Графы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092" y="2872899"/>
            <a:ext cx="4780344" cy="365973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400" dirty="0"/>
              <a:t>Построен граф в </a:t>
            </a:r>
            <a:r>
              <a:rPr lang="en-US" sz="2400" dirty="0" err="1"/>
              <a:t>Streamlit</a:t>
            </a:r>
            <a:r>
              <a:rPr lang="ru-RU" sz="2400" dirty="0"/>
              <a:t> на основе 2000 самых больших статей, причём каждый узел графа – страница из колонки: </a:t>
            </a:r>
            <a:r>
              <a:rPr lang="en-US" sz="2400" dirty="0"/>
              <a:t>“</a:t>
            </a:r>
            <a:r>
              <a:rPr lang="en-US" sz="2400" dirty="0" err="1"/>
              <a:t>document_id</a:t>
            </a:r>
            <a:r>
              <a:rPr lang="en-US" sz="2400" dirty="0"/>
              <a:t>”</a:t>
            </a:r>
          </a:p>
          <a:p>
            <a:pPr marL="514350" indent="-514350">
              <a:buAutoNum type="arabicPeriod"/>
            </a:pPr>
            <a:r>
              <a:rPr lang="ru-RU" sz="2400" dirty="0"/>
              <a:t>Построен граф в </a:t>
            </a:r>
            <a:r>
              <a:rPr lang="en-US" sz="2400" dirty="0" err="1"/>
              <a:t>Streamlit</a:t>
            </a:r>
            <a:r>
              <a:rPr lang="ru-RU" sz="2400" dirty="0"/>
              <a:t> на основе 10 самых больших статей, причём учтены ссылки на все внешние статьи, не только из </a:t>
            </a:r>
            <a:r>
              <a:rPr lang="en-US" sz="2400" dirty="0"/>
              <a:t>“</a:t>
            </a:r>
            <a:r>
              <a:rPr lang="en-US" sz="2400" dirty="0" err="1"/>
              <a:t>document_id</a:t>
            </a:r>
            <a:r>
              <a:rPr lang="en-US" sz="2400" dirty="0"/>
              <a:t>”</a:t>
            </a:r>
            <a:endParaRPr lang="ru-RU" sz="2400" dirty="0"/>
          </a:p>
        </p:txBody>
      </p:sp>
      <p:pic>
        <p:nvPicPr>
          <p:cNvPr id="5" name="Рисунок 4" descr="Изображение выглядит как Красочность, све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FA4404-A1B2-6C11-78C3-3005AF1D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6" r="1971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07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Человеческое лицо, снимок экрана, одежд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E12F3C-7BEE-983A-B763-23164BA4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3" r="-2" b="-2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Объект 4" descr="Изображение выглядит как Человеческое лицо, снимок экрана, человек, в помещени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7A7198-5C1C-C660-7641-364B4FBE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/>
          <a:stretch>
            <a:fillRect/>
          </a:stretch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Продуктовые выводы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5071B1-C08C-267E-ADAF-6D7D5779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ru-RU" sz="2000" dirty="0"/>
              <a:t>С помощью графа была получена наивная кластеризация статей: страницы с большим количеством общих статей, на которые те ссылаются, имеют большое количество общих связей и образуют области в графе.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1871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437</Words>
  <Application>Microsoft Office PowerPoint</Application>
  <PresentationFormat>Широкоэкранный</PresentationFormat>
  <Paragraphs>52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Тема Office</vt:lpstr>
      <vt:lpstr>Презентация PowerPoint</vt:lpstr>
      <vt:lpstr>Цель:</vt:lpstr>
      <vt:lpstr>Написание парсера</vt:lpstr>
      <vt:lpstr>Проблемы при написании парсера</vt:lpstr>
      <vt:lpstr>Подведение итога по парсеру</vt:lpstr>
      <vt:lpstr>Датасет</vt:lpstr>
      <vt:lpstr>Дашборд</vt:lpstr>
      <vt:lpstr>Графы</vt:lpstr>
      <vt:lpstr>Продуктовые выводы</vt:lpstr>
      <vt:lpstr>Применение полученных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</dc:creator>
  <cp:lastModifiedBy>Хоссайн Саим Амирович</cp:lastModifiedBy>
  <cp:revision>6</cp:revision>
  <dcterms:created xsi:type="dcterms:W3CDTF">2025-06-01T15:47:55Z</dcterms:created>
  <dcterms:modified xsi:type="dcterms:W3CDTF">2025-06-01T18:24:07Z</dcterms:modified>
</cp:coreProperties>
</file>