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1932" r:id="rId2"/>
    <p:sldId id="1935" r:id="rId3"/>
    <p:sldId id="1986" r:id="rId4"/>
    <p:sldId id="2003" r:id="rId5"/>
    <p:sldId id="2004" r:id="rId6"/>
    <p:sldId id="2010" r:id="rId7"/>
    <p:sldId id="2006" r:id="rId8"/>
    <p:sldId id="2011" r:id="rId9"/>
    <p:sldId id="2012" r:id="rId10"/>
    <p:sldId id="2013" r:id="rId11"/>
    <p:sldId id="2015" r:id="rId12"/>
    <p:sldId id="2014" r:id="rId13"/>
    <p:sldId id="2016" r:id="rId14"/>
    <p:sldId id="2007" r:id="rId15"/>
    <p:sldId id="2008" r:id="rId16"/>
    <p:sldId id="2001" r:id="rId17"/>
  </p:sldIdLst>
  <p:sldSz cx="12192000" cy="6858000"/>
  <p:notesSz cx="7010400" cy="9296400"/>
  <p:defaultText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qing Liu" initials="XL" lastIdx="34" clrIdx="0">
    <p:extLst/>
  </p:cmAuthor>
  <p:cmAuthor id="2" name="Shang, Jingbo" initials="SJ" lastIdx="4"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8312"/>
    <a:srgbClr val="0000CC"/>
    <a:srgbClr val="0033CC"/>
    <a:srgbClr val="F0CDBC"/>
    <a:srgbClr val="94A088"/>
    <a:srgbClr val="008080"/>
    <a:srgbClr val="BD582C"/>
    <a:srgbClr val="7F7F7F"/>
    <a:srgbClr val="865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0" autoAdjust="0"/>
    <p:restoredTop sz="89612" autoAdjust="0"/>
  </p:normalViewPr>
  <p:slideViewPr>
    <p:cSldViewPr snapToGrid="0">
      <p:cViewPr>
        <p:scale>
          <a:sx n="60" d="100"/>
          <a:sy n="60" d="100"/>
        </p:scale>
        <p:origin x="952" y="28"/>
      </p:cViewPr>
      <p:guideLst>
        <p:guide orient="horz" pos="2160"/>
        <p:guide pos="3840"/>
      </p:guideLst>
    </p:cSldViewPr>
  </p:slideViewPr>
  <p:outlineViewPr>
    <p:cViewPr>
      <p:scale>
        <a:sx n="33" d="100"/>
        <a:sy n="33" d="100"/>
      </p:scale>
      <p:origin x="0" y="-8358"/>
    </p:cViewPr>
  </p:outlineViewPr>
  <p:notesTextViewPr>
    <p:cViewPr>
      <p:scale>
        <a:sx n="1" d="1"/>
        <a:sy n="1" d="1"/>
      </p:scale>
      <p:origin x="0" y="0"/>
    </p:cViewPr>
  </p:notesTextViewPr>
  <p:sorterViewPr>
    <p:cViewPr varScale="1">
      <p:scale>
        <a:sx n="1" d="1"/>
        <a:sy n="1" d="1"/>
      </p:scale>
      <p:origin x="0" y="-166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E15ABE1-37DB-A043-A3F3-8CEDAD7E6AC2}" type="datetimeFigureOut">
              <a:rPr lang="en-US" smtClean="0"/>
              <a:t>3/25/2019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EBA5D8D-294E-644D-A6CB-46AA25D5480C}" type="slidenum">
              <a:rPr lang="en-US" smtClean="0"/>
              <a:t>‹#›</a:t>
            </a:fld>
            <a:endParaRPr lang="en-US"/>
          </a:p>
        </p:txBody>
      </p:sp>
    </p:spTree>
    <p:extLst>
      <p:ext uri="{BB962C8B-B14F-4D97-AF65-F5344CB8AC3E}">
        <p14:creationId xmlns:p14="http://schemas.microsoft.com/office/powerpoint/2010/main" val="35604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67" tIns="46584" rIns="93167" bIns="46584" rtlCol="0"/>
          <a:lstStyle>
            <a:lvl1pPr algn="r">
              <a:defRPr sz="1200"/>
            </a:lvl1pPr>
          </a:lstStyle>
          <a:p>
            <a:fld id="{F87AF23C-6CAB-4A6A-B3BC-A88F610E0570}" type="datetimeFigureOut">
              <a:rPr lang="en-US" smtClean="0"/>
              <a:t>3/24/2019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7" tIns="46584" rIns="93167" bIns="46584"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7" tIns="46584" rIns="93167"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9"/>
            <a:ext cx="3037840" cy="466433"/>
          </a:xfrm>
          <a:prstGeom prst="rect">
            <a:avLst/>
          </a:prstGeom>
        </p:spPr>
        <p:txBody>
          <a:bodyPr vert="horz" lIns="93167" tIns="46584" rIns="93167"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9"/>
            <a:ext cx="3037840" cy="466433"/>
          </a:xfrm>
          <a:prstGeom prst="rect">
            <a:avLst/>
          </a:prstGeom>
        </p:spPr>
        <p:txBody>
          <a:bodyPr vert="horz" lIns="93167" tIns="46584" rIns="93167" bIns="46584" rtlCol="0" anchor="b"/>
          <a:lstStyle>
            <a:lvl1pPr algn="r">
              <a:defRPr sz="1200"/>
            </a:lvl1pPr>
          </a:lstStyle>
          <a:p>
            <a:fld id="{A6F8110F-5CB8-4B7A-89C2-96B671E6053B}" type="slidenum">
              <a:rPr lang="en-US" smtClean="0"/>
              <a:t>‹#›</a:t>
            </a:fld>
            <a:endParaRPr lang="en-US"/>
          </a:p>
        </p:txBody>
      </p:sp>
    </p:spTree>
    <p:extLst>
      <p:ext uri="{BB962C8B-B14F-4D97-AF65-F5344CB8AC3E}">
        <p14:creationId xmlns:p14="http://schemas.microsoft.com/office/powerpoint/2010/main" val="1849144875"/>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a:t>
            </a:fld>
            <a:endParaRPr lang="en-US"/>
          </a:p>
        </p:txBody>
      </p:sp>
    </p:spTree>
    <p:extLst>
      <p:ext uri="{BB962C8B-B14F-4D97-AF65-F5344CB8AC3E}">
        <p14:creationId xmlns:p14="http://schemas.microsoft.com/office/powerpoint/2010/main" val="1044550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Present a getting tutorial;</a:t>
            </a:r>
            <a:r>
              <a:rPr lang="en-US" sz="1200" kern="1200" baseline="0" dirty="0">
                <a:solidFill>
                  <a:schemeClr val="tx1"/>
                </a:solidFill>
                <a:effectLst/>
                <a:latin typeface="+mn-lt"/>
                <a:ea typeface="+mn-ea"/>
                <a:cs typeface="+mn-cs"/>
              </a:rPr>
              <a:t> this should cover the basic activities for someone to start using the technology and solving a basic problem using this technology (This might need more that one slides)</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10</a:t>
            </a:fld>
            <a:endParaRPr lang="en-US"/>
          </a:p>
        </p:txBody>
      </p:sp>
    </p:spTree>
    <p:extLst>
      <p:ext uri="{BB962C8B-B14F-4D97-AF65-F5344CB8AC3E}">
        <p14:creationId xmlns:p14="http://schemas.microsoft.com/office/powerpoint/2010/main" val="2683815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Present a getting tutorial;</a:t>
            </a:r>
            <a:r>
              <a:rPr lang="en-US" sz="1200" kern="1200" baseline="0" dirty="0">
                <a:solidFill>
                  <a:schemeClr val="tx1"/>
                </a:solidFill>
                <a:effectLst/>
                <a:latin typeface="+mn-lt"/>
                <a:ea typeface="+mn-ea"/>
                <a:cs typeface="+mn-cs"/>
              </a:rPr>
              <a:t> this should cover the basic activities for someone to start using the technology and solving a basic problem using this technology (This might need more that one slides)</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11</a:t>
            </a:fld>
            <a:endParaRPr lang="en-US"/>
          </a:p>
        </p:txBody>
      </p:sp>
    </p:spTree>
    <p:extLst>
      <p:ext uri="{BB962C8B-B14F-4D97-AF65-F5344CB8AC3E}">
        <p14:creationId xmlns:p14="http://schemas.microsoft.com/office/powerpoint/2010/main" val="2394509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Present a getting tutorial;</a:t>
            </a:r>
            <a:r>
              <a:rPr lang="en-US" sz="1200" kern="1200" baseline="0" dirty="0">
                <a:solidFill>
                  <a:schemeClr val="tx1"/>
                </a:solidFill>
                <a:effectLst/>
                <a:latin typeface="+mn-lt"/>
                <a:ea typeface="+mn-ea"/>
                <a:cs typeface="+mn-cs"/>
              </a:rPr>
              <a:t> this should cover the basic activities for someone to start using the technology and solving a basic problem using this technology (This might need more that one slides)</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12</a:t>
            </a:fld>
            <a:endParaRPr lang="en-US"/>
          </a:p>
        </p:txBody>
      </p:sp>
    </p:spTree>
    <p:extLst>
      <p:ext uri="{BB962C8B-B14F-4D97-AF65-F5344CB8AC3E}">
        <p14:creationId xmlns:p14="http://schemas.microsoft.com/office/powerpoint/2010/main" val="2117105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Present a getting tutorial;</a:t>
            </a:r>
            <a:r>
              <a:rPr lang="en-US" sz="1200" kern="1200" baseline="0" dirty="0">
                <a:solidFill>
                  <a:schemeClr val="tx1"/>
                </a:solidFill>
                <a:effectLst/>
                <a:latin typeface="+mn-lt"/>
                <a:ea typeface="+mn-ea"/>
                <a:cs typeface="+mn-cs"/>
              </a:rPr>
              <a:t> this should cover the basic activities for someone to start using the technology and solving a basic problem using this technology (This might need more that one slides)</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13</a:t>
            </a:fld>
            <a:endParaRPr lang="en-US"/>
          </a:p>
        </p:txBody>
      </p:sp>
    </p:spTree>
    <p:extLst>
      <p:ext uri="{BB962C8B-B14F-4D97-AF65-F5344CB8AC3E}">
        <p14:creationId xmlns:p14="http://schemas.microsoft.com/office/powerpoint/2010/main" val="2935268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Demonstrate a </a:t>
            </a:r>
            <a:r>
              <a:rPr lang="en-US" sz="1200" b="1" kern="1200" dirty="0">
                <a:solidFill>
                  <a:schemeClr val="tx1"/>
                </a:solidFill>
                <a:effectLst/>
                <a:latin typeface="+mn-lt"/>
                <a:ea typeface="+mn-ea"/>
                <a:cs typeface="+mn-cs"/>
              </a:rPr>
              <a:t>non-trivial use case/application</a:t>
            </a:r>
            <a:r>
              <a:rPr lang="en-US" sz="1200" kern="1200" dirty="0">
                <a:solidFill>
                  <a:schemeClr val="tx1"/>
                </a:solidFill>
                <a:effectLst/>
                <a:latin typeface="+mn-lt"/>
                <a:ea typeface="+mn-ea"/>
                <a:cs typeface="+mn-cs"/>
              </a:rPr>
              <a:t> of the technology that you coded/prepared.</a:t>
            </a:r>
            <a:r>
              <a:rPr lang="en-US" sz="1200" kern="1200" baseline="0" dirty="0">
                <a:solidFill>
                  <a:schemeClr val="tx1"/>
                </a:solidFill>
                <a:effectLst/>
                <a:latin typeface="+mn-lt"/>
                <a:ea typeface="+mn-ea"/>
                <a:cs typeface="+mn-cs"/>
              </a:rPr>
              <a:t> This should be a custom example you coded yourself. Possibly this can be an example demonstrating how you could use this technology in your team’s project. You might need more that one slide for this section.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14</a:t>
            </a:fld>
            <a:endParaRPr lang="en-US"/>
          </a:p>
        </p:txBody>
      </p:sp>
    </p:spTree>
    <p:extLst>
      <p:ext uri="{BB962C8B-B14F-4D97-AF65-F5344CB8AC3E}">
        <p14:creationId xmlns:p14="http://schemas.microsoft.com/office/powerpoint/2010/main" val="1404400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Resources for further reading.</a:t>
            </a:r>
            <a:r>
              <a:rPr lang="en-US" sz="1200" kern="1200" baseline="0" dirty="0">
                <a:solidFill>
                  <a:schemeClr val="tx1"/>
                </a:solidFill>
                <a:effectLst/>
                <a:latin typeface="+mn-lt"/>
                <a:ea typeface="+mn-ea"/>
                <a:cs typeface="+mn-cs"/>
              </a:rPr>
              <a:t> Provide a list of resources to help your classmates to learn more about this </a:t>
            </a:r>
            <a:r>
              <a:rPr lang="en-US" sz="1200" kern="1200" baseline="0" dirty="0" err="1">
                <a:solidFill>
                  <a:schemeClr val="tx1"/>
                </a:solidFill>
                <a:effectLst/>
                <a:latin typeface="+mn-lt"/>
                <a:ea typeface="+mn-ea"/>
                <a:cs typeface="+mn-cs"/>
              </a:rPr>
              <a:t>technolgy</a:t>
            </a:r>
            <a:r>
              <a:rPr lang="en-US" sz="1200" kern="1200" baseline="0" dirty="0">
                <a:solidFill>
                  <a:schemeClr val="tx1"/>
                </a:solidFill>
                <a:effectLst/>
                <a:latin typeface="+mn-lt"/>
                <a:ea typeface="+mn-ea"/>
                <a:cs typeface="+mn-cs"/>
              </a:rPr>
              <a:t>.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15</a:t>
            </a:fld>
            <a:endParaRPr lang="en-US"/>
          </a:p>
        </p:txBody>
      </p:sp>
    </p:spTree>
    <p:extLst>
      <p:ext uri="{BB962C8B-B14F-4D97-AF65-F5344CB8AC3E}">
        <p14:creationId xmlns:p14="http://schemas.microsoft.com/office/powerpoint/2010/main" val="504878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16</a:t>
            </a:fld>
            <a:endParaRPr lang="en-US"/>
          </a:p>
        </p:txBody>
      </p:sp>
    </p:spTree>
    <p:extLst>
      <p:ext uri="{BB962C8B-B14F-4D97-AF65-F5344CB8AC3E}">
        <p14:creationId xmlns:p14="http://schemas.microsoft.com/office/powerpoint/2010/main" val="1563991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any information</a:t>
            </a:r>
            <a:r>
              <a:rPr lang="en-US" baseline="0" dirty="0"/>
              <a:t> need to orient the audience what topic you are about to present. </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2</a:t>
            </a:fld>
            <a:endParaRPr lang="en-US"/>
          </a:p>
        </p:txBody>
      </p:sp>
    </p:spTree>
    <p:extLst>
      <p:ext uri="{BB962C8B-B14F-4D97-AF65-F5344CB8AC3E}">
        <p14:creationId xmlns:p14="http://schemas.microsoft.com/office/powerpoint/2010/main" val="1514922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Motivate. what problem does this technology tries to solve; What is its purpose</a:t>
            </a:r>
          </a:p>
        </p:txBody>
      </p:sp>
      <p:sp>
        <p:nvSpPr>
          <p:cNvPr id="4" name="Slide Number Placeholder 3"/>
          <p:cNvSpPr>
            <a:spLocks noGrp="1"/>
          </p:cNvSpPr>
          <p:nvPr>
            <p:ph type="sldNum" sz="quarter" idx="10"/>
          </p:nvPr>
        </p:nvSpPr>
        <p:spPr/>
        <p:txBody>
          <a:bodyPr/>
          <a:lstStyle/>
          <a:p>
            <a:fld id="{A6F8110F-5CB8-4B7A-89C2-96B671E6053B}" type="slidenum">
              <a:rPr lang="en-US" smtClean="0"/>
              <a:t>3</a:t>
            </a:fld>
            <a:endParaRPr lang="en-US"/>
          </a:p>
        </p:txBody>
      </p:sp>
    </p:spTree>
    <p:extLst>
      <p:ext uri="{BB962C8B-B14F-4D97-AF65-F5344CB8AC3E}">
        <p14:creationId xmlns:p14="http://schemas.microsoft.com/office/powerpoint/2010/main" val="1363681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Identify</a:t>
            </a:r>
            <a:r>
              <a:rPr lang="en-US" sz="1200" kern="1200" baseline="0" dirty="0">
                <a:solidFill>
                  <a:schemeClr val="tx1"/>
                </a:solidFill>
                <a:effectLst/>
                <a:latin typeface="+mn-lt"/>
                <a:ea typeface="+mn-ea"/>
                <a:cs typeface="+mn-cs"/>
              </a:rPr>
              <a:t> possible use cases, examples, problems someone could consider using this technology.</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4</a:t>
            </a:fld>
            <a:endParaRPr lang="en-US"/>
          </a:p>
        </p:txBody>
      </p:sp>
    </p:spTree>
    <p:extLst>
      <p:ext uri="{BB962C8B-B14F-4D97-AF65-F5344CB8AC3E}">
        <p14:creationId xmlns:p14="http://schemas.microsoft.com/office/powerpoint/2010/main" val="486607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any background, key concepts</a:t>
            </a:r>
            <a:r>
              <a:rPr lang="en-US" sz="1200" kern="1200" baseline="0" dirty="0">
                <a:solidFill>
                  <a:schemeClr val="tx1"/>
                </a:solidFill>
                <a:effectLst/>
                <a:latin typeface="+mn-lt"/>
                <a:ea typeface="+mn-ea"/>
                <a:cs typeface="+mn-cs"/>
              </a:rPr>
              <a:t> and terminology needed for the audience to understand the technology your are presenting.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5</a:t>
            </a:fld>
            <a:endParaRPr lang="en-US"/>
          </a:p>
        </p:txBody>
      </p:sp>
    </p:spTree>
    <p:extLst>
      <p:ext uri="{BB962C8B-B14F-4D97-AF65-F5344CB8AC3E}">
        <p14:creationId xmlns:p14="http://schemas.microsoft.com/office/powerpoint/2010/main" val="497576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any background, key concepts</a:t>
            </a:r>
            <a:r>
              <a:rPr lang="en-US" sz="1200" kern="1200" baseline="0" dirty="0">
                <a:solidFill>
                  <a:schemeClr val="tx1"/>
                </a:solidFill>
                <a:effectLst/>
                <a:latin typeface="+mn-lt"/>
                <a:ea typeface="+mn-ea"/>
                <a:cs typeface="+mn-cs"/>
              </a:rPr>
              <a:t> and terminology needed for the audience to understand the technology your are presenting.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6</a:t>
            </a:fld>
            <a:endParaRPr lang="en-US"/>
          </a:p>
        </p:txBody>
      </p:sp>
    </p:spTree>
    <p:extLst>
      <p:ext uri="{BB962C8B-B14F-4D97-AF65-F5344CB8AC3E}">
        <p14:creationId xmlns:p14="http://schemas.microsoft.com/office/powerpoint/2010/main" val="3380413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Present a getting tutorial;</a:t>
            </a:r>
            <a:r>
              <a:rPr lang="en-US" sz="1200" kern="1200" baseline="0" dirty="0">
                <a:solidFill>
                  <a:schemeClr val="tx1"/>
                </a:solidFill>
                <a:effectLst/>
                <a:latin typeface="+mn-lt"/>
                <a:ea typeface="+mn-ea"/>
                <a:cs typeface="+mn-cs"/>
              </a:rPr>
              <a:t> this should cover the basic activities for someone to start using the technology and solving a basic problem using this technology (This might need more that one slides)</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7</a:t>
            </a:fld>
            <a:endParaRPr lang="en-US"/>
          </a:p>
        </p:txBody>
      </p:sp>
    </p:spTree>
    <p:extLst>
      <p:ext uri="{BB962C8B-B14F-4D97-AF65-F5344CB8AC3E}">
        <p14:creationId xmlns:p14="http://schemas.microsoft.com/office/powerpoint/2010/main" val="1289767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Present a getting tutorial;</a:t>
            </a:r>
            <a:r>
              <a:rPr lang="en-US" sz="1200" kern="1200" baseline="0" dirty="0">
                <a:solidFill>
                  <a:schemeClr val="tx1"/>
                </a:solidFill>
                <a:effectLst/>
                <a:latin typeface="+mn-lt"/>
                <a:ea typeface="+mn-ea"/>
                <a:cs typeface="+mn-cs"/>
              </a:rPr>
              <a:t> this should cover the basic activities for someone to start using the technology and solving a basic problem using this technology (This might need more that one slides)</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8</a:t>
            </a:fld>
            <a:endParaRPr lang="en-US"/>
          </a:p>
        </p:txBody>
      </p:sp>
    </p:spTree>
    <p:extLst>
      <p:ext uri="{BB962C8B-B14F-4D97-AF65-F5344CB8AC3E}">
        <p14:creationId xmlns:p14="http://schemas.microsoft.com/office/powerpoint/2010/main" val="3162883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Present a getting tutorial;</a:t>
            </a:r>
            <a:r>
              <a:rPr lang="en-US" sz="1200" kern="1200" baseline="0" dirty="0">
                <a:solidFill>
                  <a:schemeClr val="tx1"/>
                </a:solidFill>
                <a:effectLst/>
                <a:latin typeface="+mn-lt"/>
                <a:ea typeface="+mn-ea"/>
                <a:cs typeface="+mn-cs"/>
              </a:rPr>
              <a:t> this should cover the basic activities for someone to start using the technology and solving a basic problem using this technology (This might need more that one slides)</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9</a:t>
            </a:fld>
            <a:endParaRPr lang="en-US"/>
          </a:p>
        </p:txBody>
      </p:sp>
    </p:spTree>
    <p:extLst>
      <p:ext uri="{BB962C8B-B14F-4D97-AF65-F5344CB8AC3E}">
        <p14:creationId xmlns:p14="http://schemas.microsoft.com/office/powerpoint/2010/main" val="3070378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p:cNvSpPr/>
          <p:nvPr userDrawn="1"/>
        </p:nvSpPr>
        <p:spPr>
          <a:xfrm>
            <a:off x="0" y="0"/>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4" name="Title 3"/>
          <p:cNvSpPr>
            <a:spLocks noGrp="1"/>
          </p:cNvSpPr>
          <p:nvPr>
            <p:ph type="title"/>
          </p:nvPr>
        </p:nvSpPr>
        <p:spPr>
          <a:xfrm>
            <a:off x="411018" y="1103093"/>
            <a:ext cx="11369963" cy="673979"/>
          </a:xfrm>
        </p:spPr>
        <p:txBody>
          <a:bodyPr/>
          <a:lstStyle>
            <a:lvl1pPr>
              <a:defRPr>
                <a:latin typeface="+mn-lt"/>
              </a:defRPr>
            </a:lvl1pPr>
          </a:lstStyle>
          <a:p>
            <a:r>
              <a:rPr lang="en-US" dirty="0"/>
              <a:t>Click to edit Master title style</a:t>
            </a:r>
          </a:p>
        </p:txBody>
      </p:sp>
      <p:sp>
        <p:nvSpPr>
          <p:cNvPr id="7" name="TextBox 6"/>
          <p:cNvSpPr txBox="1"/>
          <p:nvPr userDrawn="1"/>
        </p:nvSpPr>
        <p:spPr>
          <a:xfrm>
            <a:off x="7247467" y="270866"/>
            <a:ext cx="4788589" cy="461665"/>
          </a:xfrm>
          <a:prstGeom prst="rect">
            <a:avLst/>
          </a:prstGeom>
          <a:noFill/>
        </p:spPr>
        <p:txBody>
          <a:bodyPr wrap="square" rtlCol="0">
            <a:spAutoFit/>
          </a:bodyPr>
          <a:lstStyle/>
          <a:p>
            <a:pPr algn="r"/>
            <a:r>
              <a:rPr lang="en-US" sz="2400" dirty="0">
                <a:solidFill>
                  <a:schemeClr val="bg1"/>
                </a:solidFill>
              </a:rPr>
              <a:t>CUS1166</a:t>
            </a:r>
            <a:r>
              <a:rPr lang="en-US" sz="2400" baseline="0" dirty="0">
                <a:solidFill>
                  <a:schemeClr val="bg1"/>
                </a:solidFill>
              </a:rPr>
              <a:t> </a:t>
            </a:r>
            <a:r>
              <a:rPr lang="mr-IN" sz="2400" baseline="0" dirty="0">
                <a:solidFill>
                  <a:schemeClr val="bg1"/>
                </a:solidFill>
              </a:rPr>
              <a:t>–</a:t>
            </a:r>
            <a:r>
              <a:rPr lang="en-US" sz="2400" baseline="0" dirty="0">
                <a:solidFill>
                  <a:schemeClr val="bg1"/>
                </a:solidFill>
              </a:rPr>
              <a:t> Technology Presentation</a:t>
            </a:r>
            <a:endParaRPr lang="en-US" sz="2400" dirty="0">
              <a:solidFill>
                <a:schemeClr val="bg1"/>
              </a:solidFill>
            </a:endParaRPr>
          </a:p>
        </p:txBody>
      </p:sp>
      <p:sp>
        <p:nvSpPr>
          <p:cNvPr id="9" name="Rectangle 8"/>
          <p:cNvSpPr/>
          <p:nvPr userDrawn="1"/>
        </p:nvSpPr>
        <p:spPr>
          <a:xfrm>
            <a:off x="-1" y="6390167"/>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6" name="TextBox 5"/>
          <p:cNvSpPr txBox="1"/>
          <p:nvPr userDrawn="1"/>
        </p:nvSpPr>
        <p:spPr>
          <a:xfrm>
            <a:off x="7506586" y="6390167"/>
            <a:ext cx="4529470" cy="461665"/>
          </a:xfrm>
          <a:prstGeom prst="rect">
            <a:avLst/>
          </a:prstGeom>
          <a:noFill/>
        </p:spPr>
        <p:txBody>
          <a:bodyPr wrap="square" rtlCol="0">
            <a:spAutoFit/>
          </a:bodyPr>
          <a:lstStyle/>
          <a:p>
            <a:pPr algn="r"/>
            <a:r>
              <a:rPr lang="en-US" sz="2400" dirty="0">
                <a:solidFill>
                  <a:schemeClr val="bg1"/>
                </a:solidFill>
              </a:rPr>
              <a:t>Dr. Christoforos</a:t>
            </a:r>
            <a:r>
              <a:rPr lang="en-US" sz="2400" baseline="0" dirty="0">
                <a:solidFill>
                  <a:schemeClr val="bg1"/>
                </a:solidFill>
              </a:rPr>
              <a:t> Christoforou</a:t>
            </a:r>
            <a:endParaRPr lang="en-US" sz="2400" dirty="0">
              <a:solidFill>
                <a:schemeClr val="bg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985" y="286607"/>
            <a:ext cx="11369963" cy="673979"/>
          </a:xfrm>
          <a:prstGeom prst="rect">
            <a:avLst/>
          </a:prstGeom>
        </p:spPr>
        <p:txBody>
          <a:bodyPr vert="horz" lIns="91436" tIns="45718" rIns="91436" bIns="45718" rtlCol="0" anchor="b">
            <a:normAutofit/>
          </a:bodyPr>
          <a:lstStyle/>
          <a:p>
            <a:r>
              <a:rPr lang="en-US" dirty="0"/>
              <a:t>Click to edit Master title style</a:t>
            </a:r>
          </a:p>
        </p:txBody>
      </p:sp>
      <p:sp>
        <p:nvSpPr>
          <p:cNvPr id="3" name="Text Placeholder 2"/>
          <p:cNvSpPr>
            <a:spLocks noGrp="1"/>
          </p:cNvSpPr>
          <p:nvPr>
            <p:ph type="body" idx="1"/>
          </p:nvPr>
        </p:nvSpPr>
        <p:spPr>
          <a:xfrm>
            <a:off x="350983" y="1219203"/>
            <a:ext cx="11406908" cy="5209309"/>
          </a:xfrm>
          <a:prstGeom prst="rect">
            <a:avLst/>
          </a:prstGeom>
        </p:spPr>
        <p:txBody>
          <a:bodyPr vert="horz" lIns="91436" tIns="45718" rIns="91436" bIns="45718" rtlCol="0">
            <a:noAutofit/>
          </a:body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12" name="Slide Number Placeholder 5"/>
          <p:cNvSpPr txBox="1">
            <a:spLocks/>
          </p:cNvSpPr>
          <p:nvPr userDrawn="1"/>
        </p:nvSpPr>
        <p:spPr>
          <a:xfrm>
            <a:off x="0" y="6565686"/>
            <a:ext cx="1066800" cy="273844"/>
          </a:xfrm>
          <a:prstGeom prst="rect">
            <a:avLst/>
          </a:prstGeom>
        </p:spPr>
        <p:txBody>
          <a:bodyPr lIns="91436" tIns="45718" rIns="91436" bIns="457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4F2234-F0AC-4578-99CD-21C2B01FA7D4}" type="slidenum">
              <a:rPr lang="en-US" sz="1600" b="0" smtClean="0"/>
              <a:pPr/>
              <a:t>‹#›</a:t>
            </a:fld>
            <a:endParaRPr lang="en-US" sz="1600" b="0" dirty="0"/>
          </a:p>
        </p:txBody>
      </p:sp>
    </p:spTree>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ctr" defTabSz="914354" rtl="0" eaLnBrk="1" latinLnBrk="0" hangingPunct="1">
        <a:lnSpc>
          <a:spcPct val="85000"/>
        </a:lnSpc>
        <a:spcBef>
          <a:spcPct val="0"/>
        </a:spcBef>
        <a:buNone/>
        <a:defRPr sz="4400" kern="1200" spc="-51" baseline="0">
          <a:solidFill>
            <a:schemeClr val="tx1"/>
          </a:solidFill>
          <a:effectLst>
            <a:outerShdw blurRad="50800" dist="38100" dir="2700000" algn="tl" rotWithShape="0">
              <a:prstClr val="black">
                <a:alpha val="40000"/>
              </a:prstClr>
            </a:outerShdw>
          </a:effectLst>
          <a:latin typeface="Berlin Sans FB Demi" panose="020E0802020502020306" pitchFamily="34" charset="0"/>
          <a:ea typeface="+mj-ea"/>
          <a:cs typeface="+mj-cs"/>
        </a:defRPr>
      </a:lvl1pPr>
    </p:titleStyle>
    <p:body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nurag90x/flask-pundit"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www.youtube.com/watch?v=qruGD_8ry7k" TargetMode="External"/><Relationship Id="rId4" Type="http://schemas.openxmlformats.org/officeDocument/2006/relationships/hyperlink" Target="https://www.youtube.com/watch?v=PWizyTjCAd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947" y="2378204"/>
            <a:ext cx="11369963" cy="673979"/>
          </a:xfrm>
        </p:spPr>
        <p:txBody>
          <a:bodyPr>
            <a:normAutofit fontScale="90000"/>
          </a:bodyPr>
          <a:lstStyle/>
          <a:p>
            <a:r>
              <a:rPr lang="en-US" altLang="en-US" dirty="0"/>
              <a:t>CUS1166 </a:t>
            </a:r>
            <a:r>
              <a:rPr lang="mr-IN" altLang="en-US" dirty="0"/>
              <a:t>–</a:t>
            </a:r>
            <a:r>
              <a:rPr lang="en-US" altLang="en-US" dirty="0"/>
              <a:t> Software Engineering </a:t>
            </a:r>
            <a:br>
              <a:rPr lang="en-US" altLang="en-US" dirty="0"/>
            </a:br>
            <a:br>
              <a:rPr lang="en-US" altLang="en-US" dirty="0"/>
            </a:br>
            <a:r>
              <a:rPr lang="en-US" altLang="en-US" dirty="0"/>
              <a:t>Technology Presentation </a:t>
            </a:r>
            <a:endParaRPr lang="en-US" dirty="0"/>
          </a:p>
        </p:txBody>
      </p:sp>
      <p:sp>
        <p:nvSpPr>
          <p:cNvPr id="23" name="Content Placeholder 2"/>
          <p:cNvSpPr txBox="1">
            <a:spLocks/>
          </p:cNvSpPr>
          <p:nvPr/>
        </p:nvSpPr>
        <p:spPr>
          <a:xfrm>
            <a:off x="428947" y="3526365"/>
            <a:ext cx="11369963" cy="2462059"/>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lgn="ctr">
              <a:buFont typeface="Wingdings" panose="05000000000000000000" pitchFamily="2" charset="2"/>
              <a:buNone/>
            </a:pPr>
            <a:r>
              <a:rPr lang="en-US" sz="2800" b="1"/>
              <a:t>Flask-Pundit </a:t>
            </a:r>
          </a:p>
          <a:p>
            <a:pPr marL="0" indent="0" algn="ctr">
              <a:buFont typeface="Wingdings" panose="05000000000000000000" pitchFamily="2" charset="2"/>
              <a:buNone/>
            </a:pPr>
            <a:r>
              <a:rPr lang="en-US" sz="2800" dirty="0" err="1"/>
              <a:t>Imaya</a:t>
            </a:r>
            <a:r>
              <a:rPr lang="en-US" sz="2800" dirty="0"/>
              <a:t> Karunanayake</a:t>
            </a:r>
          </a:p>
          <a:p>
            <a:pPr marL="0" indent="0" algn="ctr">
              <a:buFont typeface="Wingdings" panose="05000000000000000000" pitchFamily="2" charset="2"/>
              <a:buNone/>
            </a:pPr>
            <a:r>
              <a:rPr lang="en-US" sz="2800" dirty="0"/>
              <a:t>March 27, 2019</a:t>
            </a:r>
          </a:p>
          <a:p>
            <a:pPr marL="0" indent="0">
              <a:buFont typeface="Wingdings" panose="05000000000000000000" pitchFamily="2" charset="2"/>
              <a:buNone/>
            </a:pPr>
            <a:endParaRPr lang="en-US" sz="2800" dirty="0"/>
          </a:p>
        </p:txBody>
      </p:sp>
    </p:spTree>
    <p:extLst>
      <p:ext uri="{BB962C8B-B14F-4D97-AF65-F5344CB8AC3E}">
        <p14:creationId xmlns:p14="http://schemas.microsoft.com/office/powerpoint/2010/main" val="447012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Getting Started Tutorial</a:t>
            </a:r>
          </a:p>
        </p:txBody>
      </p:sp>
      <p:sp>
        <p:nvSpPr>
          <p:cNvPr id="4" name="Content Placeholder 2">
            <a:extLst>
              <a:ext uri="{FF2B5EF4-FFF2-40B4-BE49-F238E27FC236}">
                <a16:creationId xmlns:a16="http://schemas.microsoft.com/office/drawing/2014/main" id="{D48D7A71-F6FE-4BCF-8ECC-5932EEF1B7AB}"/>
              </a:ext>
            </a:extLst>
          </p:cNvPr>
          <p:cNvSpPr txBox="1">
            <a:spLocks/>
          </p:cNvSpPr>
          <p:nvPr/>
        </p:nvSpPr>
        <p:spPr>
          <a:xfrm>
            <a:off x="838200" y="1563934"/>
            <a:ext cx="10500360" cy="4351338"/>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dirty="0"/>
              <a:t>This code shows how to </a:t>
            </a:r>
            <a:r>
              <a:rPr lang="en-US" u="sng" dirty="0"/>
              <a:t>use the authorize method</a:t>
            </a:r>
            <a:r>
              <a:rPr lang="en-US" dirty="0"/>
              <a:t> in a single model.</a:t>
            </a:r>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dirty="0"/>
          </a:p>
          <a:p>
            <a:r>
              <a:rPr lang="en-US" dirty="0"/>
              <a:t>Recap: Invoking ‘authorize’ executes the ‘get’ method in the </a:t>
            </a:r>
            <a:r>
              <a:rPr lang="en-US" dirty="0" err="1"/>
              <a:t>PostPolicy</a:t>
            </a:r>
            <a:r>
              <a:rPr lang="en-US" dirty="0"/>
              <a:t> class. </a:t>
            </a:r>
          </a:p>
        </p:txBody>
      </p:sp>
      <p:sp>
        <p:nvSpPr>
          <p:cNvPr id="5" name="Title 1">
            <a:extLst>
              <a:ext uri="{FF2B5EF4-FFF2-40B4-BE49-F238E27FC236}">
                <a16:creationId xmlns:a16="http://schemas.microsoft.com/office/drawing/2014/main" id="{7DE83C84-173F-4C49-B4D8-5558053B9E0E}"/>
              </a:ext>
            </a:extLst>
          </p:cNvPr>
          <p:cNvSpPr>
            <a:spLocks noGrp="1"/>
          </p:cNvSpPr>
          <p:nvPr>
            <p:ph type="title"/>
          </p:nvPr>
        </p:nvSpPr>
        <p:spPr>
          <a:xfrm>
            <a:off x="838200" y="365125"/>
            <a:ext cx="10515600" cy="1325563"/>
          </a:xfrm>
        </p:spPr>
        <p:txBody>
          <a:bodyPr/>
          <a:lstStyle/>
          <a:p>
            <a:r>
              <a:rPr lang="en-US" dirty="0"/>
              <a:t>Using Pundit</a:t>
            </a:r>
          </a:p>
        </p:txBody>
      </p:sp>
      <p:pic>
        <p:nvPicPr>
          <p:cNvPr id="3" name="Picture 2">
            <a:extLst>
              <a:ext uri="{FF2B5EF4-FFF2-40B4-BE49-F238E27FC236}">
                <a16:creationId xmlns:a16="http://schemas.microsoft.com/office/drawing/2014/main" id="{22117527-87BD-42DA-ADC9-71BC4EEE8D4C}"/>
              </a:ext>
            </a:extLst>
          </p:cNvPr>
          <p:cNvPicPr>
            <a:picLocks noChangeAspect="1"/>
          </p:cNvPicPr>
          <p:nvPr/>
        </p:nvPicPr>
        <p:blipFill>
          <a:blip r:embed="rId3"/>
          <a:stretch>
            <a:fillRect/>
          </a:stretch>
        </p:blipFill>
        <p:spPr>
          <a:xfrm>
            <a:off x="251012" y="2472397"/>
            <a:ext cx="4580302" cy="3173494"/>
          </a:xfrm>
          <a:prstGeom prst="rect">
            <a:avLst/>
          </a:prstGeom>
        </p:spPr>
      </p:pic>
      <p:sp>
        <p:nvSpPr>
          <p:cNvPr id="7" name="Content Placeholder 2">
            <a:extLst>
              <a:ext uri="{FF2B5EF4-FFF2-40B4-BE49-F238E27FC236}">
                <a16:creationId xmlns:a16="http://schemas.microsoft.com/office/drawing/2014/main" id="{AEF10403-EA67-4A5D-BEEE-CE62CFBF7651}"/>
              </a:ext>
            </a:extLst>
          </p:cNvPr>
          <p:cNvSpPr txBox="1">
            <a:spLocks/>
          </p:cNvSpPr>
          <p:nvPr/>
        </p:nvSpPr>
        <p:spPr>
          <a:xfrm>
            <a:off x="4577941" y="1930393"/>
            <a:ext cx="7490012" cy="4351338"/>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dirty="0"/>
              <a:t>This authorize method take 3 parameters:</a:t>
            </a:r>
          </a:p>
          <a:p>
            <a:pPr lvl="1"/>
            <a:r>
              <a:rPr lang="en-US" b="1" dirty="0"/>
              <a:t>Record</a:t>
            </a:r>
            <a:r>
              <a:rPr lang="en-US" dirty="0"/>
              <a:t>: can either be an object or class and corresponds to a ‘model’ that is being authorized.</a:t>
            </a:r>
          </a:p>
          <a:p>
            <a:pPr lvl="1"/>
            <a:r>
              <a:rPr lang="en-US" b="1" dirty="0"/>
              <a:t>Action</a:t>
            </a:r>
            <a:r>
              <a:rPr lang="en-US" dirty="0"/>
              <a:t>: This depends on what policy method that you want to invoke for doing the authorization. </a:t>
            </a:r>
          </a:p>
          <a:p>
            <a:pPr lvl="2"/>
            <a:r>
              <a:rPr lang="en-US" dirty="0"/>
              <a:t>It will default to the </a:t>
            </a:r>
            <a:r>
              <a:rPr lang="en-US" dirty="0" err="1"/>
              <a:t>request.method.lowercase</a:t>
            </a:r>
            <a:r>
              <a:rPr lang="en-US" dirty="0"/>
              <a:t>() meaning the </a:t>
            </a:r>
            <a:r>
              <a:rPr lang="en-US" u="sng" dirty="0"/>
              <a:t>get method</a:t>
            </a:r>
            <a:r>
              <a:rPr lang="en-US" dirty="0"/>
              <a:t> (from the previous snippet).</a:t>
            </a:r>
          </a:p>
          <a:p>
            <a:pPr lvl="1"/>
            <a:r>
              <a:rPr lang="en-US" b="1" dirty="0"/>
              <a:t>User</a:t>
            </a:r>
            <a:r>
              <a:rPr lang="en-US" dirty="0"/>
              <a:t>: the currently logged in user. If no user object is provided, pundit tries to pick either </a:t>
            </a:r>
            <a:r>
              <a:rPr lang="en-US" dirty="0" err="1"/>
              <a:t>flask.g.user</a:t>
            </a:r>
            <a:r>
              <a:rPr lang="en-US" dirty="0"/>
              <a:t> or </a:t>
            </a:r>
            <a:r>
              <a:rPr lang="en-US" dirty="0" err="1"/>
              <a:t>flask.g.current_user</a:t>
            </a:r>
            <a:r>
              <a:rPr lang="en-US" dirty="0"/>
              <a:t> (whichever is available).</a:t>
            </a:r>
          </a:p>
          <a:p>
            <a:pPr marL="200021" lvl="1" indent="0">
              <a:buNone/>
            </a:pPr>
            <a:endParaRPr lang="en-US" dirty="0"/>
          </a:p>
        </p:txBody>
      </p:sp>
    </p:spTree>
    <p:extLst>
      <p:ext uri="{BB962C8B-B14F-4D97-AF65-F5344CB8AC3E}">
        <p14:creationId xmlns:p14="http://schemas.microsoft.com/office/powerpoint/2010/main" val="863350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Getting Started Tutorial</a:t>
            </a:r>
          </a:p>
        </p:txBody>
      </p:sp>
      <p:sp>
        <p:nvSpPr>
          <p:cNvPr id="4" name="Content Placeholder 2">
            <a:extLst>
              <a:ext uri="{FF2B5EF4-FFF2-40B4-BE49-F238E27FC236}">
                <a16:creationId xmlns:a16="http://schemas.microsoft.com/office/drawing/2014/main" id="{D48D7A71-F6FE-4BCF-8ECC-5932EEF1B7AB}"/>
              </a:ext>
            </a:extLst>
          </p:cNvPr>
          <p:cNvSpPr txBox="1">
            <a:spLocks/>
          </p:cNvSpPr>
          <p:nvPr/>
        </p:nvSpPr>
        <p:spPr>
          <a:xfrm>
            <a:off x="838200" y="1490345"/>
            <a:ext cx="10515600" cy="4351338"/>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dirty="0"/>
              <a:t>Scopes </a:t>
            </a:r>
          </a:p>
          <a:p>
            <a:pPr lvl="1"/>
            <a:r>
              <a:rPr lang="en-US" dirty="0"/>
              <a:t>The </a:t>
            </a:r>
            <a:r>
              <a:rPr lang="en-US" dirty="0" err="1"/>
              <a:t>policy_scope</a:t>
            </a:r>
            <a:r>
              <a:rPr lang="en-US" dirty="0"/>
              <a:t> method returns a ‘scoped’ version of a model.</a:t>
            </a:r>
          </a:p>
          <a:p>
            <a:pPr lvl="1"/>
            <a:r>
              <a:rPr lang="en-US" dirty="0"/>
              <a:t>Ex: Just like the blog example, with the different privileges for the admins and users (in this code ‘staff’) </a:t>
            </a:r>
          </a:p>
        </p:txBody>
      </p:sp>
      <p:sp>
        <p:nvSpPr>
          <p:cNvPr id="5" name="Title 1">
            <a:extLst>
              <a:ext uri="{FF2B5EF4-FFF2-40B4-BE49-F238E27FC236}">
                <a16:creationId xmlns:a16="http://schemas.microsoft.com/office/drawing/2014/main" id="{7DE83C84-173F-4C49-B4D8-5558053B9E0E}"/>
              </a:ext>
            </a:extLst>
          </p:cNvPr>
          <p:cNvSpPr>
            <a:spLocks noGrp="1"/>
          </p:cNvSpPr>
          <p:nvPr>
            <p:ph type="title"/>
          </p:nvPr>
        </p:nvSpPr>
        <p:spPr>
          <a:xfrm>
            <a:off x="838200" y="365125"/>
            <a:ext cx="10515600" cy="1325563"/>
          </a:xfrm>
        </p:spPr>
        <p:txBody>
          <a:bodyPr/>
          <a:lstStyle/>
          <a:p>
            <a:r>
              <a:rPr lang="en-US" dirty="0"/>
              <a:t>Using Pundit</a:t>
            </a:r>
          </a:p>
        </p:txBody>
      </p:sp>
      <p:pic>
        <p:nvPicPr>
          <p:cNvPr id="2" name="Picture 1">
            <a:extLst>
              <a:ext uri="{FF2B5EF4-FFF2-40B4-BE49-F238E27FC236}">
                <a16:creationId xmlns:a16="http://schemas.microsoft.com/office/drawing/2014/main" id="{DAA6513F-6C06-4D95-9ADA-775011533DA8}"/>
              </a:ext>
            </a:extLst>
          </p:cNvPr>
          <p:cNvPicPr>
            <a:picLocks noChangeAspect="1"/>
          </p:cNvPicPr>
          <p:nvPr/>
        </p:nvPicPr>
        <p:blipFill>
          <a:blip r:embed="rId3"/>
          <a:stretch>
            <a:fillRect/>
          </a:stretch>
        </p:blipFill>
        <p:spPr>
          <a:xfrm>
            <a:off x="619245" y="3288664"/>
            <a:ext cx="7276190" cy="2990215"/>
          </a:xfrm>
          <a:prstGeom prst="rect">
            <a:avLst/>
          </a:prstGeom>
        </p:spPr>
      </p:pic>
      <p:sp>
        <p:nvSpPr>
          <p:cNvPr id="7" name="Content Placeholder 2">
            <a:extLst>
              <a:ext uri="{FF2B5EF4-FFF2-40B4-BE49-F238E27FC236}">
                <a16:creationId xmlns:a16="http://schemas.microsoft.com/office/drawing/2014/main" id="{2081D058-E08D-4CEB-B0C8-CF2595BC746C}"/>
              </a:ext>
            </a:extLst>
          </p:cNvPr>
          <p:cNvSpPr txBox="1">
            <a:spLocks/>
          </p:cNvSpPr>
          <p:nvPr/>
        </p:nvSpPr>
        <p:spPr>
          <a:xfrm>
            <a:off x="8006817" y="3212463"/>
            <a:ext cx="3807554" cy="2990215"/>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dirty="0"/>
              <a:t>This is where you’d want to use ‘</a:t>
            </a:r>
            <a:r>
              <a:rPr lang="en-US" dirty="0" err="1"/>
              <a:t>policy_scope</a:t>
            </a:r>
            <a:r>
              <a:rPr lang="en-US" dirty="0"/>
              <a:t>’ instead of ‘authorize.’</a:t>
            </a:r>
          </a:p>
          <a:p>
            <a:r>
              <a:rPr lang="en-US" dirty="0"/>
              <a:t>Define the scope method in your policy.</a:t>
            </a:r>
          </a:p>
        </p:txBody>
      </p:sp>
    </p:spTree>
    <p:extLst>
      <p:ext uri="{BB962C8B-B14F-4D97-AF65-F5344CB8AC3E}">
        <p14:creationId xmlns:p14="http://schemas.microsoft.com/office/powerpoint/2010/main" val="2460128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Getting Started Tutorial</a:t>
            </a:r>
          </a:p>
        </p:txBody>
      </p:sp>
      <p:sp>
        <p:nvSpPr>
          <p:cNvPr id="4" name="Content Placeholder 2">
            <a:extLst>
              <a:ext uri="{FF2B5EF4-FFF2-40B4-BE49-F238E27FC236}">
                <a16:creationId xmlns:a16="http://schemas.microsoft.com/office/drawing/2014/main" id="{D48D7A71-F6FE-4BCF-8ECC-5932EEF1B7AB}"/>
              </a:ext>
            </a:extLst>
          </p:cNvPr>
          <p:cNvSpPr txBox="1">
            <a:spLocks/>
          </p:cNvSpPr>
          <p:nvPr/>
        </p:nvSpPr>
        <p:spPr>
          <a:xfrm>
            <a:off x="838200" y="1627505"/>
            <a:ext cx="10515600" cy="4351338"/>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endParaRPr lang="en-US" dirty="0"/>
          </a:p>
          <a:p>
            <a:endParaRPr lang="en-US" dirty="0"/>
          </a:p>
        </p:txBody>
      </p:sp>
      <p:sp>
        <p:nvSpPr>
          <p:cNvPr id="5" name="Title 1">
            <a:extLst>
              <a:ext uri="{FF2B5EF4-FFF2-40B4-BE49-F238E27FC236}">
                <a16:creationId xmlns:a16="http://schemas.microsoft.com/office/drawing/2014/main" id="{7DE83C84-173F-4C49-B4D8-5558053B9E0E}"/>
              </a:ext>
            </a:extLst>
          </p:cNvPr>
          <p:cNvSpPr>
            <a:spLocks noGrp="1"/>
          </p:cNvSpPr>
          <p:nvPr>
            <p:ph type="title"/>
          </p:nvPr>
        </p:nvSpPr>
        <p:spPr>
          <a:xfrm>
            <a:off x="838200" y="365125"/>
            <a:ext cx="10515600" cy="1325563"/>
          </a:xfrm>
        </p:spPr>
        <p:txBody>
          <a:bodyPr/>
          <a:lstStyle/>
          <a:p>
            <a:r>
              <a:rPr lang="en-US" dirty="0"/>
              <a:t>Using Pundit</a:t>
            </a:r>
          </a:p>
        </p:txBody>
      </p:sp>
      <p:sp>
        <p:nvSpPr>
          <p:cNvPr id="7" name="Content Placeholder 2">
            <a:extLst>
              <a:ext uri="{FF2B5EF4-FFF2-40B4-BE49-F238E27FC236}">
                <a16:creationId xmlns:a16="http://schemas.microsoft.com/office/drawing/2014/main" id="{4FE38D60-60BE-404D-8441-C1B8521B26DA}"/>
              </a:ext>
            </a:extLst>
          </p:cNvPr>
          <p:cNvSpPr txBox="1">
            <a:spLocks/>
          </p:cNvSpPr>
          <p:nvPr/>
        </p:nvSpPr>
        <p:spPr>
          <a:xfrm>
            <a:off x="658907" y="1697906"/>
            <a:ext cx="4028370" cy="3359783"/>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dirty="0"/>
              <a:t>When you call the </a:t>
            </a:r>
            <a:r>
              <a:rPr lang="en-US" dirty="0" err="1"/>
              <a:t>policy_scope</a:t>
            </a:r>
            <a:r>
              <a:rPr lang="en-US" dirty="0"/>
              <a:t>(model) with a model class, the ‘scope’ method gets called (on the previous slide).</a:t>
            </a:r>
          </a:p>
          <a:p>
            <a:r>
              <a:rPr lang="en-US" dirty="0"/>
              <a:t>Keep in mind not to pass an object here.</a:t>
            </a:r>
          </a:p>
          <a:p>
            <a:r>
              <a:rPr lang="en-US" dirty="0"/>
              <a:t>This example returns all the post for an admin and staff posts for a user.</a:t>
            </a:r>
          </a:p>
        </p:txBody>
      </p:sp>
      <p:pic>
        <p:nvPicPr>
          <p:cNvPr id="2" name="Picture 1">
            <a:extLst>
              <a:ext uri="{FF2B5EF4-FFF2-40B4-BE49-F238E27FC236}">
                <a16:creationId xmlns:a16="http://schemas.microsoft.com/office/drawing/2014/main" id="{0CCF065F-5205-4610-A782-1FA188C53A0C}"/>
              </a:ext>
            </a:extLst>
          </p:cNvPr>
          <p:cNvPicPr>
            <a:picLocks noChangeAspect="1"/>
          </p:cNvPicPr>
          <p:nvPr/>
        </p:nvPicPr>
        <p:blipFill>
          <a:blip r:embed="rId3"/>
          <a:stretch>
            <a:fillRect/>
          </a:stretch>
        </p:blipFill>
        <p:spPr>
          <a:xfrm>
            <a:off x="4866570" y="1850586"/>
            <a:ext cx="6894012" cy="2535875"/>
          </a:xfrm>
          <a:prstGeom prst="rect">
            <a:avLst/>
          </a:prstGeom>
        </p:spPr>
      </p:pic>
      <p:sp>
        <p:nvSpPr>
          <p:cNvPr id="14" name="Content Placeholder 2">
            <a:extLst>
              <a:ext uri="{FF2B5EF4-FFF2-40B4-BE49-F238E27FC236}">
                <a16:creationId xmlns:a16="http://schemas.microsoft.com/office/drawing/2014/main" id="{0C4F6A60-A7D1-4AE1-B3D2-9F4A8C290E1C}"/>
              </a:ext>
            </a:extLst>
          </p:cNvPr>
          <p:cNvSpPr txBox="1">
            <a:spLocks/>
          </p:cNvSpPr>
          <p:nvPr/>
        </p:nvSpPr>
        <p:spPr>
          <a:xfrm>
            <a:off x="4776925" y="4743711"/>
            <a:ext cx="7229880" cy="1444701"/>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dirty="0"/>
              <a:t>The policy-scope method take 2 arguments:</a:t>
            </a:r>
          </a:p>
          <a:p>
            <a:pPr lvl="1"/>
            <a:r>
              <a:rPr lang="en-US" dirty="0"/>
              <a:t>A </a:t>
            </a:r>
            <a:r>
              <a:rPr lang="en-US" b="1" dirty="0"/>
              <a:t>model</a:t>
            </a:r>
            <a:r>
              <a:rPr lang="en-US" dirty="0"/>
              <a:t>: the class that is to be ‘scoped’.</a:t>
            </a:r>
          </a:p>
          <a:p>
            <a:pPr lvl="1"/>
            <a:r>
              <a:rPr lang="en-US" dirty="0"/>
              <a:t>A </a:t>
            </a:r>
            <a:r>
              <a:rPr lang="en-US" b="1" dirty="0"/>
              <a:t>user</a:t>
            </a:r>
            <a:r>
              <a:rPr lang="en-US" dirty="0"/>
              <a:t> object: the user object in the authorize case.</a:t>
            </a:r>
          </a:p>
        </p:txBody>
      </p:sp>
    </p:spTree>
    <p:extLst>
      <p:ext uri="{BB962C8B-B14F-4D97-AF65-F5344CB8AC3E}">
        <p14:creationId xmlns:p14="http://schemas.microsoft.com/office/powerpoint/2010/main" val="2130718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Getting Started Tutorial</a:t>
            </a:r>
          </a:p>
        </p:txBody>
      </p:sp>
      <p:sp>
        <p:nvSpPr>
          <p:cNvPr id="4" name="Content Placeholder 2">
            <a:extLst>
              <a:ext uri="{FF2B5EF4-FFF2-40B4-BE49-F238E27FC236}">
                <a16:creationId xmlns:a16="http://schemas.microsoft.com/office/drawing/2014/main" id="{D48D7A71-F6FE-4BCF-8ECC-5932EEF1B7AB}"/>
              </a:ext>
            </a:extLst>
          </p:cNvPr>
          <p:cNvSpPr txBox="1">
            <a:spLocks/>
          </p:cNvSpPr>
          <p:nvPr/>
        </p:nvSpPr>
        <p:spPr>
          <a:xfrm>
            <a:off x="838200" y="1627505"/>
            <a:ext cx="10515600" cy="4351338"/>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b="1" dirty="0"/>
              <a:t>Verification</a:t>
            </a:r>
            <a:r>
              <a:rPr lang="en-US" dirty="0"/>
              <a:t>: Flask-Pundit has 2 decorators you can use to verify authorize/</a:t>
            </a:r>
            <a:r>
              <a:rPr lang="en-US" dirty="0" err="1"/>
              <a:t>policy_scope</a:t>
            </a:r>
            <a:r>
              <a:rPr lang="en-US" dirty="0"/>
              <a:t> has been called.</a:t>
            </a:r>
          </a:p>
          <a:p>
            <a:pPr lvl="1"/>
            <a:r>
              <a:rPr lang="en-US" b="1" dirty="0" err="1"/>
              <a:t>verify_authorized</a:t>
            </a:r>
            <a:endParaRPr lang="en-US" b="1" dirty="0"/>
          </a:p>
          <a:p>
            <a:pPr lvl="1"/>
            <a:r>
              <a:rPr lang="en-US" b="1" dirty="0" err="1"/>
              <a:t>verify_policy_scope</a:t>
            </a:r>
            <a:endParaRPr lang="en-US" b="1" dirty="0"/>
          </a:p>
        </p:txBody>
      </p:sp>
      <p:sp>
        <p:nvSpPr>
          <p:cNvPr id="5" name="Title 1">
            <a:extLst>
              <a:ext uri="{FF2B5EF4-FFF2-40B4-BE49-F238E27FC236}">
                <a16:creationId xmlns:a16="http://schemas.microsoft.com/office/drawing/2014/main" id="{7DE83C84-173F-4C49-B4D8-5558053B9E0E}"/>
              </a:ext>
            </a:extLst>
          </p:cNvPr>
          <p:cNvSpPr>
            <a:spLocks noGrp="1"/>
          </p:cNvSpPr>
          <p:nvPr>
            <p:ph type="title"/>
          </p:nvPr>
        </p:nvSpPr>
        <p:spPr>
          <a:xfrm>
            <a:off x="838200" y="365125"/>
            <a:ext cx="10515600" cy="1325563"/>
          </a:xfrm>
        </p:spPr>
        <p:txBody>
          <a:bodyPr/>
          <a:lstStyle/>
          <a:p>
            <a:r>
              <a:rPr lang="en-US" dirty="0"/>
              <a:t>Using Pundit</a:t>
            </a:r>
          </a:p>
        </p:txBody>
      </p:sp>
      <p:pic>
        <p:nvPicPr>
          <p:cNvPr id="2" name="Picture 1">
            <a:extLst>
              <a:ext uri="{FF2B5EF4-FFF2-40B4-BE49-F238E27FC236}">
                <a16:creationId xmlns:a16="http://schemas.microsoft.com/office/drawing/2014/main" id="{20DB2E80-013E-4FBA-BA54-18ECBD47832A}"/>
              </a:ext>
            </a:extLst>
          </p:cNvPr>
          <p:cNvPicPr>
            <a:picLocks noChangeAspect="1"/>
          </p:cNvPicPr>
          <p:nvPr/>
        </p:nvPicPr>
        <p:blipFill>
          <a:blip r:embed="rId3"/>
          <a:stretch>
            <a:fillRect/>
          </a:stretch>
        </p:blipFill>
        <p:spPr>
          <a:xfrm>
            <a:off x="5127057" y="2496702"/>
            <a:ext cx="6181773" cy="3900405"/>
          </a:xfrm>
          <a:prstGeom prst="rect">
            <a:avLst/>
          </a:prstGeom>
        </p:spPr>
      </p:pic>
      <p:sp>
        <p:nvSpPr>
          <p:cNvPr id="7" name="Content Placeholder 2">
            <a:extLst>
              <a:ext uri="{FF2B5EF4-FFF2-40B4-BE49-F238E27FC236}">
                <a16:creationId xmlns:a16="http://schemas.microsoft.com/office/drawing/2014/main" id="{EE25F5ED-2024-4B8D-9B72-961B57CF8D2F}"/>
              </a:ext>
            </a:extLst>
          </p:cNvPr>
          <p:cNvSpPr txBox="1">
            <a:spLocks/>
          </p:cNvSpPr>
          <p:nvPr/>
        </p:nvSpPr>
        <p:spPr>
          <a:xfrm>
            <a:off x="646792" y="3455589"/>
            <a:ext cx="4269982" cy="3359783"/>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dirty="0"/>
              <a:t>If you remove the call to ‘authorize’ there will be a </a:t>
            </a:r>
            <a:r>
              <a:rPr lang="en-US" dirty="0" err="1"/>
              <a:t>RuntimeError</a:t>
            </a:r>
            <a:r>
              <a:rPr lang="en-US" dirty="0"/>
              <a:t> since it expects a call but did not find any. </a:t>
            </a:r>
          </a:p>
          <a:p>
            <a:r>
              <a:rPr lang="en-US" dirty="0"/>
              <a:t>Similarly </a:t>
            </a:r>
            <a:r>
              <a:rPr lang="en-US" dirty="0" err="1"/>
              <a:t>verify_policy_scoped</a:t>
            </a:r>
            <a:r>
              <a:rPr lang="en-US" dirty="0"/>
              <a:t> would be used in the same way.</a:t>
            </a:r>
          </a:p>
          <a:p>
            <a:endParaRPr lang="en-US" dirty="0"/>
          </a:p>
        </p:txBody>
      </p:sp>
    </p:spTree>
    <p:extLst>
      <p:ext uri="{BB962C8B-B14F-4D97-AF65-F5344CB8AC3E}">
        <p14:creationId xmlns:p14="http://schemas.microsoft.com/office/powerpoint/2010/main" val="157973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Non-Trivial Application </a:t>
            </a:r>
          </a:p>
        </p:txBody>
      </p:sp>
      <p:pic>
        <p:nvPicPr>
          <p:cNvPr id="2" name="Picture 1">
            <a:extLst>
              <a:ext uri="{FF2B5EF4-FFF2-40B4-BE49-F238E27FC236}">
                <a16:creationId xmlns:a16="http://schemas.microsoft.com/office/drawing/2014/main" id="{469E7CE0-61C4-407E-A806-39EC076FD005}"/>
              </a:ext>
            </a:extLst>
          </p:cNvPr>
          <p:cNvPicPr>
            <a:picLocks noChangeAspect="1"/>
          </p:cNvPicPr>
          <p:nvPr/>
        </p:nvPicPr>
        <p:blipFill>
          <a:blip r:embed="rId3"/>
          <a:stretch>
            <a:fillRect/>
          </a:stretch>
        </p:blipFill>
        <p:spPr>
          <a:xfrm>
            <a:off x="0" y="318727"/>
            <a:ext cx="12192000" cy="6156504"/>
          </a:xfrm>
          <a:prstGeom prst="rect">
            <a:avLst/>
          </a:prstGeom>
        </p:spPr>
      </p:pic>
    </p:spTree>
    <p:extLst>
      <p:ext uri="{BB962C8B-B14F-4D97-AF65-F5344CB8AC3E}">
        <p14:creationId xmlns:p14="http://schemas.microsoft.com/office/powerpoint/2010/main" val="754711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Resources</a:t>
            </a:r>
          </a:p>
        </p:txBody>
      </p:sp>
      <p:sp>
        <p:nvSpPr>
          <p:cNvPr id="3" name="Content Placeholder 2">
            <a:extLst>
              <a:ext uri="{FF2B5EF4-FFF2-40B4-BE49-F238E27FC236}">
                <a16:creationId xmlns:a16="http://schemas.microsoft.com/office/drawing/2014/main" id="{E5C96FA9-CAD1-43E4-A590-C16C60B972D5}"/>
              </a:ext>
            </a:extLst>
          </p:cNvPr>
          <p:cNvSpPr txBox="1">
            <a:spLocks/>
          </p:cNvSpPr>
          <p:nvPr/>
        </p:nvSpPr>
        <p:spPr>
          <a:xfrm>
            <a:off x="838200" y="1627505"/>
            <a:ext cx="10515600" cy="4351338"/>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dirty="0">
                <a:hlinkClick r:id="rId3"/>
              </a:rPr>
              <a:t>https://github.com/anurag90x/flask-pundit</a:t>
            </a:r>
            <a:endParaRPr lang="en-US" dirty="0"/>
          </a:p>
          <a:p>
            <a:r>
              <a:rPr lang="en-US" dirty="0">
                <a:hlinkClick r:id="rId4"/>
              </a:rPr>
              <a:t>https://www.youtube.com/watch?v=PWizyTjCAdg</a:t>
            </a:r>
            <a:r>
              <a:rPr lang="en-US" dirty="0"/>
              <a:t> </a:t>
            </a:r>
          </a:p>
          <a:p>
            <a:r>
              <a:rPr lang="en-US" dirty="0">
                <a:hlinkClick r:id="rId5"/>
              </a:rPr>
              <a:t>https://www.youtube.com/watch?v=qruGD_8ry7k</a:t>
            </a:r>
            <a:r>
              <a:rPr lang="en-US" dirty="0"/>
              <a:t> </a:t>
            </a:r>
          </a:p>
        </p:txBody>
      </p:sp>
    </p:spTree>
    <p:extLst>
      <p:ext uri="{BB962C8B-B14F-4D97-AF65-F5344CB8AC3E}">
        <p14:creationId xmlns:p14="http://schemas.microsoft.com/office/powerpoint/2010/main" val="785451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3991285" y="2859736"/>
            <a:ext cx="4428565" cy="894497"/>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endParaRPr lang="en-US" dirty="0"/>
          </a:p>
        </p:txBody>
      </p:sp>
      <p:sp>
        <p:nvSpPr>
          <p:cNvPr id="7" name="Content Placeholder 2"/>
          <p:cNvSpPr txBox="1">
            <a:spLocks/>
          </p:cNvSpPr>
          <p:nvPr/>
        </p:nvSpPr>
        <p:spPr>
          <a:xfrm>
            <a:off x="3881717" y="2981751"/>
            <a:ext cx="4428565" cy="894497"/>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lgn="ctr">
              <a:buFont typeface="Wingdings" panose="05000000000000000000" pitchFamily="2" charset="2"/>
              <a:buNone/>
            </a:pPr>
            <a:r>
              <a:rPr lang="en-US" b="1" dirty="0"/>
              <a:t>Thank you!!!</a:t>
            </a:r>
          </a:p>
          <a:p>
            <a:pPr marL="0" indent="0" algn="ctr">
              <a:buFont typeface="Wingdings" panose="05000000000000000000" pitchFamily="2" charset="2"/>
              <a:buNone/>
            </a:pPr>
            <a:r>
              <a:rPr lang="en-US" b="1" dirty="0"/>
              <a:t>Q&amp;A</a:t>
            </a:r>
          </a:p>
        </p:txBody>
      </p:sp>
    </p:spTree>
    <p:extLst>
      <p:ext uri="{BB962C8B-B14F-4D97-AF65-F5344CB8AC3E}">
        <p14:creationId xmlns:p14="http://schemas.microsoft.com/office/powerpoint/2010/main" val="288604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Overview</a:t>
            </a:r>
          </a:p>
        </p:txBody>
      </p:sp>
      <p:sp>
        <p:nvSpPr>
          <p:cNvPr id="3" name="Title 1">
            <a:extLst>
              <a:ext uri="{FF2B5EF4-FFF2-40B4-BE49-F238E27FC236}">
                <a16:creationId xmlns:a16="http://schemas.microsoft.com/office/drawing/2014/main" id="{D3DF674F-F457-4017-A571-26A12ED4460B}"/>
              </a:ext>
            </a:extLst>
          </p:cNvPr>
          <p:cNvSpPr>
            <a:spLocks noGrp="1"/>
          </p:cNvSpPr>
          <p:nvPr>
            <p:ph type="title"/>
          </p:nvPr>
        </p:nvSpPr>
        <p:spPr>
          <a:xfrm>
            <a:off x="838200" y="365125"/>
            <a:ext cx="10515600" cy="1325563"/>
          </a:xfrm>
        </p:spPr>
        <p:txBody>
          <a:bodyPr/>
          <a:lstStyle/>
          <a:p>
            <a:r>
              <a:rPr lang="en-US" dirty="0"/>
              <a:t>Pundit</a:t>
            </a:r>
          </a:p>
        </p:txBody>
      </p:sp>
      <p:sp>
        <p:nvSpPr>
          <p:cNvPr id="4" name="Content Placeholder 2">
            <a:extLst>
              <a:ext uri="{FF2B5EF4-FFF2-40B4-BE49-F238E27FC236}">
                <a16:creationId xmlns:a16="http://schemas.microsoft.com/office/drawing/2014/main" id="{E81DDDF0-7885-49B6-B1C7-DC0ADA9064F3}"/>
              </a:ext>
            </a:extLst>
          </p:cNvPr>
          <p:cNvSpPr txBox="1">
            <a:spLocks/>
          </p:cNvSpPr>
          <p:nvPr/>
        </p:nvSpPr>
        <p:spPr>
          <a:xfrm>
            <a:off x="838200" y="1825625"/>
            <a:ext cx="10515600" cy="4351338"/>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dirty="0"/>
              <a:t>Pundit is an </a:t>
            </a:r>
            <a:r>
              <a:rPr lang="en-US" b="1" u="sng" dirty="0"/>
              <a:t>easy way to organize who has access and control</a:t>
            </a:r>
            <a:r>
              <a:rPr lang="en-US" dirty="0"/>
              <a:t> of what (for your models)</a:t>
            </a:r>
          </a:p>
          <a:p>
            <a:endParaRPr lang="en-US" dirty="0"/>
          </a:p>
          <a:p>
            <a:r>
              <a:rPr lang="en-US" dirty="0"/>
              <a:t>Wouldn’t want everyone to have the same amount of control because it easily could potentially create problems.</a:t>
            </a:r>
          </a:p>
          <a:p>
            <a:endParaRPr lang="en-US" dirty="0"/>
          </a:p>
          <a:p>
            <a:r>
              <a:rPr lang="en-US" dirty="0"/>
              <a:t>Having designated access and control to specific people will help keep order and less problems are likely to arise. </a:t>
            </a:r>
          </a:p>
        </p:txBody>
      </p:sp>
    </p:spTree>
    <p:extLst>
      <p:ext uri="{BB962C8B-B14F-4D97-AF65-F5344CB8AC3E}">
        <p14:creationId xmlns:p14="http://schemas.microsoft.com/office/powerpoint/2010/main" val="210882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Purpose/Goal of Technology</a:t>
            </a:r>
          </a:p>
        </p:txBody>
      </p:sp>
      <p:sp>
        <p:nvSpPr>
          <p:cNvPr id="3" name="Title 1">
            <a:extLst>
              <a:ext uri="{FF2B5EF4-FFF2-40B4-BE49-F238E27FC236}">
                <a16:creationId xmlns:a16="http://schemas.microsoft.com/office/drawing/2014/main" id="{7AC58AAB-EACB-4DA1-AFEA-D68C217F3C65}"/>
              </a:ext>
            </a:extLst>
          </p:cNvPr>
          <p:cNvSpPr>
            <a:spLocks noGrp="1"/>
          </p:cNvSpPr>
          <p:nvPr>
            <p:ph type="title"/>
          </p:nvPr>
        </p:nvSpPr>
        <p:spPr>
          <a:xfrm>
            <a:off x="838200" y="365125"/>
            <a:ext cx="10515600" cy="1325563"/>
          </a:xfrm>
        </p:spPr>
        <p:txBody>
          <a:bodyPr/>
          <a:lstStyle/>
          <a:p>
            <a:r>
              <a:rPr lang="en-US" dirty="0"/>
              <a:t>Situation where using Pundit would be useful</a:t>
            </a:r>
          </a:p>
        </p:txBody>
      </p:sp>
      <p:sp>
        <p:nvSpPr>
          <p:cNvPr id="4" name="Content Placeholder 2">
            <a:extLst>
              <a:ext uri="{FF2B5EF4-FFF2-40B4-BE49-F238E27FC236}">
                <a16:creationId xmlns:a16="http://schemas.microsoft.com/office/drawing/2014/main" id="{7C8F5535-53EE-46C5-A68B-786082079B5F}"/>
              </a:ext>
            </a:extLst>
          </p:cNvPr>
          <p:cNvSpPr txBox="1">
            <a:spLocks/>
          </p:cNvSpPr>
          <p:nvPr/>
        </p:nvSpPr>
        <p:spPr>
          <a:xfrm>
            <a:off x="838200" y="1825625"/>
            <a:ext cx="10515600" cy="4351338"/>
          </a:xfrm>
          <a:prstGeom prst="rect">
            <a:avLst/>
          </a:prstGeom>
        </p:spPr>
        <p:txBody>
          <a:bodyPr>
            <a:normAutofit fontScale="92500"/>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u="sng" dirty="0"/>
              <a:t>For a Blog:</a:t>
            </a:r>
          </a:p>
          <a:p>
            <a:pPr lvl="1"/>
            <a:r>
              <a:rPr lang="en-US" b="1" u="sng" dirty="0"/>
              <a:t>The privileges would vary for:</a:t>
            </a:r>
          </a:p>
          <a:p>
            <a:pPr lvl="2"/>
            <a:r>
              <a:rPr lang="en-US" b="1" dirty="0"/>
              <a:t>Admin</a:t>
            </a:r>
            <a:r>
              <a:rPr lang="en-US" dirty="0"/>
              <a:t> – (would potentially have more control)</a:t>
            </a:r>
          </a:p>
          <a:p>
            <a:pPr lvl="2"/>
            <a:r>
              <a:rPr lang="en-US" b="1" dirty="0"/>
              <a:t>User</a:t>
            </a:r>
            <a:r>
              <a:rPr lang="en-US" dirty="0"/>
              <a:t> – (would have their own capabilities but not as much control as an Admin)	</a:t>
            </a:r>
          </a:p>
          <a:p>
            <a:pPr lvl="2"/>
            <a:r>
              <a:rPr lang="en-US" b="1" dirty="0"/>
              <a:t>Guest</a:t>
            </a:r>
            <a:r>
              <a:rPr lang="en-US" dirty="0"/>
              <a:t> – (probably have the least amount of options)</a:t>
            </a:r>
          </a:p>
          <a:p>
            <a:r>
              <a:rPr lang="en-US" b="1" u="sng" dirty="0"/>
              <a:t>An Admin:</a:t>
            </a:r>
            <a:r>
              <a:rPr lang="en-US" b="1" dirty="0"/>
              <a:t> </a:t>
            </a:r>
            <a:r>
              <a:rPr lang="en-US" dirty="0"/>
              <a:t>could monitor what gets posted and has the ability to delete certain unappropriated or irrelevant posts.</a:t>
            </a:r>
          </a:p>
          <a:p>
            <a:r>
              <a:rPr lang="en-US" b="1" u="sng" dirty="0"/>
              <a:t>A User:</a:t>
            </a:r>
            <a:r>
              <a:rPr lang="en-US" b="1" dirty="0"/>
              <a:t> </a:t>
            </a:r>
            <a:r>
              <a:rPr lang="en-US" dirty="0"/>
              <a:t>would have the ability to post and edit whatever it is they have posted. Users would be restricted to change another users post for instance. </a:t>
            </a:r>
          </a:p>
          <a:p>
            <a:r>
              <a:rPr lang="en-US" b="1" u="sng" dirty="0"/>
              <a:t>A Guest:</a:t>
            </a:r>
            <a:r>
              <a:rPr lang="en-US" b="1" dirty="0"/>
              <a:t> </a:t>
            </a:r>
            <a:r>
              <a:rPr lang="en-US" dirty="0"/>
              <a:t>would only be able to see the view the posts and not create a post or edit (read only). The privileges for the guests would be very limited.</a:t>
            </a:r>
          </a:p>
          <a:p>
            <a:endParaRPr lang="en-US" dirty="0"/>
          </a:p>
          <a:p>
            <a:pPr marL="457200" lvl="1" indent="0">
              <a:buFont typeface="Wingdings" panose="05000000000000000000" pitchFamily="2" charset="2"/>
              <a:buNone/>
            </a:pPr>
            <a:endParaRPr lang="en-US" dirty="0"/>
          </a:p>
          <a:p>
            <a:endParaRPr lang="en-US" dirty="0"/>
          </a:p>
        </p:txBody>
      </p:sp>
    </p:spTree>
    <p:extLst>
      <p:ext uri="{BB962C8B-B14F-4D97-AF65-F5344CB8AC3E}">
        <p14:creationId xmlns:p14="http://schemas.microsoft.com/office/powerpoint/2010/main" val="851433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6346" y="271862"/>
            <a:ext cx="7853082" cy="461665"/>
          </a:xfrm>
          <a:prstGeom prst="rect">
            <a:avLst/>
          </a:prstGeom>
          <a:noFill/>
        </p:spPr>
        <p:txBody>
          <a:bodyPr wrap="square" rtlCol="0">
            <a:spAutoFit/>
          </a:bodyPr>
          <a:lstStyle/>
          <a:p>
            <a:r>
              <a:rPr lang="en-US" sz="2400" dirty="0">
                <a:solidFill>
                  <a:schemeClr val="bg1"/>
                </a:solidFill>
              </a:rPr>
              <a:t>Use Cases Diagram</a:t>
            </a:r>
          </a:p>
        </p:txBody>
      </p:sp>
      <p:sp>
        <p:nvSpPr>
          <p:cNvPr id="3" name="Title 1">
            <a:extLst>
              <a:ext uri="{FF2B5EF4-FFF2-40B4-BE49-F238E27FC236}">
                <a16:creationId xmlns:a16="http://schemas.microsoft.com/office/drawing/2014/main" id="{FD72C1B7-B37B-4B0B-8B8B-74EDA46D74B6}"/>
              </a:ext>
            </a:extLst>
          </p:cNvPr>
          <p:cNvSpPr>
            <a:spLocks noGrp="1"/>
          </p:cNvSpPr>
          <p:nvPr>
            <p:ph type="title"/>
          </p:nvPr>
        </p:nvSpPr>
        <p:spPr>
          <a:xfrm>
            <a:off x="838200" y="365125"/>
            <a:ext cx="10515600" cy="1325563"/>
          </a:xfrm>
        </p:spPr>
        <p:txBody>
          <a:bodyPr/>
          <a:lstStyle/>
          <a:p>
            <a:r>
              <a:rPr lang="en-US" dirty="0"/>
              <a:t>Case</a:t>
            </a:r>
          </a:p>
        </p:txBody>
      </p:sp>
      <p:pic>
        <p:nvPicPr>
          <p:cNvPr id="2" name="Picture 1">
            <a:extLst>
              <a:ext uri="{FF2B5EF4-FFF2-40B4-BE49-F238E27FC236}">
                <a16:creationId xmlns:a16="http://schemas.microsoft.com/office/drawing/2014/main" id="{1CEC3545-BCD9-4DD7-8296-58028196C14B}"/>
              </a:ext>
            </a:extLst>
          </p:cNvPr>
          <p:cNvPicPr>
            <a:picLocks noChangeAspect="1"/>
          </p:cNvPicPr>
          <p:nvPr/>
        </p:nvPicPr>
        <p:blipFill>
          <a:blip r:embed="rId3"/>
          <a:stretch>
            <a:fillRect/>
          </a:stretch>
        </p:blipFill>
        <p:spPr>
          <a:xfrm>
            <a:off x="2664389" y="115690"/>
            <a:ext cx="9513323" cy="7064602"/>
          </a:xfrm>
          <a:prstGeom prst="rect">
            <a:avLst/>
          </a:prstGeom>
        </p:spPr>
      </p:pic>
    </p:spTree>
    <p:extLst>
      <p:ext uri="{BB962C8B-B14F-4D97-AF65-F5344CB8AC3E}">
        <p14:creationId xmlns:p14="http://schemas.microsoft.com/office/powerpoint/2010/main" val="130497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Background </a:t>
            </a:r>
            <a:r>
              <a:rPr lang="mr-IN" sz="2400" dirty="0">
                <a:solidFill>
                  <a:schemeClr val="bg1"/>
                </a:solidFill>
              </a:rPr>
              <a:t>–</a:t>
            </a:r>
            <a:r>
              <a:rPr lang="en-US" sz="2400" dirty="0">
                <a:solidFill>
                  <a:schemeClr val="bg1"/>
                </a:solidFill>
              </a:rPr>
              <a:t> Key Concepts</a:t>
            </a:r>
          </a:p>
        </p:txBody>
      </p:sp>
      <p:sp>
        <p:nvSpPr>
          <p:cNvPr id="3" name="Title 1">
            <a:extLst>
              <a:ext uri="{FF2B5EF4-FFF2-40B4-BE49-F238E27FC236}">
                <a16:creationId xmlns:a16="http://schemas.microsoft.com/office/drawing/2014/main" id="{43B76E35-7147-4DA3-81A1-2E5E93A49ECF}"/>
              </a:ext>
            </a:extLst>
          </p:cNvPr>
          <p:cNvSpPr>
            <a:spLocks noGrp="1"/>
          </p:cNvSpPr>
          <p:nvPr>
            <p:ph type="title"/>
          </p:nvPr>
        </p:nvSpPr>
        <p:spPr>
          <a:xfrm>
            <a:off x="838200" y="365125"/>
            <a:ext cx="10515600" cy="1325563"/>
          </a:xfrm>
        </p:spPr>
        <p:txBody>
          <a:bodyPr/>
          <a:lstStyle/>
          <a:p>
            <a:r>
              <a:rPr lang="en-US" dirty="0"/>
              <a:t>Steps When Working with Pundit</a:t>
            </a:r>
          </a:p>
        </p:txBody>
      </p:sp>
      <p:sp>
        <p:nvSpPr>
          <p:cNvPr id="4" name="Content Placeholder 2">
            <a:extLst>
              <a:ext uri="{FF2B5EF4-FFF2-40B4-BE49-F238E27FC236}">
                <a16:creationId xmlns:a16="http://schemas.microsoft.com/office/drawing/2014/main" id="{E61B7F89-1B11-45F0-9B60-8BEF19FE8734}"/>
              </a:ext>
            </a:extLst>
          </p:cNvPr>
          <p:cNvSpPr txBox="1">
            <a:spLocks/>
          </p:cNvSpPr>
          <p:nvPr/>
        </p:nvSpPr>
        <p:spPr>
          <a:xfrm>
            <a:off x="838200" y="1825625"/>
            <a:ext cx="10515600" cy="4351338"/>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b="1" u="sng" dirty="0"/>
              <a:t>Step 1:</a:t>
            </a:r>
            <a:r>
              <a:rPr lang="en-US" b="1" dirty="0"/>
              <a:t> </a:t>
            </a:r>
            <a:r>
              <a:rPr lang="en-US" dirty="0"/>
              <a:t>Create a ‘Policy’ class (this is where you authorize access to a specific type of record – e.g. Blog or User or Guest etc.)</a:t>
            </a:r>
          </a:p>
          <a:p>
            <a:r>
              <a:rPr lang="en-US" b="1" u="sng" dirty="0"/>
              <a:t>Step 2:</a:t>
            </a:r>
            <a:r>
              <a:rPr lang="en-US" b="1" dirty="0"/>
              <a:t> </a:t>
            </a:r>
            <a:r>
              <a:rPr lang="en-US" dirty="0"/>
              <a:t>Call the built-in ‘authorize’ function (this is where you pass whoever you want to allow to have access)</a:t>
            </a:r>
          </a:p>
          <a:p>
            <a:r>
              <a:rPr lang="en-US" b="1" u="sng" dirty="0"/>
              <a:t>Step 3:</a:t>
            </a:r>
            <a:r>
              <a:rPr lang="en-US" b="1" dirty="0"/>
              <a:t> </a:t>
            </a:r>
            <a:r>
              <a:rPr lang="en-US" dirty="0"/>
              <a:t>Now Pundit will search and find the ‘Policy’ class and call the ‘Policy’ method (this is the method you are authorizing). </a:t>
            </a:r>
          </a:p>
          <a:p>
            <a:pPr lvl="1"/>
            <a:r>
              <a:rPr lang="en-US" dirty="0"/>
              <a:t>If true, you will then have permission to perform whatever action.</a:t>
            </a:r>
          </a:p>
          <a:p>
            <a:pPr lvl="1"/>
            <a:r>
              <a:rPr lang="en-US" dirty="0"/>
              <a:t>If not, it will then throw an exception.</a:t>
            </a:r>
          </a:p>
        </p:txBody>
      </p:sp>
    </p:spTree>
    <p:extLst>
      <p:ext uri="{BB962C8B-B14F-4D97-AF65-F5344CB8AC3E}">
        <p14:creationId xmlns:p14="http://schemas.microsoft.com/office/powerpoint/2010/main" val="207838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Background </a:t>
            </a:r>
            <a:r>
              <a:rPr lang="mr-IN" sz="2400" dirty="0">
                <a:solidFill>
                  <a:schemeClr val="bg1"/>
                </a:solidFill>
              </a:rPr>
              <a:t>–</a:t>
            </a:r>
            <a:r>
              <a:rPr lang="en-US" sz="2400" dirty="0">
                <a:solidFill>
                  <a:schemeClr val="bg1"/>
                </a:solidFill>
              </a:rPr>
              <a:t> Key Concepts</a:t>
            </a:r>
          </a:p>
        </p:txBody>
      </p:sp>
      <p:sp>
        <p:nvSpPr>
          <p:cNvPr id="11" name="Title 1">
            <a:extLst>
              <a:ext uri="{FF2B5EF4-FFF2-40B4-BE49-F238E27FC236}">
                <a16:creationId xmlns:a16="http://schemas.microsoft.com/office/drawing/2014/main" id="{C323B207-EF8D-4647-AA51-1F994C95DEE8}"/>
              </a:ext>
            </a:extLst>
          </p:cNvPr>
          <p:cNvSpPr>
            <a:spLocks noGrp="1"/>
          </p:cNvSpPr>
          <p:nvPr>
            <p:ph type="title"/>
          </p:nvPr>
        </p:nvSpPr>
        <p:spPr>
          <a:xfrm>
            <a:off x="838200" y="365125"/>
            <a:ext cx="10515600" cy="1325563"/>
          </a:xfrm>
        </p:spPr>
        <p:txBody>
          <a:bodyPr/>
          <a:lstStyle/>
          <a:p>
            <a:r>
              <a:rPr lang="en-US" dirty="0"/>
              <a:t>Using Pundit</a:t>
            </a:r>
          </a:p>
        </p:txBody>
      </p:sp>
      <p:sp>
        <p:nvSpPr>
          <p:cNvPr id="12" name="Content Placeholder 2">
            <a:extLst>
              <a:ext uri="{FF2B5EF4-FFF2-40B4-BE49-F238E27FC236}">
                <a16:creationId xmlns:a16="http://schemas.microsoft.com/office/drawing/2014/main" id="{15D888B7-B89A-4CCD-9DBB-EF949C483BEC}"/>
              </a:ext>
            </a:extLst>
          </p:cNvPr>
          <p:cNvSpPr txBox="1">
            <a:spLocks/>
          </p:cNvSpPr>
          <p:nvPr/>
        </p:nvSpPr>
        <p:spPr>
          <a:xfrm>
            <a:off x="838200" y="1627505"/>
            <a:ext cx="10515600" cy="4351338"/>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dirty="0"/>
              <a:t>First Step: Installation</a:t>
            </a:r>
          </a:p>
          <a:p>
            <a:pPr lvl="1"/>
            <a:r>
              <a:rPr lang="en-US" b="1" dirty="0"/>
              <a:t>pip install flask-pundit</a:t>
            </a:r>
          </a:p>
          <a:p>
            <a:pPr lvl="1"/>
            <a:endParaRPr lang="en-US" dirty="0"/>
          </a:p>
          <a:p>
            <a:r>
              <a:rPr lang="en-US" dirty="0"/>
              <a:t>Initializing the extension:</a:t>
            </a:r>
          </a:p>
          <a:p>
            <a:pPr lvl="1"/>
            <a:r>
              <a:rPr lang="en-US" b="1" dirty="0"/>
              <a:t>pundit = </a:t>
            </a:r>
            <a:r>
              <a:rPr lang="en-US" b="1" dirty="0" err="1"/>
              <a:t>FlaskPundit</a:t>
            </a:r>
            <a:r>
              <a:rPr lang="en-US" b="1" dirty="0"/>
              <a:t>(app)</a:t>
            </a:r>
            <a:r>
              <a:rPr lang="en-US" dirty="0"/>
              <a:t> where app is the application object.</a:t>
            </a:r>
            <a:endParaRPr lang="en-US" b="1" dirty="0"/>
          </a:p>
          <a:p>
            <a:pPr lvl="1"/>
            <a:r>
              <a:rPr lang="en-US" b="1" dirty="0" err="1"/>
              <a:t>pundit.init_app</a:t>
            </a:r>
            <a:r>
              <a:rPr lang="en-US" b="1" dirty="0"/>
              <a:t>(app)</a:t>
            </a:r>
            <a:r>
              <a:rPr lang="en-US" dirty="0"/>
              <a:t> after constructing the </a:t>
            </a:r>
            <a:r>
              <a:rPr lang="en-US" dirty="0" err="1"/>
              <a:t>FlaskPundit</a:t>
            </a:r>
            <a:r>
              <a:rPr lang="en-US" dirty="0"/>
              <a:t> without an app object.</a:t>
            </a:r>
          </a:p>
        </p:txBody>
      </p:sp>
    </p:spTree>
    <p:extLst>
      <p:ext uri="{BB962C8B-B14F-4D97-AF65-F5344CB8AC3E}">
        <p14:creationId xmlns:p14="http://schemas.microsoft.com/office/powerpoint/2010/main" val="3742012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Getting Started Tutorial</a:t>
            </a:r>
          </a:p>
        </p:txBody>
      </p:sp>
      <p:sp>
        <p:nvSpPr>
          <p:cNvPr id="4" name="Content Placeholder 2">
            <a:extLst>
              <a:ext uri="{FF2B5EF4-FFF2-40B4-BE49-F238E27FC236}">
                <a16:creationId xmlns:a16="http://schemas.microsoft.com/office/drawing/2014/main" id="{D48D7A71-F6FE-4BCF-8ECC-5932EEF1B7AB}"/>
              </a:ext>
            </a:extLst>
          </p:cNvPr>
          <p:cNvSpPr txBox="1">
            <a:spLocks/>
          </p:cNvSpPr>
          <p:nvPr/>
        </p:nvSpPr>
        <p:spPr>
          <a:xfrm>
            <a:off x="838200" y="1627505"/>
            <a:ext cx="10515600" cy="4351338"/>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dirty="0"/>
              <a:t>Initializing the extension (continued):</a:t>
            </a:r>
          </a:p>
          <a:p>
            <a:pPr lvl="2"/>
            <a:r>
              <a:rPr lang="en-US" dirty="0"/>
              <a:t>Can provide an optional </a:t>
            </a:r>
            <a:r>
              <a:rPr lang="en-US" b="1" dirty="0" err="1"/>
              <a:t>policies_path</a:t>
            </a:r>
            <a:endParaRPr lang="en-US" dirty="0"/>
          </a:p>
          <a:p>
            <a:pPr lvl="3"/>
            <a:r>
              <a:rPr lang="en-US" dirty="0"/>
              <a:t>This tells Flask-Pundit where to find your policy classes (</a:t>
            </a:r>
            <a:r>
              <a:rPr lang="en-US" b="1" dirty="0"/>
              <a:t>location</a:t>
            </a:r>
            <a:r>
              <a:rPr lang="en-US" dirty="0"/>
              <a:t>)</a:t>
            </a:r>
          </a:p>
          <a:p>
            <a:pPr lvl="3"/>
            <a:r>
              <a:rPr lang="en-US" b="1" dirty="0"/>
              <a:t>Default to policies</a:t>
            </a:r>
            <a:r>
              <a:rPr lang="en-US" dirty="0"/>
              <a:t>  if no value is specified. </a:t>
            </a:r>
          </a:p>
          <a:p>
            <a:pPr lvl="3"/>
            <a:r>
              <a:rPr lang="en-US" dirty="0"/>
              <a:t>It is expected that there is </a:t>
            </a:r>
            <a:r>
              <a:rPr lang="en-US" b="1" dirty="0"/>
              <a:t>1 policy per model class</a:t>
            </a:r>
            <a:r>
              <a:rPr lang="en-US" dirty="0"/>
              <a:t>. </a:t>
            </a:r>
          </a:p>
          <a:p>
            <a:pPr lvl="3"/>
            <a:r>
              <a:rPr lang="en-US" dirty="0"/>
              <a:t>It needs to know where to look in order to find the Policy for a particular model (</a:t>
            </a:r>
            <a:r>
              <a:rPr lang="en-US" dirty="0" err="1"/>
              <a:t>policies_path</a:t>
            </a:r>
            <a:r>
              <a:rPr lang="en-US" dirty="0"/>
              <a:t>).</a:t>
            </a:r>
          </a:p>
        </p:txBody>
      </p:sp>
      <p:sp>
        <p:nvSpPr>
          <p:cNvPr id="5" name="Title 1">
            <a:extLst>
              <a:ext uri="{FF2B5EF4-FFF2-40B4-BE49-F238E27FC236}">
                <a16:creationId xmlns:a16="http://schemas.microsoft.com/office/drawing/2014/main" id="{7DE83C84-173F-4C49-B4D8-5558053B9E0E}"/>
              </a:ext>
            </a:extLst>
          </p:cNvPr>
          <p:cNvSpPr>
            <a:spLocks noGrp="1"/>
          </p:cNvSpPr>
          <p:nvPr>
            <p:ph type="title"/>
          </p:nvPr>
        </p:nvSpPr>
        <p:spPr>
          <a:xfrm>
            <a:off x="838200" y="365125"/>
            <a:ext cx="10515600" cy="1325563"/>
          </a:xfrm>
        </p:spPr>
        <p:txBody>
          <a:bodyPr/>
          <a:lstStyle/>
          <a:p>
            <a:r>
              <a:rPr lang="en-US" dirty="0"/>
              <a:t>Using Pundit</a:t>
            </a:r>
          </a:p>
        </p:txBody>
      </p:sp>
    </p:spTree>
    <p:extLst>
      <p:ext uri="{BB962C8B-B14F-4D97-AF65-F5344CB8AC3E}">
        <p14:creationId xmlns:p14="http://schemas.microsoft.com/office/powerpoint/2010/main" val="1517638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Getting Started Tutorial</a:t>
            </a:r>
          </a:p>
        </p:txBody>
      </p:sp>
      <p:sp>
        <p:nvSpPr>
          <p:cNvPr id="4" name="Content Placeholder 2">
            <a:extLst>
              <a:ext uri="{FF2B5EF4-FFF2-40B4-BE49-F238E27FC236}">
                <a16:creationId xmlns:a16="http://schemas.microsoft.com/office/drawing/2014/main" id="{D48D7A71-F6FE-4BCF-8ECC-5932EEF1B7AB}"/>
              </a:ext>
            </a:extLst>
          </p:cNvPr>
          <p:cNvSpPr txBox="1">
            <a:spLocks/>
          </p:cNvSpPr>
          <p:nvPr/>
        </p:nvSpPr>
        <p:spPr>
          <a:xfrm>
            <a:off x="838200" y="1627505"/>
            <a:ext cx="10515600" cy="4351338"/>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dirty="0"/>
              <a:t>Policy Class:</a:t>
            </a:r>
          </a:p>
          <a:p>
            <a:pPr lvl="1"/>
            <a:r>
              <a:rPr lang="en-US" dirty="0"/>
              <a:t>Defines/lays out the ‘rules’ used to authorize a model.</a:t>
            </a:r>
          </a:p>
        </p:txBody>
      </p:sp>
      <p:sp>
        <p:nvSpPr>
          <p:cNvPr id="5" name="Title 1">
            <a:extLst>
              <a:ext uri="{FF2B5EF4-FFF2-40B4-BE49-F238E27FC236}">
                <a16:creationId xmlns:a16="http://schemas.microsoft.com/office/drawing/2014/main" id="{7DE83C84-173F-4C49-B4D8-5558053B9E0E}"/>
              </a:ext>
            </a:extLst>
          </p:cNvPr>
          <p:cNvSpPr>
            <a:spLocks noGrp="1"/>
          </p:cNvSpPr>
          <p:nvPr>
            <p:ph type="title"/>
          </p:nvPr>
        </p:nvSpPr>
        <p:spPr>
          <a:xfrm>
            <a:off x="838200" y="365125"/>
            <a:ext cx="10515600" cy="1325563"/>
          </a:xfrm>
        </p:spPr>
        <p:txBody>
          <a:bodyPr/>
          <a:lstStyle/>
          <a:p>
            <a:r>
              <a:rPr lang="en-US" dirty="0"/>
              <a:t>Using Pundit</a:t>
            </a:r>
          </a:p>
        </p:txBody>
      </p:sp>
      <p:pic>
        <p:nvPicPr>
          <p:cNvPr id="2" name="Picture 1">
            <a:extLst>
              <a:ext uri="{FF2B5EF4-FFF2-40B4-BE49-F238E27FC236}">
                <a16:creationId xmlns:a16="http://schemas.microsoft.com/office/drawing/2014/main" id="{B4A55EC7-D96E-4AE3-AE0C-82AB3808C68D}"/>
              </a:ext>
            </a:extLst>
          </p:cNvPr>
          <p:cNvPicPr>
            <a:picLocks noChangeAspect="1"/>
          </p:cNvPicPr>
          <p:nvPr/>
        </p:nvPicPr>
        <p:blipFill>
          <a:blip r:embed="rId3"/>
          <a:stretch>
            <a:fillRect/>
          </a:stretch>
        </p:blipFill>
        <p:spPr>
          <a:xfrm>
            <a:off x="251012" y="2738446"/>
            <a:ext cx="11093761" cy="3240397"/>
          </a:xfrm>
          <a:prstGeom prst="rect">
            <a:avLst/>
          </a:prstGeom>
        </p:spPr>
      </p:pic>
      <p:sp>
        <p:nvSpPr>
          <p:cNvPr id="3" name="TextBox 2">
            <a:extLst>
              <a:ext uri="{FF2B5EF4-FFF2-40B4-BE49-F238E27FC236}">
                <a16:creationId xmlns:a16="http://schemas.microsoft.com/office/drawing/2014/main" id="{EB1C1866-BFB4-40F2-8790-8ACADFA84C2D}"/>
              </a:ext>
            </a:extLst>
          </p:cNvPr>
          <p:cNvSpPr txBox="1"/>
          <p:nvPr/>
        </p:nvSpPr>
        <p:spPr>
          <a:xfrm>
            <a:off x="7349496" y="2499418"/>
            <a:ext cx="4602125" cy="2277547"/>
          </a:xfrm>
          <a:prstGeom prst="rect">
            <a:avLst/>
          </a:prstGeom>
          <a:solidFill>
            <a:schemeClr val="tx1">
              <a:lumMod val="95000"/>
              <a:lumOff val="5000"/>
            </a:schemeClr>
          </a:solidFill>
          <a:ln>
            <a:solidFill>
              <a:schemeClr val="bg1"/>
            </a:solidFill>
          </a:ln>
        </p:spPr>
        <p:txBody>
          <a:bodyPr wrap="square" rtlCol="0">
            <a:spAutoFit/>
          </a:bodyPr>
          <a:lstStyle/>
          <a:p>
            <a:r>
              <a:rPr lang="en-US" b="1" dirty="0">
                <a:solidFill>
                  <a:schemeClr val="bg1"/>
                </a:solidFill>
              </a:rPr>
              <a:t>User </a:t>
            </a:r>
            <a:r>
              <a:rPr lang="en-US" dirty="0">
                <a:solidFill>
                  <a:schemeClr val="bg1"/>
                </a:solidFill>
              </a:rPr>
              <a:t>object: is the currently logged in user</a:t>
            </a:r>
          </a:p>
          <a:p>
            <a:endParaRPr lang="en-US" sz="1400" dirty="0">
              <a:solidFill>
                <a:schemeClr val="bg1"/>
              </a:solidFill>
            </a:endParaRPr>
          </a:p>
          <a:p>
            <a:r>
              <a:rPr lang="en-US" b="1" dirty="0">
                <a:solidFill>
                  <a:schemeClr val="bg1"/>
                </a:solidFill>
              </a:rPr>
              <a:t>Post </a:t>
            </a:r>
            <a:r>
              <a:rPr lang="en-US" dirty="0">
                <a:solidFill>
                  <a:schemeClr val="bg1"/>
                </a:solidFill>
              </a:rPr>
              <a:t>object: is the model instance you intend to authorize.</a:t>
            </a:r>
          </a:p>
          <a:p>
            <a:endParaRPr lang="en-US" sz="1400" dirty="0">
              <a:solidFill>
                <a:schemeClr val="bg1"/>
              </a:solidFill>
            </a:endParaRPr>
          </a:p>
          <a:p>
            <a:r>
              <a:rPr lang="en-US" b="1" dirty="0">
                <a:solidFill>
                  <a:schemeClr val="bg1"/>
                </a:solidFill>
              </a:rPr>
              <a:t>Get</a:t>
            </a:r>
            <a:r>
              <a:rPr lang="en-US" dirty="0">
                <a:solidFill>
                  <a:schemeClr val="bg1"/>
                </a:solidFill>
              </a:rPr>
              <a:t> method: is an authorization handler. 	</a:t>
            </a:r>
          </a:p>
          <a:p>
            <a:r>
              <a:rPr lang="en-US" dirty="0">
                <a:solidFill>
                  <a:schemeClr val="bg1"/>
                </a:solidFill>
              </a:rPr>
              <a:t>	Ex: Might want to execute when a user is trying to read a post</a:t>
            </a:r>
          </a:p>
        </p:txBody>
      </p:sp>
      <p:grpSp>
        <p:nvGrpSpPr>
          <p:cNvPr id="13" name="Group 12">
            <a:extLst>
              <a:ext uri="{FF2B5EF4-FFF2-40B4-BE49-F238E27FC236}">
                <a16:creationId xmlns:a16="http://schemas.microsoft.com/office/drawing/2014/main" id="{4C972DCC-6A0A-40B1-A8A8-7924E5107B4E}"/>
              </a:ext>
            </a:extLst>
          </p:cNvPr>
          <p:cNvGrpSpPr/>
          <p:nvPr/>
        </p:nvGrpSpPr>
        <p:grpSpPr>
          <a:xfrm>
            <a:off x="5114260" y="2679407"/>
            <a:ext cx="2213970" cy="616686"/>
            <a:chOff x="5114260" y="2679407"/>
            <a:chExt cx="2213970" cy="616686"/>
          </a:xfrm>
        </p:grpSpPr>
        <p:cxnSp>
          <p:nvCxnSpPr>
            <p:cNvPr id="8" name="Straight Connector 7">
              <a:extLst>
                <a:ext uri="{FF2B5EF4-FFF2-40B4-BE49-F238E27FC236}">
                  <a16:creationId xmlns:a16="http://schemas.microsoft.com/office/drawing/2014/main" id="{89FC00B4-B59B-4DC3-968F-3090F5AD0F35}"/>
                </a:ext>
              </a:extLst>
            </p:cNvPr>
            <p:cNvCxnSpPr/>
            <p:nvPr/>
          </p:nvCxnSpPr>
          <p:spPr>
            <a:xfrm flipH="1">
              <a:off x="5114260" y="2679407"/>
              <a:ext cx="221397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DE74590A-ED62-4E3C-8E47-0E6763DFB21F}"/>
                </a:ext>
              </a:extLst>
            </p:cNvPr>
            <p:cNvCxnSpPr>
              <a:cxnSpLocks/>
            </p:cNvCxnSpPr>
            <p:nvPr/>
          </p:nvCxnSpPr>
          <p:spPr>
            <a:xfrm>
              <a:off x="5124893" y="2679407"/>
              <a:ext cx="0" cy="616686"/>
            </a:xfrm>
            <a:prstGeom prst="line">
              <a:avLst/>
            </a:prstGeom>
          </p:spPr>
          <p:style>
            <a:lnRef idx="3">
              <a:schemeClr val="dk1"/>
            </a:lnRef>
            <a:fillRef idx="0">
              <a:schemeClr val="dk1"/>
            </a:fillRef>
            <a:effectRef idx="2">
              <a:schemeClr val="dk1"/>
            </a:effectRef>
            <a:fontRef idx="minor">
              <a:schemeClr val="tx1"/>
            </a:fontRef>
          </p:style>
        </p:cxnSp>
      </p:grpSp>
      <p:grpSp>
        <p:nvGrpSpPr>
          <p:cNvPr id="21" name="Group 20">
            <a:extLst>
              <a:ext uri="{FF2B5EF4-FFF2-40B4-BE49-F238E27FC236}">
                <a16:creationId xmlns:a16="http://schemas.microsoft.com/office/drawing/2014/main" id="{A736A3FE-1112-4DED-AF4B-30315DFA78DA}"/>
              </a:ext>
            </a:extLst>
          </p:cNvPr>
          <p:cNvGrpSpPr/>
          <p:nvPr/>
        </p:nvGrpSpPr>
        <p:grpSpPr>
          <a:xfrm>
            <a:off x="6096000" y="3184401"/>
            <a:ext cx="1232230" cy="138219"/>
            <a:chOff x="6096000" y="3184401"/>
            <a:chExt cx="1232230" cy="138219"/>
          </a:xfrm>
        </p:grpSpPr>
        <p:cxnSp>
          <p:nvCxnSpPr>
            <p:cNvPr id="16" name="Straight Connector 15">
              <a:extLst>
                <a:ext uri="{FF2B5EF4-FFF2-40B4-BE49-F238E27FC236}">
                  <a16:creationId xmlns:a16="http://schemas.microsoft.com/office/drawing/2014/main" id="{920E8601-AD39-4493-AB70-0E875464D369}"/>
                </a:ext>
              </a:extLst>
            </p:cNvPr>
            <p:cNvCxnSpPr>
              <a:cxnSpLocks/>
            </p:cNvCxnSpPr>
            <p:nvPr/>
          </p:nvCxnSpPr>
          <p:spPr>
            <a:xfrm flipH="1">
              <a:off x="6096000" y="3184401"/>
              <a:ext cx="1232230"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1E4F066B-3025-46F4-9AAA-109D815D3FB3}"/>
                </a:ext>
              </a:extLst>
            </p:cNvPr>
            <p:cNvCxnSpPr>
              <a:cxnSpLocks/>
            </p:cNvCxnSpPr>
            <p:nvPr/>
          </p:nvCxnSpPr>
          <p:spPr>
            <a:xfrm>
              <a:off x="6106633" y="3184401"/>
              <a:ext cx="0" cy="138219"/>
            </a:xfrm>
            <a:prstGeom prst="line">
              <a:avLst/>
            </a:prstGeom>
          </p:spPr>
          <p:style>
            <a:lnRef idx="3">
              <a:schemeClr val="dk1"/>
            </a:lnRef>
            <a:fillRef idx="0">
              <a:schemeClr val="dk1"/>
            </a:fillRef>
            <a:effectRef idx="2">
              <a:schemeClr val="dk1"/>
            </a:effectRef>
            <a:fontRef idx="minor">
              <a:schemeClr val="tx1"/>
            </a:fontRef>
          </p:style>
        </p:cxnSp>
      </p:grpSp>
      <p:grpSp>
        <p:nvGrpSpPr>
          <p:cNvPr id="36" name="Group 35">
            <a:extLst>
              <a:ext uri="{FF2B5EF4-FFF2-40B4-BE49-F238E27FC236}">
                <a16:creationId xmlns:a16="http://schemas.microsoft.com/office/drawing/2014/main" id="{A250718A-6EAD-4748-9603-79833AD3E725}"/>
              </a:ext>
            </a:extLst>
          </p:cNvPr>
          <p:cNvGrpSpPr/>
          <p:nvPr/>
        </p:nvGrpSpPr>
        <p:grpSpPr>
          <a:xfrm>
            <a:off x="3354632" y="3978893"/>
            <a:ext cx="3973598" cy="1017703"/>
            <a:chOff x="3354632" y="3978893"/>
            <a:chExt cx="3973598" cy="1017703"/>
          </a:xfrm>
        </p:grpSpPr>
        <p:cxnSp>
          <p:nvCxnSpPr>
            <p:cNvPr id="23" name="Straight Connector 22">
              <a:extLst>
                <a:ext uri="{FF2B5EF4-FFF2-40B4-BE49-F238E27FC236}">
                  <a16:creationId xmlns:a16="http://schemas.microsoft.com/office/drawing/2014/main" id="{BACDF897-3016-4E8C-8AD1-FCFD027DF704}"/>
                </a:ext>
              </a:extLst>
            </p:cNvPr>
            <p:cNvCxnSpPr>
              <a:cxnSpLocks/>
            </p:cNvCxnSpPr>
            <p:nvPr/>
          </p:nvCxnSpPr>
          <p:spPr>
            <a:xfrm flipH="1" flipV="1">
              <a:off x="3354632" y="4570071"/>
              <a:ext cx="3151404" cy="12562"/>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F855B6BF-9D9E-403C-A432-5E238BA2F38C}"/>
                </a:ext>
              </a:extLst>
            </p:cNvPr>
            <p:cNvCxnSpPr>
              <a:cxnSpLocks/>
            </p:cNvCxnSpPr>
            <p:nvPr/>
          </p:nvCxnSpPr>
          <p:spPr>
            <a:xfrm>
              <a:off x="3366356" y="4582633"/>
              <a:ext cx="0" cy="413963"/>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909FBB8A-841F-4B5D-8ABA-7318D5C20261}"/>
                </a:ext>
              </a:extLst>
            </p:cNvPr>
            <p:cNvCxnSpPr>
              <a:cxnSpLocks/>
            </p:cNvCxnSpPr>
            <p:nvPr/>
          </p:nvCxnSpPr>
          <p:spPr>
            <a:xfrm>
              <a:off x="6494101" y="3978893"/>
              <a:ext cx="0" cy="591178"/>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E2D33478-05A5-4281-A042-C042DD6BE740}"/>
                </a:ext>
              </a:extLst>
            </p:cNvPr>
            <p:cNvCxnSpPr>
              <a:cxnSpLocks/>
            </p:cNvCxnSpPr>
            <p:nvPr/>
          </p:nvCxnSpPr>
          <p:spPr>
            <a:xfrm flipH="1">
              <a:off x="6484454" y="3984755"/>
              <a:ext cx="84377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83414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Getting Started Tutorial</a:t>
            </a:r>
          </a:p>
        </p:txBody>
      </p:sp>
      <p:sp>
        <p:nvSpPr>
          <p:cNvPr id="4" name="Content Placeholder 2">
            <a:extLst>
              <a:ext uri="{FF2B5EF4-FFF2-40B4-BE49-F238E27FC236}">
                <a16:creationId xmlns:a16="http://schemas.microsoft.com/office/drawing/2014/main" id="{D48D7A71-F6FE-4BCF-8ECC-5932EEF1B7AB}"/>
              </a:ext>
            </a:extLst>
          </p:cNvPr>
          <p:cNvSpPr txBox="1">
            <a:spLocks/>
          </p:cNvSpPr>
          <p:nvPr/>
        </p:nvSpPr>
        <p:spPr>
          <a:xfrm>
            <a:off x="838200" y="1627505"/>
            <a:ext cx="10515600" cy="4351338"/>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dirty="0"/>
              <a:t>Policy Class (alternative way):</a:t>
            </a:r>
          </a:p>
          <a:p>
            <a:pPr lvl="1"/>
            <a:r>
              <a:rPr lang="en-US" dirty="0"/>
              <a:t>Define your own ‘</a:t>
            </a:r>
            <a:r>
              <a:rPr lang="en-US" dirty="0" err="1"/>
              <a:t>BasePolicy</a:t>
            </a:r>
            <a:r>
              <a:rPr lang="en-US" dirty="0"/>
              <a:t>’ class and extend it, or use the ‘</a:t>
            </a:r>
            <a:r>
              <a:rPr lang="en-US" dirty="0" err="1"/>
              <a:t>ApplicationPolicy</a:t>
            </a:r>
            <a:r>
              <a:rPr lang="en-US" dirty="0"/>
              <a:t>’ class provided by the extension.</a:t>
            </a:r>
          </a:p>
        </p:txBody>
      </p:sp>
      <p:sp>
        <p:nvSpPr>
          <p:cNvPr id="5" name="Title 1">
            <a:extLst>
              <a:ext uri="{FF2B5EF4-FFF2-40B4-BE49-F238E27FC236}">
                <a16:creationId xmlns:a16="http://schemas.microsoft.com/office/drawing/2014/main" id="{7DE83C84-173F-4C49-B4D8-5558053B9E0E}"/>
              </a:ext>
            </a:extLst>
          </p:cNvPr>
          <p:cNvSpPr>
            <a:spLocks noGrp="1"/>
          </p:cNvSpPr>
          <p:nvPr>
            <p:ph type="title"/>
          </p:nvPr>
        </p:nvSpPr>
        <p:spPr>
          <a:xfrm>
            <a:off x="838200" y="365125"/>
            <a:ext cx="10515600" cy="1325563"/>
          </a:xfrm>
        </p:spPr>
        <p:txBody>
          <a:bodyPr/>
          <a:lstStyle/>
          <a:p>
            <a:r>
              <a:rPr lang="en-US" dirty="0"/>
              <a:t>Using Pundit</a:t>
            </a:r>
          </a:p>
        </p:txBody>
      </p:sp>
      <p:pic>
        <p:nvPicPr>
          <p:cNvPr id="2" name="Picture 1">
            <a:extLst>
              <a:ext uri="{FF2B5EF4-FFF2-40B4-BE49-F238E27FC236}">
                <a16:creationId xmlns:a16="http://schemas.microsoft.com/office/drawing/2014/main" id="{619585FC-DAFF-43AE-BD6A-B336822116DA}"/>
              </a:ext>
            </a:extLst>
          </p:cNvPr>
          <p:cNvPicPr>
            <a:picLocks noChangeAspect="1"/>
          </p:cNvPicPr>
          <p:nvPr/>
        </p:nvPicPr>
        <p:blipFill>
          <a:blip r:embed="rId3"/>
          <a:stretch>
            <a:fillRect/>
          </a:stretch>
        </p:blipFill>
        <p:spPr>
          <a:xfrm>
            <a:off x="880732" y="2881960"/>
            <a:ext cx="10306504" cy="2327275"/>
          </a:xfrm>
          <a:prstGeom prst="rect">
            <a:avLst/>
          </a:prstGeom>
        </p:spPr>
      </p:pic>
      <p:sp>
        <p:nvSpPr>
          <p:cNvPr id="7" name="TextBox 6">
            <a:extLst>
              <a:ext uri="{FF2B5EF4-FFF2-40B4-BE49-F238E27FC236}">
                <a16:creationId xmlns:a16="http://schemas.microsoft.com/office/drawing/2014/main" id="{5214BEA5-A205-4BE2-BE09-E710ED876F4C}"/>
              </a:ext>
            </a:extLst>
          </p:cNvPr>
          <p:cNvSpPr txBox="1"/>
          <p:nvPr/>
        </p:nvSpPr>
        <p:spPr>
          <a:xfrm>
            <a:off x="3581401" y="5130557"/>
            <a:ext cx="7269480" cy="969496"/>
          </a:xfrm>
          <a:prstGeom prst="rect">
            <a:avLst/>
          </a:prstGeom>
          <a:solidFill>
            <a:schemeClr val="tx1">
              <a:lumMod val="95000"/>
              <a:lumOff val="5000"/>
            </a:schemeClr>
          </a:solidFill>
          <a:ln>
            <a:solidFill>
              <a:schemeClr val="bg1"/>
            </a:solidFill>
          </a:ln>
        </p:spPr>
        <p:txBody>
          <a:bodyPr wrap="square" rtlCol="0">
            <a:spAutoFit/>
          </a:bodyPr>
          <a:lstStyle/>
          <a:p>
            <a:r>
              <a:rPr lang="en-US" b="1" dirty="0">
                <a:solidFill>
                  <a:schemeClr val="bg1"/>
                </a:solidFill>
              </a:rPr>
              <a:t>Record</a:t>
            </a:r>
            <a:r>
              <a:rPr lang="en-US" dirty="0">
                <a:solidFill>
                  <a:schemeClr val="bg1"/>
                </a:solidFill>
              </a:rPr>
              <a:t>: Since we are inheriting from the ‘</a:t>
            </a:r>
            <a:r>
              <a:rPr lang="en-US" dirty="0" err="1">
                <a:solidFill>
                  <a:schemeClr val="bg1"/>
                </a:solidFill>
              </a:rPr>
              <a:t>ApplicationPolicy</a:t>
            </a:r>
            <a:r>
              <a:rPr lang="en-US" dirty="0">
                <a:solidFill>
                  <a:schemeClr val="bg1"/>
                </a:solidFill>
              </a:rPr>
              <a:t>’ class, all instance methods now use records. These records are used to represent the model instance being authorized.</a:t>
            </a:r>
          </a:p>
        </p:txBody>
      </p:sp>
      <p:cxnSp>
        <p:nvCxnSpPr>
          <p:cNvPr id="10" name="Straight Connector 9">
            <a:extLst>
              <a:ext uri="{FF2B5EF4-FFF2-40B4-BE49-F238E27FC236}">
                <a16:creationId xmlns:a16="http://schemas.microsoft.com/office/drawing/2014/main" id="{C4E7F7CF-73CD-4C92-9940-9D86EF8A11A9}"/>
              </a:ext>
            </a:extLst>
          </p:cNvPr>
          <p:cNvCxnSpPr>
            <a:cxnSpLocks/>
          </p:cNvCxnSpPr>
          <p:nvPr/>
        </p:nvCxnSpPr>
        <p:spPr>
          <a:xfrm>
            <a:off x="9124153" y="4845564"/>
            <a:ext cx="0" cy="27436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226698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64504</TotalTime>
  <Words>1304</Words>
  <Application>Microsoft Office PowerPoint</Application>
  <PresentationFormat>Widescreen</PresentationFormat>
  <Paragraphs>139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Berlin Sans FB Demi</vt:lpstr>
      <vt:lpstr>Calibri</vt:lpstr>
      <vt:lpstr>Wingdings</vt:lpstr>
      <vt:lpstr>Retrospect</vt:lpstr>
      <vt:lpstr>CUS1166 – Software Engineering   Technology Presentation </vt:lpstr>
      <vt:lpstr>Pundit</vt:lpstr>
      <vt:lpstr>Situation where using Pundit would be useful</vt:lpstr>
      <vt:lpstr>Case</vt:lpstr>
      <vt:lpstr>Steps When Working with Pundit</vt:lpstr>
      <vt:lpstr>Using Pundit</vt:lpstr>
      <vt:lpstr>Using Pundit</vt:lpstr>
      <vt:lpstr>Using Pundit</vt:lpstr>
      <vt:lpstr>Using Pundit</vt:lpstr>
      <vt:lpstr>Using Pundit</vt:lpstr>
      <vt:lpstr>Using Pundit</vt:lpstr>
      <vt:lpstr>Using Pundit</vt:lpstr>
      <vt:lpstr>Using Pundit</vt:lpstr>
      <vt:lpstr>PowerPoint Presentation</vt:lpstr>
      <vt:lpstr>PowerPoint Presentation</vt:lpstr>
      <vt:lpstr>PowerPoint Presentation</vt:lpstr>
    </vt:vector>
  </TitlesOfParts>
  <Company>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Latent Entity Structures</dc:title>
  <dc:creator>Jiawei Han</dc:creator>
  <cp:lastModifiedBy> </cp:lastModifiedBy>
  <cp:revision>1409</cp:revision>
  <cp:lastPrinted>2018-03-01T23:16:58Z</cp:lastPrinted>
  <dcterms:created xsi:type="dcterms:W3CDTF">2014-06-02T15:06:14Z</dcterms:created>
  <dcterms:modified xsi:type="dcterms:W3CDTF">2019-03-27T18:59:22Z</dcterms:modified>
</cp:coreProperties>
</file>