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65" r:id="rId4"/>
    <p:sldId id="266" r:id="rId5"/>
    <p:sldId id="270" r:id="rId6"/>
    <p:sldId id="27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8CF6"/>
    <a:srgbClr val="5F4B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Στυλ με θέμα 1 - Έμφαση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p:cViewPr varScale="1">
        <p:scale>
          <a:sx n="68" d="100"/>
          <a:sy n="68" d="100"/>
        </p:scale>
        <p:origin x="-134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5"/>
            <a:ext cx="7772400" cy="1470025"/>
          </a:xfrm>
        </p:spPr>
        <p:txBody>
          <a:bodyPr/>
          <a:lstStyle/>
          <a:p>
            <a:r>
              <a:rPr lang="el-GR" smtClean="0"/>
              <a:t>Στυλ κύριου τίτλου</a:t>
            </a:r>
            <a:endParaRPr lang="en-GB"/>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GB"/>
          </a:p>
        </p:txBody>
      </p:sp>
      <p:sp>
        <p:nvSpPr>
          <p:cNvPr id="4" name="Θέση ημερομηνίας 3"/>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11"/>
          </p:nvPr>
        </p:nvSpPr>
        <p:spPr/>
        <p:txBody>
          <a:bodyPr/>
          <a:lstStyle/>
          <a:p>
            <a:endParaRPr lang="en-GB"/>
          </a:p>
        </p:txBody>
      </p:sp>
      <p:sp>
        <p:nvSpPr>
          <p:cNvPr id="6" name="Θέση αριθμού διαφάνειας 5"/>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242632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GB"/>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ημερομηνίας 3"/>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11"/>
          </p:nvPr>
        </p:nvSpPr>
        <p:spPr/>
        <p:txBody>
          <a:bodyPr/>
          <a:lstStyle/>
          <a:p>
            <a:endParaRPr lang="en-GB"/>
          </a:p>
        </p:txBody>
      </p:sp>
      <p:sp>
        <p:nvSpPr>
          <p:cNvPr id="6" name="Θέση αριθμού διαφάνειας 5"/>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393812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p>
            <a:r>
              <a:rPr lang="el-GR" smtClean="0"/>
              <a:t>Στυλ κύριου τίτλου</a:t>
            </a:r>
            <a:endParaRPr lang="en-GB"/>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ημερομηνίας 3"/>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11"/>
          </p:nvPr>
        </p:nvSpPr>
        <p:spPr/>
        <p:txBody>
          <a:bodyPr/>
          <a:lstStyle/>
          <a:p>
            <a:endParaRPr lang="en-GB"/>
          </a:p>
        </p:txBody>
      </p:sp>
      <p:sp>
        <p:nvSpPr>
          <p:cNvPr id="6" name="Θέση αριθμού διαφάνειας 5"/>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686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GB"/>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ημερομηνίας 3"/>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11"/>
          </p:nvPr>
        </p:nvSpPr>
        <p:spPr/>
        <p:txBody>
          <a:bodyPr/>
          <a:lstStyle/>
          <a:p>
            <a:endParaRPr lang="en-GB"/>
          </a:p>
        </p:txBody>
      </p:sp>
      <p:sp>
        <p:nvSpPr>
          <p:cNvPr id="6" name="Θέση αριθμού διαφάνειας 5"/>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73129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1" cap="all"/>
            </a:lvl1pPr>
          </a:lstStyle>
          <a:p>
            <a:r>
              <a:rPr lang="el-GR" smtClean="0"/>
              <a:t>Στυλ κύριου τίτλου</a:t>
            </a:r>
            <a:endParaRPr lang="en-GB"/>
          </a:p>
        </p:txBody>
      </p:sp>
      <p:sp>
        <p:nvSpPr>
          <p:cNvPr id="3" name="Θέση κειμένου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11"/>
          </p:nvPr>
        </p:nvSpPr>
        <p:spPr/>
        <p:txBody>
          <a:bodyPr/>
          <a:lstStyle/>
          <a:p>
            <a:endParaRPr lang="en-GB"/>
          </a:p>
        </p:txBody>
      </p:sp>
      <p:sp>
        <p:nvSpPr>
          <p:cNvPr id="6" name="Θέση αριθμού διαφάνειας 5"/>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403246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GB"/>
          </a:p>
        </p:txBody>
      </p:sp>
      <p:sp>
        <p:nvSpPr>
          <p:cNvPr id="3" name="Θέση περιεχομένου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περιεχομένου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Θέση ημερομηνίας 4"/>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6" name="Θέση υποσέλιδου 5"/>
          <p:cNvSpPr>
            <a:spLocks noGrp="1"/>
          </p:cNvSpPr>
          <p:nvPr>
            <p:ph type="ftr" sz="quarter" idx="11"/>
          </p:nvPr>
        </p:nvSpPr>
        <p:spPr/>
        <p:txBody>
          <a:bodyPr/>
          <a:lstStyle/>
          <a:p>
            <a:endParaRPr lang="en-GB"/>
          </a:p>
        </p:txBody>
      </p:sp>
      <p:sp>
        <p:nvSpPr>
          <p:cNvPr id="7" name="Θέση αριθμού διαφάνειας 6"/>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264669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lvl1pPr>
          </a:lstStyle>
          <a:p>
            <a:r>
              <a:rPr lang="el-GR" smtClean="0"/>
              <a:t>Στυλ κύριου τίτλου</a:t>
            </a:r>
            <a:endParaRPr lang="en-GB"/>
          </a:p>
        </p:txBody>
      </p:sp>
      <p:sp>
        <p:nvSpPr>
          <p:cNvPr id="3" name="Θέση κειμένου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Θέση κειμένου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Θέση ημερομηνίας 6"/>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8" name="Θέση υποσέλιδου 7"/>
          <p:cNvSpPr>
            <a:spLocks noGrp="1"/>
          </p:cNvSpPr>
          <p:nvPr>
            <p:ph type="ftr" sz="quarter" idx="11"/>
          </p:nvPr>
        </p:nvSpPr>
        <p:spPr/>
        <p:txBody>
          <a:bodyPr/>
          <a:lstStyle/>
          <a:p>
            <a:endParaRPr lang="en-GB"/>
          </a:p>
        </p:txBody>
      </p:sp>
      <p:sp>
        <p:nvSpPr>
          <p:cNvPr id="9" name="Θέση αριθμού διαφάνειας 8"/>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48849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GB"/>
          </a:p>
        </p:txBody>
      </p:sp>
      <p:sp>
        <p:nvSpPr>
          <p:cNvPr id="3" name="Θέση ημερομηνίας 2"/>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4" name="Θέση υποσέλιδου 3"/>
          <p:cNvSpPr>
            <a:spLocks noGrp="1"/>
          </p:cNvSpPr>
          <p:nvPr>
            <p:ph type="ftr" sz="quarter" idx="11"/>
          </p:nvPr>
        </p:nvSpPr>
        <p:spPr/>
        <p:txBody>
          <a:bodyPr/>
          <a:lstStyle/>
          <a:p>
            <a:endParaRPr lang="en-GB"/>
          </a:p>
        </p:txBody>
      </p:sp>
      <p:sp>
        <p:nvSpPr>
          <p:cNvPr id="5" name="Θέση αριθμού διαφάνειας 4"/>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290021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3" name="Θέση υποσέλιδου 2"/>
          <p:cNvSpPr>
            <a:spLocks noGrp="1"/>
          </p:cNvSpPr>
          <p:nvPr>
            <p:ph type="ftr" sz="quarter" idx="11"/>
          </p:nvPr>
        </p:nvSpPr>
        <p:spPr/>
        <p:txBody>
          <a:bodyPr/>
          <a:lstStyle/>
          <a:p>
            <a:endParaRPr lang="en-GB"/>
          </a:p>
        </p:txBody>
      </p:sp>
      <p:sp>
        <p:nvSpPr>
          <p:cNvPr id="4" name="Θέση αριθμού διαφάνειας 3"/>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03306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3008313" cy="1162050"/>
          </a:xfrm>
        </p:spPr>
        <p:txBody>
          <a:bodyPr anchor="b"/>
          <a:lstStyle>
            <a:lvl1pPr algn="l">
              <a:defRPr sz="2000" b="1"/>
            </a:lvl1pPr>
          </a:lstStyle>
          <a:p>
            <a:r>
              <a:rPr lang="el-GR" smtClean="0"/>
              <a:t>Στυλ κύριου τίτλου</a:t>
            </a:r>
            <a:endParaRPr lang="en-GB"/>
          </a:p>
        </p:txBody>
      </p:sp>
      <p:sp>
        <p:nvSpPr>
          <p:cNvPr id="3" name="Θέση περιεχομένου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κειμένου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6" name="Θέση υποσέλιδου 5"/>
          <p:cNvSpPr>
            <a:spLocks noGrp="1"/>
          </p:cNvSpPr>
          <p:nvPr>
            <p:ph type="ftr" sz="quarter" idx="11"/>
          </p:nvPr>
        </p:nvSpPr>
        <p:spPr/>
        <p:txBody>
          <a:bodyPr/>
          <a:lstStyle/>
          <a:p>
            <a:endParaRPr lang="en-GB"/>
          </a:p>
        </p:txBody>
      </p:sp>
      <p:sp>
        <p:nvSpPr>
          <p:cNvPr id="7" name="Θέση αριθμού διαφάνειας 6"/>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301158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792288" y="4800600"/>
            <a:ext cx="5486400" cy="566738"/>
          </a:xfrm>
        </p:spPr>
        <p:txBody>
          <a:bodyPr anchor="b"/>
          <a:lstStyle>
            <a:lvl1pPr algn="l">
              <a:defRPr sz="2000" b="1"/>
            </a:lvl1pPr>
          </a:lstStyle>
          <a:p>
            <a:r>
              <a:rPr lang="el-GR" smtClean="0"/>
              <a:t>Στυλ κύριου τίτλου</a:t>
            </a:r>
            <a:endParaRPr lang="en-GB"/>
          </a:p>
        </p:txBody>
      </p:sp>
      <p:sp>
        <p:nvSpPr>
          <p:cNvPr id="3" name="Θέση εικόνας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Θέση κειμένου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51CEE1B-2821-43E1-A3B7-BF4653691A4E}" type="datetimeFigureOut">
              <a:rPr lang="en-GB" smtClean="0"/>
              <a:pPr/>
              <a:t>24/04/2016</a:t>
            </a:fld>
            <a:endParaRPr lang="en-GB"/>
          </a:p>
        </p:txBody>
      </p:sp>
      <p:sp>
        <p:nvSpPr>
          <p:cNvPr id="6" name="Θέση υποσέλιδου 5"/>
          <p:cNvSpPr>
            <a:spLocks noGrp="1"/>
          </p:cNvSpPr>
          <p:nvPr>
            <p:ph type="ftr" sz="quarter" idx="11"/>
          </p:nvPr>
        </p:nvSpPr>
        <p:spPr/>
        <p:txBody>
          <a:bodyPr/>
          <a:lstStyle/>
          <a:p>
            <a:endParaRPr lang="en-GB"/>
          </a:p>
        </p:txBody>
      </p:sp>
      <p:sp>
        <p:nvSpPr>
          <p:cNvPr id="7" name="Θέση αριθμού διαφάνειας 6"/>
          <p:cNvSpPr>
            <a:spLocks noGrp="1"/>
          </p:cNvSpPr>
          <p:nvPr>
            <p:ph type="sldNum" sz="quarter" idx="12"/>
          </p:nvPr>
        </p:nvSpPr>
        <p:spPr/>
        <p:txBody>
          <a:body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62458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Στυλ κύριου τίτλου</a:t>
            </a:r>
            <a:endParaRPr lang="en-GB"/>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Θέση ημερομηνίας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CEE1B-2821-43E1-A3B7-BF4653691A4E}" type="datetimeFigureOut">
              <a:rPr lang="en-GB" smtClean="0"/>
              <a:pPr/>
              <a:t>24/04/2016</a:t>
            </a:fld>
            <a:endParaRPr lang="en-GB"/>
          </a:p>
        </p:txBody>
      </p:sp>
      <p:sp>
        <p:nvSpPr>
          <p:cNvPr id="5" name="Θέση υποσέλιδου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Θέση αριθμού διαφάνειας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A2074-7819-4379-BD88-1B6A9AF91A59}" type="slidenum">
              <a:rPr lang="en-GB" smtClean="0"/>
              <a:pPr/>
              <a:t>‹#›</a:t>
            </a:fld>
            <a:endParaRPr lang="en-GB"/>
          </a:p>
        </p:txBody>
      </p:sp>
    </p:spTree>
    <p:extLst>
      <p:ext uri="{BB962C8B-B14F-4D97-AF65-F5344CB8AC3E}">
        <p14:creationId xmlns:p14="http://schemas.microsoft.com/office/powerpoint/2010/main" xmlns="" val="156706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endParaRPr lang="en-GB"/>
          </a:p>
        </p:txBody>
      </p:sp>
      <p:sp>
        <p:nvSpPr>
          <p:cNvPr id="3" name="Υπότιτλος 2"/>
          <p:cNvSpPr>
            <a:spLocks noGrp="1"/>
          </p:cNvSpPr>
          <p:nvPr>
            <p:ph type="subTitle" idx="1"/>
          </p:nvPr>
        </p:nvSpPr>
        <p:spPr/>
        <p:txBody>
          <a:bodyPr/>
          <a:lstStyle/>
          <a:p>
            <a:endParaRPr lang="en-GB"/>
          </a:p>
        </p:txBody>
      </p:sp>
      <p:grpSp>
        <p:nvGrpSpPr>
          <p:cNvPr id="4" name="Ομάδα 3"/>
          <p:cNvGrpSpPr/>
          <p:nvPr/>
        </p:nvGrpSpPr>
        <p:grpSpPr>
          <a:xfrm>
            <a:off x="0" y="0"/>
            <a:ext cx="9144000" cy="6858000"/>
            <a:chOff x="0" y="0"/>
            <a:chExt cx="9144000" cy="6858000"/>
          </a:xfrm>
        </p:grpSpPr>
        <p:pic>
          <p:nvPicPr>
            <p:cNvPr id="5" name="Picture 2" descr="C:\Users\alexia\Desktop\wings_of_icarus___wallpaper_1080p_by_infiltraitorn7-d4v496o.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395536" y="1797784"/>
              <a:ext cx="2694970" cy="1631216"/>
            </a:xfrm>
            <a:prstGeom prst="rect">
              <a:avLst/>
            </a:prstGeom>
            <a:noFill/>
          </p:spPr>
          <p:txBody>
            <a:bodyPr wrap="none" rtlCol="0">
              <a:spAutoFit/>
            </a:bodyPr>
            <a:lstStyle/>
            <a:p>
              <a:r>
                <a:rPr lang="en-GB" sz="4000" dirty="0" err="1" smtClean="0"/>
                <a:t>Ikarus</a:t>
              </a:r>
              <a:endParaRPr lang="en-GB" sz="4000" dirty="0" smtClean="0"/>
            </a:p>
            <a:p>
              <a:pPr algn="ctr"/>
              <a:r>
                <a:rPr lang="en-GB" sz="6000" dirty="0" smtClean="0"/>
                <a:t>  N</a:t>
              </a:r>
              <a:r>
                <a:rPr lang="en-GB" dirty="0" smtClean="0"/>
                <a:t>ot </a:t>
              </a:r>
              <a:r>
                <a:rPr lang="en-GB" sz="6000" dirty="0" smtClean="0"/>
                <a:t>O</a:t>
              </a:r>
              <a:r>
                <a:rPr lang="en-GB" dirty="0" smtClean="0"/>
                <a:t>n </a:t>
              </a:r>
              <a:r>
                <a:rPr lang="en-GB" sz="6000" dirty="0" smtClean="0"/>
                <a:t>T</a:t>
              </a:r>
              <a:r>
                <a:rPr lang="en-GB" dirty="0" smtClean="0"/>
                <a:t>ime</a:t>
              </a:r>
              <a:endParaRPr lang="en-GB" dirty="0"/>
            </a:p>
          </p:txBody>
        </p:sp>
      </p:grpSp>
      <p:sp>
        <p:nvSpPr>
          <p:cNvPr id="7" name="TextBox 5"/>
          <p:cNvSpPr txBox="1"/>
          <p:nvPr/>
        </p:nvSpPr>
        <p:spPr>
          <a:xfrm>
            <a:off x="5273389" y="260648"/>
            <a:ext cx="3870611" cy="1569660"/>
          </a:xfrm>
          <a:prstGeom prst="rect">
            <a:avLst/>
          </a:prstGeom>
          <a:noFill/>
        </p:spPr>
        <p:txBody>
          <a:bodyPr wrap="none" rtlCol="0">
            <a:spAutoFit/>
          </a:bodyPr>
          <a:lstStyle/>
          <a:p>
            <a:pPr algn="r"/>
            <a:r>
              <a:rPr lang="en-US" sz="3200" dirty="0" smtClean="0"/>
              <a:t>Alexandra </a:t>
            </a:r>
            <a:r>
              <a:rPr lang="en-US" sz="3200" dirty="0" err="1" smtClean="0"/>
              <a:t>Karathanou</a:t>
            </a:r>
            <a:endParaRPr lang="en-US" sz="3200" dirty="0" smtClean="0"/>
          </a:p>
          <a:p>
            <a:pPr algn="r"/>
            <a:r>
              <a:rPr lang="en-US" sz="3200" dirty="0" err="1" smtClean="0"/>
              <a:t>Evagelia</a:t>
            </a:r>
            <a:r>
              <a:rPr lang="en-US" sz="3200" dirty="0" smtClean="0"/>
              <a:t> </a:t>
            </a:r>
            <a:r>
              <a:rPr lang="en-US" sz="3200" dirty="0" err="1" smtClean="0"/>
              <a:t>Pappa</a:t>
            </a:r>
            <a:endParaRPr lang="en-US" sz="3200" dirty="0" smtClean="0"/>
          </a:p>
          <a:p>
            <a:pPr algn="r"/>
            <a:r>
              <a:rPr lang="en-US" sz="3200" dirty="0" smtClean="0"/>
              <a:t>Nikos </a:t>
            </a:r>
            <a:r>
              <a:rPr lang="en-US" sz="3200" dirty="0" err="1" smtClean="0"/>
              <a:t>Marinos</a:t>
            </a:r>
            <a:r>
              <a:rPr lang="en-US" sz="3200" dirty="0" smtClean="0"/>
              <a:t> </a:t>
            </a:r>
            <a:endParaRPr lang="en-GB" sz="1400" dirty="0"/>
          </a:p>
        </p:txBody>
      </p:sp>
    </p:spTree>
    <p:extLst>
      <p:ext uri="{BB962C8B-B14F-4D97-AF65-F5344CB8AC3E}">
        <p14:creationId xmlns:p14="http://schemas.microsoft.com/office/powerpoint/2010/main" xmlns="" val="12108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endParaRPr lang="en-GB"/>
          </a:p>
        </p:txBody>
      </p:sp>
      <p:sp>
        <p:nvSpPr>
          <p:cNvPr id="3" name="Υπότιτλος 2"/>
          <p:cNvSpPr>
            <a:spLocks noGrp="1"/>
          </p:cNvSpPr>
          <p:nvPr>
            <p:ph type="subTitle" idx="1"/>
          </p:nvPr>
        </p:nvSpPr>
        <p:spPr/>
        <p:txBody>
          <a:bodyPr/>
          <a:lstStyle/>
          <a:p>
            <a:endParaRPr lang="en-GB"/>
          </a:p>
        </p:txBody>
      </p:sp>
      <p:grpSp>
        <p:nvGrpSpPr>
          <p:cNvPr id="4" name="Ομάδα 6"/>
          <p:cNvGrpSpPr/>
          <p:nvPr/>
        </p:nvGrpSpPr>
        <p:grpSpPr>
          <a:xfrm>
            <a:off x="0" y="0"/>
            <a:ext cx="9144000" cy="6858000"/>
            <a:chOff x="0" y="0"/>
            <a:chExt cx="9144000" cy="6858000"/>
          </a:xfrm>
        </p:grpSpPr>
        <p:pic>
          <p:nvPicPr>
            <p:cNvPr id="5" name="Picture 2" descr="C:\Users\alexia\Desktop\wings_of_icarus___wallpaper_1080p_by_infiltraitorn7-d4v496o.jpg"/>
            <p:cNvPicPr>
              <a:picLocks noChangeAspect="1" noChangeArrowheads="1"/>
            </p:cNvPicPr>
            <p:nvPr/>
          </p:nvPicPr>
          <p:blipFill>
            <a:blip r:embed="rId2" cstate="print">
              <a:lum bright="70000" contrast="-70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948264" y="116631"/>
              <a:ext cx="2100255" cy="1200329"/>
            </a:xfrm>
            <a:prstGeom prst="rect">
              <a:avLst/>
            </a:prstGeom>
            <a:noFill/>
          </p:spPr>
          <p:txBody>
            <a:bodyPr wrap="none" rtlCol="0">
              <a:spAutoFit/>
            </a:bodyPr>
            <a:lstStyle/>
            <a:p>
              <a:r>
                <a:rPr lang="en-GB" sz="2800" dirty="0" err="1" smtClean="0">
                  <a:solidFill>
                    <a:schemeClr val="bg1">
                      <a:lumMod val="50000"/>
                    </a:schemeClr>
                  </a:solidFill>
                </a:rPr>
                <a:t>Ikarus</a:t>
              </a:r>
              <a:endParaRPr lang="en-GB" sz="2800" dirty="0" smtClean="0">
                <a:solidFill>
                  <a:schemeClr val="bg1">
                    <a:lumMod val="50000"/>
                  </a:schemeClr>
                </a:solidFill>
              </a:endParaRPr>
            </a:p>
            <a:p>
              <a:pPr algn="ctr"/>
              <a:r>
                <a:rPr lang="en-GB" sz="4400" dirty="0" smtClean="0">
                  <a:solidFill>
                    <a:schemeClr val="bg1">
                      <a:lumMod val="50000"/>
                    </a:schemeClr>
                  </a:solidFill>
                </a:rPr>
                <a:t>  N</a:t>
              </a:r>
              <a:r>
                <a:rPr lang="en-GB" sz="1200" dirty="0" smtClean="0">
                  <a:solidFill>
                    <a:schemeClr val="bg1">
                      <a:lumMod val="50000"/>
                    </a:schemeClr>
                  </a:solidFill>
                </a:rPr>
                <a:t>ot </a:t>
              </a:r>
              <a:r>
                <a:rPr lang="en-GB" sz="4400" dirty="0" smtClean="0">
                  <a:solidFill>
                    <a:schemeClr val="bg1">
                      <a:lumMod val="50000"/>
                    </a:schemeClr>
                  </a:solidFill>
                </a:rPr>
                <a:t>O</a:t>
              </a:r>
              <a:r>
                <a:rPr lang="en-GB" sz="1200" dirty="0" smtClean="0">
                  <a:solidFill>
                    <a:schemeClr val="bg1">
                      <a:lumMod val="50000"/>
                    </a:schemeClr>
                  </a:solidFill>
                </a:rPr>
                <a:t>n </a:t>
              </a:r>
              <a:r>
                <a:rPr lang="en-GB" sz="4400" dirty="0" smtClean="0">
                  <a:solidFill>
                    <a:schemeClr val="bg1">
                      <a:lumMod val="50000"/>
                    </a:schemeClr>
                  </a:solidFill>
                </a:rPr>
                <a:t>T</a:t>
              </a:r>
              <a:r>
                <a:rPr lang="en-GB" sz="1200" dirty="0" smtClean="0">
                  <a:solidFill>
                    <a:schemeClr val="bg1">
                      <a:lumMod val="50000"/>
                    </a:schemeClr>
                  </a:solidFill>
                </a:rPr>
                <a:t>ime</a:t>
              </a:r>
              <a:endParaRPr lang="en-GB" sz="1200" dirty="0">
                <a:solidFill>
                  <a:schemeClr val="bg1">
                    <a:lumMod val="50000"/>
                  </a:schemeClr>
                </a:solidFill>
              </a:endParaRPr>
            </a:p>
          </p:txBody>
        </p:sp>
      </p:grpSp>
      <p:sp>
        <p:nvSpPr>
          <p:cNvPr id="8" name="TextBox 7"/>
          <p:cNvSpPr txBox="1"/>
          <p:nvPr/>
        </p:nvSpPr>
        <p:spPr>
          <a:xfrm>
            <a:off x="755576" y="548680"/>
            <a:ext cx="2880320" cy="646331"/>
          </a:xfrm>
          <a:prstGeom prst="rect">
            <a:avLst/>
          </a:prstGeom>
          <a:noFill/>
        </p:spPr>
        <p:txBody>
          <a:bodyPr wrap="square" rtlCol="0">
            <a:spAutoFit/>
          </a:bodyPr>
          <a:lstStyle/>
          <a:p>
            <a:r>
              <a:rPr lang="en-US" sz="3600" dirty="0" smtClean="0"/>
              <a:t>21st century</a:t>
            </a:r>
            <a:endParaRPr lang="en-US" sz="3600" dirty="0"/>
          </a:p>
        </p:txBody>
      </p:sp>
      <p:sp>
        <p:nvSpPr>
          <p:cNvPr id="9" name="TextBox 8"/>
          <p:cNvSpPr txBox="1"/>
          <p:nvPr/>
        </p:nvSpPr>
        <p:spPr>
          <a:xfrm>
            <a:off x="683568" y="2420888"/>
            <a:ext cx="7848872" cy="3046988"/>
          </a:xfrm>
          <a:prstGeom prst="rect">
            <a:avLst/>
          </a:prstGeom>
          <a:noFill/>
        </p:spPr>
        <p:txBody>
          <a:bodyPr wrap="square" rtlCol="0">
            <a:spAutoFit/>
          </a:bodyPr>
          <a:lstStyle/>
          <a:p>
            <a:pPr>
              <a:buFont typeface="Arial" pitchFamily="34" charset="0"/>
              <a:buChar char="•"/>
            </a:pPr>
            <a:r>
              <a:rPr lang="en-US" sz="2000" dirty="0" smtClean="0"/>
              <a:t> </a:t>
            </a:r>
            <a:r>
              <a:rPr lang="en-US" sz="2400" dirty="0" smtClean="0"/>
              <a:t>Aviation is one of the most technologically-advanced and innovative sectors in the world.</a:t>
            </a:r>
          </a:p>
          <a:p>
            <a:pPr>
              <a:buFont typeface="Arial" pitchFamily="34" charset="0"/>
              <a:buChar char="•"/>
            </a:pPr>
            <a:r>
              <a:rPr lang="en-US" sz="2400" dirty="0" smtClean="0"/>
              <a:t>The industry is working hard to achieve the kind of ‘impossible’ developments that characterized flight itself. Barriers are being break one after the other. Planes become bigger, faster, lighter, more efficient.</a:t>
            </a:r>
          </a:p>
          <a:p>
            <a:pPr>
              <a:buFont typeface="Arial" pitchFamily="34" charset="0"/>
              <a:buChar char="•"/>
            </a:pPr>
            <a:r>
              <a:rPr lang="en-US" sz="2400" dirty="0" smtClean="0"/>
              <a:t> Every minute 8.000 to 13.000 planes are flying through the world or are prepared to take off</a:t>
            </a:r>
            <a:endParaRPr lang="en-GB" sz="2400" dirty="0"/>
          </a:p>
        </p:txBody>
      </p:sp>
    </p:spTree>
    <p:extLst>
      <p:ext uri="{BB962C8B-B14F-4D97-AF65-F5344CB8AC3E}">
        <p14:creationId xmlns:p14="http://schemas.microsoft.com/office/powerpoint/2010/main" xmlns="" val="349774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endParaRPr lang="en-GB"/>
          </a:p>
        </p:txBody>
      </p:sp>
      <p:sp>
        <p:nvSpPr>
          <p:cNvPr id="3" name="Υπότιτλος 2"/>
          <p:cNvSpPr>
            <a:spLocks noGrp="1"/>
          </p:cNvSpPr>
          <p:nvPr>
            <p:ph type="subTitle" idx="1"/>
          </p:nvPr>
        </p:nvSpPr>
        <p:spPr/>
        <p:txBody>
          <a:bodyPr/>
          <a:lstStyle/>
          <a:p>
            <a:endParaRPr lang="en-GB"/>
          </a:p>
        </p:txBody>
      </p:sp>
      <p:grpSp>
        <p:nvGrpSpPr>
          <p:cNvPr id="7" name="Ομάδα 6"/>
          <p:cNvGrpSpPr/>
          <p:nvPr/>
        </p:nvGrpSpPr>
        <p:grpSpPr>
          <a:xfrm>
            <a:off x="0" y="0"/>
            <a:ext cx="9144000" cy="6858000"/>
            <a:chOff x="0" y="0"/>
            <a:chExt cx="9144000" cy="6858000"/>
          </a:xfrm>
        </p:grpSpPr>
        <p:pic>
          <p:nvPicPr>
            <p:cNvPr id="5" name="Picture 2" descr="C:\Users\alexia\Desktop\wings_of_icarus___wallpaper_1080p_by_infiltraitorn7-d4v496o.jpg"/>
            <p:cNvPicPr>
              <a:picLocks noChangeAspect="1" noChangeArrowheads="1"/>
            </p:cNvPicPr>
            <p:nvPr/>
          </p:nvPicPr>
          <p:blipFill>
            <a:blip r:embed="rId2" cstate="print">
              <a:lum bright="70000" contrast="-70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6948264" y="116631"/>
              <a:ext cx="2100255" cy="1200329"/>
            </a:xfrm>
            <a:prstGeom prst="rect">
              <a:avLst/>
            </a:prstGeom>
            <a:noFill/>
          </p:spPr>
          <p:txBody>
            <a:bodyPr wrap="none" rtlCol="0">
              <a:spAutoFit/>
            </a:bodyPr>
            <a:lstStyle/>
            <a:p>
              <a:r>
                <a:rPr lang="en-GB" sz="2800" dirty="0" err="1" smtClean="0">
                  <a:solidFill>
                    <a:schemeClr val="bg1">
                      <a:lumMod val="50000"/>
                    </a:schemeClr>
                  </a:solidFill>
                </a:rPr>
                <a:t>Ikarus</a:t>
              </a:r>
              <a:endParaRPr lang="en-GB" sz="2800" dirty="0" smtClean="0">
                <a:solidFill>
                  <a:schemeClr val="bg1">
                    <a:lumMod val="50000"/>
                  </a:schemeClr>
                </a:solidFill>
              </a:endParaRPr>
            </a:p>
            <a:p>
              <a:pPr algn="ctr"/>
              <a:r>
                <a:rPr lang="en-GB" sz="4400" dirty="0" smtClean="0">
                  <a:solidFill>
                    <a:schemeClr val="bg1">
                      <a:lumMod val="50000"/>
                    </a:schemeClr>
                  </a:solidFill>
                </a:rPr>
                <a:t>  N</a:t>
              </a:r>
              <a:r>
                <a:rPr lang="en-GB" sz="1200" dirty="0" smtClean="0">
                  <a:solidFill>
                    <a:schemeClr val="bg1">
                      <a:lumMod val="50000"/>
                    </a:schemeClr>
                  </a:solidFill>
                </a:rPr>
                <a:t>ot </a:t>
              </a:r>
              <a:r>
                <a:rPr lang="en-GB" sz="4400" dirty="0" smtClean="0">
                  <a:solidFill>
                    <a:schemeClr val="bg1">
                      <a:lumMod val="50000"/>
                    </a:schemeClr>
                  </a:solidFill>
                </a:rPr>
                <a:t>O</a:t>
              </a:r>
              <a:r>
                <a:rPr lang="en-GB" sz="1200" dirty="0" smtClean="0">
                  <a:solidFill>
                    <a:schemeClr val="bg1">
                      <a:lumMod val="50000"/>
                    </a:schemeClr>
                  </a:solidFill>
                </a:rPr>
                <a:t>n </a:t>
              </a:r>
              <a:r>
                <a:rPr lang="en-GB" sz="4400" dirty="0" smtClean="0">
                  <a:solidFill>
                    <a:schemeClr val="bg1">
                      <a:lumMod val="50000"/>
                    </a:schemeClr>
                  </a:solidFill>
                </a:rPr>
                <a:t>T</a:t>
              </a:r>
              <a:r>
                <a:rPr lang="en-GB" sz="1200" dirty="0" smtClean="0">
                  <a:solidFill>
                    <a:schemeClr val="bg1">
                      <a:lumMod val="50000"/>
                    </a:schemeClr>
                  </a:solidFill>
                </a:rPr>
                <a:t>ime</a:t>
              </a:r>
              <a:endParaRPr lang="en-GB" sz="1200" dirty="0">
                <a:solidFill>
                  <a:schemeClr val="bg1">
                    <a:lumMod val="50000"/>
                  </a:schemeClr>
                </a:solidFill>
              </a:endParaRPr>
            </a:p>
          </p:txBody>
        </p:sp>
      </p:grpSp>
      <p:sp>
        <p:nvSpPr>
          <p:cNvPr id="8" name="TextBox 7"/>
          <p:cNvSpPr txBox="1"/>
          <p:nvPr/>
        </p:nvSpPr>
        <p:spPr>
          <a:xfrm>
            <a:off x="683568" y="476672"/>
            <a:ext cx="2304256" cy="646331"/>
          </a:xfrm>
          <a:prstGeom prst="rect">
            <a:avLst/>
          </a:prstGeom>
          <a:noFill/>
        </p:spPr>
        <p:txBody>
          <a:bodyPr wrap="square" rtlCol="0">
            <a:spAutoFit/>
          </a:bodyPr>
          <a:lstStyle/>
          <a:p>
            <a:r>
              <a:rPr lang="en-GB" sz="3600" dirty="0" smtClean="0"/>
              <a:t>motivation</a:t>
            </a:r>
            <a:endParaRPr lang="en-GB" sz="3600" dirty="0"/>
          </a:p>
        </p:txBody>
      </p:sp>
      <p:sp>
        <p:nvSpPr>
          <p:cNvPr id="9" name="TextBox 8"/>
          <p:cNvSpPr txBox="1"/>
          <p:nvPr/>
        </p:nvSpPr>
        <p:spPr>
          <a:xfrm>
            <a:off x="683568" y="1340768"/>
            <a:ext cx="7848872" cy="4893647"/>
          </a:xfrm>
          <a:prstGeom prst="rect">
            <a:avLst/>
          </a:prstGeom>
          <a:noFill/>
        </p:spPr>
        <p:txBody>
          <a:bodyPr wrap="square" rtlCol="0">
            <a:spAutoFit/>
          </a:bodyPr>
          <a:lstStyle/>
          <a:p>
            <a:pPr marL="285750" indent="-285750" algn="just">
              <a:buFont typeface="Arial" pitchFamily="34" charset="0"/>
              <a:buChar char="•"/>
            </a:pPr>
            <a:r>
              <a:rPr lang="en-GB" sz="2400" dirty="0" smtClean="0"/>
              <a:t>Due </a:t>
            </a:r>
            <a:r>
              <a:rPr lang="en-GB" sz="2400" dirty="0"/>
              <a:t>to the significant increase in air transportation </a:t>
            </a:r>
            <a:r>
              <a:rPr lang="en-GB" sz="2400" dirty="0" smtClean="0"/>
              <a:t>demands</a:t>
            </a:r>
            <a:r>
              <a:rPr lang="en-GB" sz="2400" dirty="0"/>
              <a:t>, the issues of flight delay </a:t>
            </a:r>
            <a:r>
              <a:rPr lang="en-GB" sz="2400" dirty="0" smtClean="0"/>
              <a:t>have </a:t>
            </a:r>
            <a:r>
              <a:rPr lang="en-GB" sz="2400" dirty="0"/>
              <a:t>become more prominent. </a:t>
            </a:r>
          </a:p>
          <a:p>
            <a:pPr marL="285750" indent="-285750" algn="just">
              <a:buFont typeface="Arial" pitchFamily="34" charset="0"/>
              <a:buChar char="•"/>
            </a:pPr>
            <a:r>
              <a:rPr lang="en-GB" sz="2400" dirty="0" smtClean="0"/>
              <a:t>During </a:t>
            </a:r>
            <a:r>
              <a:rPr lang="en-GB" sz="2400" dirty="0"/>
              <a:t>rush hours especially, many airports are operating at </a:t>
            </a:r>
            <a:r>
              <a:rPr lang="en-GB" sz="2400" dirty="0" smtClean="0"/>
              <a:t>their </a:t>
            </a:r>
            <a:r>
              <a:rPr lang="en-GB" sz="2400" dirty="0"/>
              <a:t>full </a:t>
            </a:r>
            <a:r>
              <a:rPr lang="en-GB" sz="2400" dirty="0" smtClean="0"/>
              <a:t>capacity</a:t>
            </a:r>
            <a:endParaRPr lang="en-GB" sz="2400" dirty="0"/>
          </a:p>
          <a:p>
            <a:pPr marL="285750" indent="-285750" algn="just">
              <a:buFont typeface="Arial" pitchFamily="34" charset="0"/>
              <a:buChar char="•"/>
            </a:pPr>
            <a:r>
              <a:rPr lang="en-GB" sz="2400" dirty="0" smtClean="0"/>
              <a:t>Except </a:t>
            </a:r>
            <a:r>
              <a:rPr lang="en-GB" sz="2400" dirty="0"/>
              <a:t>weather, </a:t>
            </a:r>
            <a:r>
              <a:rPr lang="en-GB" sz="2400" dirty="0" smtClean="0"/>
              <a:t>maximum airport </a:t>
            </a:r>
            <a:r>
              <a:rPr lang="en-GB" sz="2400" dirty="0"/>
              <a:t>capacity per hour, taxi delay, </a:t>
            </a:r>
            <a:r>
              <a:rPr lang="en-GB" sz="2400" dirty="0" smtClean="0"/>
              <a:t>airline </a:t>
            </a:r>
            <a:r>
              <a:rPr lang="en-GB" sz="2400" dirty="0"/>
              <a:t>management, </a:t>
            </a:r>
            <a:r>
              <a:rPr lang="en-GB" sz="2400" dirty="0" smtClean="0"/>
              <a:t>aircraft </a:t>
            </a:r>
            <a:r>
              <a:rPr lang="en-GB" sz="2400" dirty="0"/>
              <a:t>mechanical problem, aviation control and passenger </a:t>
            </a:r>
            <a:r>
              <a:rPr lang="en-GB" sz="2400" dirty="0" smtClean="0"/>
              <a:t>problems </a:t>
            </a:r>
            <a:r>
              <a:rPr lang="en-GB" sz="2400" dirty="0"/>
              <a:t>can </a:t>
            </a:r>
            <a:r>
              <a:rPr lang="en-GB" sz="2400" dirty="0" smtClean="0"/>
              <a:t>also play </a:t>
            </a:r>
            <a:r>
              <a:rPr lang="en-GB" sz="2400" dirty="0"/>
              <a:t>a </a:t>
            </a:r>
            <a:r>
              <a:rPr lang="en-GB" sz="2400" dirty="0" smtClean="0"/>
              <a:t>big </a:t>
            </a:r>
            <a:r>
              <a:rPr lang="en-GB" sz="2400" dirty="0"/>
              <a:t>role in delaying a </a:t>
            </a:r>
            <a:r>
              <a:rPr lang="en-GB" sz="2400" dirty="0" smtClean="0"/>
              <a:t>flight.</a:t>
            </a:r>
          </a:p>
          <a:p>
            <a:pPr marL="285750" indent="-285750" algn="just">
              <a:buFont typeface="Arial" pitchFamily="34" charset="0"/>
              <a:buChar char="•"/>
            </a:pPr>
            <a:endParaRPr lang="en-GB" sz="2400" dirty="0" smtClean="0"/>
          </a:p>
          <a:p>
            <a:pPr marL="285750" indent="-285750" algn="just"/>
            <a:r>
              <a:rPr lang="en-GB" sz="2400" dirty="0" smtClean="0"/>
              <a:t> 	By </a:t>
            </a:r>
            <a:r>
              <a:rPr lang="en-GB" sz="2400" dirty="0"/>
              <a:t>estimating potential delays to be endured for each </a:t>
            </a:r>
            <a:r>
              <a:rPr lang="en-GB" sz="2400" dirty="0" smtClean="0"/>
              <a:t>flight </a:t>
            </a:r>
            <a:r>
              <a:rPr lang="en-GB" sz="2400" dirty="0"/>
              <a:t>segment, a better fleet </a:t>
            </a:r>
            <a:r>
              <a:rPr lang="en-GB" sz="2400" dirty="0" smtClean="0"/>
              <a:t> management </a:t>
            </a:r>
            <a:r>
              <a:rPr lang="en-GB" sz="2400" dirty="0"/>
              <a:t>can be made possible during flight scheduling </a:t>
            </a:r>
            <a:r>
              <a:rPr lang="en-GB" sz="2400" dirty="0" smtClean="0"/>
              <a:t>process</a:t>
            </a:r>
            <a:r>
              <a:rPr lang="en-GB" sz="2400" dirty="0"/>
              <a:t>.</a:t>
            </a:r>
          </a:p>
        </p:txBody>
      </p:sp>
    </p:spTree>
    <p:extLst>
      <p:ext uri="{BB962C8B-B14F-4D97-AF65-F5344CB8AC3E}">
        <p14:creationId xmlns:p14="http://schemas.microsoft.com/office/powerpoint/2010/main" xmlns="" val="34977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lexia\Desktop\ikarus_presentati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2413" cy="68564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95536" y="548680"/>
            <a:ext cx="6120680" cy="1631216"/>
          </a:xfrm>
          <a:prstGeom prst="rect">
            <a:avLst/>
          </a:prstGeom>
          <a:noFill/>
        </p:spPr>
        <p:txBody>
          <a:bodyPr wrap="square" rtlCol="0">
            <a:spAutoFit/>
          </a:bodyPr>
          <a:lstStyle/>
          <a:p>
            <a:r>
              <a:rPr lang="en-GB" sz="2000" dirty="0" smtClean="0"/>
              <a:t>Research by Federal Aviation Administration (FAA) calculated  economic impact of flight delays on airlines and passengers.</a:t>
            </a:r>
          </a:p>
          <a:p>
            <a:endParaRPr lang="en-GB" sz="2000" dirty="0"/>
          </a:p>
          <a:p>
            <a:r>
              <a:rPr lang="en-GB" sz="2000" b="1" dirty="0"/>
              <a:t>Direct cost of air transportation delay in 2007</a:t>
            </a:r>
            <a:endParaRPr lang="en-GB" sz="2000" dirty="0"/>
          </a:p>
        </p:txBody>
      </p:sp>
      <p:graphicFrame>
        <p:nvGraphicFramePr>
          <p:cNvPr id="9" name="Πίνακας 8"/>
          <p:cNvGraphicFramePr>
            <a:graphicFrameLocks noGrp="1"/>
          </p:cNvGraphicFramePr>
          <p:nvPr>
            <p:extLst>
              <p:ext uri="{D42A27DB-BD31-4B8C-83A1-F6EECF244321}">
                <p14:modId xmlns:p14="http://schemas.microsoft.com/office/powerpoint/2010/main" xmlns="" val="4236652942"/>
              </p:ext>
            </p:extLst>
          </p:nvPr>
        </p:nvGraphicFramePr>
        <p:xfrm>
          <a:off x="539552" y="2204864"/>
          <a:ext cx="8229600" cy="2834640"/>
        </p:xfrm>
        <a:graphic>
          <a:graphicData uri="http://schemas.openxmlformats.org/drawingml/2006/table">
            <a:tbl>
              <a:tblPr>
                <a:tableStyleId>{08FB837D-C827-4EFA-A057-4D05807E0F7C}</a:tableStyleId>
              </a:tblPr>
              <a:tblGrid>
                <a:gridCol w="4114800"/>
                <a:gridCol w="4114800"/>
              </a:tblGrid>
              <a:tr h="0">
                <a:tc>
                  <a:txBody>
                    <a:bodyPr/>
                    <a:lstStyle/>
                    <a:p>
                      <a:pPr algn="l"/>
                      <a:r>
                        <a:rPr lang="en-GB" dirty="0">
                          <a:effectLst/>
                        </a:rPr>
                        <a:t>Cost Component</a:t>
                      </a:r>
                    </a:p>
                  </a:txBody>
                  <a:tcPr anchor="ctr"/>
                </a:tc>
                <a:tc>
                  <a:txBody>
                    <a:bodyPr/>
                    <a:lstStyle/>
                    <a:p>
                      <a:pPr algn="l"/>
                      <a:r>
                        <a:rPr lang="en-GB" dirty="0">
                          <a:effectLst/>
                        </a:rPr>
                        <a:t>Cost</a:t>
                      </a:r>
                      <a:br>
                        <a:rPr lang="en-GB" dirty="0">
                          <a:effectLst/>
                        </a:rPr>
                      </a:br>
                      <a:r>
                        <a:rPr lang="en-GB" dirty="0">
                          <a:effectLst/>
                        </a:rPr>
                        <a:t>(in billions)</a:t>
                      </a:r>
                    </a:p>
                  </a:txBody>
                  <a:tcPr anchor="ctr"/>
                </a:tc>
              </a:tr>
              <a:tr h="0">
                <a:tc>
                  <a:txBody>
                    <a:bodyPr/>
                    <a:lstStyle/>
                    <a:p>
                      <a:r>
                        <a:rPr lang="en-GB">
                          <a:effectLst/>
                        </a:rPr>
                        <a:t>Costs to Airlines</a:t>
                      </a:r>
                    </a:p>
                  </a:txBody>
                  <a:tcPr anchor="ctr"/>
                </a:tc>
                <a:tc>
                  <a:txBody>
                    <a:bodyPr/>
                    <a:lstStyle/>
                    <a:p>
                      <a:r>
                        <a:rPr lang="en-GB">
                          <a:effectLst/>
                        </a:rPr>
                        <a:t>$8.3</a:t>
                      </a:r>
                    </a:p>
                  </a:txBody>
                  <a:tcPr anchor="ctr"/>
                </a:tc>
              </a:tr>
              <a:tr h="0">
                <a:tc>
                  <a:txBody>
                    <a:bodyPr/>
                    <a:lstStyle/>
                    <a:p>
                      <a:r>
                        <a:rPr lang="en-GB" dirty="0">
                          <a:effectLst/>
                        </a:rPr>
                        <a:t>Costs to Passengers</a:t>
                      </a:r>
                    </a:p>
                  </a:txBody>
                  <a:tcPr anchor="ctr"/>
                </a:tc>
                <a:tc>
                  <a:txBody>
                    <a:bodyPr/>
                    <a:lstStyle/>
                    <a:p>
                      <a:r>
                        <a:rPr lang="en-GB" dirty="0">
                          <a:effectLst/>
                        </a:rPr>
                        <a:t>$16.7</a:t>
                      </a:r>
                    </a:p>
                  </a:txBody>
                  <a:tcPr anchor="ctr"/>
                </a:tc>
              </a:tr>
              <a:tr h="0">
                <a:tc>
                  <a:txBody>
                    <a:bodyPr/>
                    <a:lstStyle/>
                    <a:p>
                      <a:r>
                        <a:rPr lang="en-GB">
                          <a:effectLst/>
                        </a:rPr>
                        <a:t>Costs from Lost Demand</a:t>
                      </a:r>
                    </a:p>
                  </a:txBody>
                  <a:tcPr anchor="ctr"/>
                </a:tc>
                <a:tc>
                  <a:txBody>
                    <a:bodyPr/>
                    <a:lstStyle/>
                    <a:p>
                      <a:r>
                        <a:rPr lang="en-GB">
                          <a:effectLst/>
                        </a:rPr>
                        <a:t>$3.9</a:t>
                      </a:r>
                    </a:p>
                  </a:txBody>
                  <a:tcPr anchor="ctr"/>
                </a:tc>
              </a:tr>
              <a:tr h="0">
                <a:tc>
                  <a:txBody>
                    <a:bodyPr/>
                    <a:lstStyle/>
                    <a:p>
                      <a:r>
                        <a:rPr lang="en-GB" u="none" strike="noStrike">
                          <a:effectLst/>
                        </a:rPr>
                        <a:t>Total Direct Cost</a:t>
                      </a:r>
                      <a:endParaRPr lang="en-GB">
                        <a:effectLst/>
                      </a:endParaRPr>
                    </a:p>
                  </a:txBody>
                  <a:tcPr anchor="ctr"/>
                </a:tc>
                <a:tc>
                  <a:txBody>
                    <a:bodyPr/>
                    <a:lstStyle/>
                    <a:p>
                      <a:r>
                        <a:rPr lang="en-GB" dirty="0">
                          <a:effectLst/>
                        </a:rPr>
                        <a:t>$28.9</a:t>
                      </a:r>
                    </a:p>
                  </a:txBody>
                  <a:tcPr anchor="ctr"/>
                </a:tc>
              </a:tr>
              <a:tr h="0">
                <a:tc>
                  <a:txBody>
                    <a:bodyPr/>
                    <a:lstStyle/>
                    <a:p>
                      <a:r>
                        <a:rPr lang="en-GB" u="none" strike="noStrike">
                          <a:effectLst/>
                        </a:rPr>
                        <a:t>Impact on GDP</a:t>
                      </a:r>
                      <a:endParaRPr lang="en-GB">
                        <a:effectLst/>
                      </a:endParaRPr>
                    </a:p>
                  </a:txBody>
                  <a:tcPr anchor="ctr"/>
                </a:tc>
                <a:tc>
                  <a:txBody>
                    <a:bodyPr/>
                    <a:lstStyle/>
                    <a:p>
                      <a:r>
                        <a:rPr lang="en-GB">
                          <a:effectLst/>
                        </a:rPr>
                        <a:t>$4.0</a:t>
                      </a:r>
                    </a:p>
                  </a:txBody>
                  <a:tcPr anchor="ctr"/>
                </a:tc>
              </a:tr>
              <a:tr h="0">
                <a:tc>
                  <a:txBody>
                    <a:bodyPr/>
                    <a:lstStyle/>
                    <a:p>
                      <a:r>
                        <a:rPr lang="en-GB" u="none" strike="noStrike" dirty="0">
                          <a:effectLst/>
                        </a:rPr>
                        <a:t>Total Cost</a:t>
                      </a:r>
                      <a:endParaRPr lang="en-GB" dirty="0">
                        <a:effectLst/>
                      </a:endParaRPr>
                    </a:p>
                  </a:txBody>
                  <a:tcPr anchor="ctr"/>
                </a:tc>
                <a:tc>
                  <a:txBody>
                    <a:bodyPr/>
                    <a:lstStyle/>
                    <a:p>
                      <a:r>
                        <a:rPr lang="en-GB" u="none" strike="noStrike" dirty="0">
                          <a:effectLst/>
                        </a:rPr>
                        <a:t>$32.9</a:t>
                      </a:r>
                      <a:endParaRPr lang="en-GB" dirty="0">
                        <a:effectLst/>
                      </a:endParaRPr>
                    </a:p>
                  </a:txBody>
                  <a:tcPr anchor="ctr"/>
                </a:tc>
              </a:tr>
            </a:tbl>
          </a:graphicData>
        </a:graphic>
      </p:graphicFrame>
      <p:sp>
        <p:nvSpPr>
          <p:cNvPr id="10" name="9 - Θέση περιεχομένου"/>
          <p:cNvSpPr>
            <a:spLocks noGrp="1"/>
          </p:cNvSpPr>
          <p:nvPr>
            <p:ph idx="1"/>
          </p:nvPr>
        </p:nvSpPr>
        <p:spPr>
          <a:xfrm>
            <a:off x="395536" y="5157192"/>
            <a:ext cx="8229600" cy="4525963"/>
          </a:xfrm>
        </p:spPr>
        <p:txBody>
          <a:bodyPr>
            <a:normAutofit/>
          </a:bodyPr>
          <a:lstStyle/>
          <a:p>
            <a:pPr>
              <a:buNone/>
            </a:pPr>
            <a:r>
              <a:rPr lang="en-GB" sz="1800" dirty="0" smtClean="0"/>
              <a:t>This number was calculated based on:</a:t>
            </a:r>
          </a:p>
          <a:p>
            <a:pPr marL="285750" indent="-285750"/>
            <a:r>
              <a:rPr lang="en-GB" sz="1800" dirty="0" smtClean="0"/>
              <a:t>lost passenger time due to flight delays,</a:t>
            </a:r>
          </a:p>
          <a:p>
            <a:pPr marL="285750" indent="-285750"/>
            <a:r>
              <a:rPr lang="en-GB" sz="1800" dirty="0" smtClean="0"/>
              <a:t>cancellations and missed connections</a:t>
            </a:r>
          </a:p>
          <a:p>
            <a:pPr marL="285750" indent="-285750"/>
            <a:r>
              <a:rPr lang="en-GB" sz="1800" dirty="0" smtClean="0"/>
              <a:t>expenses such as food and accommodations that are incurred from being away from home for additional time</a:t>
            </a:r>
            <a:endParaRPr lang="en-GB" sz="1800" dirty="0"/>
          </a:p>
        </p:txBody>
      </p:sp>
    </p:spTree>
    <p:extLst>
      <p:ext uri="{BB962C8B-B14F-4D97-AF65-F5344CB8AC3E}">
        <p14:creationId xmlns:p14="http://schemas.microsoft.com/office/powerpoint/2010/main" xmlns="" val="373480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lexia\Desktop\ikarus_presentati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2413" cy="68564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043608" y="692696"/>
            <a:ext cx="5904656" cy="646331"/>
          </a:xfrm>
          <a:prstGeom prst="rect">
            <a:avLst/>
          </a:prstGeom>
          <a:noFill/>
        </p:spPr>
        <p:txBody>
          <a:bodyPr wrap="square" rtlCol="0">
            <a:spAutoFit/>
          </a:bodyPr>
          <a:lstStyle/>
          <a:p>
            <a:pPr marL="285750" indent="-285750"/>
            <a:r>
              <a:rPr lang="en-GB" sz="3600" dirty="0" err="1" smtClean="0"/>
              <a:t>Ikarus</a:t>
            </a:r>
            <a:r>
              <a:rPr lang="en-GB" sz="3600" dirty="0" smtClean="0"/>
              <a:t> NOT application</a:t>
            </a:r>
            <a:endParaRPr lang="en-GB" sz="3600" dirty="0"/>
          </a:p>
        </p:txBody>
      </p:sp>
      <p:sp>
        <p:nvSpPr>
          <p:cNvPr id="11" name="10 - Θέση περιεχομένου"/>
          <p:cNvSpPr>
            <a:spLocks noGrp="1"/>
          </p:cNvSpPr>
          <p:nvPr>
            <p:ph idx="1"/>
          </p:nvPr>
        </p:nvSpPr>
        <p:spPr>
          <a:xfrm>
            <a:off x="467544" y="1988840"/>
            <a:ext cx="8229600" cy="4525963"/>
          </a:xfrm>
        </p:spPr>
        <p:txBody>
          <a:bodyPr>
            <a:normAutofit/>
          </a:bodyPr>
          <a:lstStyle/>
          <a:p>
            <a:r>
              <a:rPr lang="en-US" sz="2400" dirty="0" smtClean="0"/>
              <a:t>Is an  easy application that informs the traveler about any delay in his flight.</a:t>
            </a:r>
          </a:p>
          <a:p>
            <a:r>
              <a:rPr lang="en-US" sz="2400" dirty="0" smtClean="0"/>
              <a:t>Travelers could benefit from knowing the likelihood of a delay as it could help them prepare for the wait time</a:t>
            </a:r>
          </a:p>
          <a:p>
            <a:r>
              <a:rPr lang="en-US" sz="2400" dirty="0" smtClean="0"/>
              <a:t>With the only use of his Flight ID Number, the application will calculate  and estimate the delay time.</a:t>
            </a:r>
          </a:p>
          <a:p>
            <a:r>
              <a:rPr lang="en-US" sz="2400" dirty="0" smtClean="0"/>
              <a:t>Based on flight safety rules the app predict whether the flight will take off on time or be delayed.</a:t>
            </a:r>
          </a:p>
          <a:p>
            <a:pPr>
              <a:buNone/>
            </a:pPr>
            <a:endParaRPr lang="en-US" sz="2400" dirty="0" smtClean="0"/>
          </a:p>
          <a:p>
            <a:endParaRPr lang="el-GR" sz="2400" dirty="0"/>
          </a:p>
        </p:txBody>
      </p:sp>
    </p:spTree>
    <p:extLst>
      <p:ext uri="{BB962C8B-B14F-4D97-AF65-F5344CB8AC3E}">
        <p14:creationId xmlns:p14="http://schemas.microsoft.com/office/powerpoint/2010/main" xmlns="" val="119563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lexia\Desktop\ikarus_presentatio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2413" cy="685641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043608" y="692696"/>
            <a:ext cx="5904656" cy="646331"/>
          </a:xfrm>
          <a:prstGeom prst="rect">
            <a:avLst/>
          </a:prstGeom>
          <a:noFill/>
        </p:spPr>
        <p:txBody>
          <a:bodyPr wrap="square" rtlCol="0">
            <a:spAutoFit/>
          </a:bodyPr>
          <a:lstStyle/>
          <a:p>
            <a:pPr marL="285750" indent="-285750"/>
            <a:r>
              <a:rPr lang="en-GB" sz="3600" dirty="0" err="1" smtClean="0"/>
              <a:t>Ikarus</a:t>
            </a:r>
            <a:r>
              <a:rPr lang="en-GB" sz="3600" dirty="0" smtClean="0"/>
              <a:t> NOT application</a:t>
            </a:r>
            <a:endParaRPr lang="en-GB" sz="3600" dirty="0"/>
          </a:p>
        </p:txBody>
      </p:sp>
      <p:sp>
        <p:nvSpPr>
          <p:cNvPr id="11" name="10 - Θέση περιεχομένου"/>
          <p:cNvSpPr>
            <a:spLocks noGrp="1"/>
          </p:cNvSpPr>
          <p:nvPr>
            <p:ph idx="1"/>
          </p:nvPr>
        </p:nvSpPr>
        <p:spPr>
          <a:xfrm>
            <a:off x="467544" y="2780928"/>
            <a:ext cx="8229600" cy="2664296"/>
          </a:xfrm>
        </p:spPr>
        <p:txBody>
          <a:bodyPr>
            <a:normAutofit/>
          </a:bodyPr>
          <a:lstStyle/>
          <a:p>
            <a:pPr algn="just">
              <a:buNone/>
            </a:pPr>
            <a:r>
              <a:rPr lang="el-GR" sz="2400" dirty="0" smtClean="0"/>
              <a:t>	</a:t>
            </a:r>
            <a:r>
              <a:rPr lang="en-US" sz="2400" dirty="0" smtClean="0"/>
              <a:t>Have you spent hours waiting around in an airport departure hall? NOT any more! Be informed if your flight is delayed is one click ahead with this easy to use app. Just enter your flight ID number and you will be informed for probable delays!</a:t>
            </a:r>
            <a:endParaRPr lang="el-GR" sz="2400" dirty="0"/>
          </a:p>
        </p:txBody>
      </p:sp>
    </p:spTree>
    <p:extLst>
      <p:ext uri="{BB962C8B-B14F-4D97-AF65-F5344CB8AC3E}">
        <p14:creationId xmlns:p14="http://schemas.microsoft.com/office/powerpoint/2010/main" xmlns="" val="1195632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270</Words>
  <Application>Microsoft Office PowerPoint</Application>
  <PresentationFormat>Προβολή στην οθόνη (4:3)</PresentationFormat>
  <Paragraphs>47</Paragraphs>
  <Slides>6</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6</vt:i4>
      </vt:variant>
    </vt:vector>
  </HeadingPairs>
  <TitlesOfParts>
    <vt:vector size="7" baseType="lpstr">
      <vt:lpstr>Θέμα του Office</vt:lpstr>
      <vt:lpstr>Διαφάνεια 1</vt:lpstr>
      <vt:lpstr>Διαφάνεια 2</vt:lpstr>
      <vt:lpstr>Διαφάνεια 3</vt:lpstr>
      <vt:lpstr>Διαφάνεια 4</vt:lpstr>
      <vt:lpstr>Διαφάνεια 5</vt:lpstr>
      <vt:lpstr>Διαφάνεια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alexia</dc:creator>
  <cp:lastModifiedBy>Nikos</cp:lastModifiedBy>
  <cp:revision>33</cp:revision>
  <dcterms:created xsi:type="dcterms:W3CDTF">2016-04-24T00:03:06Z</dcterms:created>
  <dcterms:modified xsi:type="dcterms:W3CDTF">2016-04-24T09:31:14Z</dcterms:modified>
</cp:coreProperties>
</file>