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11323778" y="6404293"/>
            <a:ext cx="258623" cy="269239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7"/>
            <a:ext cx="12192000" cy="685714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0" y="6586855"/>
            <a:ext cx="258622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1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4.tif"/><Relationship Id="rId4" Type="http://schemas.openxmlformats.org/officeDocument/2006/relationships/image" Target="../media/image2.tif"/><Relationship Id="rId5" Type="http://schemas.openxmlformats.org/officeDocument/2006/relationships/image" Target="../media/image1.tif"/><Relationship Id="rId6" Type="http://schemas.openxmlformats.org/officeDocument/2006/relationships/image" Target="../media/image1.g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1.g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1.g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1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1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mailto:info@ikasan.org?subject=Ikasan%20Info%20Request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4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4.tif"/><Relationship Id="rId10" Type="http://schemas.openxmlformats.org/officeDocument/2006/relationships/image" Target="../media/image3.g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3" Type="http://schemas.openxmlformats.org/officeDocument/2006/relationships/image" Target="../media/image6.gif"/><Relationship Id="rId4" Type="http://schemas.openxmlformats.org/officeDocument/2006/relationships/image" Target="../media/image9.gif"/><Relationship Id="rId5" Type="http://schemas.openxmlformats.org/officeDocument/2006/relationships/image" Target="../media/image4.tif"/><Relationship Id="rId6" Type="http://schemas.openxmlformats.org/officeDocument/2006/relationships/image" Target="../media/image2.gif"/><Relationship Id="rId7" Type="http://schemas.openxmlformats.org/officeDocument/2006/relationships/image" Target="../media/image4.gif"/><Relationship Id="rId8" Type="http://schemas.openxmlformats.org/officeDocument/2006/relationships/image" Target="../media/image5.gif"/><Relationship Id="rId9" Type="http://schemas.openxmlformats.org/officeDocument/2006/relationships/image" Target="../media/image7.gif"/><Relationship Id="rId10" Type="http://schemas.openxmlformats.org/officeDocument/2006/relationships/image" Target="../media/image8.g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6.gif"/><Relationship Id="rId5" Type="http://schemas.openxmlformats.org/officeDocument/2006/relationships/image" Target="../media/image9.gif"/><Relationship Id="rId6" Type="http://schemas.openxmlformats.org/officeDocument/2006/relationships/image" Target="../media/image4.tif"/><Relationship Id="rId7" Type="http://schemas.openxmlformats.org/officeDocument/2006/relationships/image" Target="../media/image2.gif"/><Relationship Id="rId8" Type="http://schemas.openxmlformats.org/officeDocument/2006/relationships/image" Target="../media/image5.gif"/><Relationship Id="rId9" Type="http://schemas.openxmlformats.org/officeDocument/2006/relationships/image" Target="../media/image7.gif"/><Relationship Id="rId10" Type="http://schemas.openxmlformats.org/officeDocument/2006/relationships/image" Target="../media/image8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6.gif"/><Relationship Id="rId6" Type="http://schemas.openxmlformats.org/officeDocument/2006/relationships/image" Target="../media/image9.gif"/><Relationship Id="rId7" Type="http://schemas.openxmlformats.org/officeDocument/2006/relationships/image" Target="../media/image4.tif"/><Relationship Id="rId8" Type="http://schemas.openxmlformats.org/officeDocument/2006/relationships/image" Target="../media/image5.gif"/><Relationship Id="rId9" Type="http://schemas.openxmlformats.org/officeDocument/2006/relationships/image" Target="../media/image7.gif"/><Relationship Id="rId10" Type="http://schemas.openxmlformats.org/officeDocument/2006/relationships/image" Target="../media/image8.g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9.gif"/><Relationship Id="rId8" Type="http://schemas.openxmlformats.org/officeDocument/2006/relationships/image" Target="../media/image4.tif"/><Relationship Id="rId9" Type="http://schemas.openxmlformats.org/officeDocument/2006/relationships/image" Target="../media/image8.gif"/><Relationship Id="rId10" Type="http://schemas.openxmlformats.org/officeDocument/2006/relationships/image" Target="../media/image5.g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9.gif"/><Relationship Id="rId9" Type="http://schemas.openxmlformats.org/officeDocument/2006/relationships/image" Target="../media/image4.tif"/><Relationship Id="rId10" Type="http://schemas.openxmlformats.org/officeDocument/2006/relationships/image" Target="../media/image8.g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4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kasanEIP/ikasan" TargetMode="External"/><Relationship Id="rId3" Type="http://schemas.openxmlformats.org/officeDocument/2006/relationships/hyperlink" Target="https://ikasan.atlassian.net/projects/IKASAN" TargetMode="External"/><Relationship Id="rId4" Type="http://schemas.openxmlformats.org/officeDocument/2006/relationships/hyperlink" Target="https://github.com/ikasanEIP/ikasan/blob/master/ikasaneip/developer/docs/StandaloneDeveloperGuide.md" TargetMode="External"/><Relationship Id="rId5" Type="http://schemas.openxmlformats.org/officeDocument/2006/relationships/hyperlink" Target="mailto:info@ikasan.org?subject=Ikasan%20Query" TargetMode="External"/><Relationship Id="rId6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8" y="1866888"/>
            <a:ext cx="11937177" cy="312422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extBox 2"/>
          <p:cNvSpPr txBox="1"/>
          <p:nvPr/>
        </p:nvSpPr>
        <p:spPr>
          <a:xfrm>
            <a:off x="11600478" y="4883387"/>
            <a:ext cx="499217" cy="20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800"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Est. 2005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TextBox 1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83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84" name="TextBox 17"/>
          <p:cNvSpPr txBox="1"/>
          <p:nvPr/>
        </p:nvSpPr>
        <p:spPr>
          <a:xfrm>
            <a:off x="2517911" y="3987306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85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pic>
        <p:nvPicPr>
          <p:cNvPr id="8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1469002"/>
            <a:ext cx="5399314" cy="463176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extBox 13"/>
          <p:cNvSpPr txBox="1"/>
          <p:nvPr/>
        </p:nvSpPr>
        <p:spPr>
          <a:xfrm>
            <a:off x="6838405" y="1553920"/>
            <a:ext cx="3808829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integration can be exponentially complex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bleed out of APIs, data syntax and business semantics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ripple effect of change is massive</a:t>
            </a:r>
          </a:p>
        </p:txBody>
      </p:sp>
      <p:sp>
        <p:nvSpPr>
          <p:cNvPr id="88" name="TextBox 5"/>
          <p:cNvSpPr txBox="1"/>
          <p:nvPr/>
        </p:nvSpPr>
        <p:spPr>
          <a:xfrm>
            <a:off x="742405" y="907589"/>
            <a:ext cx="530787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Commonly agreed that “spaghetti integration” is 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TextBox 1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92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93" name="TextBox 17"/>
          <p:cNvSpPr txBox="1"/>
          <p:nvPr/>
        </p:nvSpPr>
        <p:spPr>
          <a:xfrm>
            <a:off x="2517911" y="3987306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94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pic>
        <p:nvPicPr>
          <p:cNvPr id="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1311835"/>
            <a:ext cx="5399314" cy="463176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22"/>
          <p:cNvSpPr txBox="1"/>
          <p:nvPr/>
        </p:nvSpPr>
        <p:spPr>
          <a:xfrm>
            <a:off x="6838402" y="1553920"/>
            <a:ext cx="500307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provision of an </a:t>
            </a:r>
            <a:r>
              <a:rPr>
                <a:solidFill>
                  <a:srgbClr val="F25A1F"/>
                </a:solidFill>
              </a:rPr>
              <a:t>Event/Service backbone</a:t>
            </a:r>
            <a:endParaRPr>
              <a:solidFill>
                <a:srgbClr val="F25A1F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point of integration for </a:t>
            </a:r>
            <a:r>
              <a:rPr>
                <a:solidFill>
                  <a:srgbClr val="F25A1F"/>
                </a:solidFill>
              </a:rPr>
              <a:t>EIS business flow</a:t>
            </a:r>
            <a:endParaRPr>
              <a:solidFill>
                <a:srgbClr val="F25A1F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ripple effect of change is </a:t>
            </a:r>
            <a:r>
              <a:rPr>
                <a:solidFill>
                  <a:srgbClr val="F25A1F"/>
                </a:solidFill>
              </a:rPr>
              <a:t>localized</a:t>
            </a:r>
            <a:r>
              <a:t> </a:t>
            </a:r>
            <a:br/>
            <a:r>
              <a:rPr i="1"/>
              <a:t>(assuming best practice)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742405" y="907589"/>
            <a:ext cx="553997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Standard Enterprise Application Integration (EAI)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TextBox 1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101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02" name="TextBox 17"/>
          <p:cNvSpPr txBox="1"/>
          <p:nvPr/>
        </p:nvSpPr>
        <p:spPr>
          <a:xfrm>
            <a:off x="2517911" y="3987306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3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pic>
        <p:nvPicPr>
          <p:cNvPr id="10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1311835"/>
            <a:ext cx="5399314" cy="4631765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Box 22"/>
          <p:cNvSpPr txBox="1"/>
          <p:nvPr/>
        </p:nvSpPr>
        <p:spPr>
          <a:xfrm>
            <a:off x="6838402" y="1553920"/>
            <a:ext cx="5003077" cy="462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Steps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 your end to end business streams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 the participating domains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and model your enterprise domain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model entities as data &amp; behaviour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anaemic entities (data only) decay over time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leverage existing domain knowledge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industry standards likely exist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Enterprise Integration Design Patterns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Enterprise Application Design Patterns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the integration contract touch points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</a:t>
            </a:r>
            <a:r>
              <a:rPr>
                <a:solidFill>
                  <a:srgbClr val="F25A1F"/>
                </a:solidFill>
              </a:rPr>
              <a:t>IkasanESB Integration points</a:t>
            </a:r>
          </a:p>
        </p:txBody>
      </p:sp>
      <p:sp>
        <p:nvSpPr>
          <p:cNvPr id="106" name="TextBox 7"/>
          <p:cNvSpPr txBox="1"/>
          <p:nvPr/>
        </p:nvSpPr>
        <p:spPr>
          <a:xfrm>
            <a:off x="742405" y="907589"/>
            <a:ext cx="553997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Standard Enterprise Application Integration (EAI)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extBox 17"/>
          <p:cNvSpPr txBox="1"/>
          <p:nvPr/>
        </p:nvSpPr>
        <p:spPr>
          <a:xfrm>
            <a:off x="2517911" y="4327507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10" name="TextBox 18"/>
          <p:cNvSpPr txBox="1"/>
          <p:nvPr/>
        </p:nvSpPr>
        <p:spPr>
          <a:xfrm>
            <a:off x="2517911" y="54251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11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112" name="TextBox 25"/>
          <p:cNvSpPr txBox="1"/>
          <p:nvPr/>
        </p:nvSpPr>
        <p:spPr>
          <a:xfrm>
            <a:off x="742404" y="904700"/>
            <a:ext cx="6802850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Integration Modules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provide a grouping of like business application operations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logical integration point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supports sourcing, distribution, and bi-directional event data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built and run as a self-contained service</a:t>
            </a:r>
          </a:p>
        </p:txBody>
      </p:sp>
      <p:sp>
        <p:nvSpPr>
          <p:cNvPr id="113" name="TextBox 12"/>
          <p:cNvSpPr txBox="1"/>
          <p:nvPr/>
        </p:nvSpPr>
        <p:spPr>
          <a:xfrm>
            <a:off x="2857204" y="5232318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14" name="TextBox 36"/>
          <p:cNvSpPr txBox="1"/>
          <p:nvPr/>
        </p:nvSpPr>
        <p:spPr>
          <a:xfrm>
            <a:off x="2517911" y="4486267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15" name="TextBox 37"/>
          <p:cNvSpPr txBox="1"/>
          <p:nvPr/>
        </p:nvSpPr>
        <p:spPr>
          <a:xfrm>
            <a:off x="2517911" y="522098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pic>
        <p:nvPicPr>
          <p:cNvPr id="116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3951797"/>
            <a:ext cx="1436214" cy="88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39" descr="Picture 3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146" y="2753885"/>
            <a:ext cx="1015642" cy="2940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40" descr="Picture 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425024" y="4929089"/>
            <a:ext cx="1436216" cy="88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1" descr="Picture 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425412" y="3951797"/>
            <a:ext cx="1436216" cy="88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42" descr="Picture 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4929089"/>
            <a:ext cx="1436214" cy="88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43" descr="Picture 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5019" y="4947577"/>
            <a:ext cx="1015642" cy="666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44" descr="Picture 4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6750" y="3985083"/>
            <a:ext cx="1015642" cy="666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45" descr="Picture 4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6056" y="5214248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46" descr="Picture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6608" y="4237868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47" descr="Picture 4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0253" y="3985083"/>
            <a:ext cx="1015642" cy="666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48" descr="Picture 4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1288" y="4251754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49" descr="Picture 4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6750" y="4947577"/>
            <a:ext cx="1015642" cy="666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50" descr="Picture 5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6608" y="5200362"/>
            <a:ext cx="322838" cy="8012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pic>
        <p:nvPicPr>
          <p:cNvPr id="130" name="Picture 55" descr="Picture 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425024" y="2951481"/>
            <a:ext cx="1436216" cy="88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56" descr="Pictur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2951481"/>
            <a:ext cx="1436214" cy="88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57" descr="Picture 5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5019" y="2969966"/>
            <a:ext cx="1015642" cy="666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58" descr="Picture 5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6056" y="3236639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59" descr="Picture 5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6750" y="2969966"/>
            <a:ext cx="1015642" cy="666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60" descr="Picture 6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6608" y="3222753"/>
            <a:ext cx="322838" cy="80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139" name="TextBox 25"/>
          <p:cNvSpPr txBox="1"/>
          <p:nvPr/>
        </p:nvSpPr>
        <p:spPr>
          <a:xfrm>
            <a:off x="742406" y="921105"/>
            <a:ext cx="7829330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Flows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flows belong to an Integration Module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provide cohesive, atomic operations on business artifacts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flows can be chained to isolate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standard event container allows any data type to be transported</a:t>
            </a:r>
          </a:p>
        </p:txBody>
      </p:sp>
      <p:sp>
        <p:nvSpPr>
          <p:cNvPr id="140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sp>
        <p:nvSpPr>
          <p:cNvPr id="141" name="Rounded Rectangle 52"/>
          <p:cNvSpPr/>
          <p:nvPr/>
        </p:nvSpPr>
        <p:spPr>
          <a:xfrm>
            <a:off x="2044793" y="4513490"/>
            <a:ext cx="5431441" cy="1161187"/>
          </a:xfrm>
          <a:prstGeom prst="roundRect">
            <a:avLst>
              <a:gd name="adj" fmla="val 16667"/>
            </a:avLst>
          </a:prstGeom>
          <a:solidFill>
            <a:srgbClr val="F25A1F"/>
          </a:solidFill>
          <a:ln w="38100">
            <a:solidFill>
              <a:srgbClr val="F25A1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42" name="Picture 79" descr="Picture 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687" y="2543095"/>
            <a:ext cx="533284" cy="1543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82" descr="Picture 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686" y="2981231"/>
            <a:ext cx="754113" cy="465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83" descr="Picture 8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3612" y="2899234"/>
            <a:ext cx="804350" cy="527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84" descr="Picture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63313" y="3137249"/>
            <a:ext cx="184222" cy="457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Rounded Rectangle 85"/>
          <p:cNvGrpSpPr/>
          <p:nvPr/>
        </p:nvGrpSpPr>
        <p:grpSpPr>
          <a:xfrm>
            <a:off x="2220505" y="4889465"/>
            <a:ext cx="1558830" cy="422270"/>
            <a:chOff x="0" y="0"/>
            <a:chExt cx="1558829" cy="422269"/>
          </a:xfrm>
        </p:grpSpPr>
        <p:sp>
          <p:nvSpPr>
            <p:cNvPr id="146" name="Rounded Rectangle"/>
            <p:cNvSpPr/>
            <p:nvPr/>
          </p:nvSpPr>
          <p:spPr>
            <a:xfrm>
              <a:off x="-1" y="-1"/>
              <a:ext cx="1558831" cy="42227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7" name="flow"/>
            <p:cNvSpPr txBox="1"/>
            <p:nvPr/>
          </p:nvSpPr>
          <p:spPr>
            <a:xfrm>
              <a:off x="66332" y="32063"/>
              <a:ext cx="142616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25A1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flow</a:t>
              </a:r>
            </a:p>
          </p:txBody>
        </p:sp>
      </p:grpSp>
      <p:grpSp>
        <p:nvGrpSpPr>
          <p:cNvPr id="151" name="Rounded Rectangle 86"/>
          <p:cNvGrpSpPr/>
          <p:nvPr/>
        </p:nvGrpSpPr>
        <p:grpSpPr>
          <a:xfrm>
            <a:off x="5805111" y="4889465"/>
            <a:ext cx="1558830" cy="422270"/>
            <a:chOff x="0" y="0"/>
            <a:chExt cx="1558829" cy="422269"/>
          </a:xfrm>
        </p:grpSpPr>
        <p:sp>
          <p:nvSpPr>
            <p:cNvPr id="149" name="Rounded Rectangle"/>
            <p:cNvSpPr/>
            <p:nvPr/>
          </p:nvSpPr>
          <p:spPr>
            <a:xfrm>
              <a:off x="-1" y="-1"/>
              <a:ext cx="1558831" cy="42227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50" name="flow"/>
            <p:cNvSpPr txBox="1"/>
            <p:nvPr/>
          </p:nvSpPr>
          <p:spPr>
            <a:xfrm>
              <a:off x="66332" y="32063"/>
              <a:ext cx="142616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25A1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flow</a:t>
              </a:r>
            </a:p>
          </p:txBody>
        </p:sp>
      </p:grpSp>
      <p:grpSp>
        <p:nvGrpSpPr>
          <p:cNvPr id="154" name="Rounded Rectangle 87"/>
          <p:cNvGrpSpPr/>
          <p:nvPr/>
        </p:nvGrpSpPr>
        <p:grpSpPr>
          <a:xfrm>
            <a:off x="4010371" y="4889465"/>
            <a:ext cx="1558830" cy="422270"/>
            <a:chOff x="0" y="0"/>
            <a:chExt cx="1558829" cy="422269"/>
          </a:xfrm>
        </p:grpSpPr>
        <p:sp>
          <p:nvSpPr>
            <p:cNvPr id="152" name="Rounded Rectangle"/>
            <p:cNvSpPr/>
            <p:nvPr/>
          </p:nvSpPr>
          <p:spPr>
            <a:xfrm>
              <a:off x="-1" y="-1"/>
              <a:ext cx="1558831" cy="42227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3" name="flow"/>
            <p:cNvSpPr txBox="1"/>
            <p:nvPr/>
          </p:nvSpPr>
          <p:spPr>
            <a:xfrm>
              <a:off x="66332" y="32063"/>
              <a:ext cx="142616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25A1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flow</a:t>
              </a:r>
            </a:p>
          </p:txBody>
        </p:sp>
      </p:grpSp>
      <p:pic>
        <p:nvPicPr>
          <p:cNvPr id="155" name="Picture 90" descr="Picture 9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02012" y="5271532"/>
            <a:ext cx="184222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91" descr="Picture 9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99610" y="5271532"/>
            <a:ext cx="184222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92" descr="Picture 9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835" y="4890337"/>
            <a:ext cx="754113" cy="465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93" descr="Picture 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9656" y="4494453"/>
            <a:ext cx="533284" cy="1543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94" descr="Picture 9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0081" y="5068284"/>
            <a:ext cx="184222" cy="4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2586" y="3150765"/>
            <a:ext cx="703634" cy="60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164" name="TextBox 25"/>
          <p:cNvSpPr txBox="1"/>
          <p:nvPr/>
        </p:nvSpPr>
        <p:spPr>
          <a:xfrm>
            <a:off x="742406" y="905340"/>
            <a:ext cx="7829330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Flow Components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belong to a Flow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POJO implementations provide independent, interchangeable operations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isolated white box testing and chained black box testing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unfettered event transport without overhead of casting or serialization</a:t>
            </a:r>
          </a:p>
        </p:txBody>
      </p:sp>
      <p:sp>
        <p:nvSpPr>
          <p:cNvPr id="165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grpSp>
        <p:nvGrpSpPr>
          <p:cNvPr id="168" name="Picture 63"/>
          <p:cNvGrpSpPr/>
          <p:nvPr/>
        </p:nvGrpSpPr>
        <p:grpSpPr>
          <a:xfrm>
            <a:off x="2017452" y="4467933"/>
            <a:ext cx="5386185" cy="1238871"/>
            <a:chOff x="0" y="0"/>
            <a:chExt cx="5386184" cy="1238869"/>
          </a:xfrm>
        </p:grpSpPr>
        <p:sp>
          <p:nvSpPr>
            <p:cNvPr id="166" name="Rectangle"/>
            <p:cNvSpPr/>
            <p:nvPr/>
          </p:nvSpPr>
          <p:spPr>
            <a:xfrm>
              <a:off x="-1" y="-1"/>
              <a:ext cx="5386185" cy="12388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67" name="image14.tif" descr="image14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386185" cy="1238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9" name="Picture 64" descr="Picture 6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332" y="4955678"/>
            <a:ext cx="322838" cy="8012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ounded Rectangle 24"/>
          <p:cNvSpPr/>
          <p:nvPr/>
        </p:nvSpPr>
        <p:spPr>
          <a:xfrm>
            <a:off x="1523098" y="2887172"/>
            <a:ext cx="2388662" cy="536297"/>
          </a:xfrm>
          <a:prstGeom prst="roundRect">
            <a:avLst>
              <a:gd name="adj" fmla="val 16667"/>
            </a:avLst>
          </a:prstGeom>
          <a:solidFill>
            <a:srgbClr val="F7552D"/>
          </a:solidFill>
          <a:ln w="38100">
            <a:solidFill>
              <a:srgbClr val="F25A1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71" name="Picture 26" descr="Picture 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1358" y="2555213"/>
            <a:ext cx="533284" cy="1543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27" descr="Picture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686" y="2981231"/>
            <a:ext cx="754113" cy="465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28" descr="Picture 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5881" y="3116927"/>
            <a:ext cx="184222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ounded Rectangle 29"/>
          <p:cNvSpPr/>
          <p:nvPr/>
        </p:nvSpPr>
        <p:spPr>
          <a:xfrm>
            <a:off x="1660292" y="3052135"/>
            <a:ext cx="604701" cy="2338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5" name="Rounded Rectangle 30"/>
          <p:cNvSpPr/>
          <p:nvPr/>
        </p:nvSpPr>
        <p:spPr>
          <a:xfrm>
            <a:off x="2417391" y="3052135"/>
            <a:ext cx="604701" cy="2338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6" name="Rounded Rectangle 36"/>
          <p:cNvSpPr/>
          <p:nvPr/>
        </p:nvSpPr>
        <p:spPr>
          <a:xfrm>
            <a:off x="3184862" y="3052135"/>
            <a:ext cx="604701" cy="2338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77" name="Picture 37" descr="Picture 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8697" y="3003301"/>
            <a:ext cx="703635" cy="60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181" name="TextBox 25"/>
          <p:cNvSpPr txBox="1"/>
          <p:nvPr/>
        </p:nvSpPr>
        <p:spPr>
          <a:xfrm>
            <a:off x="742406" y="921250"/>
            <a:ext cx="7829330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Flow Contracts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management API for business flow control (start, stop, pause, resume)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runtime status API for real-time health (running, stopped, recovering, error)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monitor API for pluggable health notification as real-time alerting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recovery manager for configurable exception handling &amp; automated recovery</a:t>
            </a:r>
          </a:p>
        </p:txBody>
      </p:sp>
      <p:sp>
        <p:nvSpPr>
          <p:cNvPr id="182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sp>
        <p:nvSpPr>
          <p:cNvPr id="183" name="Rounded Rectangle 31"/>
          <p:cNvSpPr/>
          <p:nvPr/>
        </p:nvSpPr>
        <p:spPr>
          <a:xfrm>
            <a:off x="1523098" y="2887172"/>
            <a:ext cx="2388662" cy="536297"/>
          </a:xfrm>
          <a:prstGeom prst="roundRect">
            <a:avLst>
              <a:gd name="adj" fmla="val 16667"/>
            </a:avLst>
          </a:prstGeom>
          <a:solidFill>
            <a:srgbClr val="F7552D"/>
          </a:solidFill>
          <a:ln w="38100">
            <a:solidFill>
              <a:srgbClr val="F25A1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4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170" y="2553255"/>
            <a:ext cx="533284" cy="1543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686" y="2981231"/>
            <a:ext cx="754113" cy="465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34" descr="Picture 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6913" y="3116927"/>
            <a:ext cx="184222" cy="4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ounded Rectangle 35"/>
          <p:cNvSpPr/>
          <p:nvPr/>
        </p:nvSpPr>
        <p:spPr>
          <a:xfrm>
            <a:off x="1660292" y="3052135"/>
            <a:ext cx="604701" cy="2338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8" name="Rounded Rectangle 52"/>
          <p:cNvSpPr/>
          <p:nvPr/>
        </p:nvSpPr>
        <p:spPr>
          <a:xfrm>
            <a:off x="2417391" y="3052135"/>
            <a:ext cx="604701" cy="2338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9" name="Rounded Rectangle 61"/>
          <p:cNvSpPr/>
          <p:nvPr/>
        </p:nvSpPr>
        <p:spPr>
          <a:xfrm>
            <a:off x="3184862" y="3052135"/>
            <a:ext cx="604701" cy="2338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92" name="Picture 63"/>
          <p:cNvGrpSpPr/>
          <p:nvPr/>
        </p:nvGrpSpPr>
        <p:grpSpPr>
          <a:xfrm>
            <a:off x="2017452" y="4467933"/>
            <a:ext cx="5386185" cy="1238871"/>
            <a:chOff x="0" y="0"/>
            <a:chExt cx="5386184" cy="1238869"/>
          </a:xfrm>
        </p:grpSpPr>
        <p:sp>
          <p:nvSpPr>
            <p:cNvPr id="190" name="Rectangle"/>
            <p:cNvSpPr/>
            <p:nvPr/>
          </p:nvSpPr>
          <p:spPr>
            <a:xfrm>
              <a:off x="-1" y="-1"/>
              <a:ext cx="5386185" cy="12388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1" name="image14.tif" descr="image14.ti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5386185" cy="1238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Straight Arrow Connector 66"/>
          <p:cNvSpPr/>
          <p:nvPr/>
        </p:nvSpPr>
        <p:spPr>
          <a:xfrm>
            <a:off x="1103053" y="4702035"/>
            <a:ext cx="914401" cy="1590"/>
          </a:xfrm>
          <a:prstGeom prst="line">
            <a:avLst/>
          </a:prstGeom>
          <a:ln w="12700">
            <a:solidFill>
              <a:srgbClr val="F7552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Rectangle 68"/>
          <p:cNvSpPr txBox="1"/>
          <p:nvPr/>
        </p:nvSpPr>
        <p:spPr>
          <a:xfrm>
            <a:off x="1131310" y="4467934"/>
            <a:ext cx="404400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stop()</a:t>
            </a:r>
          </a:p>
        </p:txBody>
      </p:sp>
      <p:sp>
        <p:nvSpPr>
          <p:cNvPr id="195" name="Straight Arrow Connector 69"/>
          <p:cNvSpPr/>
          <p:nvPr/>
        </p:nvSpPr>
        <p:spPr>
          <a:xfrm>
            <a:off x="1108046" y="4899795"/>
            <a:ext cx="914401" cy="1590"/>
          </a:xfrm>
          <a:prstGeom prst="line">
            <a:avLst/>
          </a:prstGeom>
          <a:ln w="12700">
            <a:solidFill>
              <a:srgbClr val="F7552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Rectangle 70"/>
          <p:cNvSpPr txBox="1"/>
          <p:nvPr/>
        </p:nvSpPr>
        <p:spPr>
          <a:xfrm>
            <a:off x="1136303" y="4665694"/>
            <a:ext cx="418043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start()</a:t>
            </a:r>
          </a:p>
        </p:txBody>
      </p:sp>
      <p:sp>
        <p:nvSpPr>
          <p:cNvPr id="197" name="Straight Arrow Connector 71"/>
          <p:cNvSpPr/>
          <p:nvPr/>
        </p:nvSpPr>
        <p:spPr>
          <a:xfrm>
            <a:off x="1108046" y="5115254"/>
            <a:ext cx="914401" cy="1590"/>
          </a:xfrm>
          <a:prstGeom prst="line">
            <a:avLst/>
          </a:prstGeom>
          <a:ln w="12700">
            <a:solidFill>
              <a:srgbClr val="F7552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Rectangle 72"/>
          <p:cNvSpPr txBox="1"/>
          <p:nvPr/>
        </p:nvSpPr>
        <p:spPr>
          <a:xfrm>
            <a:off x="1136303" y="4881154"/>
            <a:ext cx="4883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pause()</a:t>
            </a:r>
          </a:p>
        </p:txBody>
      </p:sp>
      <p:sp>
        <p:nvSpPr>
          <p:cNvPr id="199" name="Straight Arrow Connector 73"/>
          <p:cNvSpPr/>
          <p:nvPr/>
        </p:nvSpPr>
        <p:spPr>
          <a:xfrm>
            <a:off x="1106689" y="5313014"/>
            <a:ext cx="914401" cy="1590"/>
          </a:xfrm>
          <a:prstGeom prst="line">
            <a:avLst/>
          </a:prstGeom>
          <a:ln w="12700">
            <a:solidFill>
              <a:srgbClr val="F7552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Rectangle 74"/>
          <p:cNvSpPr txBox="1"/>
          <p:nvPr/>
        </p:nvSpPr>
        <p:spPr>
          <a:xfrm>
            <a:off x="1141296" y="5078915"/>
            <a:ext cx="567987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resume()</a:t>
            </a:r>
          </a:p>
        </p:txBody>
      </p:sp>
      <p:sp>
        <p:nvSpPr>
          <p:cNvPr id="201" name="Straight Arrow Connector 80"/>
          <p:cNvSpPr/>
          <p:nvPr/>
        </p:nvSpPr>
        <p:spPr>
          <a:xfrm>
            <a:off x="1105332" y="5533454"/>
            <a:ext cx="914401" cy="1590"/>
          </a:xfrm>
          <a:prstGeom prst="line">
            <a:avLst/>
          </a:prstGeom>
          <a:ln w="12700">
            <a:solidFill>
              <a:srgbClr val="F7552D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Rectangle 81"/>
          <p:cNvSpPr txBox="1"/>
          <p:nvPr/>
        </p:nvSpPr>
        <p:spPr>
          <a:xfrm>
            <a:off x="1146290" y="5299355"/>
            <a:ext cx="662865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getStatus()</a:t>
            </a:r>
          </a:p>
        </p:txBody>
      </p:sp>
      <p:pic>
        <p:nvPicPr>
          <p:cNvPr id="203" name="Picture 24" descr="Picture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8697" y="3003301"/>
            <a:ext cx="703635" cy="60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207" name="TextBox 25"/>
          <p:cNvSpPr txBox="1"/>
          <p:nvPr/>
        </p:nvSpPr>
        <p:spPr>
          <a:xfrm>
            <a:off x="742406" y="907588"/>
            <a:ext cx="7829330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Component Types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consumers are always the starting component for any flow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consumers can support any type of protocol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extend guaranteed integrity to non-guaranteed EIS sources/targets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proprietary knowledge required – only EIS API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API adaptors are pluggable and re-useable components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API support can be 3</a:t>
            </a:r>
            <a:r>
              <a:rPr baseline="30000"/>
              <a:t>rd</a:t>
            </a:r>
            <a:r>
              <a:t> party off-the-shelf or custom developed</a:t>
            </a:r>
          </a:p>
        </p:txBody>
      </p:sp>
      <p:sp>
        <p:nvSpPr>
          <p:cNvPr id="208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grpSp>
        <p:nvGrpSpPr>
          <p:cNvPr id="211" name="Picture 82"/>
          <p:cNvGrpSpPr/>
          <p:nvPr/>
        </p:nvGrpSpPr>
        <p:grpSpPr>
          <a:xfrm>
            <a:off x="2017452" y="4467933"/>
            <a:ext cx="5386185" cy="1238871"/>
            <a:chOff x="0" y="0"/>
            <a:chExt cx="5386184" cy="1238869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5386185" cy="12388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10" name="image14.tif" descr="image14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386185" cy="1238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4458" y="4974342"/>
            <a:ext cx="703634" cy="60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216" name="TextBox 25"/>
          <p:cNvSpPr txBox="1"/>
          <p:nvPr/>
        </p:nvSpPr>
        <p:spPr>
          <a:xfrm>
            <a:off x="742406" y="907589"/>
            <a:ext cx="7829330" cy="355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Component Types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any number of components can operate on data following a consumer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converter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translator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splitter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filter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sequencer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broker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single-recipient router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multi-recipient router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producer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17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grpSp>
        <p:nvGrpSpPr>
          <p:cNvPr id="220" name="Picture 82"/>
          <p:cNvGrpSpPr/>
          <p:nvPr/>
        </p:nvGrpSpPr>
        <p:grpSpPr>
          <a:xfrm>
            <a:off x="2017452" y="4467933"/>
            <a:ext cx="5386185" cy="1238871"/>
            <a:chOff x="0" y="0"/>
            <a:chExt cx="5386184" cy="1238869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386185" cy="12388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19" name="image14.tif" descr="image14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386185" cy="1238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2778" y="4974342"/>
            <a:ext cx="703634" cy="60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225" name="TextBox 25"/>
          <p:cNvSpPr txBox="1"/>
          <p:nvPr/>
        </p:nvSpPr>
        <p:spPr>
          <a:xfrm>
            <a:off x="742406" y="907588"/>
            <a:ext cx="7829330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Component Types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producer components always end a flow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several producers may exist in the flow if the flow has branched routes</a:t>
            </a:r>
          </a:p>
        </p:txBody>
      </p:sp>
      <p:sp>
        <p:nvSpPr>
          <p:cNvPr id="226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Arial"/>
              <a:buChar char="•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grpSp>
        <p:nvGrpSpPr>
          <p:cNvPr id="229" name="Picture 82"/>
          <p:cNvGrpSpPr/>
          <p:nvPr/>
        </p:nvGrpSpPr>
        <p:grpSpPr>
          <a:xfrm>
            <a:off x="2017452" y="4467933"/>
            <a:ext cx="5386185" cy="1238871"/>
            <a:chOff x="0" y="0"/>
            <a:chExt cx="5386184" cy="1238869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5386185" cy="12388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8" name="image14.tif" descr="image14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386185" cy="12388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0939" y="4974342"/>
            <a:ext cx="703634" cy="608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57860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Box 2"/>
          <p:cNvSpPr txBox="1"/>
          <p:nvPr/>
        </p:nvSpPr>
        <p:spPr>
          <a:xfrm>
            <a:off x="2716347" y="4549784"/>
            <a:ext cx="8388478" cy="113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Open Source</a:t>
            </a:r>
          </a:p>
          <a:p>
            <a:pPr>
              <a:defRPr sz="3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Enterprise Integration Platform</a:t>
            </a:r>
          </a:p>
        </p:txBody>
      </p:sp>
      <p:sp>
        <p:nvSpPr>
          <p:cNvPr id="33" name="TextBox 3"/>
          <p:cNvSpPr txBox="1"/>
          <p:nvPr/>
        </p:nvSpPr>
        <p:spPr>
          <a:xfrm>
            <a:off x="2716346" y="5750112"/>
            <a:ext cx="8388478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September 2</a:t>
            </a:r>
            <a:r>
              <a:rPr spc="-150"/>
              <a:t>023</a:t>
            </a:r>
            <a:endParaRPr spc="-150"/>
          </a:p>
          <a:p>
            <a:pPr>
              <a:defRPr spc="-15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Info@ikasan.org</a:t>
            </a:r>
            <a:r>
              <a:rPr spc="0" u="none">
                <a:solidFill>
                  <a:srgbClr val="F25A1F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Translating the Architecture</a:t>
            </a:r>
          </a:p>
        </p:txBody>
      </p:sp>
      <p:sp>
        <p:nvSpPr>
          <p:cNvPr id="234" name="TextBox 25"/>
          <p:cNvSpPr txBox="1"/>
          <p:nvPr/>
        </p:nvSpPr>
        <p:spPr>
          <a:xfrm>
            <a:off x="742406" y="907588"/>
            <a:ext cx="7829330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Dashboard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pane view of the entire IkasanESB Integration Module estate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management and administration for all services including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user/group principals, roles, and policies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configuration of Integration Modules, flows, and components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sub-second searches of data events across the entire estate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errors, exclusions, resubmissions, and event recording and replay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typically used by IT support and business teams</a:t>
            </a:r>
          </a:p>
        </p:txBody>
      </p:sp>
      <p:sp>
        <p:nvSpPr>
          <p:cNvPr id="235" name="TextBox 51"/>
          <p:cNvSpPr txBox="1"/>
          <p:nvPr/>
        </p:nvSpPr>
        <p:spPr>
          <a:xfrm>
            <a:off x="8837721" y="1065980"/>
            <a:ext cx="3135644" cy="416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 sz="16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rPr>
              <a:t>Key Strategies</a:t>
            </a:r>
            <a:endParaRPr sz="1600"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14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buSzPct val="100000"/>
              <a:buFont typeface="Calibri"/>
              <a:buChar char="✓"/>
              <a:defRPr sz="1600">
                <a:solidFill>
                  <a:srgbClr val="F25A1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single point integration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loose coupling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variety of standard contracts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separation of concerns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tight cohesion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standard design patterns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interchangeable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highly testable constructs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data integrity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&amp; control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 &amp; alerting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minimal manual intervention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 any protocol/entity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event tracking</a:t>
            </a:r>
          </a:p>
          <a:p>
            <a:pPr>
              <a:buSzPct val="100000"/>
              <a:buFont typeface="Gill Sans MT"/>
              <a:buChar char="✓"/>
              <a:defRPr sz="1600"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operational audit</a:t>
            </a:r>
          </a:p>
        </p:txBody>
      </p:sp>
      <p:sp>
        <p:nvSpPr>
          <p:cNvPr id="236" name="TextBox 31"/>
          <p:cNvSpPr txBox="1"/>
          <p:nvPr/>
        </p:nvSpPr>
        <p:spPr>
          <a:xfrm>
            <a:off x="2008213" y="4083497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pic>
        <p:nvPicPr>
          <p:cNvPr id="237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5082" y="4264316"/>
            <a:ext cx="905481" cy="877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34" descr="Picture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780" y="4264319"/>
            <a:ext cx="905481" cy="877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35" descr="Picture 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85932" y="4264318"/>
            <a:ext cx="905480" cy="87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52" descr="Picture 5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6347" y="4264318"/>
            <a:ext cx="905480" cy="87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61" descr="Picture 6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1132" y="4264316"/>
            <a:ext cx="905481" cy="877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62" descr="Picture 6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00714" y="4264316"/>
            <a:ext cx="905481" cy="877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63" descr="Picture 6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11978" y="4264318"/>
            <a:ext cx="905480" cy="877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64" descr="Picture 6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0741" y="3562815"/>
            <a:ext cx="1001620" cy="2899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65" descr="Picture 6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70744" y="4702845"/>
            <a:ext cx="322838" cy="80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49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250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780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477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63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604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37" descr="Picture 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39" descr="Picture 3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10412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41" descr="Picture 4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2167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3" descr="Picture 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19" descr="Picture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extBox 14"/>
          <p:cNvSpPr txBox="1"/>
          <p:nvPr/>
        </p:nvSpPr>
        <p:spPr>
          <a:xfrm>
            <a:off x="2517913" y="4193076"/>
            <a:ext cx="6563522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Management Service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Record &amp; Replay Service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Hospital Services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Mapping Service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Configuration Service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Wiretap Service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Monitoring Service</a:t>
            </a:r>
          </a:p>
        </p:txBody>
      </p:sp>
      <p:sp>
        <p:nvSpPr>
          <p:cNvPr id="260" name="TextBox 16"/>
          <p:cNvSpPr txBox="1"/>
          <p:nvPr/>
        </p:nvSpPr>
        <p:spPr>
          <a:xfrm>
            <a:off x="781005" y="907589"/>
            <a:ext cx="985588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Standard Services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standard services are automatically included with each Integration Module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service contracts are pluggable, so replacing default implementation with custom is possible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standard services are summarised below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64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65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266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3932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478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35" descr="Picture 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2519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37" descr="Picture 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0828" y="2144878"/>
            <a:ext cx="1861131" cy="1802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39" descr="Picture 3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69564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41" descr="Picture 4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80827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extBox 14"/>
          <p:cNvSpPr txBox="1"/>
          <p:nvPr/>
        </p:nvSpPr>
        <p:spPr>
          <a:xfrm>
            <a:off x="2517913" y="4193076"/>
            <a:ext cx="656352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flow management for runtime control and status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user management authentication and authorisation per service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event management across services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deployment controls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audit logs  </a:t>
            </a:r>
          </a:p>
        </p:txBody>
      </p:sp>
      <p:pic>
        <p:nvPicPr>
          <p:cNvPr id="275" name="Picture 15" descr="Picture 1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87312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TextBox 16"/>
          <p:cNvSpPr txBox="1"/>
          <p:nvPr/>
        </p:nvSpPr>
        <p:spPr>
          <a:xfrm>
            <a:off x="870216" y="907589"/>
            <a:ext cx="10116678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Management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management service endpoints are available across all Ikasan artefacts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Dashboard provides a single pane view of all Integration Modules and management therein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REST API service access for automation of calls to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80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81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282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9998" y="2137185"/>
            <a:ext cx="1864632" cy="180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37" descr="Picture 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28" descr="Picture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13932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30" descr="Picture 3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5478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32" descr="Picture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2519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33" descr="Picture 3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69564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34" descr="Picture 3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80827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Box 38"/>
          <p:cNvSpPr txBox="1"/>
          <p:nvPr/>
        </p:nvSpPr>
        <p:spPr>
          <a:xfrm>
            <a:off x="870216" y="907589"/>
            <a:ext cx="937965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Record &amp; Replay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supports event recording per flow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events can be replayed to this or another Ikasan instance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invaluable for EIS business system crash/recovery or production data replay to test environments</a:t>
            </a:r>
          </a:p>
        </p:txBody>
      </p:sp>
      <p:sp>
        <p:nvSpPr>
          <p:cNvPr id="292" name="TextBox 40"/>
          <p:cNvSpPr txBox="1"/>
          <p:nvPr/>
        </p:nvSpPr>
        <p:spPr>
          <a:xfrm>
            <a:off x="2517910" y="4193076"/>
            <a:ext cx="937608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any data event can be recorded and replayed as if from source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event data can be recorded in one environment and replayed to another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replay can occur in the normal event flow, or normal event flow paused whilst replay is in progress    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replay is authenticated/authorised and fully audited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96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97" name="TextBox 5"/>
          <p:cNvSpPr txBox="1"/>
          <p:nvPr/>
        </p:nvSpPr>
        <p:spPr>
          <a:xfrm>
            <a:off x="742405" y="261258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298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6477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5630" y="2141485"/>
            <a:ext cx="1864632" cy="180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37" descr="Picture 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22" descr="Picture 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13932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icture 24" descr="Picture 2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2519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25" descr="Picture 2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69564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26" descr="Picture 2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80827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extBox 28"/>
          <p:cNvSpPr txBox="1"/>
          <p:nvPr/>
        </p:nvSpPr>
        <p:spPr>
          <a:xfrm>
            <a:off x="2517910" y="4193076"/>
            <a:ext cx="937608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any technical or business data errors within the flow get logged to the Error Reporting Service 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business data errors which may block other events can be excluded and parked for user attention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any excluded event may be resubmitted back into the normal flow 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all services above are visible and managed through the Ikasan Dashboard</a:t>
            </a:r>
          </a:p>
        </p:txBody>
      </p:sp>
      <p:sp>
        <p:nvSpPr>
          <p:cNvPr id="308" name="TextBox 29"/>
          <p:cNvSpPr txBox="1"/>
          <p:nvPr/>
        </p:nvSpPr>
        <p:spPr>
          <a:xfrm>
            <a:off x="870216" y="907589"/>
            <a:ext cx="937965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Hospital Services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error reporting service provides visibility of all errors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exclusions service allows individual bad events to be removed from the flow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resubmission service supports the resubmission of previously error events back into the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312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13" name="TextBox 5"/>
          <p:cNvSpPr txBox="1"/>
          <p:nvPr/>
        </p:nvSpPr>
        <p:spPr>
          <a:xfrm>
            <a:off x="742405" y="261258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314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245" y="2144895"/>
            <a:ext cx="1861113" cy="180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477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63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37" descr="Picture 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6" descr="Picture 1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2519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69564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20" descr="Picture 2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80827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22"/>
          <p:cNvSpPr txBox="1"/>
          <p:nvPr/>
        </p:nvSpPr>
        <p:spPr>
          <a:xfrm>
            <a:off x="2517910" y="4193076"/>
            <a:ext cx="937608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supports simple and complex relationships – 1:1, 1:n, n:1, n:n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mappings can be defined, named, and reused across the estate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runtime configuration that doesn’t require build or deployment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all mappings are visible and managed through the Ikasan Dashboard</a:t>
            </a:r>
          </a:p>
        </p:txBody>
      </p:sp>
      <p:sp>
        <p:nvSpPr>
          <p:cNvPr id="324" name="TextBox 23"/>
          <p:cNvSpPr txBox="1"/>
          <p:nvPr/>
        </p:nvSpPr>
        <p:spPr>
          <a:xfrm>
            <a:off x="870216" y="907588"/>
            <a:ext cx="937965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Mapping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provides event attribute mapping as part of data transformation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328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29" name="TextBox 5"/>
          <p:cNvSpPr txBox="1"/>
          <p:nvPr/>
        </p:nvSpPr>
        <p:spPr>
          <a:xfrm>
            <a:off x="742405" y="261258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330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780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477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63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37" descr="Picture 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39" descr="Picture 3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03373" y="2144896"/>
            <a:ext cx="1861112" cy="1802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19" descr="Picture 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80827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16" descr="Picture 1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22519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TextBox 22"/>
          <p:cNvSpPr txBox="1"/>
          <p:nvPr/>
        </p:nvSpPr>
        <p:spPr>
          <a:xfrm>
            <a:off x="870216" y="907588"/>
            <a:ext cx="937965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Configuration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allows runtime configuration for all Ikasan artefacts i.e. components, flows, monitors</a:t>
            </a:r>
          </a:p>
        </p:txBody>
      </p:sp>
      <p:sp>
        <p:nvSpPr>
          <p:cNvPr id="340" name="TextBox 23"/>
          <p:cNvSpPr txBox="1"/>
          <p:nvPr/>
        </p:nvSpPr>
        <p:spPr>
          <a:xfrm>
            <a:off x="2517910" y="4193076"/>
            <a:ext cx="937608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supports standard CRUD operations across all configurations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runtime configuration that doesn’t require build or deployment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configurations may be imported and exported as XML or JSON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all configurations are visible and managed through the Ikasan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344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45" name="TextBox 5"/>
          <p:cNvSpPr txBox="1"/>
          <p:nvPr/>
        </p:nvSpPr>
        <p:spPr>
          <a:xfrm>
            <a:off x="742405" y="261258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346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780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477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63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3083" y="2156059"/>
            <a:ext cx="1849588" cy="1791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37" descr="Picture 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39" descr="Picture 3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10412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20" descr="Picture 2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80827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extBox 22"/>
          <p:cNvSpPr txBox="1"/>
          <p:nvPr/>
        </p:nvSpPr>
        <p:spPr>
          <a:xfrm>
            <a:off x="2517910" y="4193076"/>
            <a:ext cx="937608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supports text content searching across millions of captured events sub-second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typically used for support and troubleshooting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end to end lineage of data events regardless of transformations or system exit/re-entry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all configurations are visible and managed through the Ikasan Dashboard</a:t>
            </a:r>
          </a:p>
        </p:txBody>
      </p:sp>
      <p:sp>
        <p:nvSpPr>
          <p:cNvPr id="356" name="TextBox 23"/>
          <p:cNvSpPr txBox="1"/>
          <p:nvPr/>
        </p:nvSpPr>
        <p:spPr>
          <a:xfrm>
            <a:off x="870216" y="907588"/>
            <a:ext cx="937965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Wiretap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capture of real-time in-flight events at any point within the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360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361" name="TextBox 5"/>
          <p:cNvSpPr txBox="1"/>
          <p:nvPr/>
        </p:nvSpPr>
        <p:spPr>
          <a:xfrm>
            <a:off x="742405" y="261258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Services</a:t>
            </a:r>
          </a:p>
        </p:txBody>
      </p:sp>
      <p:pic>
        <p:nvPicPr>
          <p:cNvPr id="362" name="Picture 29" descr="Picture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780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6477" y="3070530"/>
            <a:ext cx="905481" cy="877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5630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6044" y="3070530"/>
            <a:ext cx="905480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Picture 37" descr="Picture 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80828" y="3070530"/>
            <a:ext cx="905482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39" descr="Picture 3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10412" y="3070530"/>
            <a:ext cx="905481" cy="877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icture 41" descr="Picture 4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30975" y="2144896"/>
            <a:ext cx="1861111" cy="1802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Picture 3" descr="Picture 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5285" y="3074374"/>
            <a:ext cx="1001621" cy="289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19" descr="Picture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06708" y="3468999"/>
            <a:ext cx="322838" cy="80122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TextBox 15"/>
          <p:cNvSpPr txBox="1"/>
          <p:nvPr/>
        </p:nvSpPr>
        <p:spPr>
          <a:xfrm>
            <a:off x="870216" y="907588"/>
            <a:ext cx="937965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Monitor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capture any state change in runtime flows i.e. stopped, paused, running, recovering, error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notifiers connect to external Enterprise Monitoring tools to report state changes</a:t>
            </a:r>
          </a:p>
        </p:txBody>
      </p:sp>
      <p:sp>
        <p:nvSpPr>
          <p:cNvPr id="372" name="TextBox 16"/>
          <p:cNvSpPr txBox="1"/>
          <p:nvPr/>
        </p:nvSpPr>
        <p:spPr>
          <a:xfrm>
            <a:off x="2517910" y="4193076"/>
            <a:ext cx="937608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default monitor reports any runtime flow state change in real-time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custom monitors can be easily added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notifiers push notifications of runtime change to any API i.e. Email, Solarwinds, Zenoss, HTTP</a:t>
            </a:r>
          </a:p>
          <a:p>
            <a:pPr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all configurations are visible and managed through the Ikasan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TextBox 5"/>
          <p:cNvSpPr txBox="1"/>
          <p:nvPr/>
        </p:nvSpPr>
        <p:spPr>
          <a:xfrm>
            <a:off x="742406" y="261259"/>
            <a:ext cx="926935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Introducing Ikasan Enterprise Scheduler Product</a:t>
            </a:r>
          </a:p>
        </p:txBody>
      </p:sp>
      <p:sp>
        <p:nvSpPr>
          <p:cNvPr id="376" name="TextBox 15"/>
          <p:cNvSpPr txBox="1"/>
          <p:nvPr/>
        </p:nvSpPr>
        <p:spPr>
          <a:xfrm>
            <a:off x="870216" y="907589"/>
            <a:ext cx="9688630" cy="462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the Ikasan Enterprise Scheduler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Productisation of Ikasan as an Enterprise grade Scheduler solution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Automated scheduling and orchestration of tasks, processes, or events, across an Enterprise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pane graphical view for management of integration and scheduled orchestrations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Why Did We Build It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observed many short-comings in existing commercial Enterprise Scheduler 3rd party offerings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has always had robust scheduling features at its core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philosophy of a single pane view of runtime made Enterprise Scheduling the natural next step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Enterprise Integration and Enterprise Scheduling are complimentary products</a:t>
            </a: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Does It Work</a:t>
            </a:r>
          </a:p>
          <a:p>
            <a:pPr lvl="6"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Broadly consists of three parts</a:t>
            </a:r>
          </a:p>
          <a:p>
            <a:pPr lvl="7"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Scheduler Dashboard</a:t>
            </a:r>
            <a:r>
              <a:t> - a web based interface for management and configuration of schedules</a:t>
            </a:r>
          </a:p>
          <a:p>
            <a:pPr lvl="2"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Scheduler Agents</a:t>
            </a:r>
            <a:r>
              <a:t> - Ikasan Integration Modules specifically built to execute scheduled jobs</a:t>
            </a:r>
          </a:p>
          <a:p>
            <a:pPr lvl="2"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Orchestration Engine</a:t>
            </a:r>
            <a:r>
              <a:t> - powerful Ikasan orchestration engine for the coordination and distribution of scheduled jobs across agents in the runtime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TextBox 3"/>
          <p:cNvSpPr txBox="1"/>
          <p:nvPr/>
        </p:nvSpPr>
        <p:spPr>
          <a:xfrm>
            <a:off x="742404" y="261259"/>
            <a:ext cx="10056090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7" name="TextBox 4"/>
          <p:cNvSpPr txBox="1"/>
          <p:nvPr/>
        </p:nvSpPr>
        <p:spPr>
          <a:xfrm>
            <a:off x="742404" y="907588"/>
            <a:ext cx="10056090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Problem Domain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Architecture Strategies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Translating the Architecture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Services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Business Application Integration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Technology Stack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Releases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TextBox 5"/>
          <p:cNvSpPr txBox="1"/>
          <p:nvPr/>
        </p:nvSpPr>
        <p:spPr>
          <a:xfrm>
            <a:off x="742406" y="261259"/>
            <a:ext cx="926935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Enterprise Scheduler Architecture</a:t>
            </a:r>
          </a:p>
        </p:txBody>
      </p:sp>
      <p:pic>
        <p:nvPicPr>
          <p:cNvPr id="38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704" y="777466"/>
            <a:ext cx="5443053" cy="576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TextBox 15"/>
          <p:cNvSpPr txBox="1"/>
          <p:nvPr/>
        </p:nvSpPr>
        <p:spPr>
          <a:xfrm>
            <a:off x="6486518" y="907589"/>
            <a:ext cx="5443053" cy="462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Dashboard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Pane View for management and configuration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Built on the mature Enterprise Integration Dashboard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Deployed together or separate from existing runtime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Agnostic to on-prem, Cloud runtime estate</a:t>
            </a: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Orchestration Engine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Embedded within the Dashboard deployment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Powerful engine modelling state &amp; conditional change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Coordinates instruction across one or more agents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Agents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 of the box scheduler agents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Deployed anywhere i.e. on-prem, Cloud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Execute jobs instructed by the Orchestration Engine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Robust operation regardless of failure encountered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Agnostic to on-prem, Cloud runtime 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TextBox 5"/>
          <p:cNvSpPr txBox="1"/>
          <p:nvPr/>
        </p:nvSpPr>
        <p:spPr>
          <a:xfrm>
            <a:off x="742405" y="261259"/>
            <a:ext cx="8963208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Business Application Integration</a:t>
            </a:r>
          </a:p>
        </p:txBody>
      </p:sp>
      <p:sp>
        <p:nvSpPr>
          <p:cNvPr id="385" name="TextBox 15"/>
          <p:cNvSpPr txBox="1"/>
          <p:nvPr/>
        </p:nvSpPr>
        <p:spPr>
          <a:xfrm>
            <a:off x="870216" y="907589"/>
            <a:ext cx="9379657" cy="569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Post Trade Execution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Bloomberg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Trade Feed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Consolidated Message Feed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Derivative Settlement Feed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Daily Trade Reporting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Espeed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TradeWeb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ION, Anvil, &amp; Fidessa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Bloomberg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Intellimatch</a:t>
            </a: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Price Marks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Bloomberg</a:t>
            </a:r>
          </a:p>
        </p:txBody>
      </p:sp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9" name="TextBox 5"/>
          <p:cNvSpPr txBox="1"/>
          <p:nvPr/>
        </p:nvSpPr>
        <p:spPr>
          <a:xfrm>
            <a:off x="742405" y="261259"/>
            <a:ext cx="9144628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Business Application Integration</a:t>
            </a:r>
          </a:p>
        </p:txBody>
      </p:sp>
      <p:sp>
        <p:nvSpPr>
          <p:cNvPr id="390" name="TextBox 15"/>
          <p:cNvSpPr txBox="1"/>
          <p:nvPr/>
        </p:nvSpPr>
        <p:spPr>
          <a:xfrm>
            <a:off x="870216" y="907589"/>
            <a:ext cx="9379657" cy="569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Trade Matching, Reporting &amp; Reconciliation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TRAX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Bloomberg Daily Trade Reporting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Sales Commission Reporting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FIOS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Reference Data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Bloomberg Data License Per Security; Data License Back Office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MACE Convertible Bonds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Swap Monitor Financial Calendar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Fidessa ETP and ATP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GoldenSource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Market Data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Markit CDS Service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Markit iBoxx Benchmark Indices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Asset Control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Bank of America Merrill Lynch Indices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pic>
        <p:nvPicPr>
          <p:cNvPr id="39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TextBox 5"/>
          <p:cNvSpPr txBox="1"/>
          <p:nvPr/>
        </p:nvSpPr>
        <p:spPr>
          <a:xfrm>
            <a:off x="742406" y="261259"/>
            <a:ext cx="926935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Business Application Integration</a:t>
            </a:r>
          </a:p>
        </p:txBody>
      </p:sp>
      <p:sp>
        <p:nvSpPr>
          <p:cNvPr id="395" name="TextBox 15"/>
          <p:cNvSpPr txBox="1"/>
          <p:nvPr/>
        </p:nvSpPr>
        <p:spPr>
          <a:xfrm>
            <a:off x="870216" y="907589"/>
            <a:ext cx="9379657" cy="462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Settlements &amp; Operations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SWIFT Alliance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GlobOp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Ratings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Moodys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Standard &amp; Poors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Fitch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Compliance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Thomson Reuters TransWatch Securities Data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B-Next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Corporate Actions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FTI Corporate Action &amp; Securities Universe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pic>
        <p:nvPicPr>
          <p:cNvPr id="39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400" name="TextBox 16"/>
          <p:cNvSpPr txBox="1"/>
          <p:nvPr/>
        </p:nvSpPr>
        <p:spPr>
          <a:xfrm>
            <a:off x="870216" y="907589"/>
            <a:ext cx="9855884" cy="515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Development Stack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Core Technologies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Java 11 Ikasan 3.1.0 onwards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Java 17 in ratification for Ikasan 3.4.x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Java 21 in test 3.4.x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SpringBoot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Test Frameworks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JUnit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JMock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SpringBootTest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Flow Test Harness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Scaffolding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source management, peer review, acceptance management – GitHub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requirements and issues management – Jira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project build management – Maven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project artefact management – Sonotype Nexus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continuous integration – Travis</a:t>
            </a:r>
          </a:p>
        </p:txBody>
      </p:sp>
      <p:pic>
        <p:nvPicPr>
          <p:cNvPr id="4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405" name="TextBox 16"/>
          <p:cNvSpPr txBox="1"/>
          <p:nvPr/>
        </p:nvSpPr>
        <p:spPr>
          <a:xfrm>
            <a:off x="870216" y="907589"/>
            <a:ext cx="9855884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Runtime Stack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Application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Ikasaneip-3.0.0 – engine underpinning all operations and services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IkasanESB Optional Enterprise Modules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Ikasan-test-component – endpoint components for test event generation</a:t>
            </a:r>
          </a:p>
          <a:p>
            <a:pPr lvl="1" indent="4572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Persistence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H2 shipped as recommended production supported version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any Enterprise relational database (MySQL, SQLServer, Sybase, etc)</a:t>
            </a:r>
          </a:p>
          <a:p>
            <a:pPr lvl="1" indent="4572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Dashboard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pane view for all runtime Ikasan Integration Modules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High Availability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is tested/ratified to run in Docker containers as part of a Kubernetes managed platform</a:t>
            </a:r>
          </a:p>
        </p:txBody>
      </p:sp>
      <p:pic>
        <p:nvPicPr>
          <p:cNvPr id="40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410" name="TextBox 15"/>
          <p:cNvSpPr txBox="1"/>
          <p:nvPr/>
        </p:nvSpPr>
        <p:spPr>
          <a:xfrm>
            <a:off x="870216" y="907589"/>
            <a:ext cx="9379657" cy="542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Off-the-shelf Integration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JMS (HornetQ, JBossA-MQ, ActiveMQ, IBM MQ, WebLogic)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FTP (transactional &amp; chunking support)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SFTP (transactional &amp; chunking support)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RDBMS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MQ Client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FIX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SMTP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HTTP(s)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MongoDB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Kxdb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HDFS &amp; Parquet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Kafka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Custom Component Development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very simple to create custom integrations specific to an upstream or downstream API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components adhere to standard contracts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developed as standard Java 11 (Java 17 for Ikasan 3.4.x onwards)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pic>
        <p:nvPicPr>
          <p:cNvPr id="41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415" name="TextBox 15"/>
          <p:cNvSpPr txBox="1"/>
          <p:nvPr/>
        </p:nvSpPr>
        <p:spPr>
          <a:xfrm>
            <a:off x="870216" y="907589"/>
            <a:ext cx="9379657" cy="462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Flow Non-Functional Features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High performance single threaded throughput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core engine benchmarked at 2 million events per second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Supports full transaction semantics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non-transactional resources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local transactional resources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2-phase transactional resources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last resource commit optimisation (LRCO)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Configurable automated runtime recovery from technical and data failures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rollback operations and stop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rollback operations and retry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rollback and exclude bad data event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report the issue and continue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pic>
        <p:nvPicPr>
          <p:cNvPr id="41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420" name="TextBox 16"/>
          <p:cNvSpPr txBox="1"/>
          <p:nvPr/>
        </p:nvSpPr>
        <p:spPr>
          <a:xfrm>
            <a:off x="870216" y="907590"/>
            <a:ext cx="10857504" cy="444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Development times are a function of either complexity or volume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functionally complex Integration Modules will naturally take longer to implement and test than simple ones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simple Integration Module containing 10 flows will take longer than one with 2 flows 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</a:t>
            </a: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Ikasan Integration Module implementation guide</a:t>
            </a:r>
          </a:p>
          <a:p>
            <a:pPr>
              <a:defRPr i="1" sz="1200">
                <a:solidFill>
                  <a:srgbClr val="59595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following are provided as indicative efforts only</a:t>
            </a:r>
          </a:p>
          <a:p>
            <a:pPr>
              <a:defRPr i="1" sz="1200">
                <a:solidFill>
                  <a:srgbClr val="595959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 complexity based on Maven archetypes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 day for a simple Integration module containing a 1-2 flows consisting of 3-4 components each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3 days for a simple integration module containing 3 flows consisting of 5 components each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moderate complexity based on Maven archetypes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 – 10 days for an Integration module containing a 3-5 flows each of which has 5-10 components</a:t>
            </a:r>
          </a:p>
          <a:p>
            <a:pPr lvl="1" indent="4572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high complexity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15 – 20 days for a complex module containing 6-8 flows each of which has 10-15 components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20 – 30 days for a complex module containing 8+ flows each of which has 15+ components</a:t>
            </a:r>
          </a:p>
        </p:txBody>
      </p:sp>
      <p:pic>
        <p:nvPicPr>
          <p:cNvPr id="42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4" name="TextBox 5"/>
          <p:cNvSpPr txBox="1"/>
          <p:nvPr/>
        </p:nvSpPr>
        <p:spPr>
          <a:xfrm>
            <a:off x="742406" y="261259"/>
            <a:ext cx="926935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Ikasan Releases</a:t>
            </a:r>
          </a:p>
        </p:txBody>
      </p:sp>
      <p:sp>
        <p:nvSpPr>
          <p:cNvPr id="425" name="TextBox 15"/>
          <p:cNvSpPr txBox="1"/>
          <p:nvPr/>
        </p:nvSpPr>
        <p:spPr>
          <a:xfrm>
            <a:off x="870216" y="907589"/>
            <a:ext cx="9379657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Bug Fix Releases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ad-hoc for emergencies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monthly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Minor Releases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quarterly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Major Releases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half yearly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Release Compatibility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Ikasan releases are compatible with previous releases from Ikasan v3.0.0 onwards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any updates / migrations within the Ikasan private persistence are automated on deployment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versions of Ikasan can run simultaneously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pic>
        <p:nvPicPr>
          <p:cNvPr id="42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The Problem Domain</a:t>
            </a:r>
          </a:p>
        </p:txBody>
      </p:sp>
      <p:sp>
        <p:nvSpPr>
          <p:cNvPr id="41" name="TextBox 6"/>
          <p:cNvSpPr txBox="1"/>
          <p:nvPr/>
        </p:nvSpPr>
        <p:spPr>
          <a:xfrm>
            <a:off x="742404" y="907589"/>
            <a:ext cx="9756924" cy="515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Domain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Enterprise Application Integration (EAI) space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integration of business systems in a landscape of interwoven and often complex finance processes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Issue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EAI is complex, costly, &amp; not the primary business concern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greater adoption of “Best of Breed” specialist applications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business applications distributed across disparate platforms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business data distributed across isolated silos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legacy data repositories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duplication and integrity issues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clear business data owner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exponential integration requirements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greater complexity of business demand on data orchestration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EAI is more than simply connecting applications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Goal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provide simple, robust, configurable commoditised solutions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expose business artifacts whilst isolating the integration specifics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Number Placeholder 3"/>
          <p:cNvSpPr txBox="1"/>
          <p:nvPr>
            <p:ph type="sldNum" sz="quarter" idx="4294967295"/>
          </p:nvPr>
        </p:nvSpPr>
        <p:spPr>
          <a:xfrm>
            <a:off x="0" y="658685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TextBox 5"/>
          <p:cNvSpPr txBox="1"/>
          <p:nvPr/>
        </p:nvSpPr>
        <p:spPr>
          <a:xfrm>
            <a:off x="742406" y="261259"/>
            <a:ext cx="926935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430" name="TextBox 15"/>
          <p:cNvSpPr txBox="1"/>
          <p:nvPr/>
        </p:nvSpPr>
        <p:spPr>
          <a:xfrm>
            <a:off x="870216" y="907590"/>
            <a:ext cx="9379657" cy="396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Web Site</a:t>
            </a:r>
          </a:p>
          <a:p>
            <a:pPr marL="285750" indent="-285750">
              <a:buSzPct val="100000"/>
              <a:buFont typeface="Arial"/>
              <a:buChar char="•"/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https://github.com/ikasanEIP/ikasan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GitHub</a:t>
            </a:r>
          </a:p>
          <a:p>
            <a:pPr marL="285750" indent="-285750">
              <a:buSzPct val="100000"/>
              <a:buFont typeface="Arial"/>
              <a:buChar char="•"/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https://github.com/ikasanEIP/ikasan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Jira / Confluence</a:t>
            </a:r>
          </a:p>
          <a:p>
            <a:pPr marL="285750" indent="-285750">
              <a:buSzPct val="100000"/>
              <a:buFont typeface="Arial"/>
              <a:buChar char="•"/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https://ikasan.atlassian.net/projects/IKASAN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Developer Guides</a:t>
            </a:r>
          </a:p>
          <a:p>
            <a:pPr marL="285750" indent="-285750">
              <a:buSzPct val="100000"/>
              <a:buFont typeface="Arial"/>
              <a:buChar char="•"/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https://github.com/ikasanEIP/ikasan/blob/master/ikasaneip/developer/docs/StandaloneDeveloperGuide.md</a:t>
            </a:r>
          </a:p>
          <a:p>
            <a:pPr marL="285750" indent="-28575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25A1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Contact</a:t>
            </a:r>
          </a:p>
          <a:p>
            <a:pPr marL="285750" indent="-285750">
              <a:buSzPct val="100000"/>
              <a:buFont typeface="Arial"/>
              <a:buChar char="•"/>
              <a:def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info@ikasan.org</a:t>
            </a:r>
          </a:p>
        </p:txBody>
      </p:sp>
      <p:pic>
        <p:nvPicPr>
          <p:cNvPr id="431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76467" y="5065988"/>
            <a:ext cx="1285834" cy="128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TextBox 4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Architecture Strategies</a:t>
            </a:r>
          </a:p>
        </p:txBody>
      </p:sp>
      <p:sp>
        <p:nvSpPr>
          <p:cNvPr id="45" name="TextBox 7"/>
          <p:cNvSpPr txBox="1"/>
          <p:nvPr/>
        </p:nvSpPr>
        <p:spPr>
          <a:xfrm>
            <a:off x="742404" y="907589"/>
            <a:ext cx="8316901" cy="515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Simplicity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must not require in-depth proprietary knowledge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avoidance of overly complex or heavyweight frameworks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highly testable simple constructs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Commonality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reusable interchangeable constructs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standard contracts of interaction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simple repeatable implementation steps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Adaptability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ability to support any type of business entity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ability to integrate any type of Enterprise Information System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without breaking the first two strategies of Simplicity &amp; Commonality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Robust &amp; Guaranteed operation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data integrity in business delivery and failure scenarios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require minimal manual intervention i.e. failure / automated recovery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clear contract definition and separation of concerns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TextBox 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Architecture Strategies</a:t>
            </a:r>
          </a:p>
        </p:txBody>
      </p:sp>
      <p:sp>
        <p:nvSpPr>
          <p:cNvPr id="49" name="TextBox 6"/>
          <p:cNvSpPr txBox="1"/>
          <p:nvPr/>
        </p:nvSpPr>
        <p:spPr>
          <a:xfrm>
            <a:off x="742404" y="914403"/>
            <a:ext cx="680285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clear contract definition and separation of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 concerns</a:t>
            </a:r>
          </a:p>
        </p:txBody>
      </p:sp>
      <p:sp>
        <p:nvSpPr>
          <p:cNvPr id="50" name="TextBox 8"/>
          <p:cNvSpPr txBox="1"/>
          <p:nvPr/>
        </p:nvSpPr>
        <p:spPr>
          <a:xfrm>
            <a:off x="6894317" y="4964870"/>
            <a:ext cx="4149269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</a:t>
            </a: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performant, robust &amp; guaranteed operation</a:t>
            </a:r>
          </a:p>
        </p:txBody>
      </p:sp>
      <p:pic>
        <p:nvPicPr>
          <p:cNvPr id="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2125513"/>
            <a:ext cx="5399314" cy="381808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Box 11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2132325"/>
            <a:ext cx="5399314" cy="381808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extBox 9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Architecture Strategies</a:t>
            </a:r>
          </a:p>
        </p:txBody>
      </p:sp>
      <p:sp>
        <p:nvSpPr>
          <p:cNvPr id="57" name="TextBox 10"/>
          <p:cNvSpPr txBox="1"/>
          <p:nvPr/>
        </p:nvSpPr>
        <p:spPr>
          <a:xfrm>
            <a:off x="742404" y="914401"/>
            <a:ext cx="6802850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clear contract definition and separation of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concerns</a:t>
            </a:r>
          </a:p>
        </p:txBody>
      </p:sp>
      <p:sp>
        <p:nvSpPr>
          <p:cNvPr id="58" name="TextBox 13"/>
          <p:cNvSpPr txBox="1"/>
          <p:nvPr/>
        </p:nvSpPr>
        <p:spPr>
          <a:xfrm>
            <a:off x="2517911" y="3987306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59" name="TextBox 14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60" name="TextBox 12"/>
          <p:cNvSpPr txBox="1"/>
          <p:nvPr/>
        </p:nvSpPr>
        <p:spPr>
          <a:xfrm>
            <a:off x="6894317" y="4964870"/>
            <a:ext cx="4489432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</a:t>
            </a: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performant, robust &amp; guaranteed operation</a:t>
            </a:r>
          </a:p>
        </p:txBody>
      </p:sp>
      <p:sp>
        <p:nvSpPr>
          <p:cNvPr id="61" name="TextBox 15"/>
          <p:cNvSpPr txBox="1"/>
          <p:nvPr/>
        </p:nvSpPr>
        <p:spPr>
          <a:xfrm>
            <a:off x="6894315" y="3626683"/>
            <a:ext cx="4886289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</a:t>
            </a:r>
            <a:r>
              <a:rPr b="1">
                <a:solidFill>
                  <a:srgbClr val="890C08"/>
                </a:solidFill>
              </a:rPr>
              <a:t> </a:t>
            </a:r>
            <a:endParaRPr b="1">
              <a:solidFill>
                <a:srgbClr val="890C08"/>
              </a:solidFill>
            </a:endParaRP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presentation of standard, meaningful business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Box 8"/>
          <p:cNvSpPr txBox="1"/>
          <p:nvPr/>
        </p:nvSpPr>
        <p:spPr>
          <a:xfrm>
            <a:off x="6894318" y="4964870"/>
            <a:ext cx="4840933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</a:t>
            </a: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performant, robust &amp; guaranteed operation</a:t>
            </a:r>
          </a:p>
        </p:txBody>
      </p:sp>
      <p:sp>
        <p:nvSpPr>
          <p:cNvPr id="65" name="TextBox 11"/>
          <p:cNvSpPr txBox="1"/>
          <p:nvPr/>
        </p:nvSpPr>
        <p:spPr>
          <a:xfrm>
            <a:off x="6894318" y="3626683"/>
            <a:ext cx="4840933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</a:t>
            </a:r>
            <a:r>
              <a:rPr b="1">
                <a:solidFill>
                  <a:srgbClr val="890C08"/>
                </a:solidFill>
              </a:rPr>
              <a:t> </a:t>
            </a:r>
            <a:endParaRPr b="1">
              <a:solidFill>
                <a:srgbClr val="890C08"/>
              </a:solidFill>
            </a:endParaRP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presentation of standard, meaningful business data</a:t>
            </a:r>
          </a:p>
        </p:txBody>
      </p:sp>
      <p:pic>
        <p:nvPicPr>
          <p:cNvPr id="6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686" y="2132325"/>
            <a:ext cx="5399314" cy="381808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extBox 14"/>
          <p:cNvSpPr txBox="1"/>
          <p:nvPr/>
        </p:nvSpPr>
        <p:spPr>
          <a:xfrm>
            <a:off x="6894315" y="2288495"/>
            <a:ext cx="5251965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process</a:t>
            </a: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business event &amp; entity orchestration (STP is the goal)</a:t>
            </a:r>
          </a:p>
        </p:txBody>
      </p:sp>
      <p:sp>
        <p:nvSpPr>
          <p:cNvPr id="68" name="TextBox 15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Architecture Strategies</a:t>
            </a:r>
          </a:p>
        </p:txBody>
      </p:sp>
      <p:sp>
        <p:nvSpPr>
          <p:cNvPr id="69" name="TextBox 16"/>
          <p:cNvSpPr txBox="1"/>
          <p:nvPr/>
        </p:nvSpPr>
        <p:spPr>
          <a:xfrm>
            <a:off x="742404" y="914401"/>
            <a:ext cx="6802850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clear contract definition and separation of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application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concerns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business process concerns  </a:t>
            </a:r>
          </a:p>
        </p:txBody>
      </p:sp>
      <p:sp>
        <p:nvSpPr>
          <p:cNvPr id="70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71" name="TextBox 17"/>
          <p:cNvSpPr txBox="1"/>
          <p:nvPr/>
        </p:nvSpPr>
        <p:spPr>
          <a:xfrm>
            <a:off x="2517911" y="3987306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72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 txBox="1"/>
          <p:nvPr>
            <p:ph type="sldNum" sz="quarter" idx="4294967295"/>
          </p:nvPr>
        </p:nvSpPr>
        <p:spPr>
          <a:xfrm>
            <a:off x="-1" y="6586853"/>
            <a:ext cx="1813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Box 6"/>
          <p:cNvSpPr txBox="1"/>
          <p:nvPr/>
        </p:nvSpPr>
        <p:spPr>
          <a:xfrm>
            <a:off x="2517911" y="2889711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76" name="TextBox 17"/>
          <p:cNvSpPr txBox="1"/>
          <p:nvPr/>
        </p:nvSpPr>
        <p:spPr>
          <a:xfrm>
            <a:off x="2517911" y="3987306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77" name="TextBox 18"/>
          <p:cNvSpPr txBox="1"/>
          <p:nvPr/>
        </p:nvSpPr>
        <p:spPr>
          <a:xfrm>
            <a:off x="2517911" y="5084903"/>
            <a:ext cx="159448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78" name="TextBox 12"/>
          <p:cNvSpPr txBox="1"/>
          <p:nvPr/>
        </p:nvSpPr>
        <p:spPr>
          <a:xfrm>
            <a:off x="742405" y="261259"/>
            <a:ext cx="6991533" cy="61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Architecture Strategies</a:t>
            </a:r>
          </a:p>
        </p:txBody>
      </p:sp>
      <p:sp>
        <p:nvSpPr>
          <p:cNvPr id="79" name="TextBox 13"/>
          <p:cNvSpPr txBox="1"/>
          <p:nvPr/>
        </p:nvSpPr>
        <p:spPr>
          <a:xfrm>
            <a:off x="742404" y="907589"/>
            <a:ext cx="9824957" cy="542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Loose coupling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integrations should only require knowledge of each other through exchange of business artifacts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Tight cohesion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integration’s specifics must not bleed out unnecessarily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High visibility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business data tracking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fail scenarios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operational audit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logical point of integration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geographically agnostic / cross platform support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Open standards aligned with proven design patterns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adoption of industry standard Enterprise Design Patterns avoidance of vendor lock-in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890C0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solidFill>
                  <a:srgbClr val="F15A2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Ensure traceability from architecture through to implementation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too often architecture fails to translate into the real world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right architecture can reduce complexity and drive down cost of change and support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