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0" r:id="rId2"/>
    <p:sldId id="300" r:id="rId3"/>
    <p:sldId id="301" r:id="rId4"/>
    <p:sldId id="303" r:id="rId5"/>
    <p:sldId id="310" r:id="rId6"/>
    <p:sldId id="332" r:id="rId7"/>
    <p:sldId id="335" r:id="rId8"/>
    <p:sldId id="334" r:id="rId9"/>
    <p:sldId id="314" r:id="rId10"/>
    <p:sldId id="333" r:id="rId11"/>
    <p:sldId id="336" r:id="rId12"/>
    <p:sldId id="337" r:id="rId13"/>
    <p:sldId id="331" r:id="rId14"/>
    <p:sldId id="339" r:id="rId15"/>
    <p:sldId id="338" r:id="rId16"/>
    <p:sldId id="340" r:id="rId17"/>
    <p:sldId id="342" r:id="rId18"/>
    <p:sldId id="343" r:id="rId19"/>
    <p:sldId id="344" r:id="rId20"/>
    <p:sldId id="345" r:id="rId21"/>
    <p:sldId id="346" r:id="rId22"/>
    <p:sldId id="341" r:id="rId23"/>
    <p:sldId id="347" r:id="rId24"/>
    <p:sldId id="348" r:id="rId25"/>
    <p:sldId id="349" r:id="rId26"/>
    <p:sldId id="350" r:id="rId27"/>
    <p:sldId id="351" r:id="rId28"/>
    <p:sldId id="288" r:id="rId29"/>
    <p:sldId id="352" r:id="rId30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8298" autoAdjust="0"/>
  </p:normalViewPr>
  <p:slideViewPr>
    <p:cSldViewPr>
      <p:cViewPr>
        <p:scale>
          <a:sx n="150" d="100"/>
          <a:sy n="150" d="100"/>
        </p:scale>
        <p:origin x="-72" y="1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D99E-C6D5-4E37-998F-434449DFD517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4919-15E4-4E35-BCA7-8B3F16CCD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5B1D7-BD12-436D-91B8-4E9339709C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28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60937" cy="37226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29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60937" cy="37226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62400"/>
            <a:ext cx="7772400" cy="444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28600"/>
            <a:ext cx="152400" cy="63246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6200" y="152400"/>
            <a:ext cx="533400" cy="65532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4381500" y="-876301"/>
            <a:ext cx="380999" cy="91440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20" name="Picture 19" descr="GettyImages_9546933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5700"/>
            <a:ext cx="2036064" cy="1597152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5" name="Picture 14" descr="GettyImages_97541937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694463"/>
            <a:ext cx="1981199" cy="1320223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4" name="Picture 13" descr="UP.jpg"/>
          <p:cNvPicPr>
            <a:picLocks noChangeAspect="1"/>
          </p:cNvPicPr>
          <p:nvPr userDrawn="1"/>
        </p:nvPicPr>
        <p:blipFill>
          <a:blip r:embed="rId3" cstate="print"/>
          <a:srcRect l="1220" t="2137" r="1300" b="1973"/>
          <a:stretch>
            <a:fillRect/>
          </a:stretch>
        </p:blipFill>
        <p:spPr>
          <a:xfrm>
            <a:off x="0" y="3695700"/>
            <a:ext cx="2133600" cy="119835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3074" name="Picture 2" descr="C:\Documents and Settings\rmash\Desktop\GettyImages_stk80021cor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93885"/>
            <a:ext cx="1981200" cy="1981200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4098" name="Picture 2" descr="C:\Documents and Settings\rmash\Desktop\GettyImages_8028195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" y="3693884"/>
            <a:ext cx="2132835" cy="1420947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5122" name="Picture 2" descr="C:\Documents and Settings\rmash\Desktop\GettyImages_102756315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77" y="3693885"/>
            <a:ext cx="2160778" cy="1439863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6146" name="Picture 2" descr="C:\Documents and Settings\rmash\Desktop\GettyImages_9650226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01144"/>
            <a:ext cx="2133600" cy="1599814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ED19-93A4-45AB-9AB4-151D3539CCFC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rubyonrail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rusrails.ru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52320" y="6096000"/>
            <a:ext cx="146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Moskovchuk</a:t>
            </a:r>
            <a:r>
              <a:rPr lang="en-US" sz="1200" dirty="0" smtClean="0"/>
              <a:t> </a:t>
            </a:r>
            <a:r>
              <a:rPr lang="en-US" sz="1200" dirty="0" err="1" smtClean="0"/>
              <a:t>Serhiy</a:t>
            </a:r>
            <a:endParaRPr lang="en-US" sz="1200" dirty="0" smtClean="0"/>
          </a:p>
          <a:p>
            <a:pPr algn="r"/>
            <a:r>
              <a:rPr lang="en-US" sz="1200" dirty="0" smtClean="0"/>
              <a:t>2/21/2012</a:t>
            </a:r>
            <a:endParaRPr lang="en-US" sz="1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REST, </a:t>
            </a:r>
            <a:r>
              <a:rPr lang="en-US" dirty="0" smtClean="0"/>
              <a:t>resources and Rails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REST is still MVC-based and from an technical point of view, can be reduced to the following new techniques: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dirty="0" smtClean="0"/>
              <a:t>The usage of respond to in controller code.</a:t>
            </a:r>
          </a:p>
          <a:p>
            <a:r>
              <a:rPr lang="en-US" dirty="0" smtClean="0"/>
              <a:t>New helper methods for links and forms.</a:t>
            </a:r>
          </a:p>
          <a:p>
            <a:r>
              <a:rPr lang="en-US" dirty="0" smtClean="0"/>
              <a:t>The usage of URL methods in controller redirects.</a:t>
            </a:r>
          </a:p>
          <a:p>
            <a:r>
              <a:rPr lang="en-US" dirty="0" smtClean="0"/>
              <a:t>New routes that are generated from the method resources in </a:t>
            </a:r>
            <a:r>
              <a:rPr lang="en-US" dirty="0" err="1" smtClean="0"/>
              <a:t>routes.rb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557101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Rails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2858" y="1600200"/>
            <a:ext cx="695828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57101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Rails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6973" y="1600200"/>
            <a:ext cx="58300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57101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smtClean="0"/>
              <a:t>IN </a:t>
            </a:r>
            <a:r>
              <a:rPr lang="en-US" dirty="0"/>
              <a:t>Rails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7598" y="1600200"/>
            <a:ext cx="596880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RAILS</a:t>
            </a:r>
            <a:endParaRPr lang="en-US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Remove actions from URL, and we have simple named route.</a:t>
            </a:r>
            <a:endParaRPr lang="ru-RU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405693" cy="354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57101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RAILS</a:t>
            </a:r>
            <a:endParaRPr lang="en-US" dirty="0"/>
          </a:p>
        </p:txBody>
      </p:sp>
      <p:sp>
        <p:nvSpPr>
          <p:cNvPr id="12" name="Содержимое 11"/>
          <p:cNvSpPr>
            <a:spLocks noGrp="1"/>
          </p:cNvSpPr>
          <p:nvPr>
            <p:ph idx="1"/>
          </p:nvPr>
        </p:nvSpPr>
        <p:spPr>
          <a:xfrm>
            <a:off x="500034" y="1428737"/>
            <a:ext cx="8072494" cy="178595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RESTful</a:t>
            </a:r>
            <a:r>
              <a:rPr lang="en-US" b="1" dirty="0" smtClean="0"/>
              <a:t> Rails controller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RESTful</a:t>
            </a:r>
            <a:r>
              <a:rPr lang="en-US" dirty="0" smtClean="0"/>
              <a:t> controller has 7 standard actions</a:t>
            </a:r>
          </a:p>
          <a:p>
            <a:pPr lvl="1"/>
            <a:r>
              <a:rPr lang="en-US" dirty="0" smtClean="0"/>
              <a:t>Each controller deals with a resource (user) and its collection (list of users)</a:t>
            </a:r>
            <a:endParaRPr lang="ru-RU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00372"/>
            <a:ext cx="606085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RAILS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6715172" cy="429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RAILS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6513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RAILS</a:t>
            </a:r>
            <a:endParaRPr lang="en-US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1643050"/>
            <a:ext cx="6938655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RAILS</a:t>
            </a:r>
            <a:endParaRPr lang="en-US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1"/>
            <a:ext cx="6500858" cy="470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 smtClean="0"/>
              <a:t>REST</a:t>
            </a:r>
            <a:endParaRPr lang="en-US" dirty="0"/>
          </a:p>
          <a:p>
            <a:r>
              <a:rPr lang="en-US" dirty="0" smtClean="0"/>
              <a:t>REST in Rails</a:t>
            </a:r>
          </a:p>
          <a:p>
            <a:r>
              <a:rPr lang="en-US" dirty="0" smtClean="0"/>
              <a:t>REST routing</a:t>
            </a:r>
          </a:p>
        </p:txBody>
      </p:sp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RAILS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844824"/>
            <a:ext cx="58483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RAILS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6772747" cy="398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RAILS</a:t>
            </a:r>
            <a:endParaRPr lang="en-US" dirty="0"/>
          </a:p>
        </p:txBody>
      </p:sp>
      <p:sp>
        <p:nvSpPr>
          <p:cNvPr id="12" name="Содержимое 11"/>
          <p:cNvSpPr>
            <a:spLocks noGrp="1"/>
          </p:cNvSpPr>
          <p:nvPr>
            <p:ph idx="1"/>
          </p:nvPr>
        </p:nvSpPr>
        <p:spPr>
          <a:xfrm>
            <a:off x="500034" y="1428737"/>
            <a:ext cx="8072494" cy="17859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Representation independence:</a:t>
            </a:r>
          </a:p>
          <a:p>
            <a:r>
              <a:rPr lang="en-US" b="1" dirty="0" err="1" smtClean="0"/>
              <a:t>respond_to</a:t>
            </a:r>
            <a:endParaRPr lang="en-US" b="1" dirty="0" smtClean="0"/>
          </a:p>
          <a:p>
            <a:pPr lvl="1"/>
            <a:r>
              <a:rPr lang="en-US" dirty="0" smtClean="0"/>
              <a:t>Based on:</a:t>
            </a:r>
          </a:p>
          <a:p>
            <a:pPr lvl="1"/>
            <a:r>
              <a:rPr lang="en-US" dirty="0" smtClean="0"/>
              <a:t>HTTP Accept Header</a:t>
            </a:r>
          </a:p>
          <a:p>
            <a:pPr lvl="1"/>
            <a:r>
              <a:rPr lang="en-US" dirty="0" smtClean="0"/>
              <a:t>Format extension</a:t>
            </a:r>
          </a:p>
          <a:p>
            <a:pPr lvl="2"/>
            <a:r>
              <a:rPr lang="en-US" dirty="0" smtClean="0"/>
              <a:t>http://www.frailers.net/articles/24/comments/1.html</a:t>
            </a:r>
          </a:p>
          <a:p>
            <a:pPr lvl="2"/>
            <a:r>
              <a:rPr lang="en-US" dirty="0" smtClean="0"/>
              <a:t>http://www.frailers.net/articles/24/comments/1.js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14686"/>
            <a:ext cx="6500858" cy="257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RAILS</a:t>
            </a:r>
            <a:endParaRPr lang="en-US" dirty="0"/>
          </a:p>
        </p:txBody>
      </p:sp>
      <p:sp>
        <p:nvSpPr>
          <p:cNvPr id="12" name="Содержимое 11"/>
          <p:cNvSpPr>
            <a:spLocks noGrp="1"/>
          </p:cNvSpPr>
          <p:nvPr>
            <p:ph idx="1"/>
          </p:nvPr>
        </p:nvSpPr>
        <p:spPr>
          <a:xfrm>
            <a:off x="500034" y="1428737"/>
            <a:ext cx="8358246" cy="314327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REST Routing</a:t>
            </a:r>
          </a:p>
          <a:p>
            <a:pPr lvl="1">
              <a:buNone/>
            </a:pPr>
            <a:r>
              <a:rPr lang="en-US" dirty="0" smtClean="0"/>
              <a:t>So far, we have explained the REST concept and a bunch of new </a:t>
            </a:r>
          </a:p>
          <a:p>
            <a:pPr lvl="1">
              <a:buNone/>
            </a:pPr>
            <a:r>
              <a:rPr lang="en-US" dirty="0" smtClean="0"/>
              <a:t>methods to be used in links, forms and controllers. But we haven’t yet </a:t>
            </a:r>
          </a:p>
          <a:p>
            <a:pPr lvl="1">
              <a:buNone/>
            </a:pPr>
            <a:r>
              <a:rPr lang="en-US" dirty="0" smtClean="0"/>
              <a:t>explained where these methods come from. Responsibility for the </a:t>
            </a:r>
          </a:p>
          <a:p>
            <a:pPr lvl="1">
              <a:buNone/>
            </a:pPr>
            <a:r>
              <a:rPr lang="en-US" dirty="0" smtClean="0"/>
              <a:t>existence of all these methods and the proper handling of REST </a:t>
            </a:r>
          </a:p>
          <a:p>
            <a:pPr lvl="1">
              <a:buNone/>
            </a:pPr>
            <a:r>
              <a:rPr lang="en-US" dirty="0" smtClean="0"/>
              <a:t>requests belongs to a new entry in the Rails routing file,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routes.rb</a:t>
            </a:r>
            <a:r>
              <a:rPr lang="en-US" dirty="0" smtClean="0"/>
              <a:t> 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resources :autos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resources generates the Path and URL methods for the Auto resource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Defining Multiple Resources at the Same Time</a:t>
            </a:r>
          </a:p>
          <a:p>
            <a:pPr lvl="1">
              <a:buNone/>
            </a:pPr>
            <a:r>
              <a:rPr lang="en-US" dirty="0" smtClean="0"/>
              <a:t>resources :photos, :books, :videos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Singular Resources</a:t>
            </a:r>
          </a:p>
          <a:p>
            <a:pPr lvl="1">
              <a:buNone/>
            </a:pPr>
            <a:r>
              <a:rPr lang="en-US" dirty="0" smtClean="0"/>
              <a:t>resource :profile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ROUTING</a:t>
            </a:r>
            <a:endParaRPr lang="en-US" dirty="0"/>
          </a:p>
        </p:txBody>
      </p:sp>
      <p:sp>
        <p:nvSpPr>
          <p:cNvPr id="12" name="Содержимое 11"/>
          <p:cNvSpPr>
            <a:spLocks noGrp="1"/>
          </p:cNvSpPr>
          <p:nvPr>
            <p:ph idx="1"/>
          </p:nvPr>
        </p:nvSpPr>
        <p:spPr>
          <a:xfrm>
            <a:off x="500034" y="1428737"/>
            <a:ext cx="6715172" cy="4929221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Controller Namespaces and Routing</a:t>
            </a:r>
          </a:p>
          <a:p>
            <a:pPr lvl="1" fontAlgn="base">
              <a:buNone/>
            </a:pPr>
            <a:endParaRPr lang="en-US" dirty="0" smtClean="0"/>
          </a:p>
          <a:p>
            <a:pPr lvl="1" fontAlgn="base">
              <a:buNone/>
            </a:pPr>
            <a:r>
              <a:rPr lang="en-US" sz="1200" i="1" dirty="0" smtClean="0"/>
              <a:t>You might group a number of administrative controllers </a:t>
            </a:r>
          </a:p>
          <a:p>
            <a:pPr lvl="1" fontAlgn="base">
              <a:buNone/>
            </a:pPr>
            <a:r>
              <a:rPr lang="en-US" sz="1200" i="1" dirty="0" smtClean="0"/>
              <a:t>under an Admin:: namespace. You would place these </a:t>
            </a:r>
          </a:p>
          <a:p>
            <a:pPr lvl="1" fontAlgn="base">
              <a:buNone/>
            </a:pPr>
            <a:r>
              <a:rPr lang="en-US" sz="1200" i="1" dirty="0" smtClean="0"/>
              <a:t>controllers under the app/controllers/admin directory, </a:t>
            </a:r>
          </a:p>
          <a:p>
            <a:pPr lvl="1" fontAlgn="base">
              <a:buNone/>
            </a:pPr>
            <a:r>
              <a:rPr lang="en-US" sz="1200" i="1" dirty="0" smtClean="0"/>
              <a:t>and you can group them together in your router:</a:t>
            </a:r>
            <a:endParaRPr lang="en-US" dirty="0" smtClean="0"/>
          </a:p>
          <a:p>
            <a:pPr lvl="1" fontAlgn="base">
              <a:buNone/>
            </a:pPr>
            <a:r>
              <a:rPr lang="en-US" dirty="0" smtClean="0"/>
              <a:t>namespace :admin do</a:t>
            </a:r>
          </a:p>
          <a:p>
            <a:pPr lvl="1" fontAlgn="base">
              <a:buNone/>
            </a:pPr>
            <a:r>
              <a:rPr lang="en-US" dirty="0" smtClean="0"/>
              <a:t>  resources :posts, :comments</a:t>
            </a:r>
          </a:p>
          <a:p>
            <a:pPr lvl="1" fontAlgn="base">
              <a:buNone/>
            </a:pPr>
            <a:r>
              <a:rPr lang="en-US" dirty="0" smtClean="0"/>
              <a:t>end</a:t>
            </a:r>
          </a:p>
          <a:p>
            <a:pPr lvl="1" fontAlgn="base">
              <a:buNone/>
            </a:pPr>
            <a:endParaRPr lang="en-US" dirty="0" smtClean="0"/>
          </a:p>
          <a:p>
            <a:pPr lvl="1" fontAlgn="base">
              <a:buNone/>
            </a:pPr>
            <a:r>
              <a:rPr lang="en-US" sz="1200" i="1" dirty="0" smtClean="0"/>
              <a:t>If you want to route /posts (without the </a:t>
            </a:r>
          </a:p>
          <a:p>
            <a:pPr lvl="1" fontAlgn="base">
              <a:buNone/>
            </a:pPr>
            <a:r>
              <a:rPr lang="en-US" sz="1200" i="1" dirty="0" smtClean="0"/>
              <a:t>prefix /admin) to Admin::</a:t>
            </a:r>
            <a:r>
              <a:rPr lang="en-US" sz="1200" i="1" dirty="0" err="1" smtClean="0"/>
              <a:t>PostsController</a:t>
            </a:r>
            <a:r>
              <a:rPr lang="en-US" sz="1200" i="1" dirty="0" smtClean="0"/>
              <a:t>, you </a:t>
            </a:r>
          </a:p>
          <a:p>
            <a:pPr lvl="1" fontAlgn="base">
              <a:buNone/>
            </a:pPr>
            <a:r>
              <a:rPr lang="en-US" sz="1200" i="1" dirty="0" smtClean="0"/>
              <a:t>could use</a:t>
            </a:r>
          </a:p>
          <a:p>
            <a:pPr lvl="1" fontAlgn="base">
              <a:buNone/>
            </a:pPr>
            <a:r>
              <a:rPr lang="en-US" dirty="0" smtClean="0"/>
              <a:t>scope :module =&gt; "admin" do</a:t>
            </a:r>
          </a:p>
          <a:p>
            <a:pPr lvl="1" fontAlgn="base">
              <a:buNone/>
            </a:pPr>
            <a:r>
              <a:rPr lang="en-US" dirty="0" smtClean="0"/>
              <a:t>  resources :posts, :comments</a:t>
            </a:r>
          </a:p>
          <a:p>
            <a:pPr lvl="1" fontAlgn="base">
              <a:buNone/>
            </a:pPr>
            <a:r>
              <a:rPr lang="en-US" dirty="0" smtClean="0"/>
              <a:t>end</a:t>
            </a:r>
          </a:p>
          <a:p>
            <a:pPr lvl="2" fontAlgn="base">
              <a:buNone/>
            </a:pPr>
            <a:endParaRPr lang="en-US" dirty="0" smtClean="0"/>
          </a:p>
          <a:p>
            <a:pPr lvl="1">
              <a:buNone/>
            </a:pPr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214554"/>
            <a:ext cx="336753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4357694"/>
            <a:ext cx="3429024" cy="167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/>
              <a:t>ROUTING</a:t>
            </a:r>
          </a:p>
        </p:txBody>
      </p:sp>
      <p:sp>
        <p:nvSpPr>
          <p:cNvPr id="12" name="Содержимое 11"/>
          <p:cNvSpPr>
            <a:spLocks noGrp="1"/>
          </p:cNvSpPr>
          <p:nvPr>
            <p:ph idx="1"/>
          </p:nvPr>
        </p:nvSpPr>
        <p:spPr>
          <a:xfrm>
            <a:off x="500034" y="1428737"/>
            <a:ext cx="3786214" cy="78581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Nested Resources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2981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357430"/>
            <a:ext cx="1943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429000"/>
            <a:ext cx="4429156" cy="299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/>
              <a:t>ROUTING</a:t>
            </a:r>
          </a:p>
        </p:txBody>
      </p:sp>
      <p:sp>
        <p:nvSpPr>
          <p:cNvPr id="12" name="Содержимое 11"/>
          <p:cNvSpPr>
            <a:spLocks noGrp="1"/>
          </p:cNvSpPr>
          <p:nvPr>
            <p:ph idx="1"/>
          </p:nvPr>
        </p:nvSpPr>
        <p:spPr>
          <a:xfrm>
            <a:off x="500034" y="1428737"/>
            <a:ext cx="7358114" cy="414340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Creating Paths and URLs From Objects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dirty="0" smtClean="0"/>
              <a:t>= </a:t>
            </a:r>
            <a:r>
              <a:rPr lang="en-US" dirty="0" err="1" smtClean="0"/>
              <a:t>link_to</a:t>
            </a:r>
            <a:r>
              <a:rPr lang="en-US" dirty="0" smtClean="0"/>
              <a:t> "Ad details", </a:t>
            </a:r>
            <a:r>
              <a:rPr lang="en-US" dirty="0" err="1" smtClean="0"/>
              <a:t>magazine_ad_path</a:t>
            </a:r>
            <a:r>
              <a:rPr lang="en-US" dirty="0" smtClean="0"/>
              <a:t>(@magazine, @ad)</a:t>
            </a:r>
          </a:p>
          <a:p>
            <a:pPr lvl="1">
              <a:buNone/>
            </a:pPr>
            <a:r>
              <a:rPr lang="en-US" dirty="0" smtClean="0"/>
              <a:t>= </a:t>
            </a:r>
            <a:r>
              <a:rPr lang="en-US" dirty="0" err="1" smtClean="0"/>
              <a:t>link_to</a:t>
            </a:r>
            <a:r>
              <a:rPr lang="en-US" dirty="0" smtClean="0"/>
              <a:t> "Ad details", </a:t>
            </a:r>
            <a:r>
              <a:rPr lang="en-US" dirty="0" err="1" smtClean="0"/>
              <a:t>url_for</a:t>
            </a:r>
            <a:r>
              <a:rPr lang="en-US" dirty="0" smtClean="0"/>
              <a:t>([@magazine, @ad])</a:t>
            </a:r>
          </a:p>
          <a:p>
            <a:pPr lvl="1">
              <a:buNone/>
            </a:pPr>
            <a:r>
              <a:rPr lang="en-US" dirty="0" smtClean="0"/>
              <a:t>= </a:t>
            </a:r>
            <a:r>
              <a:rPr lang="en-US" dirty="0" err="1" smtClean="0"/>
              <a:t>link_to</a:t>
            </a:r>
            <a:r>
              <a:rPr lang="en-US" dirty="0" smtClean="0"/>
              <a:t> "Ad details", [@magazine, @ad] </a:t>
            </a: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ru-RU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1943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/>
              <a:t>ROUTING</a:t>
            </a:r>
          </a:p>
        </p:txBody>
      </p:sp>
      <p:sp>
        <p:nvSpPr>
          <p:cNvPr id="12" name="Содержимое 11"/>
          <p:cNvSpPr>
            <a:spLocks noGrp="1"/>
          </p:cNvSpPr>
          <p:nvPr>
            <p:ph idx="1"/>
          </p:nvPr>
        </p:nvSpPr>
        <p:spPr>
          <a:xfrm>
            <a:off x="500034" y="1428737"/>
            <a:ext cx="7358114" cy="414340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More </a:t>
            </a:r>
            <a:r>
              <a:rPr lang="en-US" b="1" dirty="0" err="1" smtClean="0"/>
              <a:t>RESTful</a:t>
            </a:r>
            <a:r>
              <a:rPr lang="en-US" b="1" dirty="0" smtClean="0"/>
              <a:t> Actions</a:t>
            </a:r>
          </a:p>
          <a:p>
            <a:pPr>
              <a:buNone/>
            </a:pPr>
            <a:r>
              <a:rPr lang="en-US" sz="1200" i="1" dirty="0" smtClean="0"/>
              <a:t>You are not limited to the seven routes that </a:t>
            </a:r>
            <a:r>
              <a:rPr lang="en-US" sz="1200" i="1" dirty="0" err="1" smtClean="0"/>
              <a:t>RESTful</a:t>
            </a:r>
            <a:r>
              <a:rPr lang="en-US" sz="1200" i="1" dirty="0" smtClean="0"/>
              <a:t> routing creates by default. If you like, </a:t>
            </a:r>
          </a:p>
          <a:p>
            <a:pPr>
              <a:buNone/>
            </a:pPr>
            <a:r>
              <a:rPr lang="en-US" sz="1200" i="1" dirty="0" smtClean="0"/>
              <a:t>you may add additional routes that apply to the collection or individual members of the </a:t>
            </a:r>
          </a:p>
          <a:p>
            <a:pPr>
              <a:buNone/>
            </a:pPr>
            <a:r>
              <a:rPr lang="en-US" sz="1200" i="1" dirty="0" smtClean="0"/>
              <a:t>collection.</a:t>
            </a:r>
            <a:endParaRPr lang="en-US" sz="1200" b="1" i="1" dirty="0" smtClean="0"/>
          </a:p>
          <a:p>
            <a:r>
              <a:rPr lang="en-US" b="1" dirty="0" smtClean="0"/>
              <a:t>Member  (</a:t>
            </a:r>
            <a:r>
              <a:rPr lang="en-US" dirty="0" smtClean="0"/>
              <a:t>/photos/1/preview</a:t>
            </a:r>
            <a:r>
              <a:rPr lang="en-US" b="1" dirty="0" smtClean="0"/>
              <a:t>)</a:t>
            </a:r>
          </a:p>
          <a:p>
            <a:pPr lvl="2" fontAlgn="base">
              <a:buNone/>
            </a:pPr>
            <a:r>
              <a:rPr lang="en-US" dirty="0" smtClean="0"/>
              <a:t>resources :photos do</a:t>
            </a:r>
          </a:p>
          <a:p>
            <a:pPr lvl="2" fontAlgn="base">
              <a:buNone/>
            </a:pPr>
            <a:r>
              <a:rPr lang="en-US" dirty="0" smtClean="0"/>
              <a:t>  member do</a:t>
            </a:r>
          </a:p>
          <a:p>
            <a:pPr lvl="2" fontAlgn="base">
              <a:buNone/>
            </a:pPr>
            <a:r>
              <a:rPr lang="en-US" dirty="0" smtClean="0"/>
              <a:t>    get 'preview'</a:t>
            </a:r>
          </a:p>
          <a:p>
            <a:pPr lvl="2" fontAlgn="base">
              <a:buNone/>
            </a:pPr>
            <a:r>
              <a:rPr lang="en-US" dirty="0" smtClean="0"/>
              <a:t>  end</a:t>
            </a:r>
          </a:p>
          <a:p>
            <a:pPr lvl="2" fontAlgn="base">
              <a:buNone/>
            </a:pPr>
            <a:r>
              <a:rPr lang="en-US" dirty="0" smtClean="0"/>
              <a:t>End</a:t>
            </a:r>
          </a:p>
          <a:p>
            <a:pPr fontAlgn="base"/>
            <a:r>
              <a:rPr lang="en-US" b="1" dirty="0" smtClean="0"/>
              <a:t>Collection (</a:t>
            </a:r>
            <a:r>
              <a:rPr lang="en-US" dirty="0" smtClean="0"/>
              <a:t>/photos/search</a:t>
            </a:r>
            <a:r>
              <a:rPr lang="en-US" b="1" dirty="0" smtClean="0"/>
              <a:t>)</a:t>
            </a:r>
          </a:p>
          <a:p>
            <a:pPr lvl="2" fontAlgn="base">
              <a:buNone/>
            </a:pPr>
            <a:r>
              <a:rPr lang="en-US" dirty="0" smtClean="0"/>
              <a:t>resources :photos do</a:t>
            </a:r>
          </a:p>
          <a:p>
            <a:pPr lvl="2" fontAlgn="base">
              <a:buNone/>
            </a:pPr>
            <a:r>
              <a:rPr lang="en-US" dirty="0" smtClean="0"/>
              <a:t>  collection do</a:t>
            </a:r>
          </a:p>
          <a:p>
            <a:pPr lvl="2" fontAlgn="base">
              <a:buNone/>
            </a:pPr>
            <a:r>
              <a:rPr lang="en-US" dirty="0" smtClean="0"/>
              <a:t>    get 'search'</a:t>
            </a:r>
          </a:p>
          <a:p>
            <a:pPr lvl="2" fontAlgn="base">
              <a:buNone/>
            </a:pPr>
            <a:r>
              <a:rPr lang="en-US" dirty="0" smtClean="0"/>
              <a:t>  end</a:t>
            </a:r>
          </a:p>
          <a:p>
            <a:pPr lvl="2" fontAlgn="base">
              <a:buNone/>
            </a:pPr>
            <a:r>
              <a:rPr lang="en-US" dirty="0" smtClean="0"/>
              <a:t>end</a:t>
            </a: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GB" sz="2600" b="1">
              <a:solidFill>
                <a:srgbClr val="5F5F5F"/>
              </a:solidFill>
              <a:latin typeface="Verdana" pitchFamily="34" charset="0"/>
            </a:endParaRP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609600" y="6429375"/>
            <a:ext cx="31384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Copyright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cs typeface="Times New Roman" pitchFamily="18" charset="0"/>
              </a:rPr>
              <a:t>©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2012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SoftServe, Inc.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DOCS </a:t>
            </a:r>
            <a:r>
              <a:rPr lang="en-US" dirty="0"/>
              <a:t>&amp; </a:t>
            </a:r>
            <a:r>
              <a:rPr lang="en-US" dirty="0" smtClean="0"/>
              <a:t>LINKS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09600" y="2348880"/>
            <a:ext cx="734677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>
              <a:spcAft>
                <a:spcPts val="600"/>
              </a:spcAft>
              <a:defRPr/>
            </a:pP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://guides.rubyonrails.org</a:t>
            </a:r>
            <a:endParaRPr lang="en-US" dirty="0" smtClean="0"/>
          </a:p>
          <a:p>
            <a:pPr marL="0" lvl="2">
              <a:spcAft>
                <a:spcPts val="600"/>
              </a:spcAft>
              <a:defRPr/>
            </a:pPr>
            <a:r>
              <a:rPr lang="en-US" dirty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://rusrails.ru</a:t>
            </a:r>
            <a:endParaRPr lang="en-US" dirty="0" smtClean="0"/>
          </a:p>
          <a:p>
            <a:pPr marL="0" lvl="2">
              <a:spcAft>
                <a:spcPts val="600"/>
              </a:spcAft>
              <a:defRPr/>
            </a:pPr>
            <a:r>
              <a:rPr lang="en-US" b="1" dirty="0" err="1"/>
              <a:t>RESTful</a:t>
            </a:r>
            <a:r>
              <a:rPr lang="en-US" b="1" dirty="0"/>
              <a:t> Rails </a:t>
            </a:r>
            <a:r>
              <a:rPr lang="en-US" b="1" dirty="0" smtClean="0"/>
              <a:t>Development (Ralf </a:t>
            </a:r>
            <a:r>
              <a:rPr lang="en-US" b="1" dirty="0" err="1" smtClean="0"/>
              <a:t>Wirdemann</a:t>
            </a:r>
            <a:r>
              <a:rPr lang="en-US" b="1" dirty="0" smtClean="0"/>
              <a:t>/</a:t>
            </a:r>
            <a:r>
              <a:rPr lang="en-US" b="1" dirty="0"/>
              <a:t>Thomas </a:t>
            </a:r>
            <a:r>
              <a:rPr lang="en-US" b="1" dirty="0" err="1" smtClean="0"/>
              <a:t>Baustert</a:t>
            </a:r>
            <a:r>
              <a:rPr lang="en-US" b="1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GB" sz="2600" b="1">
              <a:solidFill>
                <a:srgbClr val="5F5F5F"/>
              </a:solidFill>
              <a:latin typeface="Verdana" pitchFamily="34" charset="0"/>
            </a:endParaRP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609600" y="6429375"/>
            <a:ext cx="31384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Copyright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cs typeface="Times New Roman" pitchFamily="18" charset="0"/>
              </a:rPr>
              <a:t>©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2012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SoftServe, Inc.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090" y="1772816"/>
            <a:ext cx="47339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9087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005064"/>
            <a:ext cx="7772400" cy="2160240"/>
          </a:xfrm>
        </p:spPr>
        <p:txBody>
          <a:bodyPr>
            <a:normAutofit fontScale="90000"/>
          </a:bodyPr>
          <a:lstStyle/>
          <a:p>
            <a:pPr lvl="1"/>
            <a:r>
              <a:rPr lang="en-US" sz="4000" b="1" dirty="0" smtClean="0"/>
              <a:t>REST</a:t>
            </a:r>
            <a:br>
              <a:rPr lang="en-US" sz="4000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What is REST?</a:t>
            </a:r>
            <a:br>
              <a:rPr lang="en-US" dirty="0" smtClean="0"/>
            </a:br>
            <a:r>
              <a:rPr lang="en-US" dirty="0" smtClean="0"/>
              <a:t>REST Constraints</a:t>
            </a:r>
            <a:br>
              <a:rPr lang="en-US" dirty="0" smtClean="0"/>
            </a:br>
            <a:r>
              <a:rPr lang="en-US" dirty="0" smtClean="0"/>
              <a:t>Why REST?</a:t>
            </a:r>
            <a:br>
              <a:rPr lang="en-US" dirty="0" smtClean="0"/>
            </a:br>
            <a:r>
              <a:rPr lang="en-US" dirty="0" smtClean="0"/>
              <a:t>REST Resource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93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Coined by Roy Fielding (2000)</a:t>
            </a:r>
          </a:p>
          <a:p>
            <a:r>
              <a:rPr lang="en-US" dirty="0"/>
              <a:t>REST </a:t>
            </a:r>
            <a:r>
              <a:rPr lang="en-US" dirty="0" smtClean="0"/>
              <a:t>means</a:t>
            </a:r>
          </a:p>
          <a:p>
            <a:pPr marL="0" indent="0">
              <a:buNone/>
            </a:pPr>
            <a:r>
              <a:rPr lang="en-US" dirty="0" smtClean="0"/>
              <a:t>   Representational State Transfer</a:t>
            </a:r>
          </a:p>
          <a:p>
            <a:r>
              <a:rPr lang="en-US" dirty="0" smtClean="0"/>
              <a:t>REST </a:t>
            </a:r>
            <a:r>
              <a:rPr lang="en-US" dirty="0"/>
              <a:t>applies some constraints to </a:t>
            </a:r>
            <a:r>
              <a:rPr lang="en-US" dirty="0" smtClean="0"/>
              <a:t>the architecture </a:t>
            </a:r>
            <a:r>
              <a:rPr lang="en-US" dirty="0"/>
              <a:t>of your </a:t>
            </a:r>
            <a:r>
              <a:rPr lang="en-US" dirty="0" smtClean="0"/>
              <a:t>application</a:t>
            </a:r>
          </a:p>
          <a:p>
            <a:r>
              <a:rPr lang="en-US" dirty="0"/>
              <a:t>REST describes an architecture paradigm for </a:t>
            </a:r>
            <a:r>
              <a:rPr lang="en-US" dirty="0" smtClean="0"/>
              <a:t>web applications </a:t>
            </a:r>
            <a:r>
              <a:rPr lang="en-US" dirty="0"/>
              <a:t>that request and manipulate web resources using the standard </a:t>
            </a:r>
            <a:r>
              <a:rPr lang="en-US" dirty="0" smtClean="0"/>
              <a:t>HTTP methods </a:t>
            </a:r>
            <a:r>
              <a:rPr lang="en-US" dirty="0"/>
              <a:t>GET, POST, PUT and DELETE.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491" y="1484784"/>
            <a:ext cx="11715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The REST architectural style describes the following six constraints applied to the architecture</a:t>
            </a:r>
            <a:endParaRPr lang="en-US" b="1" i="1" dirty="0" smtClean="0"/>
          </a:p>
          <a:p>
            <a:r>
              <a:rPr lang="en-US" b="1" dirty="0" smtClean="0"/>
              <a:t>Client–server</a:t>
            </a:r>
          </a:p>
          <a:p>
            <a:r>
              <a:rPr lang="en-US" b="1" dirty="0" smtClean="0"/>
              <a:t>Stateless</a:t>
            </a:r>
          </a:p>
          <a:p>
            <a:r>
              <a:rPr lang="en-US" b="1" dirty="0" smtClean="0"/>
              <a:t>Cacheable</a:t>
            </a:r>
          </a:p>
          <a:p>
            <a:r>
              <a:rPr lang="en-US" b="1" dirty="0"/>
              <a:t>Layered </a:t>
            </a:r>
            <a:r>
              <a:rPr lang="en-US" b="1" dirty="0" smtClean="0"/>
              <a:t>system</a:t>
            </a:r>
          </a:p>
          <a:p>
            <a:r>
              <a:rPr lang="en-US" b="1" dirty="0"/>
              <a:t>Code on demand (optional</a:t>
            </a:r>
            <a:r>
              <a:rPr lang="en-US" b="1" dirty="0" smtClean="0"/>
              <a:t>)</a:t>
            </a:r>
          </a:p>
          <a:p>
            <a:r>
              <a:rPr lang="en-US" b="1" dirty="0"/>
              <a:t>Uniform </a:t>
            </a:r>
            <a:r>
              <a:rPr lang="en-US" b="1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REST?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 URLs</a:t>
            </a:r>
            <a:r>
              <a:rPr lang="en-US" dirty="0" smtClean="0"/>
              <a:t>.</a:t>
            </a:r>
          </a:p>
          <a:p>
            <a:r>
              <a:rPr lang="en-US" dirty="0"/>
              <a:t>Different Response </a:t>
            </a:r>
            <a:r>
              <a:rPr lang="en-US" dirty="0" smtClean="0"/>
              <a:t>Formats</a:t>
            </a:r>
          </a:p>
          <a:p>
            <a:r>
              <a:rPr lang="en-US" dirty="0"/>
              <a:t>Less </a:t>
            </a:r>
            <a:r>
              <a:rPr lang="en-US" dirty="0" smtClean="0"/>
              <a:t>Code</a:t>
            </a:r>
          </a:p>
          <a:p>
            <a:r>
              <a:rPr lang="en-US" dirty="0"/>
              <a:t>CRUD-oriented Controllers</a:t>
            </a:r>
            <a:r>
              <a:rPr lang="en-US" dirty="0" smtClean="0"/>
              <a:t>.</a:t>
            </a:r>
          </a:p>
          <a:p>
            <a:r>
              <a:rPr lang="en-US" dirty="0"/>
              <a:t>Clear Application </a:t>
            </a:r>
            <a:r>
              <a:rPr lang="en-US" dirty="0" smtClean="0"/>
              <a:t>Design</a:t>
            </a:r>
          </a:p>
          <a:p>
            <a:r>
              <a:rPr lang="en-US" dirty="0" err="1" smtClean="0"/>
              <a:t>Standartization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i="1" dirty="0"/>
              <a:t>good</a:t>
            </a:r>
          </a:p>
          <a:p>
            <a:r>
              <a:rPr lang="en-US" dirty="0"/>
              <a:t>Why use so many different functions when you always do the same (</a:t>
            </a:r>
            <a:r>
              <a:rPr lang="en-US" dirty="0" err="1"/>
              <a:t>CRUD’ing</a:t>
            </a:r>
            <a:r>
              <a:rPr lang="en-US" dirty="0"/>
              <a:t> objects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245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Everything is a “resource”</a:t>
            </a:r>
          </a:p>
          <a:p>
            <a:r>
              <a:rPr lang="en-US" dirty="0" smtClean="0"/>
              <a:t>Resource = thing exposed by the system to the outside world</a:t>
            </a:r>
          </a:p>
          <a:p>
            <a:r>
              <a:rPr lang="en-US" dirty="0" smtClean="0"/>
              <a:t>Everything is a resource</a:t>
            </a:r>
          </a:p>
          <a:p>
            <a:pPr lvl="1"/>
            <a:r>
              <a:rPr lang="en-US" dirty="0" smtClean="0"/>
              <a:t>http://www.frailers.net/users/1</a:t>
            </a:r>
          </a:p>
          <a:p>
            <a:r>
              <a:rPr lang="en-US" dirty="0" smtClean="0"/>
              <a:t>Independent from its representation</a:t>
            </a:r>
          </a:p>
          <a:p>
            <a:pPr lvl="1"/>
            <a:r>
              <a:rPr lang="en-US" dirty="0" smtClean="0"/>
              <a:t>user.html =&gt; http://www.frailers.net/users/1</a:t>
            </a:r>
          </a:p>
          <a:p>
            <a:pPr lvl="1"/>
            <a:r>
              <a:rPr lang="en-US" dirty="0" smtClean="0"/>
              <a:t>user.js =&gt; http://www.frailers.net/users/1</a:t>
            </a:r>
          </a:p>
          <a:p>
            <a:r>
              <a:rPr lang="en-US" dirty="0" smtClean="0"/>
              <a:t>A resource in the context of REST is a URL-addressable entity that offers interaction via HTTP. </a:t>
            </a:r>
          </a:p>
          <a:p>
            <a:r>
              <a:rPr lang="en-US" dirty="0" smtClean="0"/>
              <a:t>Resources can be represented in different formats like HTML, XML or RSS, depending on what the client requests</a:t>
            </a:r>
            <a:r>
              <a:rPr lang="en-US" smtClean="0"/>
              <a:t>. </a:t>
            </a:r>
          </a:p>
          <a:p>
            <a:r>
              <a:rPr lang="en-US" smtClean="0"/>
              <a:t>Each </a:t>
            </a:r>
            <a:r>
              <a:rPr lang="en-US" dirty="0" smtClean="0"/>
              <a:t>resource is represented as a unique URL.</a:t>
            </a:r>
          </a:p>
        </p:txBody>
      </p:sp>
    </p:spTree>
    <p:extLst>
      <p:ext uri="{BB962C8B-B14F-4D97-AF65-F5344CB8AC3E}">
        <p14:creationId xmlns:p14="http://schemas.microsoft.com/office/powerpoint/2010/main" val="28566245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3543300" lvl="8" indent="0">
              <a:buNone/>
            </a:pPr>
            <a:r>
              <a:rPr lang="en-US" sz="700" dirty="0" smtClean="0"/>
              <a:t>* Not on Rails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8"/>
            <a:ext cx="48672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696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3031"/>
            <a:ext cx="6646545" cy="457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11352</TotalTime>
  <Words>583</Words>
  <Application>Microsoft Office PowerPoint</Application>
  <PresentationFormat>On-screen Show (4:3)</PresentationFormat>
  <Paragraphs>159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Agenda</vt:lpstr>
      <vt:lpstr>REST  What is REST? REST Constraints Why REST? REST Resource </vt:lpstr>
      <vt:lpstr>WHAT IS REST?</vt:lpstr>
      <vt:lpstr>REST CONSTRAINTS</vt:lpstr>
      <vt:lpstr>WHY REST? </vt:lpstr>
      <vt:lpstr>REST RESOURCE</vt:lpstr>
      <vt:lpstr>REST IN RAILS</vt:lpstr>
      <vt:lpstr>REST IN RAILS</vt:lpstr>
      <vt:lpstr>REST IN Rails</vt:lpstr>
      <vt:lpstr>REST IN Rails</vt:lpstr>
      <vt:lpstr>REST IN Rails</vt:lpstr>
      <vt:lpstr>REST IN Rails</vt:lpstr>
      <vt:lpstr>REST IN RAILS</vt:lpstr>
      <vt:lpstr>REST IN RAILS</vt:lpstr>
      <vt:lpstr>REST IN RAILS</vt:lpstr>
      <vt:lpstr>REST IN RAILS</vt:lpstr>
      <vt:lpstr>REST IN RAILS</vt:lpstr>
      <vt:lpstr>REST IN RAILS</vt:lpstr>
      <vt:lpstr>REST IN RAILS</vt:lpstr>
      <vt:lpstr>REST IN RAILS</vt:lpstr>
      <vt:lpstr>REST IN RAILS</vt:lpstr>
      <vt:lpstr>REST IN RAILS</vt:lpstr>
      <vt:lpstr>REST ROUTING</vt:lpstr>
      <vt:lpstr>REST ROUTING</vt:lpstr>
      <vt:lpstr>REST ROUTING</vt:lpstr>
      <vt:lpstr>REST ROUTING</vt:lpstr>
      <vt:lpstr>DOCS &amp; LINKS</vt:lpstr>
      <vt:lpstr>THANK YOU!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mbrandon</dc:creator>
  <cp:lastModifiedBy>Volodymyr Yakubovskyy</cp:lastModifiedBy>
  <cp:revision>249</cp:revision>
  <dcterms:created xsi:type="dcterms:W3CDTF">2010-08-18T17:56:28Z</dcterms:created>
  <dcterms:modified xsi:type="dcterms:W3CDTF">2012-02-21T16:07:19Z</dcterms:modified>
</cp:coreProperties>
</file>