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0" r:id="rId2"/>
    <p:sldId id="342" r:id="rId3"/>
    <p:sldId id="344" r:id="rId4"/>
    <p:sldId id="345" r:id="rId5"/>
    <p:sldId id="347" r:id="rId6"/>
    <p:sldId id="346" r:id="rId7"/>
    <p:sldId id="348" r:id="rId8"/>
    <p:sldId id="350" r:id="rId9"/>
    <p:sldId id="356" r:id="rId10"/>
    <p:sldId id="355" r:id="rId11"/>
    <p:sldId id="357" r:id="rId12"/>
    <p:sldId id="354" r:id="rId13"/>
    <p:sldId id="352" r:id="rId14"/>
    <p:sldId id="353" r:id="rId15"/>
    <p:sldId id="307" r:id="rId16"/>
    <p:sldId id="311" r:id="rId17"/>
    <p:sldId id="343" r:id="rId18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8230" autoAdjust="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6019AEDE-E541-4E35-8B26-1D43E65BC589}" type="datetimeFigureOut">
              <a:rPr lang="en-US"/>
              <a:pPr>
                <a:defRPr/>
              </a:pPr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3E554A3A-C448-43EB-AB1C-86C9A92CD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3387BC6-ECEB-4BDB-A475-84962A050DC6}" type="slidenum">
              <a:rPr lang="en-US" b="0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4588"/>
            <a:ext cx="20589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2090659-8476-44F1-8E95-527E43B4D6AE}" type="datetimeFigureOut">
              <a:rPr lang="en-US"/>
              <a:pPr>
                <a:defRPr/>
              </a:pPr>
              <a:t>3/1/2012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5ECD947-AFB6-4CA2-B48E-AD4A032BC5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6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2460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0C86D-B3F4-42AB-96A8-96B5CD907647}" type="datetimeFigureOut">
              <a:rPr lang="en-US"/>
              <a:pPr>
                <a:defRPr/>
              </a:pPr>
              <a:t>3/1/2012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45AF-6EFD-4E32-81C8-2A0600B6B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5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GettyImages_95469335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5700"/>
            <a:ext cx="2036763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E706C18-1E21-416D-9A04-D0BB4C4C6507}" type="datetimeFigureOut">
              <a:rPr lang="en-US"/>
              <a:pPr>
                <a:defRPr/>
              </a:pPr>
              <a:t>3/1/2012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6A10C6B-973B-4895-AE56-BADBF794A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GettyImages_97541937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4113"/>
            <a:ext cx="19812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286A118-BCBF-4242-B8B4-3B00DE9206E5}" type="datetimeFigureOut">
              <a:rPr lang="en-US"/>
              <a:pPr>
                <a:defRPr/>
              </a:pPr>
              <a:t>3/1/2012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751FAF9-2560-4AE1-9A68-908DC5A9B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U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2138" r="1300" b="1973"/>
          <a:stretch>
            <a:fillRect/>
          </a:stretch>
        </p:blipFill>
        <p:spPr bwMode="auto">
          <a:xfrm>
            <a:off x="0" y="3695700"/>
            <a:ext cx="21336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B2FE6F2-811B-4146-A283-BC576BD4DB63}" type="datetimeFigureOut">
              <a:rPr lang="en-US"/>
              <a:pPr>
                <a:defRPr/>
              </a:pPr>
              <a:t>3/1/2012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F0CA618-EB23-4114-800D-6AE0072F1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2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4113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1AEEF0E-BAAF-497C-96FE-D915CBF8F9EC}" type="datetimeFigureOut">
              <a:rPr lang="en-US"/>
              <a:pPr>
                <a:defRPr/>
              </a:pPr>
              <a:t>3/1/2012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6CF0B55-E1AD-41BC-866C-8532DEF2B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4113"/>
            <a:ext cx="21336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F4212A6-042D-4163-B2C4-B8C3A54BB088}" type="datetimeFigureOut">
              <a:rPr lang="en-US"/>
              <a:pPr>
                <a:defRPr/>
              </a:pPr>
              <a:t>3/1/2012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5E988D4-48C3-4A30-AD09-F7559EA25A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694113"/>
            <a:ext cx="21605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CEAD3C0-B324-4DAB-A1ED-795BF0351BD9}" type="datetimeFigureOut">
              <a:rPr lang="en-US"/>
              <a:pPr>
                <a:defRPr/>
              </a:pPr>
              <a:t>3/1/2012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C0F183A-0392-4390-AE0D-1904EE9D33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5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0463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26D2EF2-5EBF-4C10-BE0A-D49229D51A5B}" type="datetimeFigureOut">
              <a:rPr lang="en-US"/>
              <a:pPr>
                <a:defRPr/>
              </a:pPr>
              <a:t>3/1/2012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BD42FAF-D7B6-4EF5-9E24-BC62C3C064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  <a:cs typeface="+mn-cs"/>
            </a:endParaRPr>
          </a:p>
        </p:txBody>
      </p:sp>
      <p:sp>
        <p:nvSpPr>
          <p:cNvPr id="8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9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10" name="Rectangle 12"/>
          <p:cNvSpPr/>
          <p:nvPr userDrawn="1"/>
        </p:nvSpPr>
        <p:spPr>
          <a:xfrm rot="5400000">
            <a:off x="4381500" y="-876300"/>
            <a:ext cx="381000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pic>
        <p:nvPicPr>
          <p:cNvPr id="11" name="Picture 13" descr="softserve logo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2460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17D8921-33F9-4DCC-8713-D6753951D510}" type="datetimeFigureOut">
              <a:rPr lang="en-US"/>
              <a:pPr>
                <a:defRPr/>
              </a:pPr>
              <a:t>3/1/2012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6D235-64B7-41D4-9C30-7E9587F5F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63289F-735A-482A-A579-0A767A02983B}" type="datetimeFigureOut">
              <a:rPr lang="en-US"/>
              <a:pPr>
                <a:defRPr/>
              </a:pPr>
              <a:t>3/1/2012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417720-F98C-4B07-957B-B0968B44B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heroku.com/" TargetMode="External"/><Relationship Id="rId3" Type="http://schemas.openxmlformats.org/officeDocument/2006/relationships/hyperlink" Target="http://api.jquery.com/category/ajax/" TargetMode="External"/><Relationship Id="rId7" Type="http://schemas.openxmlformats.org/officeDocument/2006/relationships/hyperlink" Target="http://coffeescrip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jquery.com/" TargetMode="External"/><Relationship Id="rId5" Type="http://schemas.openxmlformats.org/officeDocument/2006/relationships/hyperlink" Target="http://www.simonecarletti.com/blog/2010/06/unobtrusive-javascript-in-rails-3/" TargetMode="External"/><Relationship Id="rId4" Type="http://schemas.openxmlformats.org/officeDocument/2006/relationships/hyperlink" Target="http://railscasts.com/episodes/205-unobtrusive-javascrip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aja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yui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dojotoolkit.org/" TargetMode="External"/><Relationship Id="rId4" Type="http://schemas.openxmlformats.org/officeDocument/2006/relationships/hyperlink" Target="http://www.sencha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/>
          <p:cNvSpPr txBox="1">
            <a:spLocks noChangeArrowheads="1"/>
          </p:cNvSpPr>
          <p:nvPr/>
        </p:nvSpPr>
        <p:spPr bwMode="auto">
          <a:xfrm>
            <a:off x="5257800" y="6097588"/>
            <a:ext cx="3657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cs"/>
              </a:rPr>
              <a:t>Igor Kasyanchuk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229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404040"/>
                </a:solidFill>
              </a:rPr>
              <a:t>Ajax on Rails</a:t>
            </a:r>
          </a:p>
          <a:p>
            <a:pPr eaLnBrk="1" hangingPunct="1"/>
            <a:endParaRPr lang="ru-RU" dirty="0" smtClean="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</a:rPr>
              <a:t>Ruby on Rails and Ajax - 3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610600" cy="3280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>
              <a:spcBef>
                <a:spcPct val="20000"/>
              </a:spcBef>
              <a:defRPr/>
            </a:pPr>
            <a:r>
              <a:rPr lang="en-US" sz="1400" dirty="0" smtClean="0">
                <a:latin typeface="+mj-lt"/>
                <a:cs typeface="+mn-cs"/>
              </a:rPr>
              <a:t>Sample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100" b="0" dirty="0" smtClean="0">
                <a:latin typeface="+mj-lt"/>
                <a:cs typeface="+mn-cs"/>
              </a:rPr>
              <a:t>&lt;%= </a:t>
            </a:r>
            <a:r>
              <a:rPr lang="en-US" sz="1100" b="0" dirty="0" err="1">
                <a:latin typeface="+mj-lt"/>
                <a:cs typeface="+mn-cs"/>
              </a:rPr>
              <a:t>link_to</a:t>
            </a:r>
            <a:r>
              <a:rPr lang="en-US" sz="1100" b="0" dirty="0">
                <a:latin typeface="+mj-lt"/>
                <a:cs typeface="+mn-cs"/>
              </a:rPr>
              <a:t> "delete", </a:t>
            </a:r>
            <a:r>
              <a:rPr lang="en-US" sz="1100" b="0" dirty="0" err="1">
                <a:latin typeface="+mj-lt"/>
                <a:cs typeface="+mn-cs"/>
              </a:rPr>
              <a:t>domain_path</a:t>
            </a:r>
            <a:r>
              <a:rPr lang="en-US" sz="1100" b="0" dirty="0">
                <a:latin typeface="+mj-lt"/>
                <a:cs typeface="+mn-cs"/>
              </a:rPr>
              <a:t>(@domain), :method =&gt; :delete, :confirm =&gt; "Are you sure</a:t>
            </a:r>
            <a:r>
              <a:rPr lang="en-US" sz="1100" b="0" dirty="0" smtClean="0">
                <a:latin typeface="+mj-lt"/>
                <a:cs typeface="+mn-cs"/>
              </a:rPr>
              <a:t>?“ %&gt;</a:t>
            </a:r>
            <a:endParaRPr lang="en-US" sz="1100" b="0" dirty="0">
              <a:latin typeface="+mj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sz="1200" b="0" dirty="0" smtClean="0">
              <a:latin typeface="+mj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sz="1200" dirty="0" smtClean="0">
                <a:latin typeface="+mj-lt"/>
                <a:cs typeface="+mn-cs"/>
              </a:rPr>
              <a:t>Old-way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200" b="0" dirty="0" smtClean="0">
                <a:latin typeface="+mj-lt"/>
                <a:cs typeface="+mn-cs"/>
              </a:rPr>
              <a:t>&lt;a </a:t>
            </a:r>
            <a:r>
              <a:rPr lang="en-US" sz="1200" b="0" dirty="0" err="1" smtClean="0">
                <a:latin typeface="+mj-lt"/>
                <a:cs typeface="+mn-cs"/>
              </a:rPr>
              <a:t>href</a:t>
            </a:r>
            <a:r>
              <a:rPr lang="en-US" sz="1200" b="0" dirty="0" smtClean="0">
                <a:latin typeface="+mj-lt"/>
                <a:cs typeface="+mn-cs"/>
              </a:rPr>
              <a:t>="/domains/1" class="destroy" </a:t>
            </a:r>
            <a:r>
              <a:rPr lang="en-US" sz="1200" b="0" dirty="0" err="1" smtClean="0">
                <a:latin typeface="+mj-lt"/>
                <a:cs typeface="+mn-cs"/>
              </a:rPr>
              <a:t>onclick</a:t>
            </a:r>
            <a:r>
              <a:rPr lang="en-US" sz="1200" b="0" dirty="0" smtClean="0">
                <a:latin typeface="+mj-lt"/>
                <a:cs typeface="+mn-cs"/>
              </a:rPr>
              <a:t>="if (confirm('Are you sure?')) { </a:t>
            </a:r>
            <a:r>
              <a:rPr lang="en-US" sz="1200" b="0" dirty="0" err="1" smtClean="0">
                <a:latin typeface="+mj-lt"/>
                <a:cs typeface="+mn-cs"/>
              </a:rPr>
              <a:t>var</a:t>
            </a:r>
            <a:r>
              <a:rPr lang="en-US" sz="1200" b="0" dirty="0" smtClean="0">
                <a:latin typeface="+mj-lt"/>
                <a:cs typeface="+mn-cs"/>
              </a:rPr>
              <a:t> f = </a:t>
            </a:r>
            <a:r>
              <a:rPr lang="en-US" sz="1200" b="0" dirty="0" err="1" smtClean="0">
                <a:latin typeface="+mj-lt"/>
                <a:cs typeface="+mn-cs"/>
              </a:rPr>
              <a:t>document.createElement</a:t>
            </a:r>
            <a:r>
              <a:rPr lang="en-US" sz="1200" b="0" dirty="0" smtClean="0">
                <a:latin typeface="+mj-lt"/>
                <a:cs typeface="+mn-cs"/>
              </a:rPr>
              <a:t>('form'); </a:t>
            </a:r>
            <a:r>
              <a:rPr lang="en-US" sz="1200" b="0" dirty="0" err="1" smtClean="0">
                <a:latin typeface="+mj-lt"/>
                <a:cs typeface="+mn-cs"/>
              </a:rPr>
              <a:t>f.style.display</a:t>
            </a:r>
            <a:r>
              <a:rPr lang="en-US" sz="1200" b="0" dirty="0" smtClean="0">
                <a:latin typeface="+mj-lt"/>
                <a:cs typeface="+mn-cs"/>
              </a:rPr>
              <a:t> = 'none'; </a:t>
            </a:r>
            <a:r>
              <a:rPr lang="en-US" sz="1200" b="0" dirty="0" err="1" smtClean="0">
                <a:latin typeface="+mj-lt"/>
                <a:cs typeface="+mn-cs"/>
              </a:rPr>
              <a:t>this.parentNode.appendChild</a:t>
            </a:r>
            <a:r>
              <a:rPr lang="en-US" sz="1200" b="0" dirty="0" smtClean="0">
                <a:latin typeface="+mj-lt"/>
                <a:cs typeface="+mn-cs"/>
              </a:rPr>
              <a:t>(f); </a:t>
            </a:r>
            <a:r>
              <a:rPr lang="en-US" sz="1200" b="0" dirty="0" err="1" smtClean="0">
                <a:latin typeface="+mj-lt"/>
                <a:cs typeface="+mn-cs"/>
              </a:rPr>
              <a:t>f.method</a:t>
            </a:r>
            <a:r>
              <a:rPr lang="en-US" sz="1200" b="0" dirty="0" smtClean="0">
                <a:latin typeface="+mj-lt"/>
                <a:cs typeface="+mn-cs"/>
              </a:rPr>
              <a:t> = 'POST'; </a:t>
            </a:r>
            <a:r>
              <a:rPr lang="en-US" sz="1200" b="0" dirty="0" err="1" smtClean="0">
                <a:latin typeface="+mj-lt"/>
                <a:cs typeface="+mn-cs"/>
              </a:rPr>
              <a:t>f.action</a:t>
            </a:r>
            <a:r>
              <a:rPr lang="en-US" sz="1200" b="0" dirty="0" smtClean="0">
                <a:latin typeface="+mj-lt"/>
                <a:cs typeface="+mn-cs"/>
              </a:rPr>
              <a:t> = </a:t>
            </a:r>
            <a:r>
              <a:rPr lang="en-US" sz="1200" b="0" dirty="0" err="1" smtClean="0">
                <a:latin typeface="+mj-lt"/>
                <a:cs typeface="+mn-cs"/>
              </a:rPr>
              <a:t>this.href;var</a:t>
            </a:r>
            <a:r>
              <a:rPr lang="en-US" sz="1200" b="0" dirty="0" smtClean="0">
                <a:latin typeface="+mj-lt"/>
                <a:cs typeface="+mn-cs"/>
              </a:rPr>
              <a:t> m = </a:t>
            </a:r>
            <a:r>
              <a:rPr lang="en-US" sz="1200" b="0" dirty="0" err="1" smtClean="0">
                <a:latin typeface="+mj-lt"/>
                <a:cs typeface="+mn-cs"/>
              </a:rPr>
              <a:t>document.createElement</a:t>
            </a:r>
            <a:r>
              <a:rPr lang="en-US" sz="1200" b="0" dirty="0" smtClean="0">
                <a:latin typeface="+mj-lt"/>
                <a:cs typeface="+mn-cs"/>
              </a:rPr>
              <a:t>('input'); </a:t>
            </a:r>
            <a:r>
              <a:rPr lang="en-US" sz="1200" b="0" dirty="0" err="1" smtClean="0">
                <a:latin typeface="+mj-lt"/>
                <a:cs typeface="+mn-cs"/>
              </a:rPr>
              <a:t>m.setAttribute</a:t>
            </a:r>
            <a:r>
              <a:rPr lang="en-US" sz="1200" b="0" dirty="0" smtClean="0">
                <a:latin typeface="+mj-lt"/>
                <a:cs typeface="+mn-cs"/>
              </a:rPr>
              <a:t>('type', 'hidden'); </a:t>
            </a:r>
            <a:r>
              <a:rPr lang="en-US" sz="1200" b="0" dirty="0" err="1" smtClean="0">
                <a:latin typeface="+mj-lt"/>
                <a:cs typeface="+mn-cs"/>
              </a:rPr>
              <a:t>m.setAttribute</a:t>
            </a:r>
            <a:r>
              <a:rPr lang="en-US" sz="1200" b="0" dirty="0" smtClean="0">
                <a:latin typeface="+mj-lt"/>
                <a:cs typeface="+mn-cs"/>
              </a:rPr>
              <a:t>('name', '_method'); </a:t>
            </a:r>
            <a:r>
              <a:rPr lang="en-US" sz="1200" b="0" dirty="0" err="1" smtClean="0">
                <a:latin typeface="+mj-lt"/>
                <a:cs typeface="+mn-cs"/>
              </a:rPr>
              <a:t>m.setAttribute</a:t>
            </a:r>
            <a:r>
              <a:rPr lang="en-US" sz="1200" b="0" dirty="0" smtClean="0">
                <a:latin typeface="+mj-lt"/>
                <a:cs typeface="+mn-cs"/>
              </a:rPr>
              <a:t>('value', 'delete'); </a:t>
            </a:r>
            <a:r>
              <a:rPr lang="en-US" sz="1200" b="0" dirty="0" err="1" smtClean="0">
                <a:latin typeface="+mj-lt"/>
                <a:cs typeface="+mn-cs"/>
              </a:rPr>
              <a:t>f.appendChild</a:t>
            </a:r>
            <a:r>
              <a:rPr lang="en-US" sz="1200" b="0" dirty="0" smtClean="0">
                <a:latin typeface="+mj-lt"/>
                <a:cs typeface="+mn-cs"/>
              </a:rPr>
              <a:t>(m);</a:t>
            </a:r>
            <a:r>
              <a:rPr lang="en-US" sz="1200" b="0" dirty="0" err="1" smtClean="0">
                <a:latin typeface="+mj-lt"/>
                <a:cs typeface="+mn-cs"/>
              </a:rPr>
              <a:t>var</a:t>
            </a:r>
            <a:r>
              <a:rPr lang="en-US" sz="1200" b="0" dirty="0" smtClean="0">
                <a:latin typeface="+mj-lt"/>
                <a:cs typeface="+mn-cs"/>
              </a:rPr>
              <a:t> s = </a:t>
            </a:r>
            <a:r>
              <a:rPr lang="en-US" sz="1200" b="0" dirty="0" err="1" smtClean="0">
                <a:latin typeface="+mj-lt"/>
                <a:cs typeface="+mn-cs"/>
              </a:rPr>
              <a:t>document.createElement</a:t>
            </a:r>
            <a:r>
              <a:rPr lang="en-US" sz="1200" b="0" dirty="0" smtClean="0">
                <a:latin typeface="+mj-lt"/>
                <a:cs typeface="+mn-cs"/>
              </a:rPr>
              <a:t>('input'); </a:t>
            </a:r>
            <a:r>
              <a:rPr lang="en-US" sz="1200" b="0" dirty="0" err="1" smtClean="0">
                <a:latin typeface="+mj-lt"/>
                <a:cs typeface="+mn-cs"/>
              </a:rPr>
              <a:t>s.setAttribute</a:t>
            </a:r>
            <a:r>
              <a:rPr lang="en-US" sz="1200" b="0" dirty="0" smtClean="0">
                <a:latin typeface="+mj-lt"/>
                <a:cs typeface="+mn-cs"/>
              </a:rPr>
              <a:t>('type', 'hidden'); </a:t>
            </a:r>
            <a:r>
              <a:rPr lang="en-US" sz="1200" b="0" dirty="0" err="1" smtClean="0">
                <a:latin typeface="+mj-lt"/>
                <a:cs typeface="+mn-cs"/>
              </a:rPr>
              <a:t>s.setAttribute</a:t>
            </a:r>
            <a:r>
              <a:rPr lang="en-US" sz="1200" b="0" dirty="0" smtClean="0">
                <a:latin typeface="+mj-lt"/>
                <a:cs typeface="+mn-cs"/>
              </a:rPr>
              <a:t>('name', '</a:t>
            </a:r>
            <a:r>
              <a:rPr lang="en-US" sz="1200" b="0" dirty="0" err="1" smtClean="0">
                <a:latin typeface="+mj-lt"/>
                <a:cs typeface="+mn-cs"/>
              </a:rPr>
              <a:t>authenticity_token</a:t>
            </a:r>
            <a:r>
              <a:rPr lang="en-US" sz="1200" b="0" dirty="0" smtClean="0">
                <a:latin typeface="+mj-lt"/>
                <a:cs typeface="+mn-cs"/>
              </a:rPr>
              <a:t>'); </a:t>
            </a:r>
            <a:r>
              <a:rPr lang="en-US" sz="1200" b="0" dirty="0" err="1" smtClean="0">
                <a:latin typeface="+mj-lt"/>
                <a:cs typeface="+mn-cs"/>
              </a:rPr>
              <a:t>s.setAttribute</a:t>
            </a:r>
            <a:r>
              <a:rPr lang="en-US" sz="1200" b="0" dirty="0" smtClean="0">
                <a:latin typeface="+mj-lt"/>
                <a:cs typeface="+mn-cs"/>
              </a:rPr>
              <a:t>('value', 'pKvg9hsnQ33uk='); </a:t>
            </a:r>
            <a:r>
              <a:rPr lang="en-US" sz="1200" b="0" dirty="0" err="1" smtClean="0">
                <a:latin typeface="+mj-lt"/>
                <a:cs typeface="+mn-cs"/>
              </a:rPr>
              <a:t>f.appendChild</a:t>
            </a:r>
            <a:r>
              <a:rPr lang="en-US" sz="1200" b="0" dirty="0" smtClean="0">
                <a:latin typeface="+mj-lt"/>
                <a:cs typeface="+mn-cs"/>
              </a:rPr>
              <a:t>(s);</a:t>
            </a:r>
            <a:r>
              <a:rPr lang="en-US" sz="1200" b="0" dirty="0" err="1" smtClean="0">
                <a:latin typeface="+mj-lt"/>
                <a:cs typeface="+mn-cs"/>
              </a:rPr>
              <a:t>f.submit</a:t>
            </a:r>
            <a:r>
              <a:rPr lang="en-US" sz="1200" b="0" dirty="0" smtClean="0">
                <a:latin typeface="+mj-lt"/>
                <a:cs typeface="+mn-cs"/>
              </a:rPr>
              <a:t>(); };return false;"&gt;delete &lt;/a&gt;</a:t>
            </a:r>
          </a:p>
          <a:p>
            <a:pPr marL="622300">
              <a:spcBef>
                <a:spcPct val="20000"/>
              </a:spcBef>
              <a:defRPr/>
            </a:pPr>
            <a:endParaRPr lang="en-US" sz="1200" b="0" dirty="0" smtClean="0">
              <a:latin typeface="+mj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sz="1200" dirty="0" smtClean="0">
                <a:latin typeface="+mj-lt"/>
                <a:cs typeface="+mn-cs"/>
              </a:rPr>
              <a:t>New-way</a:t>
            </a:r>
            <a:endParaRPr lang="en-US" sz="1200" dirty="0">
              <a:latin typeface="+mj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sz="1200" b="0" dirty="0">
                <a:latin typeface="+mj-lt"/>
                <a:cs typeface="+mn-cs"/>
              </a:rPr>
              <a:t>&lt;a </a:t>
            </a:r>
            <a:r>
              <a:rPr lang="en-US" sz="1200" b="0" dirty="0" err="1">
                <a:latin typeface="+mj-lt"/>
                <a:cs typeface="+mn-cs"/>
              </a:rPr>
              <a:t>href</a:t>
            </a:r>
            <a:r>
              <a:rPr lang="en-US" sz="1200" b="0" dirty="0">
                <a:latin typeface="+mj-lt"/>
                <a:cs typeface="+mn-cs"/>
              </a:rPr>
              <a:t>="/domains/1" data-confirm="Are you sure?" data-method="delete" </a:t>
            </a:r>
            <a:r>
              <a:rPr lang="en-US" sz="1200" b="0" dirty="0" err="1">
                <a:latin typeface="+mj-lt"/>
                <a:cs typeface="+mn-cs"/>
              </a:rPr>
              <a:t>rel</a:t>
            </a:r>
            <a:r>
              <a:rPr lang="en-US" sz="1200" b="0" dirty="0">
                <a:latin typeface="+mj-lt"/>
                <a:cs typeface="+mn-cs"/>
              </a:rPr>
              <a:t>="</a:t>
            </a:r>
            <a:r>
              <a:rPr lang="en-US" sz="1200" b="0" dirty="0" err="1">
                <a:latin typeface="+mj-lt"/>
                <a:cs typeface="+mn-cs"/>
              </a:rPr>
              <a:t>nofollow</a:t>
            </a:r>
            <a:r>
              <a:rPr lang="en-US" sz="1200" b="0" dirty="0">
                <a:latin typeface="+mj-lt"/>
                <a:cs typeface="+mn-cs"/>
              </a:rPr>
              <a:t>"&gt;delete&lt;/a&gt;</a:t>
            </a:r>
          </a:p>
          <a:p>
            <a:pPr marL="622300">
              <a:spcBef>
                <a:spcPct val="20000"/>
              </a:spcBef>
              <a:defRPr/>
            </a:pPr>
            <a:endParaRPr lang="en-US" sz="1400" b="0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sz="1400" dirty="0">
              <a:latin typeface="+mn-lt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</a:rPr>
              <a:t>Ruby on Rails and Ajax - </a:t>
            </a:r>
            <a:r>
              <a:rPr lang="en-US" sz="3600" b="0" dirty="0" smtClean="0">
                <a:solidFill>
                  <a:schemeClr val="bg1"/>
                </a:solidFill>
              </a:rPr>
              <a:t>4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610600" cy="366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>
              <a:spcBef>
                <a:spcPct val="20000"/>
              </a:spcBef>
              <a:defRPr/>
            </a:pPr>
            <a:r>
              <a:rPr lang="en-US" sz="1400" dirty="0" smtClean="0">
                <a:latin typeface="+mj-lt"/>
                <a:cs typeface="+mn-cs"/>
              </a:rPr>
              <a:t>In Controller: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 err="1" smtClean="0">
                <a:latin typeface="+mj-lt"/>
                <a:cs typeface="+mn-cs"/>
              </a:rPr>
              <a:t>def</a:t>
            </a:r>
            <a:r>
              <a:rPr lang="en-US" sz="1400" b="0" dirty="0" smtClean="0">
                <a:latin typeface="+mj-lt"/>
                <a:cs typeface="+mn-cs"/>
              </a:rPr>
              <a:t> </a:t>
            </a:r>
            <a:r>
              <a:rPr lang="en-US" sz="1400" b="0" dirty="0" smtClean="0">
                <a:latin typeface="+mj-lt"/>
                <a:cs typeface="+mn-cs"/>
              </a:rPr>
              <a:t>show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>
                <a:latin typeface="+mj-lt"/>
                <a:cs typeface="+mn-cs"/>
              </a:rPr>
              <a:t> </a:t>
            </a:r>
            <a:r>
              <a:rPr lang="en-US" sz="1400" b="0" dirty="0" smtClean="0">
                <a:latin typeface="+mj-lt"/>
                <a:cs typeface="+mn-cs"/>
              </a:rPr>
              <a:t>  </a:t>
            </a:r>
            <a:r>
              <a:rPr lang="en-US" sz="1400" b="0" dirty="0" err="1" smtClean="0">
                <a:latin typeface="+mj-lt"/>
                <a:cs typeface="+mn-cs"/>
              </a:rPr>
              <a:t>respond_to</a:t>
            </a:r>
            <a:r>
              <a:rPr lang="en-US" sz="1400" b="0" dirty="0" smtClean="0">
                <a:latin typeface="+mj-lt"/>
                <a:cs typeface="+mn-cs"/>
              </a:rPr>
              <a:t> do |page|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>
                <a:latin typeface="+mj-lt"/>
                <a:cs typeface="+mn-cs"/>
              </a:rPr>
              <a:t> </a:t>
            </a:r>
            <a:r>
              <a:rPr lang="en-US" sz="1400" b="0" dirty="0" smtClean="0">
                <a:latin typeface="+mj-lt"/>
                <a:cs typeface="+mn-cs"/>
              </a:rPr>
              <a:t>     page.html {}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>
                <a:latin typeface="+mj-lt"/>
                <a:cs typeface="+mn-cs"/>
              </a:rPr>
              <a:t> </a:t>
            </a:r>
            <a:r>
              <a:rPr lang="en-US" sz="1400" b="0" dirty="0" smtClean="0">
                <a:latin typeface="+mj-lt"/>
                <a:cs typeface="+mn-cs"/>
              </a:rPr>
              <a:t>     page.js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 smtClean="0">
                <a:latin typeface="+mj-lt"/>
                <a:cs typeface="+mn-cs"/>
              </a:rPr>
              <a:t>   end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 smtClean="0">
                <a:latin typeface="+mj-lt"/>
                <a:cs typeface="+mn-cs"/>
              </a:rPr>
              <a:t>end</a:t>
            </a:r>
          </a:p>
          <a:p>
            <a:pPr marL="622300">
              <a:spcBef>
                <a:spcPct val="20000"/>
              </a:spcBef>
              <a:defRPr/>
            </a:pPr>
            <a:endParaRPr lang="en-US" sz="1400" b="0" dirty="0">
              <a:latin typeface="+mj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sz="1400" dirty="0" smtClean="0">
                <a:latin typeface="+mn-lt"/>
                <a:cs typeface="+mn-cs"/>
              </a:rPr>
              <a:t>Views: 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 err="1" smtClean="0">
                <a:latin typeface="+mn-lt"/>
                <a:cs typeface="+mn-cs"/>
              </a:rPr>
              <a:t>Show.js.coffee</a:t>
            </a:r>
            <a:endParaRPr lang="en-US" sz="1400" b="0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 smtClean="0">
                <a:latin typeface="+mn-lt"/>
                <a:cs typeface="+mn-cs"/>
              </a:rPr>
              <a:t>alert ‘hello world’</a:t>
            </a:r>
          </a:p>
          <a:p>
            <a:pPr marL="622300">
              <a:spcBef>
                <a:spcPct val="20000"/>
              </a:spcBef>
              <a:defRPr/>
            </a:pPr>
            <a:endParaRPr lang="en-US" sz="1400" b="0" dirty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sz="1400" dirty="0" smtClean="0">
                <a:latin typeface="+mn-lt"/>
                <a:cs typeface="+mn-cs"/>
              </a:rPr>
              <a:t>Useful method (in controller):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 err="1" smtClean="0">
                <a:latin typeface="+mn-lt"/>
                <a:cs typeface="+mn-cs"/>
              </a:rPr>
              <a:t>request.xhr</a:t>
            </a:r>
            <a:r>
              <a:rPr lang="en-US" sz="1400" b="0" dirty="0" smtClean="0">
                <a:latin typeface="+mn-lt"/>
                <a:cs typeface="+mn-cs"/>
              </a:rPr>
              <a:t>?</a:t>
            </a:r>
            <a:endParaRPr lang="en-US" sz="1400" b="0" dirty="0">
              <a:latin typeface="+mn-lt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</a:rPr>
              <a:t> Unobtrusive </a:t>
            </a:r>
            <a:r>
              <a:rPr lang="en-US" sz="3600" b="0" dirty="0" err="1" smtClean="0">
                <a:solidFill>
                  <a:schemeClr val="bg1"/>
                </a:solidFill>
              </a:rPr>
              <a:t>Javascript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55813"/>
            <a:ext cx="8458200" cy="2548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The </a:t>
            </a:r>
            <a:r>
              <a:rPr lang="en-US" b="0" dirty="0">
                <a:latin typeface="+mn-lt"/>
                <a:cs typeface="+mn-cs"/>
              </a:rPr>
              <a:t>implementation of Unobtrusive JavaScript, and the consequent removal of the old inline AJAX commands, offers at least three </a:t>
            </a:r>
            <a:r>
              <a:rPr lang="en-US" b="0" dirty="0" smtClean="0">
                <a:latin typeface="+mn-lt"/>
                <a:cs typeface="+mn-cs"/>
              </a:rPr>
              <a:t>advantages:</a:t>
            </a:r>
            <a:endParaRPr lang="en-US" b="0" dirty="0">
              <a:latin typeface="+mn-lt"/>
              <a:cs typeface="+mn-cs"/>
            </a:endParaRPr>
          </a:p>
          <a:p>
            <a:pPr marL="9080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+mn-lt"/>
                <a:cs typeface="+mn-cs"/>
              </a:rPr>
              <a:t>Less verbose, inline, behavior code in the HTML document, with the result of much more lightweight, cleaner and readable source </a:t>
            </a:r>
            <a:r>
              <a:rPr lang="en-US" sz="1600" b="0" dirty="0" smtClean="0">
                <a:latin typeface="+mn-lt"/>
                <a:cs typeface="+mn-cs"/>
              </a:rPr>
              <a:t>code.</a:t>
            </a:r>
            <a:endParaRPr lang="en-US" sz="1600" b="0" dirty="0">
              <a:latin typeface="+mn-lt"/>
              <a:cs typeface="+mn-cs"/>
            </a:endParaRPr>
          </a:p>
          <a:p>
            <a:pPr marL="9080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+mn-lt"/>
                <a:cs typeface="+mn-cs"/>
              </a:rPr>
              <a:t>Rails 3 is no longer Prototype-oriented. With Rails 3 you can easily switch from a JavaScript framework to an other.</a:t>
            </a:r>
          </a:p>
          <a:p>
            <a:pPr marL="9080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+mn-lt"/>
                <a:cs typeface="+mn-cs"/>
              </a:rPr>
              <a:t>Rails 3 code is now JavaScript framework agnostic. It no longer contains framework-specific commands or scripts.</a:t>
            </a:r>
          </a:p>
        </p:txBody>
      </p:sp>
    </p:spTree>
    <p:extLst>
      <p:ext uri="{BB962C8B-B14F-4D97-AF65-F5344CB8AC3E}">
        <p14:creationId xmlns:p14="http://schemas.microsoft.com/office/powerpoint/2010/main" val="20991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</a:rPr>
              <a:t>Tools and Libraries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610600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5200" indent="-342900">
              <a:spcBef>
                <a:spcPct val="20000"/>
              </a:spcBef>
              <a:buAutoNum type="arabicPeriod"/>
              <a:defRPr/>
            </a:pPr>
            <a:r>
              <a:rPr lang="en-US" b="0" dirty="0" smtClean="0">
                <a:latin typeface="+mn-lt"/>
                <a:cs typeface="+mn-cs"/>
              </a:rPr>
              <a:t>Ruby</a:t>
            </a:r>
          </a:p>
          <a:p>
            <a:pPr marL="965200" indent="-342900">
              <a:spcBef>
                <a:spcPct val="20000"/>
              </a:spcBef>
              <a:buAutoNum type="arabicPeriod"/>
              <a:defRPr/>
            </a:pPr>
            <a:r>
              <a:rPr lang="en-US" b="0" dirty="0" smtClean="0">
                <a:latin typeface="+mn-lt"/>
                <a:cs typeface="+mn-cs"/>
              </a:rPr>
              <a:t>Ruby on Rails</a:t>
            </a:r>
          </a:p>
          <a:p>
            <a:pPr marL="965200" indent="-342900">
              <a:spcBef>
                <a:spcPct val="20000"/>
              </a:spcBef>
              <a:buAutoNum type="arabicPeriod"/>
              <a:defRPr/>
            </a:pPr>
            <a:r>
              <a:rPr lang="en-US" b="0" dirty="0" smtClean="0">
                <a:latin typeface="+mn-lt"/>
                <a:cs typeface="+mn-cs"/>
              </a:rPr>
              <a:t>Web Developer Tools (Chrome, FF)</a:t>
            </a:r>
          </a:p>
          <a:p>
            <a:pPr marL="965200" indent="-342900">
              <a:spcBef>
                <a:spcPct val="20000"/>
              </a:spcBef>
              <a:buAutoNum type="arabicPeriod"/>
              <a:defRPr/>
            </a:pPr>
            <a:r>
              <a:rPr lang="en-US" b="0" dirty="0" err="1" smtClean="0">
                <a:latin typeface="+mn-lt"/>
                <a:cs typeface="+mn-cs"/>
              </a:rPr>
              <a:t>CoffeeScript</a:t>
            </a:r>
            <a:endParaRPr lang="en-US" b="0" dirty="0" smtClean="0">
              <a:latin typeface="+mn-lt"/>
              <a:cs typeface="+mn-cs"/>
            </a:endParaRPr>
          </a:p>
          <a:p>
            <a:pPr marL="965200" indent="-342900">
              <a:spcBef>
                <a:spcPct val="20000"/>
              </a:spcBef>
              <a:buAutoNum type="arabicPeriod"/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391400" cy="163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</a:rPr>
              <a:t>Sample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Let’s do a simple Ajax page from scratch.</a:t>
            </a:r>
            <a:endParaRPr lang="en-US" b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7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3798888" y="2560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 b="0">
              <a:latin typeface="Calibri" pitchFamily="34" charset="0"/>
            </a:endParaRPr>
          </a:p>
        </p:txBody>
      </p:sp>
      <p:sp>
        <p:nvSpPr>
          <p:cNvPr id="20484" name="Title 1"/>
          <p:cNvSpPr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>
                <a:solidFill>
                  <a:schemeClr val="bg1"/>
                </a:solidFill>
                <a:latin typeface="Verdana" pitchFamily="34" charset="0"/>
              </a:rPr>
              <a:t>Useful links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55813"/>
            <a:ext cx="8839200" cy="447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>
                <a:hlinkClick r:id="rId3"/>
              </a:rPr>
              <a:t>http://api.jquery.com/category/ajax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railscasts.com/episodes/205-unobtrusive-javascript</a:t>
            </a:r>
            <a:endParaRPr lang="en-US" sz="1600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www.simonecarletti.com/blog/2010/06/unobtrusive-javascript-in-rails-3/</a:t>
            </a:r>
            <a:endParaRPr lang="en-US" sz="1600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>
                <a:hlinkClick r:id="rId6"/>
              </a:rPr>
              <a:t>http://jquery.com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>
                <a:hlinkClick r:id="rId7"/>
              </a:rPr>
              <a:t>http://coffeescript.org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hlinkClick r:id="rId8"/>
              </a:rPr>
              <a:t>http://heroku.com</a:t>
            </a:r>
            <a:r>
              <a:rPr lang="en-US" sz="1600" dirty="0" smtClean="0"/>
              <a:t> </a:t>
            </a:r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dirty="0" smtClean="0">
              <a:cs typeface="+mn-cs"/>
            </a:endParaRPr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dirty="0">
              <a:cs typeface="+mn-cs"/>
            </a:endParaRPr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dirty="0">
              <a:cs typeface="+mn-cs"/>
            </a:endParaRPr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dirty="0">
              <a:cs typeface="+mn-cs"/>
            </a:endParaRPr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dirty="0">
              <a:cs typeface="+mn-cs"/>
            </a:endParaRPr>
          </a:p>
          <a:p>
            <a:pPr marL="3733800" indent="-31115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>
                <a:cs typeface="+mn-cs"/>
              </a:rPr>
              <a:t>And others ….</a:t>
            </a:r>
          </a:p>
          <a:p>
            <a:pPr marL="3733800" indent="-31115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6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>
                <a:solidFill>
                  <a:schemeClr val="bg1"/>
                </a:solidFill>
                <a:latin typeface="Verdana" pitchFamily="34" charset="0"/>
              </a:rPr>
              <a:t>Questions?</a:t>
            </a:r>
          </a:p>
        </p:txBody>
      </p:sp>
      <p:pic>
        <p:nvPicPr>
          <p:cNvPr id="34821" name="Picture 5" descr="http://1.bp.blogspot.com/-ks2oW5SL1zw/TqISgkL7fkI/AAAAAAAAACg/dgufPYl4pJQ/s1600/ho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10334"/>
            <a:ext cx="2514600" cy="303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lfajango.com/blog/wp-content/uploads/2011/04/rails-remot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71625"/>
            <a:ext cx="2159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uk-UA" sz="3600" b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35845" name="Picture 5" descr="http://www.ourfamilyworld.com/blog/wp-content/uploads/2011/03/iStock_000011542362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2281237"/>
            <a:ext cx="36099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  <a:latin typeface="Verdana" pitchFamily="34" charset="0"/>
              </a:rPr>
              <a:t>Agenda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839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What is Ajax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err="1" smtClean="0">
                <a:latin typeface="+mn-lt"/>
                <a:cs typeface="+mn-cs"/>
              </a:rPr>
              <a:t>Javascript</a:t>
            </a:r>
            <a:r>
              <a:rPr lang="en-US" b="0" dirty="0" smtClean="0">
                <a:latin typeface="+mn-lt"/>
                <a:cs typeface="+mn-cs"/>
              </a:rPr>
              <a:t> libraries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	</a:t>
            </a:r>
            <a:r>
              <a:rPr lang="en-US" b="0" dirty="0" err="1" smtClean="0">
                <a:latin typeface="+mn-lt"/>
                <a:cs typeface="+mn-cs"/>
              </a:rPr>
              <a:t>jQuery</a:t>
            </a:r>
            <a:endParaRPr lang="en-US" b="0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b="0" dirty="0">
                <a:latin typeface="+mn-lt"/>
                <a:cs typeface="+mn-cs"/>
              </a:rPr>
              <a:t>	</a:t>
            </a:r>
            <a:r>
              <a:rPr lang="en-US" b="0" dirty="0" smtClean="0">
                <a:latin typeface="+mn-lt"/>
                <a:cs typeface="+mn-cs"/>
              </a:rPr>
              <a:t>Prototype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	Other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Ruby on Rails and Ajax</a:t>
            </a:r>
          </a:p>
          <a:p>
            <a:pPr marL="1079500" lvl="1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Unobtrusive scripting</a:t>
            </a:r>
          </a:p>
          <a:p>
            <a:pPr marL="1079500" lvl="1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Tools and Libraries</a:t>
            </a:r>
          </a:p>
          <a:p>
            <a:pPr marL="1079500" lvl="1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Sample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Links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>
                <a:latin typeface="+mn-lt"/>
                <a:cs typeface="+mn-cs"/>
              </a:rPr>
              <a:t>Questions and Answers</a:t>
            </a:r>
            <a:endParaRPr lang="en-US" b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Ajax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83920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>
              <a:spcBef>
                <a:spcPct val="20000"/>
              </a:spcBef>
              <a:defRPr/>
            </a:pPr>
            <a:r>
              <a:rPr lang="en-US" b="0" dirty="0" smtClean="0"/>
              <a:t>Ajax is </a:t>
            </a:r>
            <a:r>
              <a:rPr lang="en-US" b="0" dirty="0"/>
              <a:t>a group of interrelated web development techniques used on the client-side to create asynchronous web applications. </a:t>
            </a:r>
            <a:endParaRPr lang="en-US" b="0" dirty="0" smtClean="0"/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/>
              <a:t>With </a:t>
            </a:r>
            <a:r>
              <a:rPr lang="en-US" b="0" dirty="0"/>
              <a:t>Ajax, web applications can send data to, and retrieve data from, a server asynchronously (in the background) without interfering with the display and behavior of the existing page. </a:t>
            </a:r>
            <a:endParaRPr lang="en-US" b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9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Javascript</a:t>
            </a:r>
            <a:r>
              <a:rPr lang="en-US" sz="3600" dirty="0" smtClean="0">
                <a:solidFill>
                  <a:schemeClr val="bg1"/>
                </a:solidFill>
              </a:rPr>
              <a:t> Libraries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839200" cy="236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>
              <a:spcBef>
                <a:spcPct val="20000"/>
              </a:spcBef>
              <a:defRPr/>
            </a:pPr>
            <a:endParaRPr lang="en-US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dirty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b="0" dirty="0">
              <a:latin typeface="+mn-lt"/>
              <a:cs typeface="+mn-cs"/>
            </a:endParaRPr>
          </a:p>
        </p:txBody>
      </p:sp>
      <p:pic>
        <p:nvPicPr>
          <p:cNvPr id="1028" name="Picture 4" descr="jQuery popularity r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5391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Query domin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52750"/>
            <a:ext cx="18859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jQuery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46288"/>
            <a:ext cx="8839200" cy="462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>
              <a:spcBef>
                <a:spcPct val="20000"/>
              </a:spcBef>
              <a:defRPr/>
            </a:pPr>
            <a:r>
              <a:rPr lang="en-US" sz="1600" dirty="0" err="1" smtClean="0"/>
              <a:t>jQuery</a:t>
            </a:r>
            <a:r>
              <a:rPr lang="en-US" sz="1600" dirty="0" smtClean="0"/>
              <a:t> Sample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/>
              <a:t>$("</a:t>
            </a:r>
            <a:r>
              <a:rPr lang="en-US" b="0" dirty="0" err="1" smtClean="0"/>
              <a:t>p.slogan</a:t>
            </a:r>
            <a:r>
              <a:rPr lang="en-US" b="0" dirty="0" smtClean="0"/>
              <a:t>").</a:t>
            </a:r>
            <a:r>
              <a:rPr lang="en-US" b="0" dirty="0" err="1"/>
              <a:t>addClass</a:t>
            </a:r>
            <a:r>
              <a:rPr lang="en-US" b="0" dirty="0"/>
              <a:t>("</a:t>
            </a:r>
            <a:r>
              <a:rPr lang="en-US" b="0" dirty="0" err="1"/>
              <a:t>ohmy</a:t>
            </a:r>
            <a:r>
              <a:rPr lang="en-US" b="0" dirty="0"/>
              <a:t>").show("slow</a:t>
            </a:r>
            <a:r>
              <a:rPr lang="en-US" b="0" dirty="0" smtClean="0"/>
              <a:t>");</a:t>
            </a:r>
          </a:p>
          <a:p>
            <a:pPr marL="622300">
              <a:spcBef>
                <a:spcPct val="20000"/>
              </a:spcBef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sz="1600" dirty="0" err="1" smtClean="0">
                <a:latin typeface="+mj-lt"/>
                <a:cs typeface="+mn-cs"/>
              </a:rPr>
              <a:t>jQuery</a:t>
            </a:r>
            <a:r>
              <a:rPr lang="en-US" sz="1600" dirty="0" smtClean="0">
                <a:latin typeface="+mj-lt"/>
                <a:cs typeface="+mn-cs"/>
              </a:rPr>
              <a:t> Ajax Sample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>
                <a:latin typeface="+mj-lt"/>
              </a:rPr>
              <a:t>$.</a:t>
            </a:r>
            <a:r>
              <a:rPr lang="en-US" b="0" dirty="0" err="1">
                <a:latin typeface="+mj-lt"/>
              </a:rPr>
              <a:t>ajax</a:t>
            </a:r>
            <a:r>
              <a:rPr lang="en-US" b="0" dirty="0">
                <a:latin typeface="+mj-lt"/>
              </a:rPr>
              <a:t>({ </a:t>
            </a:r>
            <a:endParaRPr lang="en-US" b="0" dirty="0" smtClean="0">
              <a:latin typeface="+mj-lt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latin typeface="+mj-lt"/>
              </a:rPr>
              <a:t>   url</a:t>
            </a:r>
            <a:r>
              <a:rPr lang="en-US" b="0" dirty="0">
                <a:latin typeface="+mj-lt"/>
              </a:rPr>
              <a:t>: "test.html", </a:t>
            </a:r>
            <a:endParaRPr lang="en-US" b="0" dirty="0" smtClean="0">
              <a:latin typeface="+mj-lt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latin typeface="+mj-lt"/>
              </a:rPr>
              <a:t>   context</a:t>
            </a:r>
            <a:r>
              <a:rPr lang="en-US" b="0" dirty="0">
                <a:latin typeface="+mj-lt"/>
              </a:rPr>
              <a:t>: </a:t>
            </a:r>
            <a:r>
              <a:rPr lang="en-US" b="0" dirty="0" err="1">
                <a:latin typeface="+mj-lt"/>
              </a:rPr>
              <a:t>document.body</a:t>
            </a:r>
            <a:r>
              <a:rPr lang="en-US" b="0" dirty="0">
                <a:latin typeface="+mj-lt"/>
              </a:rPr>
              <a:t>, </a:t>
            </a:r>
            <a:endParaRPr lang="en-US" b="0" dirty="0" smtClean="0">
              <a:latin typeface="+mj-lt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latin typeface="+mj-lt"/>
              </a:rPr>
              <a:t>   success</a:t>
            </a:r>
            <a:r>
              <a:rPr lang="en-US" b="0" dirty="0">
                <a:latin typeface="+mj-lt"/>
              </a:rPr>
              <a:t>: function</a:t>
            </a:r>
            <a:r>
              <a:rPr lang="en-US" b="0" dirty="0" smtClean="0">
                <a:latin typeface="+mj-lt"/>
              </a:rPr>
              <a:t>() { 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latin typeface="+mj-lt"/>
              </a:rPr>
              <a:t>      $(</a:t>
            </a:r>
            <a:r>
              <a:rPr lang="en-US" b="0" dirty="0">
                <a:latin typeface="+mj-lt"/>
              </a:rPr>
              <a:t>this).</a:t>
            </a:r>
            <a:r>
              <a:rPr lang="en-US" b="0" dirty="0" err="1">
                <a:latin typeface="+mj-lt"/>
              </a:rPr>
              <a:t>addClass</a:t>
            </a:r>
            <a:r>
              <a:rPr lang="en-US" b="0" dirty="0">
                <a:latin typeface="+mj-lt"/>
              </a:rPr>
              <a:t>("done"); </a:t>
            </a:r>
            <a:endParaRPr lang="en-US" b="0" dirty="0" smtClean="0">
              <a:latin typeface="+mj-lt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latin typeface="+mj-lt"/>
              </a:rPr>
              <a:t>   } 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>
                <a:latin typeface="+mj-lt"/>
              </a:rPr>
              <a:t>});</a:t>
            </a:r>
          </a:p>
          <a:p>
            <a:pPr marL="622300">
              <a:spcBef>
                <a:spcPct val="20000"/>
              </a:spcBef>
              <a:defRPr/>
            </a:pPr>
            <a:endParaRPr lang="en-US" dirty="0" smtClean="0">
              <a:hlinkClick r:id="rId3"/>
            </a:endParaRPr>
          </a:p>
          <a:p>
            <a:pPr marL="622300">
              <a:spcBef>
                <a:spcPct val="20000"/>
              </a:spcBef>
              <a:defRPr/>
            </a:pPr>
            <a:r>
              <a:rPr lang="en-US" sz="1400" b="0" dirty="0" smtClean="0">
                <a:hlinkClick r:id="rId3"/>
              </a:rPr>
              <a:t>http</a:t>
            </a:r>
            <a:r>
              <a:rPr lang="en-US" sz="1400" b="0" dirty="0">
                <a:hlinkClick r:id="rId3"/>
              </a:rPr>
              <a:t>://api.jquery.com/category/ajax/</a:t>
            </a:r>
            <a:endParaRPr lang="en-US" sz="1400" b="0" dirty="0">
              <a:latin typeface="+mj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b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45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Prototype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610600" cy="3028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>
              <a:spcBef>
                <a:spcPct val="20000"/>
              </a:spcBef>
              <a:defRPr/>
            </a:pPr>
            <a:r>
              <a:rPr lang="en-US" dirty="0" smtClean="0"/>
              <a:t>Sample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/>
              <a:t>$('target').</a:t>
            </a:r>
            <a:r>
              <a:rPr lang="en-US" b="0" dirty="0" err="1"/>
              <a:t>addClassName</a:t>
            </a:r>
            <a:r>
              <a:rPr lang="en-US" b="0" dirty="0"/>
              <a:t>('highlighted');</a:t>
            </a:r>
            <a:endParaRPr lang="en-US" b="0" dirty="0" smtClean="0"/>
          </a:p>
          <a:p>
            <a:pPr marL="622300">
              <a:spcBef>
                <a:spcPct val="20000"/>
              </a:spcBef>
              <a:defRPr/>
            </a:pPr>
            <a:endParaRPr lang="en-US" b="0" dirty="0"/>
          </a:p>
          <a:p>
            <a:pPr marL="622300">
              <a:spcBef>
                <a:spcPct val="20000"/>
              </a:spcBef>
              <a:defRPr/>
            </a:pPr>
            <a:r>
              <a:rPr lang="en-US" dirty="0" smtClean="0"/>
              <a:t>Prototype Ajax Sample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/>
              <a:t>new </a:t>
            </a:r>
            <a:r>
              <a:rPr lang="en-US" b="0" dirty="0" err="1" smtClean="0"/>
              <a:t>Ajax.Request</a:t>
            </a:r>
            <a:r>
              <a:rPr lang="en-US" b="0" dirty="0" smtClean="0"/>
              <a:t> ('/</a:t>
            </a:r>
            <a:r>
              <a:rPr lang="en-US" b="0" dirty="0"/>
              <a:t>your/</a:t>
            </a:r>
            <a:r>
              <a:rPr lang="en-US" b="0" dirty="0" err="1"/>
              <a:t>url</a:t>
            </a:r>
            <a:r>
              <a:rPr lang="en-US" b="0" dirty="0"/>
              <a:t>', { </a:t>
            </a:r>
            <a:endParaRPr lang="en-US" b="0" dirty="0" smtClean="0"/>
          </a:p>
          <a:p>
            <a:pPr marL="622300">
              <a:spcBef>
                <a:spcPct val="20000"/>
              </a:spcBef>
              <a:defRPr/>
            </a:pPr>
            <a:r>
              <a:rPr lang="en-US" b="0" dirty="0"/>
              <a:t>	</a:t>
            </a:r>
            <a:r>
              <a:rPr lang="en-US" b="0" dirty="0" err="1" smtClean="0"/>
              <a:t>onSuccess</a:t>
            </a:r>
            <a:r>
              <a:rPr lang="en-US" b="0" dirty="0"/>
              <a:t>: function(response) </a:t>
            </a:r>
            <a:r>
              <a:rPr lang="en-US" b="0" dirty="0" smtClean="0"/>
              <a:t>{ 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i="1" dirty="0" smtClean="0"/>
              <a:t>         // </a:t>
            </a:r>
            <a:r>
              <a:rPr lang="en-US" b="0" i="1" dirty="0"/>
              <a:t>Handle the response content...</a:t>
            </a:r>
            <a:r>
              <a:rPr lang="en-US" b="0" dirty="0"/>
              <a:t> </a:t>
            </a:r>
            <a:endParaRPr lang="en-US" b="0" dirty="0" smtClean="0"/>
          </a:p>
          <a:p>
            <a:pPr marL="622300">
              <a:spcBef>
                <a:spcPct val="20000"/>
              </a:spcBef>
              <a:defRPr/>
            </a:pPr>
            <a:r>
              <a:rPr lang="en-US" b="0" dirty="0"/>
              <a:t> </a:t>
            </a:r>
            <a:r>
              <a:rPr lang="en-US" b="0" dirty="0" smtClean="0"/>
              <a:t>    } </a:t>
            </a:r>
          </a:p>
          <a:p>
            <a:pPr marL="622300">
              <a:spcBef>
                <a:spcPct val="20000"/>
              </a:spcBef>
              <a:defRPr/>
            </a:pPr>
            <a:r>
              <a:rPr lang="en-US" b="0" dirty="0" smtClean="0"/>
              <a:t>});</a:t>
            </a:r>
            <a:endParaRPr lang="en-US" b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7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Other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610600" cy="136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5200" indent="-342900">
              <a:spcBef>
                <a:spcPct val="20000"/>
              </a:spcBef>
              <a:buAutoNum type="arabicPeriod"/>
              <a:defRPr/>
            </a:pPr>
            <a:r>
              <a:rPr lang="en-US" b="0" dirty="0" smtClean="0">
                <a:latin typeface="+mn-lt"/>
                <a:cs typeface="+mn-cs"/>
              </a:rPr>
              <a:t>YUI </a:t>
            </a:r>
            <a:r>
              <a:rPr lang="en-US" b="0" dirty="0">
                <a:hlinkClick r:id="rId3"/>
              </a:rPr>
              <a:t>http://developer.yahoo.com/yui</a:t>
            </a:r>
            <a:r>
              <a:rPr lang="en-US" b="0" dirty="0" smtClean="0">
                <a:hlinkClick r:id="rId3"/>
              </a:rPr>
              <a:t>/</a:t>
            </a:r>
            <a:endParaRPr lang="en-US" b="0" dirty="0" smtClean="0"/>
          </a:p>
          <a:p>
            <a:pPr marL="965200" indent="-342900">
              <a:spcBef>
                <a:spcPct val="20000"/>
              </a:spcBef>
              <a:buAutoNum type="arabicPeriod"/>
              <a:defRPr/>
            </a:pPr>
            <a:r>
              <a:rPr lang="en-US" b="0" dirty="0" err="1" smtClean="0">
                <a:latin typeface="+mn-lt"/>
                <a:cs typeface="+mn-cs"/>
              </a:rPr>
              <a:t>Sencha</a:t>
            </a:r>
            <a:r>
              <a:rPr lang="en-US" b="0" dirty="0" smtClean="0">
                <a:latin typeface="+mn-lt"/>
                <a:cs typeface="+mn-cs"/>
              </a:rPr>
              <a:t> (Ext JS) </a:t>
            </a:r>
            <a:r>
              <a:rPr lang="en-US" b="0" dirty="0">
                <a:hlinkClick r:id="rId4"/>
              </a:rPr>
              <a:t>http://www.sencha.com</a:t>
            </a:r>
            <a:r>
              <a:rPr lang="en-US" b="0" dirty="0" smtClean="0">
                <a:hlinkClick r:id="rId4"/>
              </a:rPr>
              <a:t>/</a:t>
            </a:r>
            <a:endParaRPr lang="en-US" b="0" dirty="0" smtClean="0"/>
          </a:p>
          <a:p>
            <a:pPr marL="965200" indent="-342900">
              <a:spcBef>
                <a:spcPct val="20000"/>
              </a:spcBef>
              <a:buAutoNum type="arabicPeriod"/>
              <a:defRPr/>
            </a:pPr>
            <a:r>
              <a:rPr lang="en-US" b="0" dirty="0" smtClean="0"/>
              <a:t>Dojo </a:t>
            </a:r>
            <a:r>
              <a:rPr lang="en-US" b="0" dirty="0">
                <a:hlinkClick r:id="rId5"/>
              </a:rPr>
              <a:t>http://dojotoolkit.org/</a:t>
            </a:r>
            <a:endParaRPr lang="en-US" b="0" dirty="0" smtClean="0"/>
          </a:p>
          <a:p>
            <a:pPr marL="965200" indent="-342900">
              <a:spcBef>
                <a:spcPct val="20000"/>
              </a:spcBef>
              <a:buAutoNum type="arabicPeriod"/>
              <a:defRPr/>
            </a:pPr>
            <a:endParaRPr lang="en-US" b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7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</a:rPr>
              <a:t>Ruby on Rails and Ajax - 1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5813"/>
            <a:ext cx="8610600" cy="352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5200" indent="-342900">
              <a:spcBef>
                <a:spcPct val="20000"/>
              </a:spcBef>
              <a:buAutoNum type="arabicPeriod"/>
              <a:defRPr/>
            </a:pPr>
            <a:r>
              <a:rPr lang="en-US" b="0" dirty="0" smtClean="0">
                <a:latin typeface="+mn-lt"/>
                <a:cs typeface="+mn-cs"/>
              </a:rPr>
              <a:t>How it was </a:t>
            </a:r>
          </a:p>
          <a:p>
            <a:pPr marL="1422400" lvl="1" indent="-342900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en-US" b="0" dirty="0" smtClean="0">
                <a:latin typeface="+mn-lt"/>
                <a:cs typeface="+mn-cs"/>
              </a:rPr>
              <a:t>Ruby on Rails 1.x</a:t>
            </a:r>
          </a:p>
          <a:p>
            <a:pPr marL="1422400" lvl="1" indent="-342900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en-US" b="0" dirty="0" smtClean="0">
                <a:latin typeface="+mn-lt"/>
                <a:cs typeface="+mn-cs"/>
              </a:rPr>
              <a:t>Ruby on Rails 2.x</a:t>
            </a:r>
          </a:p>
          <a:p>
            <a:pPr marL="96520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0" dirty="0" smtClean="0">
                <a:latin typeface="+mn-lt"/>
                <a:cs typeface="+mn-cs"/>
              </a:rPr>
              <a:t>What we have now</a:t>
            </a:r>
          </a:p>
          <a:p>
            <a:pPr marL="965200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0" dirty="0" smtClean="0">
                <a:latin typeface="+mn-lt"/>
                <a:cs typeface="+mn-cs"/>
              </a:rPr>
              <a:t>Future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b="0" dirty="0" smtClean="0"/>
              <a:t>Render </a:t>
            </a:r>
            <a:r>
              <a:rPr lang="en-US" b="0" dirty="0"/>
              <a:t>HTML form in JavaScript with </a:t>
            </a:r>
            <a:r>
              <a:rPr lang="en-US" b="0" dirty="0" err="1"/>
              <a:t>jQuery</a:t>
            </a:r>
            <a:r>
              <a:rPr lang="en-US" b="0" dirty="0"/>
              <a:t> HTML builder nodes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a template system like Mustache.js or Handlebars.js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a JavaScript [client-side] Model-View framework </a:t>
            </a:r>
            <a:r>
              <a:rPr lang="en-US" b="0" dirty="0" smtClean="0"/>
              <a:t>like Backbone.js</a:t>
            </a:r>
            <a:endParaRPr lang="en-US" b="0" dirty="0" smtClean="0">
              <a:latin typeface="+mn-lt"/>
              <a:cs typeface="+mn-cs"/>
            </a:endParaRPr>
          </a:p>
          <a:p>
            <a:pPr marL="965200" indent="-342900">
              <a:spcBef>
                <a:spcPct val="20000"/>
              </a:spcBef>
              <a:buFont typeface="+mj-lt"/>
              <a:buAutoNum type="arabicPeriod"/>
              <a:defRPr/>
            </a:pPr>
            <a:endParaRPr lang="en-US" b="0" dirty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marL="622300">
              <a:spcBef>
                <a:spcPct val="20000"/>
              </a:spcBef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</a:rPr>
              <a:t>Ruby on Rails and Ajax - 2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4000"/>
            <a:ext cx="40576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9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12377</TotalTime>
  <Words>571</Words>
  <Application>Microsoft Office PowerPoint</Application>
  <PresentationFormat>On-screen Show (4:3)</PresentationFormat>
  <Paragraphs>119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Igor Kasyanchuk</cp:lastModifiedBy>
  <cp:revision>327</cp:revision>
  <dcterms:created xsi:type="dcterms:W3CDTF">2010-08-18T17:56:28Z</dcterms:created>
  <dcterms:modified xsi:type="dcterms:W3CDTF">2012-03-01T15:17:22Z</dcterms:modified>
</cp:coreProperties>
</file>