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0" r:id="rId2"/>
    <p:sldId id="336" r:id="rId3"/>
    <p:sldId id="330" r:id="rId4"/>
    <p:sldId id="300" r:id="rId5"/>
    <p:sldId id="351" r:id="rId6"/>
    <p:sldId id="329" r:id="rId7"/>
    <p:sldId id="350" r:id="rId8"/>
    <p:sldId id="352" r:id="rId9"/>
    <p:sldId id="337" r:id="rId10"/>
    <p:sldId id="346" r:id="rId11"/>
    <p:sldId id="338" r:id="rId12"/>
    <p:sldId id="339" r:id="rId13"/>
    <p:sldId id="340" r:id="rId14"/>
    <p:sldId id="341" r:id="rId15"/>
    <p:sldId id="353" r:id="rId16"/>
    <p:sldId id="342" r:id="rId17"/>
    <p:sldId id="343" r:id="rId18"/>
    <p:sldId id="344" r:id="rId19"/>
    <p:sldId id="345" r:id="rId20"/>
    <p:sldId id="349" r:id="rId21"/>
    <p:sldId id="356" r:id="rId22"/>
    <p:sldId id="355" r:id="rId23"/>
    <p:sldId id="357" r:id="rId24"/>
    <p:sldId id="358" r:id="rId25"/>
    <p:sldId id="359" r:id="rId26"/>
    <p:sldId id="360" r:id="rId27"/>
    <p:sldId id="361" r:id="rId28"/>
    <p:sldId id="354" r:id="rId29"/>
    <p:sldId id="362" r:id="rId30"/>
    <p:sldId id="327" r:id="rId31"/>
    <p:sldId id="288" r:id="rId3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8298" autoAdjust="0"/>
  </p:normalViewPr>
  <p:slideViewPr>
    <p:cSldViewPr>
      <p:cViewPr>
        <p:scale>
          <a:sx n="66" d="100"/>
          <a:sy n="66" d="100"/>
        </p:scale>
        <p:origin x="-2934" y="-1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D99E-C6D5-4E37-998F-434449DFD517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4919-15E4-4E35-BCA7-8B3F16CCD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7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5B1D7-BD12-436D-91B8-4E9339709C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948B4-9A84-4BDD-8558-24D1CF0EFAAD}" type="slidenum">
              <a:rPr lang="uk-UA" smtClean="0"/>
              <a:pPr/>
              <a:t>31</a:t>
            </a:fld>
            <a:endParaRPr lang="uk-UA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5663" y="744538"/>
            <a:ext cx="4960937" cy="3722687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9" name="Picture 8" descr="GettyImages_9806489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85245"/>
            <a:ext cx="2058299" cy="1447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962400"/>
            <a:ext cx="7772400" cy="444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228600"/>
            <a:ext cx="152400" cy="63246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6200" y="152400"/>
            <a:ext cx="533400" cy="65532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381500" y="-876301"/>
            <a:ext cx="380999" cy="9144000"/>
          </a:xfrm>
          <a:prstGeom prst="rect">
            <a:avLst/>
          </a:prstGeom>
          <a:solidFill>
            <a:schemeClr val="tx2">
              <a:lumMod val="20000"/>
              <a:lumOff val="8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Verdana" pitchFamily="34" charset="0"/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20" name="Picture 19" descr="GettyImages_95469335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5700"/>
            <a:ext cx="2036064" cy="1597152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5" name="Picture 14" descr="GettyImages_97541937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3694463"/>
            <a:ext cx="1981199" cy="1320223"/>
          </a:xfrm>
          <a:prstGeom prst="rect">
            <a:avLst/>
          </a:prstGeom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14" name="Picture 13" descr="UP.jpg"/>
          <p:cNvPicPr>
            <a:picLocks noChangeAspect="1"/>
          </p:cNvPicPr>
          <p:nvPr userDrawn="1"/>
        </p:nvPicPr>
        <p:blipFill>
          <a:blip r:embed="rId3" cstate="print"/>
          <a:srcRect l="1220" t="2137" r="1300" b="1973"/>
          <a:stretch>
            <a:fillRect/>
          </a:stretch>
        </p:blipFill>
        <p:spPr>
          <a:xfrm>
            <a:off x="0" y="3695700"/>
            <a:ext cx="2133600" cy="1198351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8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3074" name="Picture 2" descr="C:\Documents and Settings\rmash\Desktop\GettyImages_stk80021cor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93885"/>
            <a:ext cx="1981200" cy="1981200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4098" name="Picture 2" descr="C:\Documents and Settings\rmash\Desktop\GettyImages_8028195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" y="3693884"/>
            <a:ext cx="2132835" cy="1420947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5122" name="Picture 2" descr="C:\Documents and Settings\rmash\Desktop\GettyImages_102756315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777" y="3693885"/>
            <a:ext cx="2160778" cy="1439863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1"/>
            <a:ext cx="9144000" cy="369331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9624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softserve-logo-white-for-blue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838201"/>
            <a:ext cx="3260034" cy="914400"/>
          </a:xfrm>
          <a:prstGeom prst="rect">
            <a:avLst/>
          </a:prstGeom>
        </p:spPr>
      </p:pic>
      <p:pic>
        <p:nvPicPr>
          <p:cNvPr id="6146" name="Picture 2" descr="C:\Documents and Settings\rmash\Desktop\GettyImages_96502260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01144"/>
            <a:ext cx="2133600" cy="1599814"/>
          </a:xfrm>
          <a:prstGeom prst="rect">
            <a:avLst/>
          </a:prstGeom>
          <a:noFill/>
        </p:spPr>
      </p:pic>
      <p:grpSp>
        <p:nvGrpSpPr>
          <p:cNvPr id="2" name="Group 9"/>
          <p:cNvGrpSpPr/>
          <p:nvPr userDrawn="1"/>
        </p:nvGrpSpPr>
        <p:grpSpPr>
          <a:xfrm>
            <a:off x="0" y="152400"/>
            <a:ext cx="9144000" cy="6553200"/>
            <a:chOff x="0" y="152400"/>
            <a:chExt cx="9144000" cy="6553200"/>
          </a:xfrm>
        </p:grpSpPr>
        <p:sp>
          <p:nvSpPr>
            <p:cNvPr id="11" name="Rectangle 10"/>
            <p:cNvSpPr/>
            <p:nvPr/>
          </p:nvSpPr>
          <p:spPr>
            <a:xfrm>
              <a:off x="0" y="228600"/>
              <a:ext cx="152400" cy="6324600"/>
            </a:xfrm>
            <a:prstGeom prst="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" y="152400"/>
              <a:ext cx="533400" cy="65532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81500" y="-876301"/>
              <a:ext cx="380999" cy="91440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oftserve logo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15200" y="6324600"/>
            <a:ext cx="1428750" cy="4000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ED19-93A4-45AB-9AB4-151D3539CCFC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B254-F9CB-41C5-B120-F4B38BF220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-2781300" y="3771900"/>
            <a:ext cx="5867400" cy="304800"/>
          </a:xfrm>
          <a:prstGeom prst="rect">
            <a:avLst/>
          </a:prstGeom>
          <a:solidFill>
            <a:schemeClr val="accent6">
              <a:lumMod val="7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52400" y="1600200"/>
            <a:ext cx="228600" cy="49530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app.com/projects/show/123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ailscasts.com/" TargetMode="External"/><Relationship Id="rId2" Type="http://schemas.openxmlformats.org/officeDocument/2006/relationships/hyperlink" Target="http://guides.rubyonrails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rusrails.ru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0" y="5867400"/>
            <a:ext cx="17526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 smtClean="0"/>
          </a:p>
          <a:p>
            <a:pPr>
              <a:spcBef>
                <a:spcPct val="20000"/>
              </a:spcBef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Oleksii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Zaitsev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16.02.2012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0" y="3962400"/>
            <a:ext cx="4800600" cy="1752600"/>
          </a:xfrm>
        </p:spPr>
        <p:txBody>
          <a:bodyPr/>
          <a:lstStyle/>
          <a:p>
            <a:r>
              <a:rPr lang="en-US" sz="2800" b="1" dirty="0" smtClean="0"/>
              <a:t>Ruby on Rails</a:t>
            </a:r>
          </a:p>
          <a:p>
            <a:r>
              <a:rPr lang="en-US" sz="2800" dirty="0" smtClean="0"/>
              <a:t>Controllers</a:t>
            </a:r>
          </a:p>
          <a:p>
            <a:r>
              <a:rPr lang="en-US" sz="2800" dirty="0" smtClean="0"/>
              <a:t>Routes</a:t>
            </a:r>
            <a:endParaRPr lang="en-US" sz="2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10618" cy="395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633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request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Many of the requests that your action methods will receive will contain request parameters </a:t>
            </a:r>
            <a:r>
              <a:rPr lang="en-US" sz="1800" dirty="0" smtClean="0"/>
              <a:t>submitted by </a:t>
            </a:r>
            <a:r>
              <a:rPr lang="en-US" sz="1800" dirty="0"/>
              <a:t>the browser, which you will need to process the requested action. This includes </a:t>
            </a:r>
            <a:r>
              <a:rPr lang="en-US" sz="1800" dirty="0" smtClean="0"/>
              <a:t>parameters submitted </a:t>
            </a:r>
            <a:r>
              <a:rPr lang="en-US" sz="1800" dirty="0"/>
              <a:t>in a URL using an HTTP GET request, and parameters contained in the HTTP header </a:t>
            </a:r>
            <a:r>
              <a:rPr lang="en-US" sz="1800" dirty="0" smtClean="0"/>
              <a:t>of a </a:t>
            </a:r>
            <a:r>
              <a:rPr lang="en-US" sz="1800" dirty="0"/>
              <a:t>POST request. As an example, assume the following URL is passed to your Rails application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www.myapp.com/projects/show/123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Using the default route, Rails will route this request to the </a:t>
            </a:r>
            <a:r>
              <a:rPr lang="en-US" sz="1800" i="1" dirty="0"/>
              <a:t>show</a:t>
            </a:r>
            <a:r>
              <a:rPr lang="en-US" sz="1800" dirty="0"/>
              <a:t> method of </a:t>
            </a:r>
            <a:r>
              <a:rPr lang="en-US" sz="1800" dirty="0" smtClean="0"/>
              <a:t>your </a:t>
            </a:r>
            <a:r>
              <a:rPr lang="en-US" sz="1800" dirty="0" err="1" smtClean="0"/>
              <a:t>ProjectController</a:t>
            </a:r>
            <a:r>
              <a:rPr lang="en-US" sz="1800" dirty="0" smtClean="0"/>
              <a:t> </a:t>
            </a:r>
            <a:r>
              <a:rPr lang="en-US" sz="1800" dirty="0"/>
              <a:t>class. A user id is also passed to the </a:t>
            </a:r>
            <a:r>
              <a:rPr lang="en-US" sz="1800" i="1" dirty="0"/>
              <a:t>show</a:t>
            </a:r>
            <a:r>
              <a:rPr lang="en-US" sz="1800" dirty="0"/>
              <a:t> method. The </a:t>
            </a:r>
            <a:r>
              <a:rPr lang="en-US" sz="1800" i="1" dirty="0"/>
              <a:t>show</a:t>
            </a:r>
            <a:r>
              <a:rPr lang="en-US" sz="1800" dirty="0"/>
              <a:t> method </a:t>
            </a:r>
            <a:r>
              <a:rPr lang="en-US" sz="1800" dirty="0" smtClean="0"/>
              <a:t>should look </a:t>
            </a:r>
            <a:r>
              <a:rPr lang="en-US" sz="1800" dirty="0"/>
              <a:t>up the user identified by that user id and display details about that user.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334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request parameters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" y="1905000"/>
            <a:ext cx="840469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38199" y="5334000"/>
            <a:ext cx="7086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Rails makes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all of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the request parameters available through a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params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hash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70436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templates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Rails </a:t>
            </a:r>
            <a:r>
              <a:rPr lang="en-US" i="1" dirty="0"/>
              <a:t>templates </a:t>
            </a:r>
            <a:r>
              <a:rPr lang="en-US" dirty="0"/>
              <a:t>define the views of your Rails application. At the end of your action, you </a:t>
            </a:r>
            <a:r>
              <a:rPr lang="en-US" dirty="0" smtClean="0"/>
              <a:t>typically will </a:t>
            </a:r>
            <a:r>
              <a:rPr lang="en-US" dirty="0"/>
              <a:t>render a template to return a new Web page to the user.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930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Rendering templates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2570"/>
            <a:ext cx="830318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62527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other data types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73793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189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addition to rendering a template, Rails also has built-in functionality that allows you to </a:t>
            </a:r>
            <a:r>
              <a:rPr lang="en-US" dirty="0" smtClean="0"/>
              <a:t>easily send </a:t>
            </a:r>
            <a:r>
              <a:rPr lang="en-US" dirty="0"/>
              <a:t>a redirect to the browser. Let’s look at an example of where you might want to use a redirect: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47362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8" y="1981200"/>
            <a:ext cx="843980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505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feedback with flash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flash feature of Rails is a way of passing simple feedback messages from your application back</a:t>
            </a:r>
          </a:p>
          <a:p>
            <a:pPr marL="0" indent="0">
              <a:buNone/>
            </a:pPr>
            <a:r>
              <a:rPr lang="en-US" dirty="0"/>
              <a:t>to the browser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Data that is stored into the flash is kept for the duration of one action, and then it is removed. The</a:t>
            </a:r>
          </a:p>
          <a:p>
            <a:pPr marL="0" indent="0">
              <a:buNone/>
            </a:pPr>
            <a:r>
              <a:rPr lang="en-US" dirty="0"/>
              <a:t>flash is a convenient place to store short status messages that need to be communicated from one</a:t>
            </a:r>
          </a:p>
          <a:p>
            <a:pPr marL="0" indent="0">
              <a:buNone/>
            </a:pPr>
            <a:r>
              <a:rPr lang="en-US" dirty="0"/>
              <a:t>action to the next. Examples of where flash is commonly used include displaying results of a login</a:t>
            </a:r>
          </a:p>
          <a:p>
            <a:pPr marL="0" indent="0">
              <a:buNone/>
            </a:pPr>
            <a:r>
              <a:rPr lang="en-US" dirty="0"/>
              <a:t>attempt, results of a file upload, or results of a form submission.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00060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Sending feedback with flash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361872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038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Controllers</a:t>
            </a:r>
          </a:p>
          <a:p>
            <a:r>
              <a:rPr lang="en-US" dirty="0" smtClean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38929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Routes in Rails</a:t>
            </a:r>
            <a:endParaRPr lang="en-US" dirty="0"/>
          </a:p>
        </p:txBody>
      </p:sp>
      <p:pic>
        <p:nvPicPr>
          <p:cNvPr id="1026" name="Picture 2" descr="http://www.constructionweekonline.in/pictures/Railway%20t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7" y="1439882"/>
            <a:ext cx="6825343" cy="469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7718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Routes in Rails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Purpose of the Rails Router</a:t>
            </a:r>
          </a:p>
          <a:p>
            <a:pPr marL="0" indent="0">
              <a:buNone/>
            </a:pPr>
            <a:r>
              <a:rPr lang="en-US" dirty="0"/>
              <a:t>The Rails router recognizes URLs and dispatches them to a controller’s action. It can also generate paths and URLs, avoiding the need to hardcode strings in your views.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20193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Routes in Rails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Connecting </a:t>
            </a:r>
            <a:r>
              <a:rPr lang="en-US" b="1" dirty="0"/>
              <a:t>URLs to Code</a:t>
            </a:r>
          </a:p>
          <a:p>
            <a:pPr marL="0" indent="0">
              <a:buNone/>
            </a:pPr>
            <a:r>
              <a:rPr lang="en-US" dirty="0"/>
              <a:t>When your Rails application receives an incoming </a:t>
            </a:r>
            <a:r>
              <a:rPr lang="en-US" dirty="0" smtClean="0"/>
              <a:t>request</a:t>
            </a:r>
          </a:p>
          <a:p>
            <a:pPr marL="0" indent="0">
              <a:buNone/>
            </a:pPr>
            <a:r>
              <a:rPr lang="en-US" dirty="0" smtClean="0"/>
              <a:t>	               GET </a:t>
            </a:r>
            <a:r>
              <a:rPr lang="en-US" dirty="0"/>
              <a:t>/</a:t>
            </a:r>
            <a:r>
              <a:rPr lang="en-US" dirty="0" smtClean="0"/>
              <a:t>projects/17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asks the router to match it to a controller action. If the first matching route </a:t>
            </a:r>
            <a:r>
              <a:rPr lang="en-US" dirty="0" smtClean="0"/>
              <a:t>is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request is dispatched </a:t>
            </a:r>
            <a:r>
              <a:rPr lang="en-US" dirty="0" smtClean="0"/>
              <a:t>to the</a:t>
            </a:r>
            <a:r>
              <a:rPr lang="en-US" dirty="0"/>
              <a:t> </a:t>
            </a:r>
            <a:r>
              <a:rPr lang="en-US" dirty="0" smtClean="0"/>
              <a:t>projects</a:t>
            </a:r>
            <a:r>
              <a:rPr lang="en-US" dirty="0"/>
              <a:t> controller’s show action with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/>
              <a:t>:id =&gt; “17” } </a:t>
            </a:r>
            <a:r>
              <a:rPr lang="en-US" dirty="0" smtClean="0"/>
              <a:t>in </a:t>
            </a:r>
            <a:r>
              <a:rPr lang="en-US" dirty="0" err="1" smtClean="0"/>
              <a:t>params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29" y="4191000"/>
            <a:ext cx="718577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193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CRUD, Verbs, Actions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single entry </a:t>
            </a:r>
            <a:r>
              <a:rPr lang="en-US" dirty="0" smtClean="0"/>
              <a:t>in </a:t>
            </a:r>
            <a:r>
              <a:rPr lang="en-US" dirty="0"/>
              <a:t>the routing file, such </a:t>
            </a:r>
            <a:r>
              <a:rPr lang="en-US" dirty="0" smtClean="0"/>
              <a:t>as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creates </a:t>
            </a:r>
            <a:r>
              <a:rPr lang="en-US" dirty="0"/>
              <a:t>seven different routes in your application, all mapping to the Photos controller:</a:t>
            </a: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367364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927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CRUD, Verbs, Actions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05000"/>
            <a:ext cx="846592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063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Paths and URLs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resourceful route will also expose a number of helpers to the controllers in your application. In the case of resources :photos: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787603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200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Resources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Nested routes allow you to capture this relationship in your routing. In this case, you could include this route </a:t>
            </a:r>
            <a:r>
              <a:rPr lang="en-US" sz="2000" dirty="0" smtClean="0"/>
              <a:t>declaration: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This </a:t>
            </a:r>
            <a:r>
              <a:rPr lang="en-US" sz="2000" dirty="0"/>
              <a:t>will also create routing helpers such as </a:t>
            </a:r>
            <a:r>
              <a:rPr lang="en-US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magazine_ads_url</a:t>
            </a:r>
            <a:r>
              <a:rPr lang="en-US" sz="2000" dirty="0"/>
              <a:t> and </a:t>
            </a:r>
            <a:r>
              <a:rPr lang="en-US" sz="20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edit_magazine_ad_path</a:t>
            </a:r>
            <a:r>
              <a:rPr lang="en-US" sz="2000" dirty="0"/>
              <a:t>. These helpers take an instance of Magazine as the first parameter 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magazine_ads_url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@magazine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i="1" dirty="0" smtClean="0">
                <a:solidFill>
                  <a:srgbClr val="F12727"/>
                </a:solidFill>
              </a:rPr>
              <a:t>  Resources </a:t>
            </a:r>
            <a:r>
              <a:rPr lang="en-US" sz="2000" i="1" dirty="0">
                <a:solidFill>
                  <a:srgbClr val="F12727"/>
                </a:solidFill>
              </a:rPr>
              <a:t>should never be nested more than 1 level </a:t>
            </a:r>
            <a:r>
              <a:rPr lang="en-US" sz="2000" i="1" dirty="0" smtClean="0">
                <a:solidFill>
                  <a:srgbClr val="F12727"/>
                </a:solidFill>
              </a:rPr>
              <a:t>deep!</a:t>
            </a:r>
            <a:endParaRPr lang="uk-UA" sz="2000" dirty="0">
              <a:solidFill>
                <a:srgbClr val="F12727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57" y="2286000"/>
            <a:ext cx="4495801" cy="127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87954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</a:t>
            </a:r>
            <a:r>
              <a:rPr lang="en-US" dirty="0" err="1" smtClean="0"/>
              <a:t>patchs</a:t>
            </a:r>
            <a:r>
              <a:rPr lang="en-US" dirty="0" smtClean="0"/>
              <a:t> and URLs</a:t>
            </a:r>
            <a:endParaRPr lang="en-US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addition to using the routing helpers, Rails can also create paths and URLs from an array of </a:t>
            </a:r>
            <a:r>
              <a:rPr lang="en-US" sz="2000" dirty="0" smtClean="0"/>
              <a:t>parameters</a:t>
            </a:r>
          </a:p>
          <a:p>
            <a:pPr marL="0" indent="0">
              <a:buNone/>
            </a:pPr>
            <a:endParaRPr lang="en-US" sz="2000" dirty="0">
              <a:solidFill>
                <a:srgbClr val="F12727"/>
              </a:solidFill>
            </a:endParaRPr>
          </a:p>
          <a:p>
            <a:pPr marL="0" indent="0">
              <a:buNone/>
            </a:pPr>
            <a:endParaRPr lang="uk-UA" sz="2000" dirty="0">
              <a:solidFill>
                <a:srgbClr val="F12727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3" y="2415948"/>
            <a:ext cx="62960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3" y="2837769"/>
            <a:ext cx="55054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40" y="3282271"/>
            <a:ext cx="45529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69" y="3738564"/>
            <a:ext cx="43815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7077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Rails Way</a:t>
            </a:r>
            <a:endParaRPr lang="en-US" dirty="0"/>
          </a:p>
        </p:txBody>
      </p:sp>
      <p:pic>
        <p:nvPicPr>
          <p:cNvPr id="11266" name="Picture 2" descr="http://www.joeydevilla.com/wordpress/wp-content/uploads/2006/02/bruce_on_r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65086"/>
            <a:ext cx="5029200" cy="37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037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3600" b="0" dirty="0">
                <a:solidFill>
                  <a:schemeClr val="bg1"/>
                </a:solidFill>
                <a:latin typeface="Verdana" pitchFamily="34" charset="0"/>
              </a:rPr>
              <a:t>Questions?</a:t>
            </a:r>
          </a:p>
        </p:txBody>
      </p:sp>
      <p:pic>
        <p:nvPicPr>
          <p:cNvPr id="2253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57400"/>
            <a:ext cx="33909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9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18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http://guides.rubyonrails.org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http://railscasts.com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://rusrails.ru/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041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38081" y="5181600"/>
            <a:ext cx="309571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</a:rPr>
              <a:t>Thank You!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33375" y="957263"/>
            <a:ext cx="655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endParaRPr lang="en-GB" sz="2600" b="1">
              <a:solidFill>
                <a:srgbClr val="5F5F5F"/>
              </a:solidFill>
              <a:latin typeface="Verdana" pitchFamily="34" charset="0"/>
            </a:endParaRPr>
          </a:p>
        </p:txBody>
      </p:sp>
      <p:sp>
        <p:nvSpPr>
          <p:cNvPr id="31749" name="Rectangle 9"/>
          <p:cNvSpPr>
            <a:spLocks noChangeArrowheads="1"/>
          </p:cNvSpPr>
          <p:nvPr/>
        </p:nvSpPr>
        <p:spPr bwMode="auto">
          <a:xfrm>
            <a:off x="609600" y="6429375"/>
            <a:ext cx="31384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Copyright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cs typeface="Times New Roman" pitchFamily="18" charset="0"/>
              </a:rPr>
              <a:t>©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 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2010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</a:rPr>
              <a:t>SoftServe, Inc.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Contacts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68363" y="2057400"/>
            <a:ext cx="2897460" cy="2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Europe Headquarters</a:t>
            </a:r>
            <a:r>
              <a:rPr lang="en-GB" sz="1600" b="1" dirty="0">
                <a:solidFill>
                  <a:schemeClr val="accent6"/>
                </a:solidFill>
                <a:latin typeface="Verdana" pitchFamily="34" charset="0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52 V. Velykoho Str.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err="1">
                <a:solidFill>
                  <a:srgbClr val="333333"/>
                </a:solidFill>
                <a:latin typeface="Verdana" pitchFamily="34" charset="0"/>
              </a:rPr>
              <a:t>Lviv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 79053, Ukraine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Tel: 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40-9090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Fax:  +380-32-2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40-9080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E-mail: </a:t>
            </a: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info@softserveinc.com</a:t>
            </a: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Website: </a:t>
            </a:r>
            <a:r>
              <a:rPr lang="en-GB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</a:rPr>
              <a:t>www.softserveinc.com</a:t>
            </a:r>
          </a:p>
          <a:p>
            <a:pPr>
              <a:lnSpc>
                <a:spcPct val="110000"/>
              </a:lnSpc>
              <a:defRPr/>
            </a:pPr>
            <a:endParaRPr lang="en-GB" sz="1200" b="1" dirty="0">
              <a:solidFill>
                <a:srgbClr val="333333"/>
              </a:solidFill>
              <a:latin typeface="Verdana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724400" y="2073275"/>
            <a:ext cx="3733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accent6"/>
                </a:solidFill>
                <a:latin typeface="Verdana" pitchFamily="34" charset="0"/>
              </a:rPr>
              <a:t>US Headquarters</a:t>
            </a: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12800 University Drive, Suite 250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US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Fort Myers, FL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33907,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USA</a:t>
            </a:r>
          </a:p>
          <a:p>
            <a:pPr>
              <a:lnSpc>
                <a:spcPct val="110000"/>
              </a:lnSpc>
              <a:defRPr/>
            </a:pP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Tel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 </a:t>
            </a:r>
            <a:r>
              <a:rPr lang="en-US" sz="1200" dirty="0">
                <a:solidFill>
                  <a:srgbClr val="333333"/>
                </a:solidFill>
                <a:latin typeface="Verdana" pitchFamily="34" charset="0"/>
              </a:rPr>
              <a:t>239-690-3111 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/>
            </a:r>
            <a:br>
              <a:rPr lang="en-GB" sz="1200" dirty="0">
                <a:solidFill>
                  <a:srgbClr val="333333"/>
                </a:solidFill>
                <a:latin typeface="Verdana" pitchFamily="34" charset="0"/>
              </a:rPr>
            </a:br>
            <a:r>
              <a:rPr lang="en-GB" sz="1200" dirty="0" smtClean="0">
                <a:solidFill>
                  <a:srgbClr val="333333"/>
                </a:solidFill>
                <a:latin typeface="Verdana" pitchFamily="34" charset="0"/>
              </a:rPr>
              <a:t>Fax</a:t>
            </a:r>
            <a:r>
              <a:rPr lang="en-GB" sz="1200" dirty="0">
                <a:solidFill>
                  <a:srgbClr val="333333"/>
                </a:solidFill>
                <a:latin typeface="Verdana" pitchFamily="34" charset="0"/>
              </a:rPr>
              <a:t>:  </a:t>
            </a:r>
            <a:r>
              <a:rPr lang="en-US" sz="1200" dirty="0" smtClean="0">
                <a:solidFill>
                  <a:srgbClr val="333333"/>
                </a:solidFill>
                <a:latin typeface="Verdana" pitchFamily="34" charset="0"/>
              </a:rPr>
              <a:t>239-690-3116</a:t>
            </a:r>
            <a:endParaRPr lang="en-GB" sz="600" dirty="0">
              <a:solidFill>
                <a:srgbClr val="333333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i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971799"/>
            <a:ext cx="3247731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1505198"/>
            <a:ext cx="4724400" cy="4362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Controllers </a:t>
            </a:r>
            <a:r>
              <a:rPr lang="en-US" dirty="0"/>
              <a:t>are the C in </a:t>
            </a:r>
            <a:r>
              <a:rPr lang="en-US" dirty="0" smtClean="0"/>
              <a:t>MVC.</a:t>
            </a:r>
          </a:p>
          <a:p>
            <a:r>
              <a:rPr lang="en-US" dirty="0" smtClean="0"/>
              <a:t>They’re </a:t>
            </a:r>
            <a:r>
              <a:rPr lang="en-US" dirty="0"/>
              <a:t>in charge of the flow of the program: They </a:t>
            </a:r>
            <a:r>
              <a:rPr lang="en-US" dirty="0" smtClean="0"/>
              <a:t>gather  information </a:t>
            </a:r>
            <a:r>
              <a:rPr lang="en-US" dirty="0"/>
              <a:t>and make it available to the views.</a:t>
            </a:r>
          </a:p>
          <a:p>
            <a:r>
              <a:rPr lang="en-US" dirty="0" smtClean="0"/>
              <a:t>Views </a:t>
            </a:r>
            <a:r>
              <a:rPr lang="en-US" dirty="0"/>
              <a:t>and controllers </a:t>
            </a:r>
            <a:r>
              <a:rPr lang="en-US" dirty="0" smtClean="0"/>
              <a:t>are tightly</a:t>
            </a:r>
            <a:r>
              <a:rPr lang="en-US" dirty="0"/>
              <a:t> </a:t>
            </a:r>
            <a:r>
              <a:rPr lang="en-US" dirty="0" smtClean="0"/>
              <a:t>coupled </a:t>
            </a:r>
            <a:r>
              <a:rPr lang="en-US" dirty="0"/>
              <a:t>to one another. 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ames </a:t>
            </a:r>
            <a:r>
              <a:rPr lang="en-US" dirty="0"/>
              <a:t>you choose </a:t>
            </a:r>
            <a:r>
              <a:rPr lang="en-US" dirty="0" smtClean="0"/>
              <a:t>for your </a:t>
            </a:r>
            <a:r>
              <a:rPr lang="en-US" dirty="0"/>
              <a:t>variables in the controller will have an effect on what you do in the view.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16" y="1931456"/>
            <a:ext cx="3552531" cy="350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0113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ActionController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Rails, your application’s controller and view layers use the Action Pack</a:t>
            </a:r>
          </a:p>
          <a:p>
            <a:pPr marL="0" indent="0">
              <a:buNone/>
            </a:pPr>
            <a:r>
              <a:rPr lang="en-US" dirty="0"/>
              <a:t>components of Rails. Controllers are implemented using </a:t>
            </a:r>
            <a:r>
              <a:rPr lang="en-US" dirty="0" smtClean="0"/>
              <a:t>the </a:t>
            </a:r>
            <a:r>
              <a:rPr lang="en-US" dirty="0" err="1"/>
              <a:t>ActionController</a:t>
            </a:r>
            <a:r>
              <a:rPr lang="en-US" dirty="0"/>
              <a:t> component of Action Pack. The </a:t>
            </a:r>
            <a:r>
              <a:rPr lang="en-US" dirty="0" err="1"/>
              <a:t>ActionController</a:t>
            </a:r>
            <a:r>
              <a:rPr lang="en-US" dirty="0"/>
              <a:t> component provides you with</a:t>
            </a:r>
          </a:p>
          <a:p>
            <a:pPr marL="0" indent="0">
              <a:buNone/>
            </a:pPr>
            <a:r>
              <a:rPr lang="en-US" dirty="0"/>
              <a:t>an easy-to-use functionality related to the following areas:</a:t>
            </a:r>
          </a:p>
          <a:p>
            <a:r>
              <a:rPr lang="en-US" dirty="0" smtClean="0"/>
              <a:t> </a:t>
            </a:r>
            <a:r>
              <a:rPr lang="en-US" dirty="0"/>
              <a:t>Routing</a:t>
            </a:r>
          </a:p>
          <a:p>
            <a:r>
              <a:rPr lang="en-US" dirty="0" smtClean="0"/>
              <a:t> </a:t>
            </a:r>
            <a:r>
              <a:rPr lang="en-US" dirty="0"/>
              <a:t>Interfacing with the Web server</a:t>
            </a:r>
          </a:p>
          <a:p>
            <a:r>
              <a:rPr lang="en-US" dirty="0" smtClean="0"/>
              <a:t> </a:t>
            </a:r>
            <a:r>
              <a:rPr lang="en-US" dirty="0"/>
              <a:t>Using sessions</a:t>
            </a:r>
          </a:p>
          <a:p>
            <a:r>
              <a:rPr lang="en-US" dirty="0" smtClean="0"/>
              <a:t> </a:t>
            </a:r>
            <a:r>
              <a:rPr lang="en-US" dirty="0"/>
              <a:t>Cache management</a:t>
            </a:r>
          </a:p>
          <a:p>
            <a:r>
              <a:rPr lang="en-US" dirty="0" smtClean="0"/>
              <a:t> </a:t>
            </a:r>
            <a:r>
              <a:rPr lang="en-US" dirty="0"/>
              <a:t>Rendering view templates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477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ApplicationController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45" y="1988340"/>
            <a:ext cx="8229600" cy="3001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dirty="0" smtClean="0"/>
              <a:t>By </a:t>
            </a:r>
            <a:r>
              <a:rPr lang="en-US" sz="2200" dirty="0"/>
              <a:t>default, only the </a:t>
            </a:r>
            <a:r>
              <a:rPr lang="en-US" sz="2200" dirty="0" err="1"/>
              <a:t>ApplicationController</a:t>
            </a:r>
            <a:r>
              <a:rPr lang="en-US" sz="2200" dirty="0"/>
              <a:t> in a Rails application inherits from </a:t>
            </a:r>
            <a:r>
              <a:rPr lang="en-US" sz="2200" dirty="0" err="1"/>
              <a:t>ActionController</a:t>
            </a:r>
            <a:r>
              <a:rPr lang="en-US" sz="2200" dirty="0"/>
              <a:t>::Base. All other controllers in turn inherit from </a:t>
            </a:r>
            <a:r>
              <a:rPr lang="en-US" sz="2200" dirty="0" err="1"/>
              <a:t>ApplicationController</a:t>
            </a:r>
            <a:r>
              <a:rPr lang="en-US" sz="2200" dirty="0"/>
              <a:t>. This gives you one class to configure things such as request forgery protection and filtering of sensitive request parameters.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5" y="5021971"/>
            <a:ext cx="7848600" cy="44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0763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Actions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r>
              <a:rPr lang="en-US" dirty="0"/>
              <a:t>A controller is a Ruby class which inherits from </a:t>
            </a:r>
            <a:r>
              <a:rPr lang="en-US" dirty="0" err="1"/>
              <a:t>ApplicationController</a:t>
            </a:r>
            <a:r>
              <a:rPr lang="en-US" dirty="0"/>
              <a:t> and has methods just like any other class. When your application receives a request, the routing will determine which controller and action to run, then Rails creates an instance of that controller and runs the method with the same name as the action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815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generate a controller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&gt; rails generate controller Project index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create  </a:t>
            </a:r>
            <a:r>
              <a:rPr lang="en-US" sz="1400" dirty="0"/>
              <a:t>app/controllers/</a:t>
            </a:r>
            <a:r>
              <a:rPr lang="en-US" sz="1400" dirty="0" err="1"/>
              <a:t>project_controller.rb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route  </a:t>
            </a:r>
            <a:r>
              <a:rPr lang="en-US" sz="1400" dirty="0"/>
              <a:t>get "project/index"</a:t>
            </a:r>
          </a:p>
          <a:p>
            <a:pPr marL="400050" lvl="1" indent="0">
              <a:buNone/>
            </a:pPr>
            <a:r>
              <a:rPr lang="en-US" sz="1400" dirty="0"/>
              <a:t>      invoke  </a:t>
            </a:r>
            <a:r>
              <a:rPr lang="en-US" sz="1400" dirty="0" err="1"/>
              <a:t>erb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create    app/views/project</a:t>
            </a:r>
          </a:p>
          <a:p>
            <a:pPr marL="400050" lvl="1" indent="0">
              <a:buNone/>
            </a:pPr>
            <a:r>
              <a:rPr lang="en-US" sz="1400" dirty="0"/>
              <a:t>      create    app/views/project/</a:t>
            </a:r>
            <a:r>
              <a:rPr lang="en-US" sz="1400" dirty="0" err="1"/>
              <a:t>index.html.erb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invoke  </a:t>
            </a:r>
            <a:r>
              <a:rPr lang="en-US" sz="1400" dirty="0" err="1"/>
              <a:t>test_unit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create    test/functional/</a:t>
            </a:r>
            <a:r>
              <a:rPr lang="en-US" sz="1400" dirty="0" err="1"/>
              <a:t>project_controller_test.rb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invoke  helper</a:t>
            </a:r>
          </a:p>
          <a:p>
            <a:pPr marL="400050" lvl="1" indent="0">
              <a:buNone/>
            </a:pPr>
            <a:r>
              <a:rPr lang="en-US" sz="1400" dirty="0"/>
              <a:t>      create    app/helpers/</a:t>
            </a:r>
            <a:r>
              <a:rPr lang="en-US" sz="1400" dirty="0" err="1"/>
              <a:t>project_helper.rb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invoke    </a:t>
            </a:r>
            <a:r>
              <a:rPr lang="en-US" sz="1400" dirty="0" err="1"/>
              <a:t>test_unit</a:t>
            </a: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      </a:t>
            </a:r>
            <a:r>
              <a:rPr lang="en-US" sz="1400" dirty="0" smtClean="0"/>
              <a:t>create      test/unit/helpers/</a:t>
            </a:r>
            <a:r>
              <a:rPr lang="en-US" sz="1400" dirty="0" err="1" smtClean="0"/>
              <a:t>project_helper_test.rb</a:t>
            </a: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2400" dirty="0">
                <a:solidFill>
                  <a:srgbClr val="FFC000"/>
                </a:solidFill>
              </a:rPr>
              <a:t>c</a:t>
            </a:r>
            <a:r>
              <a:rPr lang="en-US" sz="2400" dirty="0" smtClean="0">
                <a:solidFill>
                  <a:srgbClr val="FFC000"/>
                </a:solidFill>
              </a:rPr>
              <a:t>onvention over configuration!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3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and Actions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09600" y="16764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As an example, if a user goes to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/projects/index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in your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application,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Rails will create an instance of 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ProjectsController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and run the </a:t>
            </a:r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index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method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</a:rPr>
              <a:t>. </a:t>
            </a:r>
            <a:endParaRPr lang="uk-UA" sz="24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55" y="2753618"/>
            <a:ext cx="8330830" cy="3494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0872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12541</TotalTime>
  <Words>795</Words>
  <Application>Microsoft Office PowerPoint</Application>
  <PresentationFormat>On-screen Show (4:3)</PresentationFormat>
  <Paragraphs>139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Agenda</vt:lpstr>
      <vt:lpstr>MVC</vt:lpstr>
      <vt:lpstr>Controller</vt:lpstr>
      <vt:lpstr>ActionController</vt:lpstr>
      <vt:lpstr>ApplicationController</vt:lpstr>
      <vt:lpstr>Methods and Actions</vt:lpstr>
      <vt:lpstr>Lets generate a controller</vt:lpstr>
      <vt:lpstr>Methods and Actions</vt:lpstr>
      <vt:lpstr>Variables</vt:lpstr>
      <vt:lpstr>Using request parameters</vt:lpstr>
      <vt:lpstr>Using request parameters</vt:lpstr>
      <vt:lpstr>Rendering templates</vt:lpstr>
      <vt:lpstr>Rendering templates</vt:lpstr>
      <vt:lpstr>Sending other data types</vt:lpstr>
      <vt:lpstr>Redirects</vt:lpstr>
      <vt:lpstr>Redirects</vt:lpstr>
      <vt:lpstr>Sending feedback with flash</vt:lpstr>
      <vt:lpstr>Sending feedback with flash</vt:lpstr>
      <vt:lpstr>Routes in Rails</vt:lpstr>
      <vt:lpstr>Routes in Rails</vt:lpstr>
      <vt:lpstr>Routes in Rails</vt:lpstr>
      <vt:lpstr>CRUD, Verbs, Actions</vt:lpstr>
      <vt:lpstr>CRUD, Verbs, Actions</vt:lpstr>
      <vt:lpstr>Paths and URLs</vt:lpstr>
      <vt:lpstr>Nested Resources</vt:lpstr>
      <vt:lpstr>Creating patchs and URLs</vt:lpstr>
      <vt:lpstr>The Rails Way</vt:lpstr>
      <vt:lpstr>PowerPoint Presentation</vt:lpstr>
      <vt:lpstr>Links</vt:lpstr>
      <vt:lpstr>Contacts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mbrandon</dc:creator>
  <cp:lastModifiedBy>Oleksii Zaitsev</cp:lastModifiedBy>
  <cp:revision>285</cp:revision>
  <cp:lastPrinted>2011-02-24T14:03:40Z</cp:lastPrinted>
  <dcterms:created xsi:type="dcterms:W3CDTF">2010-08-18T17:56:28Z</dcterms:created>
  <dcterms:modified xsi:type="dcterms:W3CDTF">2012-02-16T08:47:37Z</dcterms:modified>
</cp:coreProperties>
</file>