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0" r:id="rId2"/>
    <p:sldId id="342" r:id="rId3"/>
    <p:sldId id="344" r:id="rId4"/>
    <p:sldId id="345" r:id="rId5"/>
    <p:sldId id="347" r:id="rId6"/>
    <p:sldId id="346" r:id="rId7"/>
    <p:sldId id="348" r:id="rId8"/>
    <p:sldId id="350" r:id="rId9"/>
    <p:sldId id="354" r:id="rId10"/>
    <p:sldId id="351" r:id="rId11"/>
    <p:sldId id="352" r:id="rId12"/>
    <p:sldId id="353" r:id="rId13"/>
    <p:sldId id="355" r:id="rId14"/>
    <p:sldId id="307" r:id="rId15"/>
    <p:sldId id="311" r:id="rId16"/>
    <p:sldId id="343" r:id="rId17"/>
  </p:sldIdLst>
  <p:sldSz cx="9144000" cy="6858000" type="screen4x3"/>
  <p:notesSz cx="6669088" cy="9926638"/>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8230" autoAdjust="0"/>
  </p:normalViewPr>
  <p:slideViewPr>
    <p:cSldViewPr>
      <p:cViewPr>
        <p:scale>
          <a:sx n="100" d="100"/>
          <a:sy n="100" d="100"/>
        </p:scale>
        <p:origin x="-1944" y="-414"/>
      </p:cViewPr>
      <p:guideLst>
        <p:guide orient="horz" pos="2160"/>
        <p:guide pos="2880"/>
      </p:guideLst>
    </p:cSldViewPr>
  </p:slideViewPr>
  <p:outlineViewPr>
    <p:cViewPr>
      <p:scale>
        <a:sx n="33" d="100"/>
        <a:sy n="33" d="100"/>
      </p:scale>
      <p:origin x="228"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en-US"/>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6019AEDE-E541-4E35-8B26-1D43E65BC589}" type="datetimeFigureOut">
              <a:rPr lang="en-US"/>
              <a:pPr>
                <a:defRPr/>
              </a:pPr>
              <a:t>2/7/2012</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3E554A3A-C448-43EB-AB1C-86C9A92CD1EF}" type="slidenum">
              <a:rPr lang="en-US"/>
              <a:pPr>
                <a:defRPr/>
              </a:pPr>
              <a:t>‹#›</a:t>
            </a:fld>
            <a:endParaRPr lang="en-US"/>
          </a:p>
        </p:txBody>
      </p:sp>
    </p:spTree>
    <p:extLst>
      <p:ext uri="{BB962C8B-B14F-4D97-AF65-F5344CB8AC3E}">
        <p14:creationId xmlns:p14="http://schemas.microsoft.com/office/powerpoint/2010/main" val="2550137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spcBef>
                <a:spcPct val="0"/>
              </a:spcBef>
              <a:spcAft>
                <a:spcPct val="0"/>
              </a:spcAft>
            </a:pPr>
            <a:fld id="{73387BC6-ECEB-4BDB-A475-84962A050DC6}" type="slidenum">
              <a:rPr lang="en-US" b="0" smtClean="0">
                <a:latin typeface="Calibri" pitchFamily="34" charset="0"/>
              </a:rPr>
              <a:pPr eaLnBrk="1" fontAlgn="base" hangingPunct="1">
                <a:spcBef>
                  <a:spcPct val="0"/>
                </a:spcBef>
                <a:spcAft>
                  <a:spcPct val="0"/>
                </a:spcAft>
              </a:pPr>
              <a:t>1</a:t>
            </a:fld>
            <a:endParaRPr lang="en-US" b="0"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6"/>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pic>
        <p:nvPicPr>
          <p:cNvPr id="8" name="Picture 16" descr="softserve-logo-white-for-blue.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326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GettyImages_98064892.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684588"/>
            <a:ext cx="20589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userDrawn="1"/>
        </p:nvGrpSpPr>
        <p:grpSpPr bwMode="auto">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3" name="Rectangle 12"/>
            <p:cNvSpPr/>
            <p:nvPr/>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gr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Date Placeholder 3"/>
          <p:cNvSpPr>
            <a:spLocks noGrp="1"/>
          </p:cNvSpPr>
          <p:nvPr>
            <p:ph type="dt" sz="half" idx="10"/>
          </p:nvPr>
        </p:nvSpPr>
        <p:spPr/>
        <p:txBody>
          <a:bodyPr/>
          <a:lstStyle>
            <a:lvl1pPr>
              <a:defRPr>
                <a:latin typeface="+mn-lt"/>
              </a:defRPr>
            </a:lvl1pPr>
          </a:lstStyle>
          <a:p>
            <a:pPr>
              <a:defRPr/>
            </a:pPr>
            <a:fld id="{12090659-8476-44F1-8E95-527E43B4D6AE}" type="datetimeFigureOut">
              <a:rPr lang="en-US"/>
              <a:pPr>
                <a:defRPr/>
              </a:pPr>
              <a:t>2/7/2012</a:t>
            </a:fld>
            <a:endParaRPr lang="en-US" dirty="0"/>
          </a:p>
        </p:txBody>
      </p:sp>
      <p:sp>
        <p:nvSpPr>
          <p:cNvPr id="15"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6" name="Slide Number Placeholder 5"/>
          <p:cNvSpPr>
            <a:spLocks noGrp="1"/>
          </p:cNvSpPr>
          <p:nvPr>
            <p:ph type="sldNum" sz="quarter" idx="12"/>
          </p:nvPr>
        </p:nvSpPr>
        <p:spPr/>
        <p:txBody>
          <a:bodyPr/>
          <a:lstStyle>
            <a:lvl1pPr>
              <a:defRPr>
                <a:latin typeface="+mn-lt"/>
              </a:defRPr>
            </a:lvl1pPr>
          </a:lstStyle>
          <a:p>
            <a:pPr>
              <a:defRPr/>
            </a:pPr>
            <a:fld id="{25ECD947-AFB6-4CA2-B48E-AD4A032BC5CE}" type="slidenum">
              <a:rPr lang="en-US"/>
              <a:pPr>
                <a:defRPr/>
              </a:pPr>
              <a:t>‹#›</a:t>
            </a:fld>
            <a:endParaRPr lang="en-US" dirty="0"/>
          </a:p>
        </p:txBody>
      </p:sp>
    </p:spTree>
    <p:extLst>
      <p:ext uri="{BB962C8B-B14F-4D97-AF65-F5344CB8AC3E}">
        <p14:creationId xmlns:p14="http://schemas.microsoft.com/office/powerpoint/2010/main" val="92616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pic>
        <p:nvPicPr>
          <p:cNvPr id="8" name="Picture 7" descr="softserve logo.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324600"/>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lvl1pPr algn="l">
              <a:defRPr sz="3200">
                <a:solidFill>
                  <a:schemeClr val="bg1"/>
                </a:solidFill>
                <a:latin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000">
                <a:solidFill>
                  <a:schemeClr val="tx1">
                    <a:lumMod val="65000"/>
                    <a:lumOff val="35000"/>
                  </a:schemeClr>
                </a:solidFill>
                <a:latin typeface="Verdana" pitchFamily="34" charset="0"/>
              </a:defRPr>
            </a:lvl1pPr>
            <a:lvl2pPr>
              <a:defRPr sz="2000">
                <a:solidFill>
                  <a:schemeClr val="tx1">
                    <a:lumMod val="65000"/>
                    <a:lumOff val="35000"/>
                  </a:schemeClr>
                </a:solidFill>
                <a:latin typeface="Verdana" pitchFamily="34" charset="0"/>
              </a:defRPr>
            </a:lvl2pPr>
            <a:lvl3pPr>
              <a:defRPr sz="1800">
                <a:solidFill>
                  <a:schemeClr val="tx1">
                    <a:lumMod val="65000"/>
                    <a:lumOff val="35000"/>
                  </a:schemeClr>
                </a:solidFill>
                <a:latin typeface="Verdana" pitchFamily="34" charset="0"/>
              </a:defRPr>
            </a:lvl3pPr>
            <a:lvl4pPr>
              <a:defRPr sz="1600">
                <a:solidFill>
                  <a:schemeClr val="tx1">
                    <a:lumMod val="65000"/>
                    <a:lumOff val="35000"/>
                  </a:schemeClr>
                </a:solidFill>
                <a:latin typeface="Verdana" pitchFamily="34" charset="0"/>
              </a:defRPr>
            </a:lvl4pPr>
            <a:lvl5pPr>
              <a:defRPr sz="1400">
                <a:solidFill>
                  <a:schemeClr val="tx1">
                    <a:lumMod val="65000"/>
                    <a:lumOff val="35000"/>
                  </a:schemeClr>
                </a:solidFill>
                <a:latin typeface="Verdan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000">
                <a:solidFill>
                  <a:schemeClr val="tx1">
                    <a:lumMod val="65000"/>
                    <a:lumOff val="35000"/>
                  </a:schemeClr>
                </a:solidFill>
                <a:latin typeface="Verdana" pitchFamily="34" charset="0"/>
              </a:defRPr>
            </a:lvl1pPr>
            <a:lvl2pPr>
              <a:defRPr sz="2000">
                <a:solidFill>
                  <a:schemeClr val="tx1">
                    <a:lumMod val="65000"/>
                    <a:lumOff val="35000"/>
                  </a:schemeClr>
                </a:solidFill>
                <a:latin typeface="Verdana" pitchFamily="34" charset="0"/>
              </a:defRPr>
            </a:lvl2pPr>
            <a:lvl3pPr>
              <a:defRPr sz="1800">
                <a:solidFill>
                  <a:schemeClr val="tx1">
                    <a:lumMod val="65000"/>
                    <a:lumOff val="35000"/>
                  </a:schemeClr>
                </a:solidFill>
                <a:latin typeface="Verdana" pitchFamily="34" charset="0"/>
              </a:defRPr>
            </a:lvl3pPr>
            <a:lvl4pPr>
              <a:defRPr sz="1600">
                <a:solidFill>
                  <a:schemeClr val="tx1">
                    <a:lumMod val="65000"/>
                    <a:lumOff val="35000"/>
                  </a:schemeClr>
                </a:solidFill>
                <a:latin typeface="Verdana" pitchFamily="34" charset="0"/>
              </a:defRPr>
            </a:lvl4pPr>
            <a:lvl5pPr>
              <a:defRPr sz="1600">
                <a:solidFill>
                  <a:schemeClr val="tx1">
                    <a:lumMod val="65000"/>
                    <a:lumOff val="35000"/>
                  </a:schemeClr>
                </a:solidFill>
                <a:latin typeface="Verdan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4"/>
          <p:cNvSpPr>
            <a:spLocks noGrp="1"/>
          </p:cNvSpPr>
          <p:nvPr>
            <p:ph type="dt" sz="half" idx="10"/>
          </p:nvPr>
        </p:nvSpPr>
        <p:spPr/>
        <p:txBody>
          <a:bodyPr/>
          <a:lstStyle>
            <a:lvl1pPr>
              <a:defRPr/>
            </a:lvl1pPr>
          </a:lstStyle>
          <a:p>
            <a:pPr>
              <a:defRPr/>
            </a:pPr>
            <a:fld id="{D7B0C86D-B3F4-42AB-96A8-96B5CD907647}" type="datetimeFigureOut">
              <a:rPr lang="en-US"/>
              <a:pPr>
                <a:defRPr/>
              </a:pPr>
              <a:t>2/7/2012</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pPr>
              <a:defRPr/>
            </a:pPr>
            <a:fld id="{40FC45AF-6EFD-4E32-81C8-2A0600B6B533}" type="slidenum">
              <a:rPr lang="en-US"/>
              <a:pPr>
                <a:defRPr/>
              </a:pPr>
              <a:t>‹#›</a:t>
            </a:fld>
            <a:endParaRPr lang="en-US"/>
          </a:p>
        </p:txBody>
      </p:sp>
    </p:spTree>
    <p:extLst>
      <p:ext uri="{BB962C8B-B14F-4D97-AF65-F5344CB8AC3E}">
        <p14:creationId xmlns:p14="http://schemas.microsoft.com/office/powerpoint/2010/main" val="289165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6"/>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pic>
        <p:nvPicPr>
          <p:cNvPr id="8" name="Picture 16" descr="softserve-logo-white-for-blue.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326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descr="GettyImages_95469335.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695700"/>
            <a:ext cx="2036763"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userDrawn="1"/>
        </p:nvGrpSpPr>
        <p:grpSpPr bwMode="auto">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3" name="Rectangle 12"/>
            <p:cNvSpPr/>
            <p:nvPr/>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gr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Date Placeholder 3"/>
          <p:cNvSpPr>
            <a:spLocks noGrp="1"/>
          </p:cNvSpPr>
          <p:nvPr>
            <p:ph type="dt" sz="half" idx="10"/>
          </p:nvPr>
        </p:nvSpPr>
        <p:spPr/>
        <p:txBody>
          <a:bodyPr/>
          <a:lstStyle>
            <a:lvl1pPr>
              <a:defRPr>
                <a:latin typeface="+mn-lt"/>
              </a:defRPr>
            </a:lvl1pPr>
          </a:lstStyle>
          <a:p>
            <a:pPr>
              <a:defRPr/>
            </a:pPr>
            <a:fld id="{0E706C18-1E21-416D-9A04-D0BB4C4C6507}" type="datetimeFigureOut">
              <a:rPr lang="en-US"/>
              <a:pPr>
                <a:defRPr/>
              </a:pPr>
              <a:t>2/7/2012</a:t>
            </a:fld>
            <a:endParaRPr lang="en-US" dirty="0"/>
          </a:p>
        </p:txBody>
      </p:sp>
      <p:sp>
        <p:nvSpPr>
          <p:cNvPr id="15"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6" name="Slide Number Placeholder 5"/>
          <p:cNvSpPr>
            <a:spLocks noGrp="1"/>
          </p:cNvSpPr>
          <p:nvPr>
            <p:ph type="sldNum" sz="quarter" idx="12"/>
          </p:nvPr>
        </p:nvSpPr>
        <p:spPr/>
        <p:txBody>
          <a:bodyPr/>
          <a:lstStyle>
            <a:lvl1pPr>
              <a:defRPr>
                <a:latin typeface="+mn-lt"/>
              </a:defRPr>
            </a:lvl1pPr>
          </a:lstStyle>
          <a:p>
            <a:pPr>
              <a:defRPr/>
            </a:pPr>
            <a:fld id="{C6A10C6B-973B-4895-AE56-BADBF794A62A}" type="slidenum">
              <a:rPr lang="en-US"/>
              <a:pPr>
                <a:defRPr/>
              </a:pPr>
              <a:t>‹#›</a:t>
            </a:fld>
            <a:endParaRPr lang="en-US" dirty="0"/>
          </a:p>
        </p:txBody>
      </p:sp>
    </p:spTree>
    <p:extLst>
      <p:ext uri="{BB962C8B-B14F-4D97-AF65-F5344CB8AC3E}">
        <p14:creationId xmlns:p14="http://schemas.microsoft.com/office/powerpoint/2010/main" val="37334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6"/>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pic>
        <p:nvPicPr>
          <p:cNvPr id="8" name="Picture 16" descr="softserve-logo-white-for-blue.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326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GettyImages_97541937.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694113"/>
            <a:ext cx="19812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userDrawn="1"/>
        </p:nvGrpSpPr>
        <p:grpSpPr bwMode="auto">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3" name="Rectangle 12"/>
            <p:cNvSpPr/>
            <p:nvPr/>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gr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Date Placeholder 3"/>
          <p:cNvSpPr>
            <a:spLocks noGrp="1"/>
          </p:cNvSpPr>
          <p:nvPr>
            <p:ph type="dt" sz="half" idx="10"/>
          </p:nvPr>
        </p:nvSpPr>
        <p:spPr/>
        <p:txBody>
          <a:bodyPr/>
          <a:lstStyle>
            <a:lvl1pPr>
              <a:defRPr>
                <a:latin typeface="+mn-lt"/>
              </a:defRPr>
            </a:lvl1pPr>
          </a:lstStyle>
          <a:p>
            <a:pPr>
              <a:defRPr/>
            </a:pPr>
            <a:fld id="{4286A118-BCBF-4242-B8B4-3B00DE9206E5}" type="datetimeFigureOut">
              <a:rPr lang="en-US"/>
              <a:pPr>
                <a:defRPr/>
              </a:pPr>
              <a:t>2/7/2012</a:t>
            </a:fld>
            <a:endParaRPr lang="en-US" dirty="0"/>
          </a:p>
        </p:txBody>
      </p:sp>
      <p:sp>
        <p:nvSpPr>
          <p:cNvPr id="15"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6" name="Slide Number Placeholder 5"/>
          <p:cNvSpPr>
            <a:spLocks noGrp="1"/>
          </p:cNvSpPr>
          <p:nvPr>
            <p:ph type="sldNum" sz="quarter" idx="12"/>
          </p:nvPr>
        </p:nvSpPr>
        <p:spPr/>
        <p:txBody>
          <a:bodyPr/>
          <a:lstStyle>
            <a:lvl1pPr>
              <a:defRPr>
                <a:latin typeface="+mn-lt"/>
              </a:defRPr>
            </a:lvl1pPr>
          </a:lstStyle>
          <a:p>
            <a:pPr>
              <a:defRPr/>
            </a:pPr>
            <a:fld id="{A751FAF9-2560-4AE1-9A68-908DC5A9B558}" type="slidenum">
              <a:rPr lang="en-US"/>
              <a:pPr>
                <a:defRPr/>
              </a:pPr>
              <a:t>‹#›</a:t>
            </a:fld>
            <a:endParaRPr lang="en-US" dirty="0"/>
          </a:p>
        </p:txBody>
      </p:sp>
    </p:spTree>
    <p:extLst>
      <p:ext uri="{BB962C8B-B14F-4D97-AF65-F5344CB8AC3E}">
        <p14:creationId xmlns:p14="http://schemas.microsoft.com/office/powerpoint/2010/main" val="69599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6"/>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pic>
        <p:nvPicPr>
          <p:cNvPr id="8" name="Picture 16" descr="softserve-logo-white-for-blue.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326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UP.jpg"/>
          <p:cNvPicPr>
            <a:picLocks noChangeAspect="1"/>
          </p:cNvPicPr>
          <p:nvPr userDrawn="1"/>
        </p:nvPicPr>
        <p:blipFill>
          <a:blip r:embed="rId3" cstate="print">
            <a:extLst>
              <a:ext uri="{28A0092B-C50C-407E-A947-70E740481C1C}">
                <a14:useLocalDpi xmlns:a14="http://schemas.microsoft.com/office/drawing/2010/main" val="0"/>
              </a:ext>
            </a:extLst>
          </a:blip>
          <a:srcRect l="1221" t="2138" r="1300" b="1973"/>
          <a:stretch>
            <a:fillRect/>
          </a:stretch>
        </p:blipFill>
        <p:spPr bwMode="auto">
          <a:xfrm>
            <a:off x="0" y="3695700"/>
            <a:ext cx="2133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userDrawn="1"/>
        </p:nvGrpSpPr>
        <p:grpSpPr bwMode="auto">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3" name="Rectangle 12"/>
            <p:cNvSpPr/>
            <p:nvPr/>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gr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Date Placeholder 3"/>
          <p:cNvSpPr>
            <a:spLocks noGrp="1"/>
          </p:cNvSpPr>
          <p:nvPr>
            <p:ph type="dt" sz="half" idx="10"/>
          </p:nvPr>
        </p:nvSpPr>
        <p:spPr/>
        <p:txBody>
          <a:bodyPr/>
          <a:lstStyle>
            <a:lvl1pPr>
              <a:defRPr>
                <a:latin typeface="+mn-lt"/>
              </a:defRPr>
            </a:lvl1pPr>
          </a:lstStyle>
          <a:p>
            <a:pPr>
              <a:defRPr/>
            </a:pPr>
            <a:fld id="{6B2FE6F2-811B-4146-A283-BC576BD4DB63}" type="datetimeFigureOut">
              <a:rPr lang="en-US"/>
              <a:pPr>
                <a:defRPr/>
              </a:pPr>
              <a:t>2/7/2012</a:t>
            </a:fld>
            <a:endParaRPr lang="en-US" dirty="0"/>
          </a:p>
        </p:txBody>
      </p:sp>
      <p:sp>
        <p:nvSpPr>
          <p:cNvPr id="15"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6" name="Slide Number Placeholder 5"/>
          <p:cNvSpPr>
            <a:spLocks noGrp="1"/>
          </p:cNvSpPr>
          <p:nvPr>
            <p:ph type="sldNum" sz="quarter" idx="12"/>
          </p:nvPr>
        </p:nvSpPr>
        <p:spPr/>
        <p:txBody>
          <a:bodyPr/>
          <a:lstStyle>
            <a:lvl1pPr>
              <a:defRPr>
                <a:latin typeface="+mn-lt"/>
              </a:defRPr>
            </a:lvl1pPr>
          </a:lstStyle>
          <a:p>
            <a:pPr>
              <a:defRPr/>
            </a:pPr>
            <a:fld id="{0F0CA618-EB23-4114-800D-6AE0072F11F8}" type="slidenum">
              <a:rPr lang="en-US"/>
              <a:pPr>
                <a:defRPr/>
              </a:pPr>
              <a:t>‹#›</a:t>
            </a:fld>
            <a:endParaRPr lang="en-US" dirty="0"/>
          </a:p>
        </p:txBody>
      </p:sp>
    </p:spTree>
    <p:extLst>
      <p:ext uri="{BB962C8B-B14F-4D97-AF65-F5344CB8AC3E}">
        <p14:creationId xmlns:p14="http://schemas.microsoft.com/office/powerpoint/2010/main" val="3416824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6"/>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pic>
        <p:nvPicPr>
          <p:cNvPr id="8" name="Picture 16" descr="softserve-logo-white-for-blue.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326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Documents and Settings\rmash\Desktop\GettyImages_stk80021cor.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694113"/>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userDrawn="1"/>
        </p:nvGrpSpPr>
        <p:grpSpPr bwMode="auto">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3" name="Rectangle 12"/>
            <p:cNvSpPr/>
            <p:nvPr/>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gr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Date Placeholder 3"/>
          <p:cNvSpPr>
            <a:spLocks noGrp="1"/>
          </p:cNvSpPr>
          <p:nvPr>
            <p:ph type="dt" sz="half" idx="10"/>
          </p:nvPr>
        </p:nvSpPr>
        <p:spPr/>
        <p:txBody>
          <a:bodyPr/>
          <a:lstStyle>
            <a:lvl1pPr>
              <a:defRPr>
                <a:latin typeface="+mn-lt"/>
              </a:defRPr>
            </a:lvl1pPr>
          </a:lstStyle>
          <a:p>
            <a:pPr>
              <a:defRPr/>
            </a:pPr>
            <a:fld id="{41AEEF0E-BAAF-497C-96FE-D915CBF8F9EC}" type="datetimeFigureOut">
              <a:rPr lang="en-US"/>
              <a:pPr>
                <a:defRPr/>
              </a:pPr>
              <a:t>2/7/2012</a:t>
            </a:fld>
            <a:endParaRPr lang="en-US" dirty="0"/>
          </a:p>
        </p:txBody>
      </p:sp>
      <p:sp>
        <p:nvSpPr>
          <p:cNvPr id="15"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6" name="Slide Number Placeholder 5"/>
          <p:cNvSpPr>
            <a:spLocks noGrp="1"/>
          </p:cNvSpPr>
          <p:nvPr>
            <p:ph type="sldNum" sz="quarter" idx="12"/>
          </p:nvPr>
        </p:nvSpPr>
        <p:spPr/>
        <p:txBody>
          <a:bodyPr/>
          <a:lstStyle>
            <a:lvl1pPr>
              <a:defRPr>
                <a:latin typeface="+mn-lt"/>
              </a:defRPr>
            </a:lvl1pPr>
          </a:lstStyle>
          <a:p>
            <a:pPr>
              <a:defRPr/>
            </a:pPr>
            <a:fld id="{E6CF0B55-E1AD-41BC-866C-8532DEF2B1D5}" type="slidenum">
              <a:rPr lang="en-US"/>
              <a:pPr>
                <a:defRPr/>
              </a:pPr>
              <a:t>‹#›</a:t>
            </a:fld>
            <a:endParaRPr lang="en-US" dirty="0"/>
          </a:p>
        </p:txBody>
      </p:sp>
    </p:spTree>
    <p:extLst>
      <p:ext uri="{BB962C8B-B14F-4D97-AF65-F5344CB8AC3E}">
        <p14:creationId xmlns:p14="http://schemas.microsoft.com/office/powerpoint/2010/main" val="356387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6"/>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pic>
        <p:nvPicPr>
          <p:cNvPr id="8" name="Picture 16" descr="softserve-logo-white-for-blue.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326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Documents and Settings\rmash\Desktop\GettyImages_80281950.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694113"/>
            <a:ext cx="213360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userDrawn="1"/>
        </p:nvGrpSpPr>
        <p:grpSpPr bwMode="auto">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3" name="Rectangle 12"/>
            <p:cNvSpPr/>
            <p:nvPr/>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gr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Date Placeholder 3"/>
          <p:cNvSpPr>
            <a:spLocks noGrp="1"/>
          </p:cNvSpPr>
          <p:nvPr>
            <p:ph type="dt" sz="half" idx="10"/>
          </p:nvPr>
        </p:nvSpPr>
        <p:spPr/>
        <p:txBody>
          <a:bodyPr/>
          <a:lstStyle>
            <a:lvl1pPr>
              <a:defRPr>
                <a:latin typeface="+mn-lt"/>
              </a:defRPr>
            </a:lvl1pPr>
          </a:lstStyle>
          <a:p>
            <a:pPr>
              <a:defRPr/>
            </a:pPr>
            <a:fld id="{FF4212A6-042D-4163-B2C4-B8C3A54BB088}" type="datetimeFigureOut">
              <a:rPr lang="en-US"/>
              <a:pPr>
                <a:defRPr/>
              </a:pPr>
              <a:t>2/7/2012</a:t>
            </a:fld>
            <a:endParaRPr lang="en-US" dirty="0"/>
          </a:p>
        </p:txBody>
      </p:sp>
      <p:sp>
        <p:nvSpPr>
          <p:cNvPr id="15"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6" name="Slide Number Placeholder 5"/>
          <p:cNvSpPr>
            <a:spLocks noGrp="1"/>
          </p:cNvSpPr>
          <p:nvPr>
            <p:ph type="sldNum" sz="quarter" idx="12"/>
          </p:nvPr>
        </p:nvSpPr>
        <p:spPr/>
        <p:txBody>
          <a:bodyPr/>
          <a:lstStyle>
            <a:lvl1pPr>
              <a:defRPr>
                <a:latin typeface="+mn-lt"/>
              </a:defRPr>
            </a:lvl1pPr>
          </a:lstStyle>
          <a:p>
            <a:pPr>
              <a:defRPr/>
            </a:pPr>
            <a:fld id="{C5E988D4-48C3-4A30-AD09-F7559EA25AA3}" type="slidenum">
              <a:rPr lang="en-US"/>
              <a:pPr>
                <a:defRPr/>
              </a:pPr>
              <a:t>‹#›</a:t>
            </a:fld>
            <a:endParaRPr lang="en-US" dirty="0"/>
          </a:p>
        </p:txBody>
      </p:sp>
    </p:spTree>
    <p:extLst>
      <p:ext uri="{BB962C8B-B14F-4D97-AF65-F5344CB8AC3E}">
        <p14:creationId xmlns:p14="http://schemas.microsoft.com/office/powerpoint/2010/main" val="23676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6"/>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pic>
        <p:nvPicPr>
          <p:cNvPr id="8" name="Picture 16" descr="softserve-logo-white-for-blue.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326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Documents and Settings\rmash\Desktop\GettyImages_102756315.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3694113"/>
            <a:ext cx="216058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userDrawn="1"/>
        </p:nvGrpSpPr>
        <p:grpSpPr bwMode="auto">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3" name="Rectangle 12"/>
            <p:cNvSpPr/>
            <p:nvPr/>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gr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Date Placeholder 3"/>
          <p:cNvSpPr>
            <a:spLocks noGrp="1"/>
          </p:cNvSpPr>
          <p:nvPr>
            <p:ph type="dt" sz="half" idx="10"/>
          </p:nvPr>
        </p:nvSpPr>
        <p:spPr/>
        <p:txBody>
          <a:bodyPr/>
          <a:lstStyle>
            <a:lvl1pPr>
              <a:defRPr>
                <a:latin typeface="+mn-lt"/>
              </a:defRPr>
            </a:lvl1pPr>
          </a:lstStyle>
          <a:p>
            <a:pPr>
              <a:defRPr/>
            </a:pPr>
            <a:fld id="{2CEAD3C0-B324-4DAB-A1ED-795BF0351BD9}" type="datetimeFigureOut">
              <a:rPr lang="en-US"/>
              <a:pPr>
                <a:defRPr/>
              </a:pPr>
              <a:t>2/7/2012</a:t>
            </a:fld>
            <a:endParaRPr lang="en-US" dirty="0"/>
          </a:p>
        </p:txBody>
      </p:sp>
      <p:sp>
        <p:nvSpPr>
          <p:cNvPr id="15"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6" name="Slide Number Placeholder 5"/>
          <p:cNvSpPr>
            <a:spLocks noGrp="1"/>
          </p:cNvSpPr>
          <p:nvPr>
            <p:ph type="sldNum" sz="quarter" idx="12"/>
          </p:nvPr>
        </p:nvSpPr>
        <p:spPr/>
        <p:txBody>
          <a:bodyPr/>
          <a:lstStyle>
            <a:lvl1pPr>
              <a:defRPr>
                <a:latin typeface="+mn-lt"/>
              </a:defRPr>
            </a:lvl1pPr>
          </a:lstStyle>
          <a:p>
            <a:pPr>
              <a:defRPr/>
            </a:pPr>
            <a:fld id="{6C0F183A-0392-4390-AE0D-1904EE9D33C8}" type="slidenum">
              <a:rPr lang="en-US"/>
              <a:pPr>
                <a:defRPr/>
              </a:pPr>
              <a:t>‹#›</a:t>
            </a:fld>
            <a:endParaRPr lang="en-US" dirty="0"/>
          </a:p>
        </p:txBody>
      </p:sp>
    </p:spTree>
    <p:extLst>
      <p:ext uri="{BB962C8B-B14F-4D97-AF65-F5344CB8AC3E}">
        <p14:creationId xmlns:p14="http://schemas.microsoft.com/office/powerpoint/2010/main" val="271435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6"/>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pic>
        <p:nvPicPr>
          <p:cNvPr id="8" name="Picture 16" descr="softserve-logo-white-for-blue.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326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Documents and Settings\rmash\Desktop\GettyImages_96502260.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700463"/>
            <a:ext cx="2133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a:grpSpLocks/>
          </p:cNvGrpSpPr>
          <p:nvPr userDrawn="1"/>
        </p:nvGrpSpPr>
        <p:grpSpPr bwMode="auto">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3" name="Rectangle 12"/>
            <p:cNvSpPr/>
            <p:nvPr/>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gr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Date Placeholder 3"/>
          <p:cNvSpPr>
            <a:spLocks noGrp="1"/>
          </p:cNvSpPr>
          <p:nvPr>
            <p:ph type="dt" sz="half" idx="10"/>
          </p:nvPr>
        </p:nvSpPr>
        <p:spPr/>
        <p:txBody>
          <a:bodyPr/>
          <a:lstStyle>
            <a:lvl1pPr>
              <a:defRPr>
                <a:latin typeface="+mn-lt"/>
              </a:defRPr>
            </a:lvl1pPr>
          </a:lstStyle>
          <a:p>
            <a:pPr>
              <a:defRPr/>
            </a:pPr>
            <a:fld id="{126D2EF2-5EBF-4C10-BE0A-D49229D51A5B}" type="datetimeFigureOut">
              <a:rPr lang="en-US"/>
              <a:pPr>
                <a:defRPr/>
              </a:pPr>
              <a:t>2/7/2012</a:t>
            </a:fld>
            <a:endParaRPr lang="en-US" dirty="0"/>
          </a:p>
        </p:txBody>
      </p:sp>
      <p:sp>
        <p:nvSpPr>
          <p:cNvPr id="15"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6" name="Slide Number Placeholder 5"/>
          <p:cNvSpPr>
            <a:spLocks noGrp="1"/>
          </p:cNvSpPr>
          <p:nvPr>
            <p:ph type="sldNum" sz="quarter" idx="12"/>
          </p:nvPr>
        </p:nvSpPr>
        <p:spPr/>
        <p:txBody>
          <a:bodyPr/>
          <a:lstStyle>
            <a:lvl1pPr>
              <a:defRPr>
                <a:latin typeface="+mn-lt"/>
              </a:defRPr>
            </a:lvl1pPr>
          </a:lstStyle>
          <a:p>
            <a:pPr>
              <a:defRPr/>
            </a:pPr>
            <a:fld id="{7BD42FAF-D7B6-4EF5-9E24-BC62C3C06456}" type="slidenum">
              <a:rPr lang="en-US"/>
              <a:pPr>
                <a:defRPr/>
              </a:pPr>
              <a:t>‹#›</a:t>
            </a:fld>
            <a:endParaRPr lang="en-US" dirty="0"/>
          </a:p>
        </p:txBody>
      </p:sp>
    </p:spTree>
    <p:extLst>
      <p:ext uri="{BB962C8B-B14F-4D97-AF65-F5344CB8AC3E}">
        <p14:creationId xmlns:p14="http://schemas.microsoft.com/office/powerpoint/2010/main" val="54338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5"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6"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7" name="TextBox 7"/>
          <p:cNvSpPr txBox="1"/>
          <p:nvPr userDrawn="1"/>
        </p:nvSpPr>
        <p:spPr>
          <a:xfrm>
            <a:off x="0" y="0"/>
            <a:ext cx="9144000" cy="3694113"/>
          </a:xfrm>
          <a:prstGeom prst="rect">
            <a:avLst/>
          </a:prstGeom>
          <a:solidFill>
            <a:schemeClr val="bg1">
              <a:lumMod val="65000"/>
            </a:schemeClr>
          </a:solidFill>
        </p:spPr>
        <p:txBody>
          <a:bodyPr>
            <a:spAutoFit/>
          </a:bodyPr>
          <a:lstStyle/>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a:p>
            <a:pPr fontAlgn="auto">
              <a:spcBef>
                <a:spcPts val="0"/>
              </a:spcBef>
              <a:spcAft>
                <a:spcPts val="0"/>
              </a:spcAft>
              <a:defRPr/>
            </a:pPr>
            <a:endParaRPr lang="en-US" b="0" dirty="0">
              <a:latin typeface="+mn-lt"/>
              <a:cs typeface="+mn-cs"/>
            </a:endParaRPr>
          </a:p>
        </p:txBody>
      </p:sp>
      <p:sp>
        <p:nvSpPr>
          <p:cNvPr id="8" name="Rectangle 9"/>
          <p:cNvSpPr/>
          <p:nvPr userDrawn="1"/>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9" name="Rectangle 10"/>
          <p:cNvSpPr/>
          <p:nvPr userDrawn="1"/>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sp>
        <p:nvSpPr>
          <p:cNvPr id="10" name="Rectangle 12"/>
          <p:cNvSpPr/>
          <p:nvPr userDrawn="1"/>
        </p:nvSpPr>
        <p:spPr>
          <a:xfrm rot="5400000">
            <a:off x="4381500" y="-876300"/>
            <a:ext cx="381000"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p>
        </p:txBody>
      </p:sp>
      <p:pic>
        <p:nvPicPr>
          <p:cNvPr id="11" name="Picture 13" descr="softserve logo.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324600"/>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normAutofit/>
          </a:bodyPr>
          <a:lstStyle>
            <a:lvl1pPr algn="l">
              <a:defRPr sz="2800" b="0" cap="all">
                <a:solidFill>
                  <a:schemeClr val="tx1">
                    <a:lumMod val="75000"/>
                    <a:lumOff val="25000"/>
                  </a:schemeClr>
                </a:solidFill>
                <a:latin typeface="Verdana"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962400"/>
            <a:ext cx="7772400" cy="444500"/>
          </a:xfrm>
        </p:spPr>
        <p:txBody>
          <a:bodyPr anchor="b"/>
          <a:lstStyle>
            <a:lvl1pPr marL="0" indent="0">
              <a:buNone/>
              <a:defRPr sz="2000">
                <a:solidFill>
                  <a:schemeClr val="tx1">
                    <a:tint val="75000"/>
                  </a:schemeClr>
                </a:solidFill>
                <a:latin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2" name="Date Placeholder 3"/>
          <p:cNvSpPr>
            <a:spLocks noGrp="1"/>
          </p:cNvSpPr>
          <p:nvPr>
            <p:ph type="dt" sz="half" idx="10"/>
          </p:nvPr>
        </p:nvSpPr>
        <p:spPr/>
        <p:txBody>
          <a:bodyPr/>
          <a:lstStyle>
            <a:lvl1pPr>
              <a:defRPr>
                <a:latin typeface="+mn-lt"/>
              </a:defRPr>
            </a:lvl1pPr>
          </a:lstStyle>
          <a:p>
            <a:pPr>
              <a:defRPr/>
            </a:pPr>
            <a:fld id="{017D8921-33F9-4DCC-8713-D6753951D510}" type="datetimeFigureOut">
              <a:rPr lang="en-US"/>
              <a:pPr>
                <a:defRPr/>
              </a:pPr>
              <a:t>2/7/2012</a:t>
            </a:fld>
            <a:endParaRPr lang="en-US" dirty="0"/>
          </a:p>
        </p:txBody>
      </p:sp>
      <p:sp>
        <p:nvSpPr>
          <p:cNvPr id="13" name="Footer Placeholder 4"/>
          <p:cNvSpPr>
            <a:spLocks noGrp="1"/>
          </p:cNvSpPr>
          <p:nvPr>
            <p:ph type="ftr" sz="quarter" idx="11"/>
          </p:nvPr>
        </p:nvSpPr>
        <p:spPr/>
        <p:txBody>
          <a:bodyPr/>
          <a:lstStyle>
            <a:lvl1pPr>
              <a:defRPr>
                <a:latin typeface="+mn-lt"/>
              </a:defRPr>
            </a:lvl1pPr>
          </a:lstStyle>
          <a:p>
            <a:pPr>
              <a:defRPr/>
            </a:pPr>
            <a:endParaRPr lang="en-US"/>
          </a:p>
        </p:txBody>
      </p:sp>
      <p:sp>
        <p:nvSpPr>
          <p:cNvPr id="14" name="Slide Number Placeholder 5"/>
          <p:cNvSpPr>
            <a:spLocks noGrp="1"/>
          </p:cNvSpPr>
          <p:nvPr>
            <p:ph type="sldNum" sz="quarter" idx="12"/>
          </p:nvPr>
        </p:nvSpPr>
        <p:spPr/>
        <p:txBody>
          <a:bodyPr/>
          <a:lstStyle>
            <a:lvl1pPr>
              <a:defRPr/>
            </a:lvl1pPr>
          </a:lstStyle>
          <a:p>
            <a:pPr>
              <a:defRPr/>
            </a:pPr>
            <a:fld id="{B926D235-64B7-41D4-9C30-7E9587F5FDE6}" type="slidenum">
              <a:rPr lang="en-US"/>
              <a:pPr>
                <a:defRPr/>
              </a:pPr>
              <a:t>‹#›</a:t>
            </a:fld>
            <a:endParaRPr lang="en-US"/>
          </a:p>
        </p:txBody>
      </p:sp>
    </p:spTree>
    <p:extLst>
      <p:ext uri="{BB962C8B-B14F-4D97-AF65-F5344CB8AC3E}">
        <p14:creationId xmlns:p14="http://schemas.microsoft.com/office/powerpoint/2010/main" val="266765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fontAlgn="auto">
              <a:spcBef>
                <a:spcPts val="0"/>
              </a:spcBef>
              <a:spcAft>
                <a:spcPts val="0"/>
              </a:spcAft>
              <a:defRPr sz="1200" b="0">
                <a:solidFill>
                  <a:schemeClr val="tx1">
                    <a:tint val="75000"/>
                  </a:schemeClr>
                </a:solidFill>
                <a:latin typeface="+mn-lt"/>
                <a:cs typeface="+mn-cs"/>
              </a:defRPr>
            </a:lvl1pPr>
          </a:lstStyle>
          <a:p>
            <a:pPr>
              <a:defRPr/>
            </a:pPr>
            <a:fld id="{9B63289F-735A-482A-A579-0A767A02983B}" type="datetimeFigureOut">
              <a:rPr lang="en-US"/>
              <a:pPr>
                <a:defRPr/>
              </a:pPr>
              <a:t>2/7/2012</a:t>
            </a:fld>
            <a:endParaRPr lang="en-US"/>
          </a:p>
        </p:txBody>
      </p:sp>
      <p:sp>
        <p:nvSpPr>
          <p:cNvPr id="12" name="Footer Placeholder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cs typeface="+mn-cs"/>
              </a:defRPr>
            </a:lvl1pPr>
          </a:lstStyle>
          <a:p>
            <a:pPr>
              <a:defRPr/>
            </a:pPr>
            <a:endParaRPr lang="en-US"/>
          </a:p>
        </p:txBody>
      </p:sp>
      <p:sp>
        <p:nvSpPr>
          <p:cNvPr id="13"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cs typeface="+mn-cs"/>
              </a:defRPr>
            </a:lvl1pPr>
          </a:lstStyle>
          <a:p>
            <a:pPr>
              <a:defRPr/>
            </a:pPr>
            <a:fld id="{7D417720-F98C-4B07-957B-B0968B44B8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hyperlink" Target="http://railsinstaller.org/" TargetMode="External"/><Relationship Id="rId3" Type="http://schemas.openxmlformats.org/officeDocument/2006/relationships/hyperlink" Target="http://rubyonrails.org/" TargetMode="External"/><Relationship Id="rId7" Type="http://schemas.openxmlformats.org/officeDocument/2006/relationships/hyperlink" Target="http://www.tiobe.com/index.php/paperinfo/tpci/Ruby.html"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hyperlink" Target="http://github.com/" TargetMode="External"/><Relationship Id="rId5" Type="http://schemas.openxmlformats.org/officeDocument/2006/relationships/hyperlink" Target="http://heroku.com/" TargetMode="External"/><Relationship Id="rId4" Type="http://schemas.openxmlformats.org/officeDocument/2006/relationships/hyperlink" Target="http://guides.rubyonrails.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p:cNvSpPr txBox="1">
            <a:spLocks noChangeArrowheads="1"/>
          </p:cNvSpPr>
          <p:nvPr/>
        </p:nvSpPr>
        <p:spPr bwMode="auto">
          <a:xfrm>
            <a:off x="5257800" y="6097588"/>
            <a:ext cx="3657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defRPr/>
            </a:pPr>
            <a:r>
              <a:rPr lang="en-US" sz="1600" b="0" dirty="0" smtClean="0">
                <a:solidFill>
                  <a:schemeClr val="tx1">
                    <a:lumMod val="85000"/>
                    <a:lumOff val="15000"/>
                  </a:schemeClr>
                </a:solidFill>
                <a:latin typeface="+mj-lt"/>
                <a:cs typeface="+mn-cs"/>
              </a:rPr>
              <a:t>Igor Kasyanchuk</a:t>
            </a:r>
            <a:endParaRPr lang="en-US" sz="1600" dirty="0">
              <a:solidFill>
                <a:schemeClr val="tx1">
                  <a:lumMod val="85000"/>
                  <a:lumOff val="15000"/>
                </a:schemeClr>
              </a:solidFill>
              <a:latin typeface="+mj-lt"/>
              <a:cs typeface="Courier New" pitchFamily="49" charset="0"/>
            </a:endParaRPr>
          </a:p>
        </p:txBody>
      </p:sp>
      <p:sp>
        <p:nvSpPr>
          <p:cNvPr id="12291" name="Subtitle 1"/>
          <p:cNvSpPr>
            <a:spLocks noGrp="1"/>
          </p:cNvSpPr>
          <p:nvPr>
            <p:ph type="subTitle" idx="1"/>
          </p:nvPr>
        </p:nvSpPr>
        <p:spPr/>
        <p:txBody>
          <a:bodyPr/>
          <a:lstStyle/>
          <a:p>
            <a:pPr eaLnBrk="1" hangingPunct="1"/>
            <a:r>
              <a:rPr lang="en-US" dirty="0" smtClean="0">
                <a:solidFill>
                  <a:srgbClr val="404040"/>
                </a:solidFill>
              </a:rPr>
              <a:t>MVC. Building Ruby on Rails</a:t>
            </a:r>
          </a:p>
          <a:p>
            <a:pPr eaLnBrk="1" hangingPunct="1"/>
            <a:r>
              <a:rPr lang="en-US" dirty="0" smtClean="0">
                <a:solidFill>
                  <a:srgbClr val="404040"/>
                </a:solidFill>
              </a:rPr>
              <a:t>Application</a:t>
            </a:r>
          </a:p>
          <a:p>
            <a:pPr eaLnBrk="1" hangingPunct="1"/>
            <a:endParaRPr lang="ru-RU" dirty="0" smtClean="0">
              <a:solidFill>
                <a:srgbClr val="404040"/>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1000"/>
                                        <p:tgtEl>
                                          <p:spTgt spid="12291">
                                            <p:txEl>
                                              <p:pRg st="1" end="1"/>
                                            </p:txEl>
                                          </p:spTgt>
                                        </p:tgtEl>
                                      </p:cBhvr>
                                    </p:animEffect>
                                    <p:anim calcmode="lin" valueType="num">
                                      <p:cBhvr>
                                        <p:cTn id="13"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dirty="0" smtClean="0">
                <a:solidFill>
                  <a:schemeClr val="bg1"/>
                </a:solidFill>
              </a:rPr>
              <a:t>Idea</a:t>
            </a:r>
            <a:endParaRPr lang="en-US" sz="3600" b="0" dirty="0">
              <a:solidFill>
                <a:schemeClr val="bg1"/>
              </a:solidFill>
              <a:latin typeface="Verdana" pitchFamily="34" charset="0"/>
            </a:endParaRPr>
          </a:p>
        </p:txBody>
      </p:sp>
      <p:sp>
        <p:nvSpPr>
          <p:cNvPr id="4" name="TextBox 3"/>
          <p:cNvSpPr txBox="1"/>
          <p:nvPr/>
        </p:nvSpPr>
        <p:spPr>
          <a:xfrm>
            <a:off x="0" y="2055813"/>
            <a:ext cx="8610600" cy="1366528"/>
          </a:xfrm>
          <a:prstGeom prst="rect">
            <a:avLst/>
          </a:prstGeom>
          <a:noFill/>
        </p:spPr>
        <p:txBody>
          <a:bodyPr wrap="square">
            <a:spAutoFit/>
          </a:bodyPr>
          <a:lstStyle/>
          <a:p>
            <a:pPr marL="965200" indent="-342900">
              <a:spcBef>
                <a:spcPct val="20000"/>
              </a:spcBef>
              <a:buAutoNum type="arabicPeriod"/>
              <a:defRPr/>
            </a:pPr>
            <a:r>
              <a:rPr lang="en-US" b="0" dirty="0" smtClean="0">
                <a:latin typeface="+mn-lt"/>
                <a:cs typeface="+mn-cs"/>
              </a:rPr>
              <a:t>How to start?</a:t>
            </a:r>
          </a:p>
          <a:p>
            <a:pPr marL="965200" indent="-342900">
              <a:spcBef>
                <a:spcPct val="20000"/>
              </a:spcBef>
              <a:buAutoNum type="arabicPeriod"/>
              <a:defRPr/>
            </a:pPr>
            <a:r>
              <a:rPr lang="en-US" b="0" dirty="0" smtClean="0">
                <a:latin typeface="+mn-lt"/>
                <a:cs typeface="+mn-cs"/>
              </a:rPr>
              <a:t>What to do?</a:t>
            </a:r>
          </a:p>
          <a:p>
            <a:pPr marL="965200" indent="-342900">
              <a:spcBef>
                <a:spcPct val="20000"/>
              </a:spcBef>
              <a:buAutoNum type="arabicPeriod"/>
              <a:defRPr/>
            </a:pPr>
            <a:r>
              <a:rPr lang="en-US" b="0" dirty="0" smtClean="0">
                <a:latin typeface="+mn-lt"/>
                <a:cs typeface="+mn-cs"/>
              </a:rPr>
              <a:t>When?</a:t>
            </a:r>
          </a:p>
          <a:p>
            <a:pPr marL="965200" indent="-342900">
              <a:spcBef>
                <a:spcPct val="20000"/>
              </a:spcBef>
              <a:buAutoNum type="arabicPeriod"/>
              <a:defRPr/>
            </a:pPr>
            <a:r>
              <a:rPr lang="en-US" b="0" dirty="0" smtClean="0">
                <a:latin typeface="+mn-lt"/>
                <a:cs typeface="+mn-cs"/>
              </a:rPr>
              <a:t>Measure results.</a:t>
            </a:r>
            <a:endParaRPr lang="en-US" b="0" dirty="0">
              <a:latin typeface="+mn-lt"/>
              <a:cs typeface="+mn-cs"/>
            </a:endParaRPr>
          </a:p>
        </p:txBody>
      </p:sp>
    </p:spTree>
    <p:extLst>
      <p:ext uri="{BB962C8B-B14F-4D97-AF65-F5344CB8AC3E}">
        <p14:creationId xmlns:p14="http://schemas.microsoft.com/office/powerpoint/2010/main" val="1309586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dirty="0">
                <a:solidFill>
                  <a:schemeClr val="bg1"/>
                </a:solidFill>
              </a:rPr>
              <a:t>Tools</a:t>
            </a:r>
            <a:endParaRPr lang="en-US" sz="3600" b="0" dirty="0">
              <a:solidFill>
                <a:schemeClr val="bg1"/>
              </a:solidFill>
              <a:latin typeface="Verdana" pitchFamily="34" charset="0"/>
            </a:endParaRPr>
          </a:p>
        </p:txBody>
      </p:sp>
      <p:sp>
        <p:nvSpPr>
          <p:cNvPr id="4" name="TextBox 3"/>
          <p:cNvSpPr txBox="1"/>
          <p:nvPr/>
        </p:nvSpPr>
        <p:spPr>
          <a:xfrm>
            <a:off x="0" y="2055813"/>
            <a:ext cx="8610600" cy="2363724"/>
          </a:xfrm>
          <a:prstGeom prst="rect">
            <a:avLst/>
          </a:prstGeom>
          <a:noFill/>
        </p:spPr>
        <p:txBody>
          <a:bodyPr wrap="square">
            <a:spAutoFit/>
          </a:bodyPr>
          <a:lstStyle/>
          <a:p>
            <a:pPr marL="965200" indent="-342900">
              <a:spcBef>
                <a:spcPct val="20000"/>
              </a:spcBef>
              <a:buAutoNum type="arabicPeriod"/>
              <a:defRPr/>
            </a:pPr>
            <a:r>
              <a:rPr lang="en-US" b="0" dirty="0" smtClean="0">
                <a:latin typeface="+mn-lt"/>
                <a:cs typeface="+mn-cs"/>
              </a:rPr>
              <a:t>Ruby</a:t>
            </a:r>
          </a:p>
          <a:p>
            <a:pPr marL="965200" indent="-342900">
              <a:spcBef>
                <a:spcPct val="20000"/>
              </a:spcBef>
              <a:buAutoNum type="arabicPeriod"/>
              <a:defRPr/>
            </a:pPr>
            <a:r>
              <a:rPr lang="en-US" b="0" dirty="0" smtClean="0">
                <a:latin typeface="+mn-lt"/>
                <a:cs typeface="+mn-cs"/>
              </a:rPr>
              <a:t>Ruby on Rails</a:t>
            </a:r>
          </a:p>
          <a:p>
            <a:pPr marL="965200" indent="-342900">
              <a:spcBef>
                <a:spcPct val="20000"/>
              </a:spcBef>
              <a:buAutoNum type="arabicPeriod"/>
              <a:defRPr/>
            </a:pPr>
            <a:r>
              <a:rPr lang="en-US" b="0" dirty="0" smtClean="0">
                <a:latin typeface="+mn-lt"/>
                <a:cs typeface="+mn-cs"/>
              </a:rPr>
              <a:t>Gems</a:t>
            </a:r>
          </a:p>
          <a:p>
            <a:pPr marL="965200" indent="-342900">
              <a:spcBef>
                <a:spcPct val="20000"/>
              </a:spcBef>
              <a:buAutoNum type="arabicPeriod"/>
              <a:defRPr/>
            </a:pPr>
            <a:r>
              <a:rPr lang="en-US" b="0" dirty="0" smtClean="0">
                <a:latin typeface="+mn-lt"/>
                <a:cs typeface="+mn-cs"/>
              </a:rPr>
              <a:t>Utilities</a:t>
            </a:r>
          </a:p>
          <a:p>
            <a:pPr marL="965200" indent="-342900">
              <a:spcBef>
                <a:spcPct val="20000"/>
              </a:spcBef>
              <a:buAutoNum type="arabicPeriod"/>
              <a:defRPr/>
            </a:pPr>
            <a:r>
              <a:rPr lang="en-US" b="0" dirty="0" smtClean="0">
                <a:latin typeface="+mn-lt"/>
                <a:cs typeface="+mn-cs"/>
              </a:rPr>
              <a:t>Linux</a:t>
            </a:r>
          </a:p>
          <a:p>
            <a:pPr marL="965200" indent="-342900">
              <a:spcBef>
                <a:spcPct val="20000"/>
              </a:spcBef>
              <a:buAutoNum type="arabicPeriod"/>
              <a:defRPr/>
            </a:pPr>
            <a:r>
              <a:rPr lang="en-US" b="0" dirty="0" smtClean="0">
                <a:latin typeface="+mn-lt"/>
                <a:cs typeface="+mn-cs"/>
              </a:rPr>
              <a:t>Web Developer Tools (Chrome, FF)</a:t>
            </a:r>
          </a:p>
          <a:p>
            <a:pPr marL="965200" indent="-342900">
              <a:spcBef>
                <a:spcPct val="20000"/>
              </a:spcBef>
              <a:buAutoNum type="arabicPeriod"/>
              <a:defRPr/>
            </a:pPr>
            <a:endParaRPr lang="en-US" b="0" dirty="0">
              <a:latin typeface="+mn-lt"/>
              <a:cs typeface="+mn-cs"/>
            </a:endParaRPr>
          </a:p>
        </p:txBody>
      </p:sp>
    </p:spTree>
    <p:extLst>
      <p:ext uri="{BB962C8B-B14F-4D97-AF65-F5344CB8AC3E}">
        <p14:creationId xmlns:p14="http://schemas.microsoft.com/office/powerpoint/2010/main" val="378158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dirty="0" smtClean="0">
                <a:solidFill>
                  <a:schemeClr val="bg1"/>
                </a:solidFill>
              </a:rPr>
              <a:t>Final Steps</a:t>
            </a:r>
            <a:endParaRPr lang="en-US" sz="3600" b="0" dirty="0">
              <a:solidFill>
                <a:schemeClr val="bg1"/>
              </a:solidFill>
              <a:latin typeface="Verdana" pitchFamily="34" charset="0"/>
            </a:endParaRPr>
          </a:p>
        </p:txBody>
      </p:sp>
      <p:sp>
        <p:nvSpPr>
          <p:cNvPr id="4" name="TextBox 3"/>
          <p:cNvSpPr txBox="1"/>
          <p:nvPr/>
        </p:nvSpPr>
        <p:spPr>
          <a:xfrm>
            <a:off x="0" y="2055813"/>
            <a:ext cx="8610600" cy="2696123"/>
          </a:xfrm>
          <a:prstGeom prst="rect">
            <a:avLst/>
          </a:prstGeom>
          <a:noFill/>
        </p:spPr>
        <p:txBody>
          <a:bodyPr wrap="square">
            <a:spAutoFit/>
          </a:bodyPr>
          <a:lstStyle/>
          <a:p>
            <a:pPr marL="965200" indent="-342900">
              <a:spcBef>
                <a:spcPct val="20000"/>
              </a:spcBef>
              <a:buAutoNum type="arabicPeriod"/>
              <a:defRPr/>
            </a:pPr>
            <a:r>
              <a:rPr lang="en-US" b="0" dirty="0" smtClean="0">
                <a:latin typeface="+mn-lt"/>
                <a:cs typeface="+mn-cs"/>
              </a:rPr>
              <a:t>Hosting</a:t>
            </a:r>
          </a:p>
          <a:p>
            <a:pPr marL="1422400" lvl="1" indent="-342900">
              <a:spcBef>
                <a:spcPct val="20000"/>
              </a:spcBef>
              <a:buAutoNum type="arabicPeriod"/>
              <a:defRPr/>
            </a:pPr>
            <a:r>
              <a:rPr lang="en-US" b="0" dirty="0" smtClean="0">
                <a:latin typeface="+mn-lt"/>
                <a:cs typeface="+mn-cs"/>
              </a:rPr>
              <a:t>Code</a:t>
            </a:r>
          </a:p>
          <a:p>
            <a:pPr marL="1422400" lvl="1" indent="-342900">
              <a:spcBef>
                <a:spcPct val="20000"/>
              </a:spcBef>
              <a:buAutoNum type="arabicPeriod"/>
              <a:defRPr/>
            </a:pPr>
            <a:r>
              <a:rPr lang="en-US" b="0" dirty="0" smtClean="0">
                <a:latin typeface="+mn-lt"/>
                <a:cs typeface="+mn-cs"/>
              </a:rPr>
              <a:t>Server</a:t>
            </a:r>
          </a:p>
          <a:p>
            <a:pPr marL="965200" indent="-342900">
              <a:spcBef>
                <a:spcPct val="20000"/>
              </a:spcBef>
              <a:buAutoNum type="arabicPeriod"/>
              <a:defRPr/>
            </a:pPr>
            <a:r>
              <a:rPr lang="en-US" b="0" dirty="0" smtClean="0">
                <a:latin typeface="+mn-lt"/>
                <a:cs typeface="+mn-cs"/>
              </a:rPr>
              <a:t>Application Support</a:t>
            </a:r>
          </a:p>
          <a:p>
            <a:pPr marL="965200" indent="-342900">
              <a:spcBef>
                <a:spcPct val="20000"/>
              </a:spcBef>
              <a:buAutoNum type="arabicPeriod"/>
              <a:defRPr/>
            </a:pPr>
            <a:r>
              <a:rPr lang="en-US" b="0" dirty="0" smtClean="0">
                <a:latin typeface="+mn-lt"/>
                <a:cs typeface="+mn-cs"/>
              </a:rPr>
              <a:t>Start new Facebook</a:t>
            </a:r>
            <a:r>
              <a:rPr lang="en-US" b="0" dirty="0">
                <a:latin typeface="+mn-lt"/>
                <a:cs typeface="+mn-cs"/>
              </a:rPr>
              <a:t> </a:t>
            </a:r>
            <a:r>
              <a:rPr lang="en-US" b="0" dirty="0" smtClean="0">
                <a:latin typeface="+mn-lt"/>
                <a:cs typeface="+mn-cs"/>
              </a:rPr>
              <a:t>or Twitter</a:t>
            </a:r>
          </a:p>
          <a:p>
            <a:pPr marL="965200" indent="-342900">
              <a:spcBef>
                <a:spcPct val="20000"/>
              </a:spcBef>
              <a:buAutoNum type="arabicPeriod"/>
              <a:defRPr/>
            </a:pPr>
            <a:r>
              <a:rPr lang="en-US" b="0" dirty="0" smtClean="0">
                <a:latin typeface="+mn-lt"/>
                <a:cs typeface="+mn-cs"/>
              </a:rPr>
              <a:t>Keep studying, help community, participate in forums, groups</a:t>
            </a:r>
          </a:p>
          <a:p>
            <a:pPr marL="965200" indent="-342900">
              <a:spcBef>
                <a:spcPct val="20000"/>
              </a:spcBef>
              <a:buAutoNum type="arabicPeriod"/>
              <a:defRPr/>
            </a:pPr>
            <a:endParaRPr lang="en-US" b="0" dirty="0" smtClean="0">
              <a:latin typeface="+mn-lt"/>
              <a:cs typeface="+mn-cs"/>
            </a:endParaRPr>
          </a:p>
          <a:p>
            <a:pPr marL="965200" indent="-342900">
              <a:spcBef>
                <a:spcPct val="20000"/>
              </a:spcBef>
              <a:buAutoNum type="arabicPeriod"/>
              <a:defRPr/>
            </a:pPr>
            <a:endParaRPr lang="en-US" b="0" dirty="0">
              <a:latin typeface="+mn-lt"/>
              <a:cs typeface="+mn-cs"/>
            </a:endParaRPr>
          </a:p>
        </p:txBody>
      </p:sp>
    </p:spTree>
    <p:extLst>
      <p:ext uri="{BB962C8B-B14F-4D97-AF65-F5344CB8AC3E}">
        <p14:creationId xmlns:p14="http://schemas.microsoft.com/office/powerpoint/2010/main" val="3964733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dirty="0" smtClean="0">
                <a:solidFill>
                  <a:schemeClr val="bg1"/>
                </a:solidFill>
              </a:rPr>
              <a:t>Example</a:t>
            </a:r>
            <a:endParaRPr lang="en-US" sz="3600" b="0" dirty="0">
              <a:solidFill>
                <a:schemeClr val="bg1"/>
              </a:solidFill>
              <a:latin typeface="Verdana" pitchFamily="34" charset="0"/>
            </a:endParaRPr>
          </a:p>
        </p:txBody>
      </p:sp>
      <p:sp>
        <p:nvSpPr>
          <p:cNvPr id="4" name="TextBox 3"/>
          <p:cNvSpPr txBox="1"/>
          <p:nvPr/>
        </p:nvSpPr>
        <p:spPr>
          <a:xfrm>
            <a:off x="0" y="2055813"/>
            <a:ext cx="8610600" cy="369332"/>
          </a:xfrm>
          <a:prstGeom prst="rect">
            <a:avLst/>
          </a:prstGeom>
          <a:noFill/>
        </p:spPr>
        <p:txBody>
          <a:bodyPr wrap="square">
            <a:spAutoFit/>
          </a:bodyPr>
          <a:lstStyle/>
          <a:p>
            <a:pPr marL="622300">
              <a:spcBef>
                <a:spcPct val="20000"/>
              </a:spcBef>
              <a:defRPr/>
            </a:pPr>
            <a:r>
              <a:rPr lang="en-US" b="0" dirty="0" smtClean="0">
                <a:latin typeface="+mn-lt"/>
                <a:cs typeface="+mn-cs"/>
              </a:rPr>
              <a:t>Let’s do it</a:t>
            </a:r>
            <a:endParaRPr lang="en-US" b="0" dirty="0">
              <a:latin typeface="+mn-lt"/>
              <a:cs typeface="+mn-cs"/>
            </a:endParaRPr>
          </a:p>
        </p:txBody>
      </p:sp>
    </p:spTree>
    <p:extLst>
      <p:ext uri="{BB962C8B-B14F-4D97-AF65-F5344CB8AC3E}">
        <p14:creationId xmlns:p14="http://schemas.microsoft.com/office/powerpoint/2010/main" val="2329519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ChangeArrowheads="1"/>
          </p:cNvSpPr>
          <p:nvPr/>
        </p:nvSpPr>
        <p:spPr bwMode="auto">
          <a:xfrm>
            <a:off x="3798888" y="2560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b="0">
              <a:latin typeface="Calibri" pitchFamily="34" charset="0"/>
            </a:endParaRPr>
          </a:p>
        </p:txBody>
      </p:sp>
      <p:sp>
        <p:nvSpPr>
          <p:cNvPr id="20484" name="Title 1"/>
          <p:cNvSpPr>
            <a:spLocks/>
          </p:cNvSpPr>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a:solidFill>
                  <a:schemeClr val="bg1"/>
                </a:solidFill>
                <a:latin typeface="Verdana" pitchFamily="34" charset="0"/>
              </a:rPr>
              <a:t>Useful links</a:t>
            </a:r>
          </a:p>
        </p:txBody>
      </p:sp>
      <p:sp>
        <p:nvSpPr>
          <p:cNvPr id="3" name="TextBox 2"/>
          <p:cNvSpPr txBox="1"/>
          <p:nvPr/>
        </p:nvSpPr>
        <p:spPr>
          <a:xfrm>
            <a:off x="0" y="2055813"/>
            <a:ext cx="8839200" cy="4358116"/>
          </a:xfrm>
          <a:prstGeom prst="rect">
            <a:avLst/>
          </a:prstGeom>
          <a:noFill/>
        </p:spPr>
        <p:txBody>
          <a:bodyPr wrap="square">
            <a:spAutoFit/>
          </a:bodyPr>
          <a:lstStyle/>
          <a:p>
            <a:pPr marL="1168400" indent="-546100">
              <a:spcBef>
                <a:spcPct val="20000"/>
              </a:spcBef>
              <a:buFont typeface="Wingdings" pitchFamily="2" charset="2"/>
              <a:buNone/>
              <a:defRPr/>
            </a:pPr>
            <a:r>
              <a:rPr lang="en-US" dirty="0">
                <a:hlinkClick r:id="rId3"/>
              </a:rPr>
              <a:t>http://rubyonrails.org</a:t>
            </a:r>
            <a:r>
              <a:rPr lang="en-US" dirty="0" smtClean="0">
                <a:hlinkClick r:id="rId3"/>
              </a:rPr>
              <a:t>/</a:t>
            </a:r>
            <a:endParaRPr lang="en-US" dirty="0" smtClean="0"/>
          </a:p>
          <a:p>
            <a:pPr marL="1168400" indent="-546100">
              <a:spcBef>
                <a:spcPct val="20000"/>
              </a:spcBef>
              <a:buFont typeface="Wingdings" pitchFamily="2" charset="2"/>
              <a:buNone/>
              <a:defRPr/>
            </a:pPr>
            <a:r>
              <a:rPr lang="en-US" dirty="0">
                <a:hlinkClick r:id="rId4"/>
              </a:rPr>
              <a:t>http://guides.rubyonrails.org/</a:t>
            </a:r>
            <a:endParaRPr lang="en-US" dirty="0" smtClean="0">
              <a:cs typeface="+mn-cs"/>
              <a:hlinkClick r:id="rId5"/>
            </a:endParaRPr>
          </a:p>
          <a:p>
            <a:pPr marL="1168400" indent="-546100">
              <a:spcBef>
                <a:spcPct val="20000"/>
              </a:spcBef>
              <a:buFont typeface="Wingdings" pitchFamily="2" charset="2"/>
              <a:buNone/>
              <a:defRPr/>
            </a:pPr>
            <a:r>
              <a:rPr lang="en-US" dirty="0" smtClean="0">
                <a:cs typeface="+mn-cs"/>
                <a:hlinkClick r:id="rId5"/>
              </a:rPr>
              <a:t>http://heroku.com</a:t>
            </a:r>
            <a:endParaRPr lang="en-US" dirty="0" smtClean="0">
              <a:cs typeface="+mn-cs"/>
            </a:endParaRPr>
          </a:p>
          <a:p>
            <a:pPr marL="1168400" indent="-546100">
              <a:spcBef>
                <a:spcPct val="20000"/>
              </a:spcBef>
              <a:buFont typeface="Wingdings" pitchFamily="2" charset="2"/>
              <a:buNone/>
              <a:defRPr/>
            </a:pPr>
            <a:r>
              <a:rPr lang="en-US" dirty="0" smtClean="0">
                <a:cs typeface="+mn-cs"/>
                <a:hlinkClick r:id="rId6"/>
              </a:rPr>
              <a:t>http://github.com</a:t>
            </a:r>
            <a:endParaRPr lang="en-US" dirty="0" smtClean="0">
              <a:cs typeface="+mn-cs"/>
            </a:endParaRPr>
          </a:p>
          <a:p>
            <a:pPr marL="1168400" indent="-546100">
              <a:spcBef>
                <a:spcPct val="20000"/>
              </a:spcBef>
              <a:buFont typeface="Wingdings" pitchFamily="2" charset="2"/>
              <a:buNone/>
              <a:defRPr/>
            </a:pPr>
            <a:r>
              <a:rPr lang="en-US" dirty="0">
                <a:hlinkClick r:id="rId7"/>
              </a:rPr>
              <a:t>http://</a:t>
            </a:r>
            <a:r>
              <a:rPr lang="en-US" dirty="0" smtClean="0">
                <a:hlinkClick r:id="rId7"/>
              </a:rPr>
              <a:t>www.tiobe.com/index.php/paperinfo/tpci/Ruby.html</a:t>
            </a:r>
            <a:endParaRPr lang="en-US" dirty="0" smtClean="0"/>
          </a:p>
          <a:p>
            <a:pPr marL="1168400" indent="-546100">
              <a:spcBef>
                <a:spcPct val="20000"/>
              </a:spcBef>
              <a:buFont typeface="Wingdings" pitchFamily="2" charset="2"/>
              <a:buNone/>
              <a:defRPr/>
            </a:pPr>
            <a:r>
              <a:rPr lang="en-US" dirty="0">
                <a:hlinkClick r:id="rId8"/>
              </a:rPr>
              <a:t>http://railsinstaller.org/</a:t>
            </a:r>
            <a:endParaRPr lang="en-US" dirty="0" smtClean="0">
              <a:cs typeface="+mn-cs"/>
            </a:endParaRPr>
          </a:p>
          <a:p>
            <a:pPr marL="1168400" indent="-546100">
              <a:spcBef>
                <a:spcPct val="20000"/>
              </a:spcBef>
              <a:buFont typeface="Wingdings" pitchFamily="2" charset="2"/>
              <a:buNone/>
              <a:defRPr/>
            </a:pPr>
            <a:endParaRPr lang="en-US" dirty="0" smtClean="0">
              <a:cs typeface="+mn-cs"/>
            </a:endParaRPr>
          </a:p>
          <a:p>
            <a:pPr marL="1168400" indent="-546100">
              <a:spcBef>
                <a:spcPct val="20000"/>
              </a:spcBef>
              <a:buFont typeface="Wingdings" pitchFamily="2" charset="2"/>
              <a:buNone/>
              <a:defRPr/>
            </a:pPr>
            <a:endParaRPr lang="en-US" dirty="0">
              <a:cs typeface="+mn-cs"/>
            </a:endParaRPr>
          </a:p>
          <a:p>
            <a:pPr marL="1168400" indent="-546100">
              <a:spcBef>
                <a:spcPct val="20000"/>
              </a:spcBef>
              <a:buFont typeface="Wingdings" pitchFamily="2" charset="2"/>
              <a:buNone/>
              <a:defRPr/>
            </a:pPr>
            <a:endParaRPr lang="en-US" dirty="0">
              <a:cs typeface="+mn-cs"/>
            </a:endParaRPr>
          </a:p>
          <a:p>
            <a:pPr marL="1168400" indent="-546100">
              <a:spcBef>
                <a:spcPct val="20000"/>
              </a:spcBef>
              <a:buFont typeface="Wingdings" pitchFamily="2" charset="2"/>
              <a:buNone/>
              <a:defRPr/>
            </a:pPr>
            <a:endParaRPr lang="en-US" dirty="0">
              <a:cs typeface="+mn-cs"/>
            </a:endParaRPr>
          </a:p>
          <a:p>
            <a:pPr marL="1168400" indent="-546100">
              <a:spcBef>
                <a:spcPct val="20000"/>
              </a:spcBef>
              <a:buFont typeface="Wingdings" pitchFamily="2" charset="2"/>
              <a:buNone/>
              <a:defRPr/>
            </a:pPr>
            <a:endParaRPr lang="en-US" dirty="0">
              <a:cs typeface="+mn-cs"/>
            </a:endParaRPr>
          </a:p>
          <a:p>
            <a:pPr marL="3733800" indent="-3111500">
              <a:spcBef>
                <a:spcPct val="20000"/>
              </a:spcBef>
              <a:buFont typeface="Wingdings" pitchFamily="2" charset="2"/>
              <a:buNone/>
              <a:defRPr/>
            </a:pPr>
            <a:r>
              <a:rPr lang="en-US" dirty="0">
                <a:cs typeface="+mn-cs"/>
              </a:rPr>
              <a:t>And others ….</a:t>
            </a:r>
          </a:p>
          <a:p>
            <a:pPr marL="3733800" indent="-3111500">
              <a:spcBef>
                <a:spcPct val="20000"/>
              </a:spcBef>
              <a:buFont typeface="Wingdings" pitchFamily="2" charset="2"/>
              <a:buNone/>
              <a:defRPr/>
            </a:pPr>
            <a:endParaRPr lang="en-US"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fade">
                                      <p:cBhvr>
                                        <p:cTn id="7" dur="1000"/>
                                        <p:tgtEl>
                                          <p:spTgt spid="20484">
                                            <p:txEl>
                                              <p:pRg st="0" end="0"/>
                                            </p:txEl>
                                          </p:spTgt>
                                        </p:tgtEl>
                                      </p:cBhvr>
                                    </p:animEffect>
                                    <p:anim calcmode="lin" valueType="num">
                                      <p:cBhvr>
                                        <p:cTn id="8" dur="10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4" presetClass="entr" presetSubtype="10" fill="hold" nodeType="after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13" dur="500"/>
                                        <p:tgtEl>
                                          <p:spTgt spid="3">
                                            <p:txEl>
                                              <p:pRg st="11" end="11"/>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par>
                          <p:cTn id="26" fill="hold">
                            <p:stCondLst>
                              <p:cond delay="3000"/>
                            </p:stCondLst>
                            <p:childTnLst>
                              <p:par>
                                <p:cTn id="27" presetID="14" presetClass="entr" presetSubtype="1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500"/>
                                        <p:tgtEl>
                                          <p:spTgt spid="3">
                                            <p:txEl>
                                              <p:pRg st="5" end="5"/>
                                            </p:txEl>
                                          </p:spTgt>
                                        </p:tgtEl>
                                      </p:cBhvr>
                                    </p:animEffect>
                                  </p:childTnLst>
                                </p:cTn>
                              </p:par>
                            </p:childTnLst>
                          </p:cTn>
                        </p:par>
                        <p:par>
                          <p:cTn id="30" fill="hold">
                            <p:stCondLst>
                              <p:cond delay="3500"/>
                            </p:stCondLst>
                            <p:childTnLst>
                              <p:par>
                                <p:cTn id="31" presetID="14" presetClass="entr" presetSubtype="10" fill="hold"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3" dur="500"/>
                                        <p:tgtEl>
                                          <p:spTgt spid="3">
                                            <p:txEl>
                                              <p:pRg st="0" end="0"/>
                                            </p:txEl>
                                          </p:spTgt>
                                        </p:tgtEl>
                                      </p:cBhvr>
                                    </p:animEffect>
                                  </p:childTnLst>
                                </p:cTn>
                              </p:par>
                            </p:childTnLst>
                          </p:cTn>
                        </p:par>
                        <p:par>
                          <p:cTn id="34" fill="hold">
                            <p:stCondLst>
                              <p:cond delay="4000"/>
                            </p:stCondLst>
                            <p:childTnLst>
                              <p:par>
                                <p:cTn id="35" presetID="14" presetClass="entr" presetSubtype="10" fill="hold" nodeType="after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a:solidFill>
                  <a:schemeClr val="bg1"/>
                </a:solidFill>
                <a:latin typeface="Verdana" pitchFamily="34" charset="0"/>
              </a:rPr>
              <a:t>Questions?</a:t>
            </a:r>
          </a:p>
        </p:txBody>
      </p:sp>
      <p:pic>
        <p:nvPicPr>
          <p:cNvPr id="34821" name="Picture 5" descr="http://1.bp.blogspot.com/-ks2oW5SL1zw/TqISgkL7fkI/AAAAAAAAACg/dgufPYl4pJQ/s1600/hom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110334"/>
            <a:ext cx="2514600" cy="3035407"/>
          </a:xfrm>
          <a:prstGeom prst="rect">
            <a:avLst/>
          </a:prstGeom>
          <a:noFill/>
          <a:extLst>
            <a:ext uri="{909E8E84-426E-40DD-AFC4-6F175D3DCCD1}">
              <a14:hiddenFill xmlns:a14="http://schemas.microsoft.com/office/drawing/2010/main">
                <a:solidFill>
                  <a:srgbClr val="FFFFFF"/>
                </a:solidFill>
              </a14:hiddenFill>
            </a:ext>
          </a:extLst>
        </p:spPr>
      </p:pic>
      <p:pic>
        <p:nvPicPr>
          <p:cNvPr id="34823" name="Picture 7" descr="http://cdn.butyoureagirl.netdna-cdn.com/wp-content/uploads/2010/05/ruby_on_rails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17638"/>
            <a:ext cx="2362200" cy="2810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uk-UA" sz="3600" b="0">
              <a:solidFill>
                <a:schemeClr val="bg1"/>
              </a:solidFill>
              <a:latin typeface="Verdana" pitchFamily="34" charset="0"/>
            </a:endParaRPr>
          </a:p>
        </p:txBody>
      </p:sp>
      <p:pic>
        <p:nvPicPr>
          <p:cNvPr id="35845" name="Picture 5" descr="http://www.ourfamilyworld.com/blog/wp-content/uploads/2011/03/iStock_000011542362X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012" y="2281237"/>
            <a:ext cx="3609975" cy="3019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dirty="0" smtClean="0">
                <a:solidFill>
                  <a:schemeClr val="bg1"/>
                </a:solidFill>
                <a:latin typeface="Verdana" pitchFamily="34" charset="0"/>
              </a:rPr>
              <a:t>Agenda</a:t>
            </a:r>
            <a:endParaRPr lang="en-US" sz="3600" b="0" dirty="0">
              <a:solidFill>
                <a:schemeClr val="bg1"/>
              </a:solidFill>
              <a:latin typeface="Verdana" pitchFamily="34" charset="0"/>
            </a:endParaRPr>
          </a:p>
        </p:txBody>
      </p:sp>
      <p:sp>
        <p:nvSpPr>
          <p:cNvPr id="4" name="TextBox 3"/>
          <p:cNvSpPr txBox="1"/>
          <p:nvPr/>
        </p:nvSpPr>
        <p:spPr>
          <a:xfrm>
            <a:off x="0" y="2055813"/>
            <a:ext cx="8839200" cy="3693319"/>
          </a:xfrm>
          <a:prstGeom prst="rect">
            <a:avLst/>
          </a:prstGeom>
          <a:noFill/>
        </p:spPr>
        <p:txBody>
          <a:bodyPr wrap="square">
            <a:spAutoFit/>
          </a:bodyPr>
          <a:lstStyle/>
          <a:p>
            <a:pPr marL="622300">
              <a:spcBef>
                <a:spcPct val="20000"/>
              </a:spcBef>
              <a:defRPr/>
            </a:pPr>
            <a:r>
              <a:rPr lang="en-US" b="0" dirty="0" smtClean="0">
                <a:latin typeface="+mn-lt"/>
                <a:cs typeface="+mn-cs"/>
              </a:rPr>
              <a:t>What is MVC</a:t>
            </a:r>
          </a:p>
          <a:p>
            <a:pPr marL="622300">
              <a:spcBef>
                <a:spcPct val="20000"/>
              </a:spcBef>
              <a:defRPr/>
            </a:pPr>
            <a:r>
              <a:rPr lang="en-US" b="0" dirty="0" smtClean="0">
                <a:latin typeface="+mn-lt"/>
                <a:cs typeface="+mn-cs"/>
              </a:rPr>
              <a:t>Ruby on Rails. Quick Introduction.</a:t>
            </a:r>
          </a:p>
          <a:p>
            <a:pPr marL="1079500" lvl="1">
              <a:spcBef>
                <a:spcPct val="20000"/>
              </a:spcBef>
              <a:defRPr/>
            </a:pPr>
            <a:r>
              <a:rPr lang="en-US" b="0" dirty="0" smtClean="0">
                <a:latin typeface="+mn-lt"/>
                <a:cs typeface="+mn-cs"/>
              </a:rPr>
              <a:t>Models</a:t>
            </a:r>
          </a:p>
          <a:p>
            <a:pPr marL="1079500" lvl="1">
              <a:spcBef>
                <a:spcPct val="20000"/>
              </a:spcBef>
              <a:defRPr/>
            </a:pPr>
            <a:r>
              <a:rPr lang="en-US" b="0" dirty="0" smtClean="0">
                <a:latin typeface="+mn-lt"/>
                <a:cs typeface="+mn-cs"/>
              </a:rPr>
              <a:t>Views</a:t>
            </a:r>
          </a:p>
          <a:p>
            <a:pPr marL="1079500" lvl="1">
              <a:spcBef>
                <a:spcPct val="20000"/>
              </a:spcBef>
              <a:defRPr/>
            </a:pPr>
            <a:r>
              <a:rPr lang="en-US" b="0" dirty="0" smtClean="0">
                <a:latin typeface="+mn-lt"/>
                <a:cs typeface="+mn-cs"/>
              </a:rPr>
              <a:t>Controllers</a:t>
            </a:r>
          </a:p>
          <a:p>
            <a:pPr marL="622300">
              <a:spcBef>
                <a:spcPct val="20000"/>
              </a:spcBef>
              <a:defRPr/>
            </a:pPr>
            <a:r>
              <a:rPr lang="en-US" b="0" dirty="0" smtClean="0">
                <a:latin typeface="+mn-lt"/>
                <a:cs typeface="+mn-cs"/>
              </a:rPr>
              <a:t>Building Rails Application</a:t>
            </a:r>
          </a:p>
          <a:p>
            <a:pPr marL="1079500" lvl="1">
              <a:spcBef>
                <a:spcPct val="20000"/>
              </a:spcBef>
              <a:defRPr/>
            </a:pPr>
            <a:r>
              <a:rPr lang="en-US" b="0" dirty="0" smtClean="0">
                <a:latin typeface="+mn-lt"/>
                <a:cs typeface="+mn-cs"/>
              </a:rPr>
              <a:t>Idea</a:t>
            </a:r>
          </a:p>
          <a:p>
            <a:pPr marL="1079500" lvl="1">
              <a:spcBef>
                <a:spcPct val="20000"/>
              </a:spcBef>
              <a:defRPr/>
            </a:pPr>
            <a:r>
              <a:rPr lang="en-US" b="0" dirty="0" smtClean="0">
                <a:latin typeface="+mn-lt"/>
                <a:cs typeface="+mn-cs"/>
              </a:rPr>
              <a:t>Tools</a:t>
            </a:r>
          </a:p>
          <a:p>
            <a:pPr marL="1079500" lvl="1">
              <a:spcBef>
                <a:spcPct val="20000"/>
              </a:spcBef>
              <a:defRPr/>
            </a:pPr>
            <a:r>
              <a:rPr lang="en-US" b="0" dirty="0" smtClean="0">
                <a:latin typeface="+mn-lt"/>
                <a:cs typeface="+mn-cs"/>
              </a:rPr>
              <a:t>Final </a:t>
            </a:r>
            <a:r>
              <a:rPr lang="en-US" b="0" dirty="0" smtClean="0">
                <a:latin typeface="+mn-lt"/>
                <a:cs typeface="+mn-cs"/>
              </a:rPr>
              <a:t>Steps</a:t>
            </a:r>
          </a:p>
          <a:p>
            <a:pPr marL="622300">
              <a:spcBef>
                <a:spcPct val="20000"/>
              </a:spcBef>
              <a:defRPr/>
            </a:pPr>
            <a:r>
              <a:rPr lang="en-US" b="0" dirty="0" smtClean="0">
                <a:latin typeface="+mn-lt"/>
                <a:cs typeface="+mn-cs"/>
              </a:rPr>
              <a:t>Example</a:t>
            </a:r>
            <a:endParaRPr lang="en-US" b="0" dirty="0" smtClean="0">
              <a:latin typeface="+mn-lt"/>
              <a:cs typeface="+mn-cs"/>
            </a:endParaRPr>
          </a:p>
          <a:p>
            <a:pPr marL="622300">
              <a:spcBef>
                <a:spcPct val="20000"/>
              </a:spcBef>
              <a:defRPr/>
            </a:pPr>
            <a:r>
              <a:rPr lang="en-US" b="0" dirty="0" smtClean="0">
                <a:latin typeface="+mn-lt"/>
                <a:cs typeface="+mn-cs"/>
              </a:rPr>
              <a:t>Questions and Answers</a:t>
            </a:r>
            <a:endParaRPr lang="en-US" b="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3" dur="500"/>
                                        <p:tgtEl>
                                          <p:spTgt spid="4">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500"/>
                                        <p:tgtEl>
                                          <p:spTgt spid="4">
                                            <p:txEl>
                                              <p:pRg st="2" end="2"/>
                                            </p:txEl>
                                          </p:spTgt>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5" dur="500"/>
                                        <p:tgtEl>
                                          <p:spTgt spid="4">
                                            <p:txEl>
                                              <p:pRg st="3" end="3"/>
                                            </p:txEl>
                                          </p:spTgt>
                                        </p:tgtEl>
                                      </p:cBhvr>
                                    </p:animEffect>
                                  </p:childTnLst>
                                </p:cTn>
                              </p:par>
                            </p:childTnLst>
                          </p:cTn>
                        </p:par>
                        <p:par>
                          <p:cTn id="26" fill="hold">
                            <p:stCondLst>
                              <p:cond delay="3000"/>
                            </p:stCondLst>
                            <p:childTnLst>
                              <p:par>
                                <p:cTn id="27" presetID="14" presetClass="entr" presetSubtype="10" fill="hold" nodeType="after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9" dur="500"/>
                                        <p:tgtEl>
                                          <p:spTgt spid="4">
                                            <p:txEl>
                                              <p:pRg st="4" end="4"/>
                                            </p:txEl>
                                          </p:spTgt>
                                        </p:tgtEl>
                                      </p:cBhvr>
                                    </p:animEffect>
                                  </p:childTnLst>
                                </p:cTn>
                              </p:par>
                            </p:childTnLst>
                          </p:cTn>
                        </p:par>
                        <p:par>
                          <p:cTn id="30" fill="hold">
                            <p:stCondLst>
                              <p:cond delay="3500"/>
                            </p:stCondLst>
                            <p:childTnLst>
                              <p:par>
                                <p:cTn id="31" presetID="14" presetClass="entr" presetSubtype="10" fill="hold" nodeType="after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3" dur="500"/>
                                        <p:tgtEl>
                                          <p:spTgt spid="4">
                                            <p:txEl>
                                              <p:pRg st="5" end="5"/>
                                            </p:txEl>
                                          </p:spTgt>
                                        </p:tgtEl>
                                      </p:cBhvr>
                                    </p:animEffect>
                                  </p:childTnLst>
                                </p:cTn>
                              </p:par>
                            </p:childTnLst>
                          </p:cTn>
                        </p:par>
                        <p:par>
                          <p:cTn id="34" fill="hold">
                            <p:stCondLst>
                              <p:cond delay="4000"/>
                            </p:stCondLst>
                            <p:childTnLst>
                              <p:par>
                                <p:cTn id="35" presetID="14" presetClass="entr" presetSubtype="10" fill="hold"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7" dur="500"/>
                                        <p:tgtEl>
                                          <p:spTgt spid="4">
                                            <p:txEl>
                                              <p:pRg st="6" end="6"/>
                                            </p:txEl>
                                          </p:spTgt>
                                        </p:tgtEl>
                                      </p:cBhvr>
                                    </p:animEffect>
                                  </p:childTnLst>
                                </p:cTn>
                              </p:par>
                            </p:childTnLst>
                          </p:cTn>
                        </p:par>
                        <p:par>
                          <p:cTn id="38" fill="hold">
                            <p:stCondLst>
                              <p:cond delay="4500"/>
                            </p:stCondLst>
                            <p:childTnLst>
                              <p:par>
                                <p:cTn id="39" presetID="14" presetClass="entr" presetSubtype="10" fill="hold" nodeType="after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1" dur="500"/>
                                        <p:tgtEl>
                                          <p:spTgt spid="4">
                                            <p:txEl>
                                              <p:pRg st="7" end="7"/>
                                            </p:txEl>
                                          </p:spTgt>
                                        </p:tgtEl>
                                      </p:cBhvr>
                                    </p:animEffect>
                                  </p:childTnLst>
                                </p:cTn>
                              </p:par>
                            </p:childTnLst>
                          </p:cTn>
                        </p:par>
                        <p:par>
                          <p:cTn id="42" fill="hold">
                            <p:stCondLst>
                              <p:cond delay="5000"/>
                            </p:stCondLst>
                            <p:childTnLst>
                              <p:par>
                                <p:cTn id="43" presetID="14" presetClass="entr" presetSubtype="10" fill="hold" nodeType="after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5" dur="500"/>
                                        <p:tgtEl>
                                          <p:spTgt spid="4">
                                            <p:txEl>
                                              <p:pRg st="8" end="8"/>
                                            </p:txEl>
                                          </p:spTgt>
                                        </p:tgtEl>
                                      </p:cBhvr>
                                    </p:animEffect>
                                  </p:childTnLst>
                                </p:cTn>
                              </p:par>
                            </p:childTnLst>
                          </p:cTn>
                        </p:par>
                        <p:par>
                          <p:cTn id="46" fill="hold">
                            <p:stCondLst>
                              <p:cond delay="5500"/>
                            </p:stCondLst>
                            <p:childTnLst>
                              <p:par>
                                <p:cTn id="47" presetID="14" presetClass="entr" presetSubtype="10" fill="hold" nodeType="after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9" dur="500"/>
                                        <p:tgtEl>
                                          <p:spTgt spid="4">
                                            <p:txEl>
                                              <p:pRg st="9" end="9"/>
                                            </p:txEl>
                                          </p:spTgt>
                                        </p:tgtEl>
                                      </p:cBhvr>
                                    </p:animEffect>
                                  </p:childTnLst>
                                </p:cTn>
                              </p:par>
                            </p:childTnLst>
                          </p:cTn>
                        </p:par>
                        <p:par>
                          <p:cTn id="50" fill="hold">
                            <p:stCondLst>
                              <p:cond delay="6000"/>
                            </p:stCondLst>
                            <p:childTnLst>
                              <p:par>
                                <p:cTn id="51" presetID="14" presetClass="entr" presetSubtype="10" fill="hold" nodeType="after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5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dirty="0">
                <a:solidFill>
                  <a:schemeClr val="bg1"/>
                </a:solidFill>
              </a:rPr>
              <a:t>MVC</a:t>
            </a:r>
            <a:endParaRPr lang="en-US" sz="3600" b="0" dirty="0">
              <a:solidFill>
                <a:schemeClr val="bg1"/>
              </a:solidFill>
              <a:latin typeface="Verdana" pitchFamily="34" charset="0"/>
            </a:endParaRPr>
          </a:p>
        </p:txBody>
      </p:sp>
      <p:sp>
        <p:nvSpPr>
          <p:cNvPr id="4" name="TextBox 3"/>
          <p:cNvSpPr txBox="1"/>
          <p:nvPr/>
        </p:nvSpPr>
        <p:spPr>
          <a:xfrm>
            <a:off x="0" y="2055813"/>
            <a:ext cx="8839200" cy="1255728"/>
          </a:xfrm>
          <a:prstGeom prst="rect">
            <a:avLst/>
          </a:prstGeom>
          <a:noFill/>
        </p:spPr>
        <p:txBody>
          <a:bodyPr wrap="square">
            <a:spAutoFit/>
          </a:bodyPr>
          <a:lstStyle/>
          <a:p>
            <a:pPr marL="622300">
              <a:spcBef>
                <a:spcPct val="20000"/>
              </a:spcBef>
              <a:defRPr/>
            </a:pPr>
            <a:r>
              <a:rPr lang="en-US" b="0" dirty="0" smtClean="0"/>
              <a:t>Model/View/Controller </a:t>
            </a:r>
            <a:r>
              <a:rPr lang="en-US" b="0" dirty="0"/>
              <a:t>(MVC) pattern creates applications that separate the different aspects of the application (input logic, business logic, and UI logic), while providing a loose coupling between these </a:t>
            </a:r>
            <a:r>
              <a:rPr lang="en-US" b="0" dirty="0" smtClean="0"/>
              <a:t>elements (</a:t>
            </a:r>
            <a:r>
              <a:rPr lang="en-US" b="0" dirty="0" err="1" smtClean="0"/>
              <a:t>wikipedia</a:t>
            </a:r>
            <a:r>
              <a:rPr lang="en-US" b="0" dirty="0" smtClean="0"/>
              <a:t>)</a:t>
            </a:r>
            <a:r>
              <a:rPr lang="uk-UA" b="0" dirty="0"/>
              <a:t>.</a:t>
            </a:r>
            <a:endParaRPr lang="en-US" dirty="0" smtClean="0">
              <a:latin typeface="+mn-lt"/>
              <a:cs typeface="+mn-cs"/>
            </a:endParaRPr>
          </a:p>
          <a:p>
            <a:pPr marL="622300">
              <a:spcBef>
                <a:spcPct val="20000"/>
              </a:spcBef>
              <a:defRPr/>
            </a:pPr>
            <a:endParaRPr lang="en-US" b="0" dirty="0">
              <a:latin typeface="+mn-lt"/>
              <a:cs typeface="+mn-cs"/>
            </a:endParaRPr>
          </a:p>
        </p:txBody>
      </p:sp>
      <p:pic>
        <p:nvPicPr>
          <p:cNvPr id="60418" name="Picture 2" descr="http://upload.wikimedia.org/wikipedia/commons/thumb/b/b5/ModelViewControllerDiagram2.svg/350px-ModelViewControllerDiagram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3429000"/>
            <a:ext cx="333375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12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dirty="0">
                <a:solidFill>
                  <a:schemeClr val="bg1"/>
                </a:solidFill>
              </a:rPr>
              <a:t>Ruby on </a:t>
            </a:r>
            <a:r>
              <a:rPr lang="en-US" sz="3600" dirty="0" smtClean="0">
                <a:solidFill>
                  <a:schemeClr val="bg1"/>
                </a:solidFill>
              </a:rPr>
              <a:t>Rails</a:t>
            </a:r>
            <a:endParaRPr lang="en-US" sz="3600" b="0" dirty="0">
              <a:solidFill>
                <a:schemeClr val="bg1"/>
              </a:solidFill>
              <a:latin typeface="Verdana" pitchFamily="34" charset="0"/>
            </a:endParaRPr>
          </a:p>
        </p:txBody>
      </p:sp>
      <p:sp>
        <p:nvSpPr>
          <p:cNvPr id="4" name="TextBox 3"/>
          <p:cNvSpPr txBox="1"/>
          <p:nvPr/>
        </p:nvSpPr>
        <p:spPr>
          <a:xfrm>
            <a:off x="0" y="2055813"/>
            <a:ext cx="8839200" cy="5022914"/>
          </a:xfrm>
          <a:prstGeom prst="rect">
            <a:avLst/>
          </a:prstGeom>
          <a:noFill/>
        </p:spPr>
        <p:txBody>
          <a:bodyPr wrap="square">
            <a:spAutoFit/>
          </a:bodyPr>
          <a:lstStyle/>
          <a:p>
            <a:pPr marL="622300">
              <a:spcBef>
                <a:spcPct val="20000"/>
              </a:spcBef>
              <a:defRPr/>
            </a:pPr>
            <a:endParaRPr lang="en-US" dirty="0" smtClean="0">
              <a:latin typeface="+mn-lt"/>
              <a:cs typeface="+mn-cs"/>
            </a:endParaRPr>
          </a:p>
          <a:p>
            <a:pPr marL="622300">
              <a:spcBef>
                <a:spcPct val="20000"/>
              </a:spcBef>
              <a:defRPr/>
            </a:pPr>
            <a:endParaRPr lang="en-US" dirty="0">
              <a:latin typeface="+mn-lt"/>
              <a:cs typeface="+mn-cs"/>
            </a:endParaRPr>
          </a:p>
          <a:p>
            <a:pPr marL="622300">
              <a:spcBef>
                <a:spcPct val="20000"/>
              </a:spcBef>
              <a:defRPr/>
            </a:pPr>
            <a:endParaRPr lang="en-US" dirty="0" smtClean="0">
              <a:latin typeface="+mn-lt"/>
              <a:cs typeface="+mn-cs"/>
            </a:endParaRPr>
          </a:p>
          <a:p>
            <a:pPr marL="622300">
              <a:spcBef>
                <a:spcPct val="20000"/>
              </a:spcBef>
              <a:defRPr/>
            </a:pPr>
            <a:endParaRPr lang="en-US" b="0" dirty="0" smtClean="0">
              <a:latin typeface="+mn-lt"/>
              <a:cs typeface="+mn-cs"/>
            </a:endParaRPr>
          </a:p>
          <a:p>
            <a:pPr marL="622300">
              <a:spcBef>
                <a:spcPct val="20000"/>
              </a:spcBef>
              <a:defRPr/>
            </a:pPr>
            <a:endParaRPr lang="en-US" b="0" dirty="0" smtClean="0">
              <a:latin typeface="+mn-lt"/>
              <a:cs typeface="+mn-cs"/>
            </a:endParaRPr>
          </a:p>
          <a:p>
            <a:pPr marL="622300">
              <a:spcBef>
                <a:spcPct val="20000"/>
              </a:spcBef>
              <a:defRPr/>
            </a:pPr>
            <a:r>
              <a:rPr lang="en-US" b="0" dirty="0" smtClean="0">
                <a:latin typeface="+mn-lt"/>
                <a:cs typeface="+mn-cs"/>
              </a:rPr>
              <a:t>It’s a framework, not language.</a:t>
            </a:r>
          </a:p>
          <a:p>
            <a:pPr marL="622300">
              <a:spcBef>
                <a:spcPct val="20000"/>
              </a:spcBef>
              <a:defRPr/>
            </a:pPr>
            <a:r>
              <a:rPr lang="en-US" b="0" dirty="0" smtClean="0">
                <a:latin typeface="+mn-lt"/>
                <a:cs typeface="+mn-cs"/>
              </a:rPr>
              <a:t>It’s young</a:t>
            </a:r>
            <a:r>
              <a:rPr lang="en-US" b="0" dirty="0">
                <a:latin typeface="+mn-lt"/>
                <a:cs typeface="+mn-cs"/>
              </a:rPr>
              <a:t> </a:t>
            </a:r>
            <a:r>
              <a:rPr lang="en-US" b="0" dirty="0" smtClean="0">
                <a:latin typeface="+mn-lt"/>
                <a:cs typeface="+mn-cs"/>
              </a:rPr>
              <a:t>(2004).</a:t>
            </a:r>
          </a:p>
          <a:p>
            <a:pPr marL="622300">
              <a:spcBef>
                <a:spcPct val="20000"/>
              </a:spcBef>
              <a:defRPr/>
            </a:pPr>
            <a:r>
              <a:rPr lang="en-US" b="0" dirty="0" smtClean="0">
                <a:latin typeface="+mn-lt"/>
                <a:cs typeface="+mn-cs"/>
              </a:rPr>
              <a:t>Popular? - </a:t>
            </a:r>
            <a:r>
              <a:rPr lang="en-US" b="0" dirty="0" err="1" smtClean="0">
                <a:latin typeface="+mn-lt"/>
                <a:cs typeface="+mn-cs"/>
              </a:rPr>
              <a:t>Tiobe</a:t>
            </a:r>
            <a:r>
              <a:rPr lang="en-US" b="0" dirty="0" smtClean="0">
                <a:latin typeface="+mn-lt"/>
                <a:cs typeface="+mn-cs"/>
              </a:rPr>
              <a:t> index.</a:t>
            </a:r>
          </a:p>
          <a:p>
            <a:pPr marL="622300">
              <a:spcBef>
                <a:spcPct val="20000"/>
              </a:spcBef>
              <a:defRPr/>
            </a:pPr>
            <a:r>
              <a:rPr lang="en-US" b="0" dirty="0" smtClean="0">
                <a:latin typeface="+mn-lt"/>
                <a:cs typeface="+mn-cs"/>
              </a:rPr>
              <a:t>Reality. What we have now?</a:t>
            </a:r>
          </a:p>
          <a:p>
            <a:pPr marL="622300">
              <a:spcBef>
                <a:spcPct val="20000"/>
              </a:spcBef>
              <a:defRPr/>
            </a:pPr>
            <a:r>
              <a:rPr lang="en-US" b="0" dirty="0" err="1" smtClean="0">
                <a:latin typeface="+mn-lt"/>
                <a:cs typeface="+mn-cs"/>
              </a:rPr>
              <a:t>RoR</a:t>
            </a:r>
            <a:r>
              <a:rPr lang="en-US" b="0" dirty="0" smtClean="0">
                <a:latin typeface="+mn-lt"/>
                <a:cs typeface="+mn-cs"/>
              </a:rPr>
              <a:t> Paradigms</a:t>
            </a:r>
          </a:p>
          <a:p>
            <a:pPr marL="1365250" lvl="1" indent="-285750">
              <a:spcBef>
                <a:spcPct val="20000"/>
              </a:spcBef>
              <a:buFont typeface="Arial" pitchFamily="34" charset="0"/>
              <a:buChar char="•"/>
              <a:defRPr/>
            </a:pPr>
            <a:r>
              <a:rPr lang="en-US" b="0" dirty="0" smtClean="0">
                <a:latin typeface="+mn-lt"/>
                <a:cs typeface="+mn-cs"/>
              </a:rPr>
              <a:t>Naming over Configuration</a:t>
            </a:r>
          </a:p>
          <a:p>
            <a:pPr marL="1365250" lvl="1" indent="-285750">
              <a:spcBef>
                <a:spcPct val="20000"/>
              </a:spcBef>
              <a:buFont typeface="Arial" pitchFamily="34" charset="0"/>
              <a:buChar char="•"/>
              <a:defRPr/>
            </a:pPr>
            <a:r>
              <a:rPr lang="en-US" b="0" dirty="0" smtClean="0">
                <a:latin typeface="+mn-lt"/>
                <a:cs typeface="+mn-cs"/>
              </a:rPr>
              <a:t>DRY</a:t>
            </a:r>
          </a:p>
          <a:p>
            <a:pPr marL="622300">
              <a:spcBef>
                <a:spcPct val="20000"/>
              </a:spcBef>
              <a:defRPr/>
            </a:pPr>
            <a:r>
              <a:rPr lang="en-US" b="0" dirty="0" smtClean="0">
                <a:latin typeface="+mn-lt"/>
                <a:cs typeface="+mn-cs"/>
              </a:rPr>
              <a:t>Future.</a:t>
            </a:r>
          </a:p>
          <a:p>
            <a:pPr marL="622300">
              <a:spcBef>
                <a:spcPct val="20000"/>
              </a:spcBef>
              <a:defRPr/>
            </a:pPr>
            <a:endParaRPr lang="en-US" b="0" dirty="0" smtClean="0">
              <a:latin typeface="+mn-lt"/>
              <a:cs typeface="+mn-cs"/>
            </a:endParaRPr>
          </a:p>
          <a:p>
            <a:pPr marL="622300">
              <a:spcBef>
                <a:spcPct val="20000"/>
              </a:spcBef>
              <a:defRPr/>
            </a:pPr>
            <a:endParaRPr lang="en-US" b="0" dirty="0">
              <a:latin typeface="+mn-lt"/>
              <a:cs typeface="+mn-cs"/>
            </a:endParaRPr>
          </a:p>
        </p:txBody>
      </p:sp>
      <p:pic>
        <p:nvPicPr>
          <p:cNvPr id="72706" name="Picture 2" descr="http://sacramenta.files.wordpress.com/2011/06/6563498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42716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637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3" dur="500"/>
                                        <p:tgtEl>
                                          <p:spTgt spid="4">
                                            <p:txEl>
                                              <p:pRg st="5" end="5"/>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7" dur="500"/>
                                        <p:tgtEl>
                                          <p:spTgt spid="4">
                                            <p:txEl>
                                              <p:pRg st="6" end="6"/>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1" dur="500"/>
                                        <p:tgtEl>
                                          <p:spTgt spid="4">
                                            <p:txEl>
                                              <p:pRg st="7" end="7"/>
                                            </p:txEl>
                                          </p:spTgt>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5" dur="500"/>
                                        <p:tgtEl>
                                          <p:spTgt spid="4">
                                            <p:txEl>
                                              <p:pRg st="8" end="8"/>
                                            </p:txEl>
                                          </p:spTgt>
                                        </p:tgtEl>
                                      </p:cBhvr>
                                    </p:animEffect>
                                  </p:childTnLst>
                                </p:cTn>
                              </p:par>
                            </p:childTnLst>
                          </p:cTn>
                        </p:par>
                        <p:par>
                          <p:cTn id="26" fill="hold">
                            <p:stCondLst>
                              <p:cond delay="3000"/>
                            </p:stCondLst>
                            <p:childTnLst>
                              <p:par>
                                <p:cTn id="27" presetID="14" presetClass="entr" presetSubtype="10" fill="hold" nodeType="after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9" dur="500"/>
                                        <p:tgtEl>
                                          <p:spTgt spid="4">
                                            <p:txEl>
                                              <p:pRg st="9" end="9"/>
                                            </p:txEl>
                                          </p:spTgt>
                                        </p:tgtEl>
                                      </p:cBhvr>
                                    </p:animEffect>
                                  </p:childTnLst>
                                </p:cTn>
                              </p:par>
                            </p:childTnLst>
                          </p:cTn>
                        </p:par>
                        <p:par>
                          <p:cTn id="30" fill="hold">
                            <p:stCondLst>
                              <p:cond delay="3500"/>
                            </p:stCondLst>
                            <p:childTnLst>
                              <p:par>
                                <p:cTn id="31" presetID="14" presetClass="entr" presetSubtype="10" fill="hold" nodeType="after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3" dur="500"/>
                                        <p:tgtEl>
                                          <p:spTgt spid="4">
                                            <p:txEl>
                                              <p:pRg st="10" end="10"/>
                                            </p:txEl>
                                          </p:spTgt>
                                        </p:tgtEl>
                                      </p:cBhvr>
                                    </p:animEffect>
                                  </p:childTnLst>
                                </p:cTn>
                              </p:par>
                            </p:childTnLst>
                          </p:cTn>
                        </p:par>
                        <p:par>
                          <p:cTn id="34" fill="hold">
                            <p:stCondLst>
                              <p:cond delay="4000"/>
                            </p:stCondLst>
                            <p:childTnLst>
                              <p:par>
                                <p:cTn id="35" presetID="14" presetClass="entr" presetSubtype="10" fill="hold" nodeType="after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7" dur="500"/>
                                        <p:tgtEl>
                                          <p:spTgt spid="4">
                                            <p:txEl>
                                              <p:pRg st="11" end="11"/>
                                            </p:txEl>
                                          </p:spTgt>
                                        </p:tgtEl>
                                      </p:cBhvr>
                                    </p:animEffect>
                                  </p:childTnLst>
                                </p:cTn>
                              </p:par>
                            </p:childTnLst>
                          </p:cTn>
                        </p:par>
                        <p:par>
                          <p:cTn id="38" fill="hold">
                            <p:stCondLst>
                              <p:cond delay="4500"/>
                            </p:stCondLst>
                            <p:childTnLst>
                              <p:par>
                                <p:cTn id="39" presetID="14" presetClass="entr" presetSubtype="10" fill="hold" nodeType="after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1"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dirty="0">
                <a:solidFill>
                  <a:schemeClr val="bg1"/>
                </a:solidFill>
              </a:rPr>
              <a:t>Models</a:t>
            </a:r>
            <a:endParaRPr lang="en-US" sz="3600" b="0" dirty="0">
              <a:solidFill>
                <a:schemeClr val="bg1"/>
              </a:solidFill>
              <a:latin typeface="Verdana" pitchFamily="34" charset="0"/>
            </a:endParaRPr>
          </a:p>
        </p:txBody>
      </p:sp>
      <p:sp>
        <p:nvSpPr>
          <p:cNvPr id="4" name="TextBox 3"/>
          <p:cNvSpPr txBox="1"/>
          <p:nvPr/>
        </p:nvSpPr>
        <p:spPr>
          <a:xfrm>
            <a:off x="0" y="2055813"/>
            <a:ext cx="5562600" cy="3582519"/>
          </a:xfrm>
          <a:prstGeom prst="rect">
            <a:avLst/>
          </a:prstGeom>
          <a:noFill/>
        </p:spPr>
        <p:txBody>
          <a:bodyPr wrap="square">
            <a:spAutoFit/>
          </a:bodyPr>
          <a:lstStyle/>
          <a:p>
            <a:pPr marL="622300">
              <a:spcBef>
                <a:spcPct val="20000"/>
              </a:spcBef>
              <a:defRPr/>
            </a:pPr>
            <a:endParaRPr lang="en-US" dirty="0" smtClean="0">
              <a:latin typeface="+mn-lt"/>
              <a:cs typeface="+mn-cs"/>
            </a:endParaRPr>
          </a:p>
          <a:p>
            <a:pPr marL="622300">
              <a:spcBef>
                <a:spcPct val="20000"/>
              </a:spcBef>
              <a:defRPr/>
            </a:pPr>
            <a:endParaRPr lang="en-US" dirty="0">
              <a:latin typeface="+mn-lt"/>
              <a:cs typeface="+mn-cs"/>
            </a:endParaRPr>
          </a:p>
          <a:p>
            <a:pPr marL="622300">
              <a:spcBef>
                <a:spcPct val="20000"/>
              </a:spcBef>
              <a:defRPr/>
            </a:pPr>
            <a:r>
              <a:rPr lang="en-US" b="0" dirty="0"/>
              <a:t>A model represents the information (data) of the application and the rules to manipulate that data. In the case of Rails, models are primarily used for managing the rules of interaction with a corresponding database table. In most cases, each table in your database will correspond to one model in your application. The bulk of your application’s business logic will be concentrated in the models.</a:t>
            </a:r>
            <a:endParaRPr lang="en-US" b="0" dirty="0" smtClean="0">
              <a:latin typeface="+mn-lt"/>
              <a:cs typeface="+mn-cs"/>
            </a:endParaRPr>
          </a:p>
          <a:p>
            <a:pPr marL="622300">
              <a:spcBef>
                <a:spcPct val="20000"/>
              </a:spcBef>
              <a:defRPr/>
            </a:pPr>
            <a:endParaRPr lang="en-US" b="0" dirty="0">
              <a:latin typeface="+mn-lt"/>
              <a:cs typeface="+mn-cs"/>
            </a:endParaRPr>
          </a:p>
        </p:txBody>
      </p:sp>
      <p:pic>
        <p:nvPicPr>
          <p:cNvPr id="74754" name="Picture 2" descr="http://www.friendsharmony.org/wp-content/uploads/2011/04/Victorias-Secret-Models-body-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679271"/>
            <a:ext cx="2809875" cy="240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457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dirty="0">
                <a:solidFill>
                  <a:schemeClr val="bg1"/>
                </a:solidFill>
              </a:rPr>
              <a:t>Views</a:t>
            </a:r>
            <a:endParaRPr lang="en-US" sz="3600" b="0" dirty="0">
              <a:solidFill>
                <a:schemeClr val="bg1"/>
              </a:solidFill>
              <a:latin typeface="Verdana" pitchFamily="34" charset="0"/>
            </a:endParaRPr>
          </a:p>
        </p:txBody>
      </p:sp>
      <p:sp>
        <p:nvSpPr>
          <p:cNvPr id="4" name="TextBox 3"/>
          <p:cNvSpPr txBox="1"/>
          <p:nvPr/>
        </p:nvSpPr>
        <p:spPr>
          <a:xfrm>
            <a:off x="0" y="2055813"/>
            <a:ext cx="8610600" cy="1809726"/>
          </a:xfrm>
          <a:prstGeom prst="rect">
            <a:avLst/>
          </a:prstGeom>
          <a:noFill/>
        </p:spPr>
        <p:txBody>
          <a:bodyPr wrap="square">
            <a:spAutoFit/>
          </a:bodyPr>
          <a:lstStyle/>
          <a:p>
            <a:pPr marL="622300">
              <a:spcBef>
                <a:spcPct val="20000"/>
              </a:spcBef>
              <a:defRPr/>
            </a:pPr>
            <a:endParaRPr lang="en-US" dirty="0">
              <a:latin typeface="+mn-lt"/>
              <a:cs typeface="+mn-cs"/>
            </a:endParaRPr>
          </a:p>
          <a:p>
            <a:pPr marL="622300">
              <a:spcBef>
                <a:spcPct val="20000"/>
              </a:spcBef>
              <a:defRPr/>
            </a:pPr>
            <a:r>
              <a:rPr lang="en-US" b="0" dirty="0"/>
              <a:t>Views represent the user interface of your application. In Rails, views are often HTML files with embedded Ruby code that perform tasks related solely to the presentation of the data. Views handle the job of providing data to the web browser or other tool that is used to make requests from your application.</a:t>
            </a:r>
            <a:endParaRPr lang="en-US" b="0" dirty="0">
              <a:latin typeface="+mn-lt"/>
              <a:cs typeface="+mn-cs"/>
            </a:endParaRPr>
          </a:p>
        </p:txBody>
      </p:sp>
    </p:spTree>
    <p:extLst>
      <p:ext uri="{BB962C8B-B14F-4D97-AF65-F5344CB8AC3E}">
        <p14:creationId xmlns:p14="http://schemas.microsoft.com/office/powerpoint/2010/main" val="1417740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dirty="0">
                <a:solidFill>
                  <a:schemeClr val="bg1"/>
                </a:solidFill>
              </a:rPr>
              <a:t>Controllers</a:t>
            </a:r>
            <a:endParaRPr lang="en-US" sz="3600" b="0" dirty="0">
              <a:solidFill>
                <a:schemeClr val="bg1"/>
              </a:solidFill>
              <a:latin typeface="Verdana" pitchFamily="34" charset="0"/>
            </a:endParaRPr>
          </a:p>
        </p:txBody>
      </p:sp>
      <p:sp>
        <p:nvSpPr>
          <p:cNvPr id="4" name="TextBox 3"/>
          <p:cNvSpPr txBox="1"/>
          <p:nvPr/>
        </p:nvSpPr>
        <p:spPr>
          <a:xfrm>
            <a:off x="0" y="2055813"/>
            <a:ext cx="8610600" cy="1532727"/>
          </a:xfrm>
          <a:prstGeom prst="rect">
            <a:avLst/>
          </a:prstGeom>
          <a:noFill/>
        </p:spPr>
        <p:txBody>
          <a:bodyPr wrap="square">
            <a:spAutoFit/>
          </a:bodyPr>
          <a:lstStyle/>
          <a:p>
            <a:pPr marL="622300">
              <a:spcBef>
                <a:spcPct val="20000"/>
              </a:spcBef>
              <a:defRPr/>
            </a:pPr>
            <a:endParaRPr lang="en-US" dirty="0">
              <a:latin typeface="+mn-lt"/>
              <a:cs typeface="+mn-cs"/>
            </a:endParaRPr>
          </a:p>
          <a:p>
            <a:pPr marL="622300">
              <a:spcBef>
                <a:spcPct val="20000"/>
              </a:spcBef>
              <a:defRPr/>
            </a:pPr>
            <a:r>
              <a:rPr lang="en-US" b="0" dirty="0"/>
              <a:t>Controllers provide the “glue” between models and views. In Rails, controllers are responsible for processing the incoming requests from the web browser, interrogating the models for data, and passing that data on to the views for presentation.</a:t>
            </a:r>
            <a:endParaRPr lang="en-US" b="0" dirty="0">
              <a:latin typeface="+mn-lt"/>
              <a:cs typeface="+mn-cs"/>
            </a:endParaRPr>
          </a:p>
        </p:txBody>
      </p:sp>
    </p:spTree>
    <p:extLst>
      <p:ext uri="{BB962C8B-B14F-4D97-AF65-F5344CB8AC3E}">
        <p14:creationId xmlns:p14="http://schemas.microsoft.com/office/powerpoint/2010/main" val="2533711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dirty="0">
                <a:solidFill>
                  <a:schemeClr val="bg1"/>
                </a:solidFill>
              </a:rPr>
              <a:t>Building Rails </a:t>
            </a:r>
            <a:r>
              <a:rPr lang="en-US" sz="3600" b="0" dirty="0" smtClean="0">
                <a:solidFill>
                  <a:schemeClr val="bg1"/>
                </a:solidFill>
              </a:rPr>
              <a:t>Application</a:t>
            </a:r>
            <a:endParaRPr lang="en-US" sz="3600" b="0" dirty="0">
              <a:solidFill>
                <a:schemeClr val="bg1"/>
              </a:solidFill>
              <a:latin typeface="Verdana" pitchFamily="34" charset="0"/>
            </a:endParaRPr>
          </a:p>
        </p:txBody>
      </p:sp>
      <p:sp>
        <p:nvSpPr>
          <p:cNvPr id="4" name="TextBox 3"/>
          <p:cNvSpPr txBox="1"/>
          <p:nvPr/>
        </p:nvSpPr>
        <p:spPr>
          <a:xfrm>
            <a:off x="0" y="2055813"/>
            <a:ext cx="8610600" cy="1698927"/>
          </a:xfrm>
          <a:prstGeom prst="rect">
            <a:avLst/>
          </a:prstGeom>
          <a:noFill/>
        </p:spPr>
        <p:txBody>
          <a:bodyPr wrap="square">
            <a:spAutoFit/>
          </a:bodyPr>
          <a:lstStyle/>
          <a:p>
            <a:pPr marL="622300">
              <a:spcBef>
                <a:spcPct val="20000"/>
              </a:spcBef>
              <a:defRPr/>
            </a:pPr>
            <a:r>
              <a:rPr lang="en-US" b="0" dirty="0" smtClean="0">
                <a:latin typeface="+mn-lt"/>
                <a:cs typeface="+mn-cs"/>
              </a:rPr>
              <a:t>1. </a:t>
            </a:r>
            <a:r>
              <a:rPr lang="en-US" b="0" dirty="0"/>
              <a:t>Installing </a:t>
            </a:r>
            <a:r>
              <a:rPr lang="en-US" b="0" dirty="0" smtClean="0"/>
              <a:t>Rails and creating new application</a:t>
            </a:r>
            <a:endParaRPr lang="en-US" b="0" dirty="0"/>
          </a:p>
          <a:p>
            <a:pPr marL="622300">
              <a:spcBef>
                <a:spcPct val="20000"/>
              </a:spcBef>
              <a:defRPr/>
            </a:pPr>
            <a:r>
              <a:rPr lang="en-US" b="0" dirty="0" smtClean="0">
                <a:latin typeface="+mn-lt"/>
                <a:cs typeface="+mn-cs"/>
              </a:rPr>
              <a:t>2. </a:t>
            </a:r>
            <a:r>
              <a:rPr lang="en-US" b="0" dirty="0" smtClean="0"/>
              <a:t>Configuring and creating </a:t>
            </a:r>
            <a:r>
              <a:rPr lang="en-US" b="0" dirty="0"/>
              <a:t>a Database</a:t>
            </a:r>
          </a:p>
          <a:p>
            <a:pPr marL="622300">
              <a:spcBef>
                <a:spcPct val="20000"/>
              </a:spcBef>
              <a:defRPr/>
            </a:pPr>
            <a:r>
              <a:rPr lang="en-US" b="0" dirty="0" smtClean="0">
                <a:latin typeface="+mn-lt"/>
                <a:cs typeface="+mn-cs"/>
              </a:rPr>
              <a:t>4. </a:t>
            </a:r>
            <a:r>
              <a:rPr lang="en-US" b="0" dirty="0"/>
              <a:t>Starting up the Web Server</a:t>
            </a:r>
          </a:p>
          <a:p>
            <a:pPr marL="622300">
              <a:spcBef>
                <a:spcPct val="20000"/>
              </a:spcBef>
              <a:defRPr/>
            </a:pPr>
            <a:r>
              <a:rPr lang="en-US" b="0" dirty="0" smtClean="0">
                <a:latin typeface="+mn-lt"/>
                <a:cs typeface="+mn-cs"/>
              </a:rPr>
              <a:t>5. </a:t>
            </a:r>
            <a:r>
              <a:rPr lang="en-US" dirty="0" smtClean="0">
                <a:latin typeface="+mn-lt"/>
                <a:cs typeface="+mn-cs"/>
              </a:rPr>
              <a:t>Magic</a:t>
            </a:r>
          </a:p>
          <a:p>
            <a:pPr marL="622300">
              <a:spcBef>
                <a:spcPct val="20000"/>
              </a:spcBef>
              <a:defRPr/>
            </a:pPr>
            <a:r>
              <a:rPr lang="en-US" b="0" dirty="0" smtClean="0">
                <a:latin typeface="+mn-lt"/>
                <a:cs typeface="+mn-cs"/>
              </a:rPr>
              <a:t>6. Deploying application</a:t>
            </a:r>
            <a:endParaRPr lang="en-US" b="0" dirty="0">
              <a:latin typeface="+mn-lt"/>
              <a:cs typeface="+mn-cs"/>
            </a:endParaRPr>
          </a:p>
        </p:txBody>
      </p:sp>
    </p:spTree>
    <p:extLst>
      <p:ext uri="{BB962C8B-B14F-4D97-AF65-F5344CB8AC3E}">
        <p14:creationId xmlns:p14="http://schemas.microsoft.com/office/powerpoint/2010/main" val="426608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0" dirty="0" smtClean="0">
                <a:solidFill>
                  <a:schemeClr val="bg1"/>
                </a:solidFill>
              </a:rPr>
              <a:t>Magic</a:t>
            </a:r>
            <a:endParaRPr lang="en-US" sz="3600" b="0" dirty="0">
              <a:solidFill>
                <a:schemeClr val="bg1"/>
              </a:solidFill>
              <a:latin typeface="Verdana" pitchFamily="34" charset="0"/>
            </a:endParaRPr>
          </a:p>
        </p:txBody>
      </p:sp>
      <p:pic>
        <p:nvPicPr>
          <p:cNvPr id="83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149939"/>
            <a:ext cx="3835574" cy="189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917" y="3148010"/>
            <a:ext cx="4411135" cy="73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4" y="4149938"/>
            <a:ext cx="4259111" cy="110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2055813"/>
            <a:ext cx="8458200" cy="701731"/>
          </a:xfrm>
          <a:prstGeom prst="rect">
            <a:avLst/>
          </a:prstGeom>
          <a:noFill/>
        </p:spPr>
        <p:txBody>
          <a:bodyPr wrap="square">
            <a:spAutoFit/>
          </a:bodyPr>
          <a:lstStyle/>
          <a:p>
            <a:pPr marL="622300">
              <a:spcBef>
                <a:spcPct val="20000"/>
              </a:spcBef>
              <a:defRPr/>
            </a:pPr>
            <a:endParaRPr lang="en-US" dirty="0">
              <a:latin typeface="+mn-lt"/>
              <a:cs typeface="+mn-cs"/>
            </a:endParaRPr>
          </a:p>
          <a:p>
            <a:pPr marL="622300">
              <a:spcBef>
                <a:spcPct val="20000"/>
              </a:spcBef>
              <a:defRPr/>
            </a:pPr>
            <a:r>
              <a:rPr lang="en-US" dirty="0" smtClean="0">
                <a:latin typeface="+mn-lt"/>
                <a:cs typeface="+mn-cs"/>
              </a:rPr>
              <a:t>Model. View. Controller. How it works?</a:t>
            </a:r>
            <a:endParaRPr lang="en-US" b="0" dirty="0">
              <a:latin typeface="+mn-lt"/>
              <a:cs typeface="+mn-cs"/>
            </a:endParaRPr>
          </a:p>
        </p:txBody>
      </p:sp>
    </p:spTree>
    <p:extLst>
      <p:ext uri="{BB962C8B-B14F-4D97-AF65-F5344CB8AC3E}">
        <p14:creationId xmlns:p14="http://schemas.microsoft.com/office/powerpoint/2010/main" val="2099154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Theme">
      <a:majorFont>
        <a:latin typeface=""/>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12310</TotalTime>
  <Words>373</Words>
  <Application>Microsoft Office PowerPoint</Application>
  <PresentationFormat>On-screen Show (4:3)</PresentationFormat>
  <Paragraphs>86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mbrandon</dc:creator>
  <cp:lastModifiedBy>Igor Kasyanchuk</cp:lastModifiedBy>
  <cp:revision>290</cp:revision>
  <dcterms:created xsi:type="dcterms:W3CDTF">2010-08-18T17:56:28Z</dcterms:created>
  <dcterms:modified xsi:type="dcterms:W3CDTF">2012-02-07T15:56:28Z</dcterms:modified>
</cp:coreProperties>
</file>