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305" r:id="rId3"/>
    <p:sldId id="306" r:id="rId4"/>
    <p:sldId id="320" r:id="rId5"/>
    <p:sldId id="321" r:id="rId6"/>
    <p:sldId id="308" r:id="rId7"/>
    <p:sldId id="322" r:id="rId8"/>
    <p:sldId id="323" r:id="rId9"/>
    <p:sldId id="325" r:id="rId10"/>
    <p:sldId id="342" r:id="rId11"/>
    <p:sldId id="307" r:id="rId12"/>
    <p:sldId id="311" r:id="rId13"/>
    <p:sldId id="343" r:id="rId14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8236" autoAdjust="0"/>
  </p:normalViewPr>
  <p:slideViewPr>
    <p:cSldViewPr>
      <p:cViewPr>
        <p:scale>
          <a:sx n="120" d="100"/>
          <a:sy n="120" d="100"/>
        </p:scale>
        <p:origin x="-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5C370B87-807D-40FE-992F-3ACC598A7B4A}" type="datetimeFigureOut">
              <a:rPr lang="en-US"/>
              <a:pPr>
                <a:defRPr/>
              </a:pPr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1CA485DE-2DC6-400A-A3B2-BBF157C7C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72E4FD5-D010-4FCE-AC42-83DD1445E233}" type="slidenum">
              <a:rPr lang="en-US" b="0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b="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4588"/>
            <a:ext cx="20589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5D437F33-1E7F-4608-9BA2-1859D3325D6B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4CA3A9A-060D-49FE-B6C5-FC66008FA1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2460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332A-2B70-408D-90AD-F558C00CB937}" type="datetimeFigureOut">
              <a:rPr lang="en-US"/>
              <a:pPr>
                <a:defRPr/>
              </a:pPr>
              <a:t>1/31/2012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38E22-56E4-4769-B016-318226311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GettyImages_95469335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5700"/>
            <a:ext cx="2036763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C935B29-9439-4CB3-8142-29332FF9373B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F0ADFD0-44A7-4939-8C0B-BF6ED984B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GettyImages_97541937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4113"/>
            <a:ext cx="19812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64EE333-A711-4280-8464-2A414255047E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2637CEA-E567-49C2-A8ED-69AA4D3A33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U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2138" r="1300" b="1973"/>
          <a:stretch>
            <a:fillRect/>
          </a:stretch>
        </p:blipFill>
        <p:spPr bwMode="auto">
          <a:xfrm>
            <a:off x="0" y="3695700"/>
            <a:ext cx="21336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BC8F526-A589-47CE-AB1E-C74DDFBB68DF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B69FB34-D3BE-4A55-8295-B59C8A8F64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4113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4EA4A7C-4FBF-40AB-B33E-84F894F381E2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02AC4A6-AA36-4E15-B243-B0B47A035D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4113"/>
            <a:ext cx="21336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2F15466E-3BAE-44FA-9A6C-D3804FFB8DB0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C7C6174-5EB7-4E7C-86D6-659476B7F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694113"/>
            <a:ext cx="21605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5C7F9EB-16E1-4651-B779-8184F66C3CBF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F652481F-A7B4-45A9-891C-083D87E639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pic>
        <p:nvPicPr>
          <p:cNvPr id="8" name="Picture 16" descr="softserve-logo-white-for-blue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3260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0463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0"/>
              <a:ext cx="381000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504B519F-7C0C-47D2-8B25-EC8F14AD10E9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3CDD5D39-7342-4A33-AA21-AE88AF46FD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6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0" y="0"/>
            <a:ext cx="9144000" cy="3694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+mn-lt"/>
            </a:endParaRPr>
          </a:p>
        </p:txBody>
      </p:sp>
      <p:sp>
        <p:nvSpPr>
          <p:cNvPr id="8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9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10" name="Rectangle 12"/>
          <p:cNvSpPr/>
          <p:nvPr userDrawn="1"/>
        </p:nvSpPr>
        <p:spPr>
          <a:xfrm rot="5400000">
            <a:off x="4381500" y="-876300"/>
            <a:ext cx="381000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pic>
        <p:nvPicPr>
          <p:cNvPr id="11" name="Picture 13" descr="softserve logo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2460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5F96AEE-86B6-4D11-BF8D-E8E55234305C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7622C-53A2-44A9-84E3-32A5E87B4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0DCF6E-AEC3-4B7F-A402-1F7EB6CAC8B9}" type="datetimeFigureOut">
              <a:rPr lang="en-US"/>
              <a:pPr>
                <a:defRPr/>
              </a:pPr>
              <a:t>1/31/2012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F32663-FEAE-486F-86DE-D85B70707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-lang.org/en/documentation/quickstart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google.com.ua/webhp?sourceid=chrome-instant&amp;ie=UTF-8&amp;ion=1&amp;nord=1" TargetMode="External"/><Relationship Id="rId5" Type="http://schemas.openxmlformats.org/officeDocument/2006/relationships/hyperlink" Target="http://tryruby.org/levels/1/challenges/0" TargetMode="External"/><Relationship Id="rId4" Type="http://schemas.openxmlformats.org/officeDocument/2006/relationships/hyperlink" Target="https://www.codeschool.com/car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ryruby.org/levels/1/challenges/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/>
          <p:cNvSpPr txBox="1">
            <a:spLocks noChangeArrowheads="1"/>
          </p:cNvSpPr>
          <p:nvPr/>
        </p:nvSpPr>
        <p:spPr bwMode="auto">
          <a:xfrm>
            <a:off x="5791200" y="6098232"/>
            <a:ext cx="312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200" b="0" dirty="0">
              <a:latin typeface="Calibri" pitchFamily="34" charset="0"/>
            </a:endParaRPr>
          </a:p>
          <a:p>
            <a:pPr algn="r" eaLnBrk="1" hangingPunct="1"/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Iaroslav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Porodko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404040"/>
                </a:solidFill>
              </a:rPr>
              <a:t>Ruby. Basics</a:t>
            </a:r>
            <a:endParaRPr lang="en-US" dirty="0" smtClean="0">
              <a:solidFill>
                <a:srgbClr val="404040"/>
              </a:solidFill>
            </a:endParaRPr>
          </a:p>
          <a:p>
            <a:pPr eaLnBrk="1" hangingPunct="1"/>
            <a:endParaRPr lang="ru-RU" dirty="0" smtClean="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  <a:latin typeface="Verdana" pitchFamily="34" charset="0"/>
              </a:rPr>
              <a:t>Examples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3500" y="3200400"/>
            <a:ext cx="6705599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Examples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1"/>
          <p:cNvSpPr>
            <a:spLocks noChangeArrowheads="1"/>
          </p:cNvSpPr>
          <p:nvPr/>
        </p:nvSpPr>
        <p:spPr bwMode="auto">
          <a:xfrm>
            <a:off x="3798888" y="2560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 b="0">
              <a:latin typeface="Calibri" pitchFamily="34" charset="0"/>
            </a:endParaRPr>
          </a:p>
        </p:txBody>
      </p:sp>
      <p:sp>
        <p:nvSpPr>
          <p:cNvPr id="20484" name="Title 1"/>
          <p:cNvSpPr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  <a:latin typeface="Verdana" pitchFamily="34" charset="0"/>
              </a:rPr>
              <a:t>Useful links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119" y="2041469"/>
            <a:ext cx="6883038" cy="3028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dirty="0">
                <a:hlinkClick r:id="rId3"/>
              </a:rPr>
              <a:t>http://www.ruby-lang.org/en/documentation/quickstart/ </a:t>
            </a:r>
            <a:endParaRPr lang="en-US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dirty="0">
                <a:hlinkClick r:id="rId4"/>
              </a:rPr>
              <a:t>https://www.codeschool.com/cart </a:t>
            </a:r>
            <a:endParaRPr lang="en-US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tryruby.org/levels/1/challenges/0</a:t>
            </a:r>
            <a:endParaRPr lang="en-US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dirty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dirty="0" smtClean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dirty="0"/>
          </a:p>
          <a:p>
            <a:pPr marL="1168400" indent="-5461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dirty="0"/>
          </a:p>
          <a:p>
            <a:pPr marL="3733800" indent="-31115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dirty="0" smtClean="0"/>
              <a:t>And others ….</a:t>
            </a:r>
          </a:p>
          <a:p>
            <a:pPr marL="3733800" indent="-31115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dirty="0"/>
          </a:p>
        </p:txBody>
      </p:sp>
      <p:pic>
        <p:nvPicPr>
          <p:cNvPr id="1026" name="Picture 2" descr="http://www.google.com.ua/images/nav_logo99.pn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 r="27345" b="75254"/>
          <a:stretch/>
        </p:blipFill>
        <p:spPr bwMode="auto">
          <a:xfrm>
            <a:off x="2209800" y="4743322"/>
            <a:ext cx="1155700" cy="46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>
                <a:solidFill>
                  <a:schemeClr val="bg1"/>
                </a:solidFill>
                <a:latin typeface="Verdana" pitchFamily="34" charset="0"/>
              </a:rPr>
              <a:t>Questions?</a:t>
            </a:r>
          </a:p>
        </p:txBody>
      </p:sp>
      <p:pic>
        <p:nvPicPr>
          <p:cNvPr id="2253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057400"/>
            <a:ext cx="33909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3009" y="2967335"/>
            <a:ext cx="3877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you!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132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b="0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US" sz="44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6" name="Rectangle 7"/>
          <p:cNvSpPr txBox="1">
            <a:spLocks noChangeArrowheads="1"/>
          </p:cNvSpPr>
          <p:nvPr/>
        </p:nvSpPr>
        <p:spPr bwMode="auto">
          <a:xfrm>
            <a:off x="609600" y="1524000"/>
            <a:ext cx="8382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200150" lvl="1" indent="-45720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About Ruby</a:t>
            </a:r>
            <a:endParaRPr lang="en-US" sz="2800" b="0" dirty="0" smtClean="0">
              <a:latin typeface="Calibri" pitchFamily="34" charset="0"/>
              <a:cs typeface="Calibri" pitchFamily="34" charset="0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About </a:t>
            </a:r>
            <a:r>
              <a:rPr lang="en-US" sz="2800" b="0" dirty="0" err="1" smtClean="0">
                <a:latin typeface="Calibri" pitchFamily="34" charset="0"/>
                <a:cs typeface="Calibri" pitchFamily="34" charset="0"/>
              </a:rPr>
              <a:t>IRb</a:t>
            </a:r>
            <a:endParaRPr lang="en-US" sz="2800" b="0" dirty="0" smtClean="0">
              <a:latin typeface="Calibri" pitchFamily="34" charset="0"/>
              <a:cs typeface="Calibri" pitchFamily="34" charset="0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Ruby Syntax</a:t>
            </a:r>
            <a:endParaRPr lang="en-US" sz="2800" b="0" dirty="0" smtClean="0">
              <a:latin typeface="Calibri" pitchFamily="34" charset="0"/>
              <a:cs typeface="Calibri" pitchFamily="34" charset="0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Ruby Data Types</a:t>
            </a:r>
          </a:p>
          <a:p>
            <a:pPr marL="1200150" lvl="1" indent="-45720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Loops in Ruby</a:t>
            </a:r>
            <a:endParaRPr lang="en-US" sz="2800" b="0" dirty="0" smtClean="0">
              <a:latin typeface="Calibri" pitchFamily="34" charset="0"/>
              <a:cs typeface="Calibri" pitchFamily="34" charset="0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Ruby Arrays and Ranges</a:t>
            </a:r>
            <a:endParaRPr lang="en-US" sz="2800" b="0" dirty="0" smtClean="0">
              <a:latin typeface="Calibri" pitchFamily="34" charset="0"/>
              <a:cs typeface="Calibri" pitchFamily="34" charset="0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0" dirty="0" smtClean="0">
                <a:latin typeface="Calibri" pitchFamily="34" charset="0"/>
                <a:cs typeface="Calibri" pitchFamily="34" charset="0"/>
              </a:rPr>
              <a:t>Examples</a:t>
            </a:r>
            <a:endParaRPr lang="en-US" sz="28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  <a:latin typeface="Verdana" pitchFamily="34" charset="0"/>
              </a:rPr>
              <a:t>A little about Ruby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862262"/>
            <a:ext cx="3152775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487680" y="1600200"/>
            <a:ext cx="8229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150000"/>
              </a:lnSpc>
              <a:defRPr/>
            </a:pPr>
            <a:r>
              <a:rPr lang="en-US" sz="2400" b="0" dirty="0" smtClean="0">
                <a:latin typeface="Verdana" pitchFamily="34" charset="0"/>
              </a:rPr>
              <a:t>	</a:t>
            </a:r>
            <a:r>
              <a:rPr lang="en-US" sz="2400" b="0" dirty="0"/>
              <a:t> Interactive Ruby (</a:t>
            </a:r>
            <a:r>
              <a:rPr lang="en-US" sz="2400" b="0" dirty="0" err="1"/>
              <a:t>IRb</a:t>
            </a:r>
            <a:r>
              <a:rPr lang="en-US" sz="2400" b="0" dirty="0"/>
              <a:t>) provides a shell for experimentation. Within the </a:t>
            </a:r>
            <a:r>
              <a:rPr lang="en-US" sz="2400" b="0" dirty="0" err="1"/>
              <a:t>IRb</a:t>
            </a:r>
            <a:r>
              <a:rPr lang="en-US" sz="2400" b="0" dirty="0"/>
              <a:t> shell, you can immediately view expression results, line by line</a:t>
            </a:r>
            <a:r>
              <a:rPr lang="en-US" sz="2400" b="0" dirty="0" smtClean="0"/>
              <a:t>.</a:t>
            </a:r>
          </a:p>
          <a:p>
            <a:pPr marL="457200" lvl="1" indent="0" eaLnBrk="1" hangingPunct="1">
              <a:lnSpc>
                <a:spcPct val="150000"/>
              </a:lnSpc>
              <a:defRPr/>
            </a:pPr>
            <a:endParaRPr lang="en-US" sz="2400" b="0" dirty="0" smtClean="0">
              <a:latin typeface="Verdana" pitchFamily="34" charset="0"/>
            </a:endParaRPr>
          </a:p>
          <a:p>
            <a:pPr marL="457200" lvl="1" indent="0" eaLnBrk="1" hangingPunct="1">
              <a:lnSpc>
                <a:spcPct val="150000"/>
              </a:lnSpc>
              <a:defRPr/>
            </a:pPr>
            <a:r>
              <a:rPr lang="en-US" sz="2400" dirty="0">
                <a:hlinkClick r:id="rId3"/>
              </a:rPr>
              <a:t>http://tryruby.org/levels/1/challenges/0</a:t>
            </a:r>
            <a:endParaRPr lang="en-US" sz="2400" b="0" dirty="0" smtClean="0">
              <a:latin typeface="Verdana" pitchFamily="34" charset="0"/>
            </a:endParaRPr>
          </a:p>
        </p:txBody>
      </p:sp>
      <p:sp>
        <p:nvSpPr>
          <p:cNvPr id="14339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  <a:latin typeface="Verdana" pitchFamily="34" charset="0"/>
              </a:rPr>
              <a:t>A little about </a:t>
            </a:r>
            <a:r>
              <a:rPr lang="en-US" sz="3600" b="0" dirty="0" err="1" smtClean="0">
                <a:solidFill>
                  <a:schemeClr val="bg1"/>
                </a:solidFill>
                <a:latin typeface="Verdana" pitchFamily="34" charset="0"/>
              </a:rPr>
              <a:t>IRb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  <a:latin typeface="Verdana" pitchFamily="34" charset="0"/>
              </a:rPr>
              <a:t>Ruby Syntax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Whitespaces.</a:t>
            </a:r>
          </a:p>
          <a:p>
            <a:endParaRPr lang="en-US" sz="3200" dirty="0" smtClean="0"/>
          </a:p>
          <a:p>
            <a:r>
              <a:rPr lang="en-US" sz="3200" dirty="0" smtClean="0"/>
              <a:t>Semicolons and newlines. </a:t>
            </a:r>
            <a:r>
              <a:rPr lang="en-US" sz="3200" b="0" dirty="0" smtClean="0"/>
              <a:t>(+, -, /)</a:t>
            </a:r>
          </a:p>
          <a:p>
            <a:endParaRPr lang="en-US" sz="3200" b="0" dirty="0" smtClean="0"/>
          </a:p>
          <a:p>
            <a:r>
              <a:rPr lang="en-US" sz="3200" dirty="0" smtClean="0"/>
              <a:t>Identifiers.</a:t>
            </a:r>
          </a:p>
          <a:p>
            <a:endParaRPr lang="en-US" sz="3200" dirty="0" smtClean="0"/>
          </a:p>
          <a:p>
            <a:r>
              <a:rPr lang="en-US" sz="3200" dirty="0" smtClean="0"/>
              <a:t>Comments (#).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728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  <a:latin typeface="Verdana" pitchFamily="34" charset="0"/>
              </a:rPr>
              <a:t>Ruby Data Types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4166"/>
              </p:ext>
            </p:extLst>
          </p:nvPr>
        </p:nvGraphicFramePr>
        <p:xfrm>
          <a:off x="457200" y="1828800"/>
          <a:ext cx="5715000" cy="2015490"/>
        </p:xfrm>
        <a:graphic>
          <a:graphicData uri="http://schemas.openxmlformats.org/drawingml/2006/table">
            <a:tbl>
              <a:tblPr/>
              <a:tblGrid>
                <a:gridCol w="5715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123 </a:t>
                      </a:r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# </a:t>
                      </a:r>
                      <a:r>
                        <a:rPr lang="en-US" sz="1400" dirty="0" err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Fixnum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decimal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1_6889               # </a:t>
                      </a:r>
                      <a:r>
                        <a:rPr lang="en-US" sz="1400" dirty="0" err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Fixnum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decimal with underline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 </a:t>
                      </a:r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#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Negative </a:t>
                      </a:r>
                      <a:r>
                        <a:rPr lang="en-US" sz="1400" dirty="0" err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Fixnum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0377                 #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octal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0xee                 #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hexadecimal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0b1011011            #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binary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 </a:t>
                      </a:r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 #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character code for 'b'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?\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 </a:t>
                      </a:r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            #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code for a newline (0x0a) 12345678901234567890 # </a:t>
                      </a:r>
                      <a:r>
                        <a:rPr lang="en-US" sz="1400" dirty="0" err="1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Bignum</a:t>
                      </a:r>
                      <a:endParaRPr lang="en-US" sz="1400" dirty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553905"/>
            <a:ext cx="198120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cs typeface="Arial" pitchFamily="34" charset="0"/>
              </a:rPr>
              <a:t>Integer Numbers in Ruby: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73661"/>
              </p:ext>
            </p:extLst>
          </p:nvPr>
        </p:nvGraphicFramePr>
        <p:xfrm>
          <a:off x="457200" y="4495800"/>
          <a:ext cx="5257800" cy="948690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1023.4 </a:t>
                      </a:r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#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floating point value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1.0e6   #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scientific notation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4E20    #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dot not required </a:t>
                      </a:r>
                      <a:endParaRPr lang="en-US" sz="1400" dirty="0" smtClean="0"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4e+20   </a:t>
                      </a:r>
                      <a:r>
                        <a:rPr lang="en-US" sz="1400" dirty="0"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# sign before exponential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4174867"/>
            <a:ext cx="182998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cs typeface="Arial" pitchFamily="34" charset="0"/>
              </a:rPr>
              <a:t>Float Numbers in Ruby: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>
                <a:solidFill>
                  <a:schemeClr val="bg1"/>
                </a:solidFill>
                <a:latin typeface="Verdana" pitchFamily="34" charset="0"/>
              </a:rPr>
              <a:t>Ruby Data Types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417638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String Literals:</a:t>
            </a:r>
          </a:p>
          <a:p>
            <a:r>
              <a:rPr lang="en-US" sz="1600" b="0" dirty="0"/>
              <a:t>Ruby strings are simply sequences of 8-bit bytes and they are objects of class String</a:t>
            </a:r>
            <a:r>
              <a:rPr lang="en-US" sz="1600" b="0" dirty="0" smtClean="0"/>
              <a:t>.</a:t>
            </a:r>
          </a:p>
          <a:p>
            <a:endParaRPr lang="en-US" sz="14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‘</a:t>
            </a:r>
            <a:endParaRPr lang="en-US" sz="16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"#{</a:t>
            </a:r>
            <a:r>
              <a:rPr lang="en-US" sz="1600" b="0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} and Backslashes \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n:"</a:t>
            </a:r>
            <a:endParaRPr lang="en-US" sz="16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%q(</a:t>
            </a:r>
            <a:r>
              <a:rPr lang="en-US" sz="1600" b="0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%Q(</a:t>
            </a:r>
            <a:r>
              <a:rPr lang="en-US" sz="1600" b="0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and Backslashes \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sz="16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%(</a:t>
            </a:r>
            <a:r>
              <a:rPr lang="en-US" sz="1600" b="0" dirty="0" err="1">
                <a:latin typeface="Courier New" pitchFamily="49" charset="0"/>
                <a:cs typeface="Courier New" pitchFamily="49" charset="0"/>
              </a:rPr>
              <a:t>VariableName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and Backslashes \n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16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`echo command interpretation with interpolation and backslashes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`</a:t>
            </a:r>
          </a:p>
          <a:p>
            <a:pPr>
              <a:lnSpc>
                <a:spcPct val="150000"/>
              </a:lnSpc>
            </a:pPr>
            <a:endParaRPr lang="en-US" sz="16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%x(echo command interpretation with interpolation and backslashes)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  <a:latin typeface="Verdana" pitchFamily="34" charset="0"/>
              </a:rPr>
              <a:t>Loops In Ruby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429436"/>
            <a:ext cx="28956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in 1...10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" Hello\n";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2133600"/>
            <a:ext cx="7696200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presidents = ["Ford", "Carter", "Reagan", "Bush1", "Clinton", "Bush2"]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in 0...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presidents.length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": ", presidents[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], "\n";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048000"/>
            <a:ext cx="6629400" cy="27699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presidents.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CC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{|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prez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| puts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prez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505200"/>
            <a:ext cx="1765227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presidents.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CC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prez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puts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prez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9422" y="4475259"/>
            <a:ext cx="1858201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presidents.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CC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prez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|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puts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prez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7200" y="5583081"/>
            <a:ext cx="1524000" cy="10156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4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 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puts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-= 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438400" y="3426466"/>
            <a:ext cx="6477000" cy="286232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democrats = ["Carter", "Clinton"]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republicans = ["Ford", "Reagan", "Bush1", "Bush2"]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party = ARGV[0]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if party == nil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"Argument must be \"democrats\" or \"republicans\"\n"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elsif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party == "democrats"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democrats.each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|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print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" "}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"\n"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elsif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party == "republicans"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republicans.each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|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print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" "}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"\n"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"All presidents since 1976 were either Democrats or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Republicans\n"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1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 smtClean="0">
                <a:solidFill>
                  <a:schemeClr val="bg1"/>
                </a:solidFill>
                <a:latin typeface="Verdana" pitchFamily="34" charset="0"/>
              </a:rPr>
              <a:t>Ruby Arrays and Ranges</a:t>
            </a:r>
            <a:endParaRPr lang="en-US" sz="3600" b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527616"/>
            <a:ext cx="6785832" cy="27699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presidents = ["Ford", "Carter", "Reagan", "Bush1", "Clinton", "Bush2"]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4611" y="2057400"/>
            <a:ext cx="3624710" cy="646331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presidents.pop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presidents.unshift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("Nixon")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presidents.each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|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print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"\n"}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2819400"/>
            <a:ext cx="7901522" cy="286232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people = 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torvalds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"=&gt;{"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"=&gt;"Torvalds", 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"=&gt;"Linus", "job"=&gt;"maintainer"},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matsumoto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"=&gt;{"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"=&gt;"Matsumoto", 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"=&gt;"Yukihiro", "job"=&gt;"Ruby originator"},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litt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"=&gt;{"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"=&gt;"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Litt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", 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"=&gt;"Steve", "job"=&gt;"troubleshooter"}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keys 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people.keys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 key in 0...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keys.length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"key : ", keys[key], "\n"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", people[keys[key]]["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"], "\n"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", people[keys[key]]["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fname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"], "\n"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"job : ", people[keys[key]]["job"], "\n"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 "\n\n"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2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11673</TotalTime>
  <Words>295</Words>
  <Application>Microsoft Office PowerPoint</Application>
  <PresentationFormat>On-screen Show (4:3)</PresentationFormat>
  <Paragraphs>80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Iaroslav Porodko</cp:lastModifiedBy>
  <cp:revision>208</cp:revision>
  <dcterms:created xsi:type="dcterms:W3CDTF">2010-08-18T17:56:28Z</dcterms:created>
  <dcterms:modified xsi:type="dcterms:W3CDTF">2012-01-31T13:56:20Z</dcterms:modified>
</cp:coreProperties>
</file>