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62" r:id="rId2"/>
    <p:sldId id="263" r:id="rId3"/>
    <p:sldId id="825" r:id="rId4"/>
    <p:sldId id="832" r:id="rId5"/>
    <p:sldId id="833" r:id="rId6"/>
    <p:sldId id="826" r:id="rId7"/>
    <p:sldId id="829" r:id="rId8"/>
    <p:sldId id="830" r:id="rId9"/>
    <p:sldId id="821" r:id="rId10"/>
    <p:sldId id="264" r:id="rId11"/>
    <p:sldId id="827" r:id="rId12"/>
    <p:sldId id="828" r:id="rId13"/>
  </p:sldIdLst>
  <p:sldSz cx="13004800" cy="9753600"/>
  <p:notesSz cx="6858000" cy="9144000"/>
  <p:defaultTextStyle>
    <a:defPPr>
      <a:defRPr lang="en-US"/>
    </a:defPPr>
    <a:lvl1pPr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1pPr>
    <a:lvl2pPr marL="457200"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2pPr>
    <a:lvl3pPr marL="914400"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3pPr>
    <a:lvl4pPr marL="1371600"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4pPr>
    <a:lvl5pPr marL="1828800"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5pPr>
    <a:lvl6pPr marL="2286000" algn="l" defTabSz="457200" rtl="0" eaLnBrk="1" latinLnBrk="0" hangingPunct="1">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6pPr>
    <a:lvl7pPr marL="2743200" algn="l" defTabSz="457200" rtl="0" eaLnBrk="1" latinLnBrk="0" hangingPunct="1">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7pPr>
    <a:lvl8pPr marL="3200400" algn="l" defTabSz="457200" rtl="0" eaLnBrk="1" latinLnBrk="0" hangingPunct="1">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8pPr>
    <a:lvl9pPr marL="3657600" algn="l" defTabSz="457200" rtl="0" eaLnBrk="1" latinLnBrk="0" hangingPunct="1">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9pPr>
  </p:defaultTextStyle>
  <p:extLst>
    <p:ext uri="{521415D9-36F7-43E2-AB2F-B90AF26B5E84}">
      <p14:sectionLst xmlns:p14="http://schemas.microsoft.com/office/powerpoint/2010/main">
        <p14:section name="既定のセクション" id="{E2AE13A7-88C7-43F2-819D-D1167E1C07C3}">
          <p14:sldIdLst/>
        </p14:section>
        <p14:section name="タイトルなしのセクション" id="{AC4709AD-3CA0-4F59-B7CD-97F308FA076D}">
          <p14:sldIdLst>
            <p14:sldId id="262"/>
            <p14:sldId id="263"/>
            <p14:sldId id="825"/>
            <p14:sldId id="832"/>
            <p14:sldId id="833"/>
            <p14:sldId id="826"/>
            <p14:sldId id="829"/>
            <p14:sldId id="830"/>
            <p14:sldId id="821"/>
            <p14:sldId id="264"/>
            <p14:sldId id="827"/>
            <p14:sldId id="828"/>
          </p14:sldIdLst>
        </p14:section>
      </p14:sectionLst>
    </p:ext>
    <p:ext uri="{EFAFB233-063F-42B5-8137-9DF3F51BA10A}">
      <p15:sldGuideLst xmlns:p15="http://schemas.microsoft.com/office/powerpoint/2012/main">
        <p15:guide id="1" orient="horz" pos="3072">
          <p15:clr>
            <a:srgbClr val="A4A3A4"/>
          </p15:clr>
        </p15:guide>
        <p15:guide id="2" orient="horz" pos="996">
          <p15:clr>
            <a:srgbClr val="A4A3A4"/>
          </p15:clr>
        </p15:guide>
        <p15:guide id="3" orient="horz" pos="5476">
          <p15:clr>
            <a:srgbClr val="A4A3A4"/>
          </p15:clr>
        </p15:guide>
        <p15:guide id="4" orient="horz" pos="385">
          <p15:clr>
            <a:srgbClr val="A4A3A4"/>
          </p15:clr>
        </p15:guide>
        <p15:guide id="5" orient="horz" pos="214">
          <p15:clr>
            <a:srgbClr val="A4A3A4"/>
          </p15:clr>
        </p15:guide>
        <p15:guide id="6" orient="horz" pos="169">
          <p15:clr>
            <a:srgbClr val="A4A3A4"/>
          </p15:clr>
        </p15:guide>
        <p15:guide id="7" pos="4096">
          <p15:clr>
            <a:srgbClr val="A4A3A4"/>
          </p15:clr>
        </p15:guide>
        <p15:guide id="8" pos="195">
          <p15:clr>
            <a:srgbClr val="A4A3A4"/>
          </p15:clr>
        </p15:guide>
        <p15:guide id="9" pos="7997">
          <p15:clr>
            <a:srgbClr val="A4A3A4"/>
          </p15:clr>
        </p15:guide>
        <p15:guide id="10" pos="7271">
          <p15:clr>
            <a:srgbClr val="A4A3A4"/>
          </p15:clr>
        </p15:guide>
        <p15:guide id="11" pos="8042">
          <p15:clr>
            <a:srgbClr val="A4A3A4"/>
          </p15:clr>
        </p15:guide>
        <p15:guide id="12" pos="758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00FF00"/>
    <a:srgbClr val="FF9933"/>
    <a:srgbClr val="FFFFCC"/>
    <a:srgbClr val="FFCC66"/>
    <a:srgbClr val="CCFFFF"/>
    <a:srgbClr val="FFCCFF"/>
    <a:srgbClr val="66FF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間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中間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淡色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テーマ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テーマ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淡色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間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間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中間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中間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21" autoAdjust="0"/>
    <p:restoredTop sz="93149" autoAdjust="0"/>
  </p:normalViewPr>
  <p:slideViewPr>
    <p:cSldViewPr>
      <p:cViewPr varScale="1">
        <p:scale>
          <a:sx n="55" d="100"/>
          <a:sy n="55" d="100"/>
        </p:scale>
        <p:origin x="1363" y="19"/>
      </p:cViewPr>
      <p:guideLst>
        <p:guide orient="horz" pos="3072"/>
        <p:guide orient="horz" pos="996"/>
        <p:guide orient="horz" pos="5476"/>
        <p:guide orient="horz" pos="385"/>
        <p:guide orient="horz" pos="214"/>
        <p:guide orient="horz" pos="169"/>
        <p:guide pos="4096"/>
        <p:guide pos="195"/>
        <p:guide pos="7997"/>
        <p:guide pos="7271"/>
        <p:guide pos="8042"/>
        <p:guide pos="7589"/>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snapToGrid="0" snapToObjects="1">
      <p:cViewPr varScale="1">
        <p:scale>
          <a:sx n="90" d="100"/>
          <a:sy n="90" d="100"/>
        </p:scale>
        <p:origin x="-375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0C4FE0-9757-9145-8774-CC4A946525F0}" type="datetimeFigureOut">
              <a:rPr kumimoji="1" lang="ja-JP" altLang="en-US" smtClean="0"/>
              <a:t>2022/3/1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467C1A-CCCE-C846-9393-ADF9E6A8073F}" type="slidenum">
              <a:rPr kumimoji="1" lang="ja-JP" altLang="en-US" smtClean="0"/>
              <a:t>‹#›</a:t>
            </a:fld>
            <a:endParaRPr kumimoji="1" lang="ja-JP" altLang="en-US"/>
          </a:p>
        </p:txBody>
      </p:sp>
    </p:spTree>
    <p:extLst>
      <p:ext uri="{BB962C8B-B14F-4D97-AF65-F5344CB8AC3E}">
        <p14:creationId xmlns:p14="http://schemas.microsoft.com/office/powerpoint/2010/main" val="3085640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0" hangingPunct="0">
              <a:defRPr sz="1200">
                <a:latin typeface="ヒラギノ角ゴ Pro W3" pitchFamily="-84" charset="-128"/>
              </a:defRPr>
            </a:lvl1pPr>
          </a:lstStyle>
          <a:p>
            <a:pPr>
              <a:defRPr/>
            </a:pPr>
            <a:endParaRPr lang="en-US" altLang="ja-JP"/>
          </a:p>
        </p:txBody>
      </p:sp>
      <p:sp>
        <p:nvSpPr>
          <p:cNvPr id="6758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ヒラギノ角ゴ Pro W3" pitchFamily="-84" charset="-128"/>
              </a:defRPr>
            </a:lvl1pPr>
          </a:lstStyle>
          <a:p>
            <a:pPr>
              <a:defRPr/>
            </a:pPr>
            <a:fld id="{BAC91106-8FA3-F34A-BDDC-5BC44B1DC811}" type="datetime1">
              <a:rPr lang="ja-JP" altLang="en-US"/>
              <a:pPr>
                <a:defRPr/>
              </a:pPr>
              <a:t>2022/3/1</a:t>
            </a:fld>
            <a:endParaRPr lang="en-US" altLang="ja-JP"/>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0" hangingPunct="0">
              <a:defRPr sz="1200">
                <a:latin typeface="ヒラギノ角ゴ Pro W3" pitchFamily="-84" charset="-128"/>
              </a:defRPr>
            </a:lvl1pPr>
          </a:lstStyle>
          <a:p>
            <a:pPr>
              <a:defRPr/>
            </a:pPr>
            <a:endParaRPr lang="en-US" altLang="ja-JP"/>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defRPr sz="1200">
                <a:latin typeface="ヒラギノ角ゴ Pro W3" pitchFamily="-84" charset="-128"/>
              </a:defRPr>
            </a:lvl1pPr>
          </a:lstStyle>
          <a:p>
            <a:pPr>
              <a:defRPr/>
            </a:pPr>
            <a:fld id="{500FE843-D084-3446-957B-6CA67CB968F9}" type="slidenum">
              <a:rPr lang="ja-JP" altLang="en-US"/>
              <a:pPr>
                <a:defRPr/>
              </a:pPr>
              <a:t>‹#›</a:t>
            </a:fld>
            <a:endParaRPr lang="en-US" altLang="ja-JP"/>
          </a:p>
        </p:txBody>
      </p:sp>
    </p:spTree>
    <p:extLst>
      <p:ext uri="{BB962C8B-B14F-4D97-AF65-F5344CB8AC3E}">
        <p14:creationId xmlns:p14="http://schemas.microsoft.com/office/powerpoint/2010/main" val="5734181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1</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10</a:t>
            </a:fld>
            <a:endParaRPr lang="en-US" altLang="ja-JP"/>
          </a:p>
        </p:txBody>
      </p:sp>
    </p:spTree>
    <p:extLst>
      <p:ext uri="{BB962C8B-B14F-4D97-AF65-F5344CB8AC3E}">
        <p14:creationId xmlns:p14="http://schemas.microsoft.com/office/powerpoint/2010/main" val="1353178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11</a:t>
            </a:fld>
            <a:endParaRPr lang="en-US" altLang="ja-JP"/>
          </a:p>
        </p:txBody>
      </p:sp>
    </p:spTree>
    <p:extLst>
      <p:ext uri="{BB962C8B-B14F-4D97-AF65-F5344CB8AC3E}">
        <p14:creationId xmlns:p14="http://schemas.microsoft.com/office/powerpoint/2010/main" val="4110262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12</a:t>
            </a:fld>
            <a:endParaRPr lang="en-US" altLang="ja-JP"/>
          </a:p>
        </p:txBody>
      </p:sp>
    </p:spTree>
    <p:extLst>
      <p:ext uri="{BB962C8B-B14F-4D97-AF65-F5344CB8AC3E}">
        <p14:creationId xmlns:p14="http://schemas.microsoft.com/office/powerpoint/2010/main" val="2833787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2</a:t>
            </a:fld>
            <a:endParaRPr lang="en-US" altLang="ja-JP"/>
          </a:p>
        </p:txBody>
      </p:sp>
    </p:spTree>
    <p:extLst>
      <p:ext uri="{BB962C8B-B14F-4D97-AF65-F5344CB8AC3E}">
        <p14:creationId xmlns:p14="http://schemas.microsoft.com/office/powerpoint/2010/main" val="419313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3</a:t>
            </a:fld>
            <a:endParaRPr lang="en-US" altLang="ja-JP"/>
          </a:p>
        </p:txBody>
      </p:sp>
    </p:spTree>
    <p:extLst>
      <p:ext uri="{BB962C8B-B14F-4D97-AF65-F5344CB8AC3E}">
        <p14:creationId xmlns:p14="http://schemas.microsoft.com/office/powerpoint/2010/main" val="375046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4</a:t>
            </a:fld>
            <a:endParaRPr lang="en-US" altLang="ja-JP"/>
          </a:p>
        </p:txBody>
      </p:sp>
    </p:spTree>
    <p:extLst>
      <p:ext uri="{BB962C8B-B14F-4D97-AF65-F5344CB8AC3E}">
        <p14:creationId xmlns:p14="http://schemas.microsoft.com/office/powerpoint/2010/main" val="67169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5</a:t>
            </a:fld>
            <a:endParaRPr lang="en-US" altLang="ja-JP"/>
          </a:p>
        </p:txBody>
      </p:sp>
    </p:spTree>
    <p:extLst>
      <p:ext uri="{BB962C8B-B14F-4D97-AF65-F5344CB8AC3E}">
        <p14:creationId xmlns:p14="http://schemas.microsoft.com/office/powerpoint/2010/main" val="167660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6</a:t>
            </a:fld>
            <a:endParaRPr lang="en-US" altLang="ja-JP"/>
          </a:p>
        </p:txBody>
      </p:sp>
    </p:spTree>
    <p:extLst>
      <p:ext uri="{BB962C8B-B14F-4D97-AF65-F5344CB8AC3E}">
        <p14:creationId xmlns:p14="http://schemas.microsoft.com/office/powerpoint/2010/main" val="274305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7</a:t>
            </a:fld>
            <a:endParaRPr lang="en-US" altLang="ja-JP"/>
          </a:p>
        </p:txBody>
      </p:sp>
    </p:spTree>
    <p:extLst>
      <p:ext uri="{BB962C8B-B14F-4D97-AF65-F5344CB8AC3E}">
        <p14:creationId xmlns:p14="http://schemas.microsoft.com/office/powerpoint/2010/main" val="3528589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8</a:t>
            </a:fld>
            <a:endParaRPr lang="en-US" altLang="ja-JP"/>
          </a:p>
        </p:txBody>
      </p:sp>
    </p:spTree>
    <p:extLst>
      <p:ext uri="{BB962C8B-B14F-4D97-AF65-F5344CB8AC3E}">
        <p14:creationId xmlns:p14="http://schemas.microsoft.com/office/powerpoint/2010/main" val="45764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9</a:t>
            </a:fld>
            <a:endParaRPr lang="en-US" altLang="ja-JP"/>
          </a:p>
        </p:txBody>
      </p:sp>
    </p:spTree>
    <p:extLst>
      <p:ext uri="{BB962C8B-B14F-4D97-AF65-F5344CB8AC3E}">
        <p14:creationId xmlns:p14="http://schemas.microsoft.com/office/powerpoint/2010/main" val="381037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8683" name="タイトル プレースホルダー 5"/>
          <p:cNvSpPr>
            <a:spLocks noGrp="1"/>
          </p:cNvSpPr>
          <p:nvPr>
            <p:ph type="ctrTitle"/>
          </p:nvPr>
        </p:nvSpPr>
        <p:spPr>
          <a:xfrm>
            <a:off x="6789738" y="3363913"/>
            <a:ext cx="5761037" cy="2339975"/>
          </a:xfrm>
        </p:spPr>
        <p:txBody>
          <a:bodyPr lIns="0" anchor="t"/>
          <a:lstStyle>
            <a:lvl1pPr>
              <a:defRPr sz="4200" smtClean="0"/>
            </a:lvl1pPr>
          </a:lstStyle>
          <a:p>
            <a:pPr lvl="0"/>
            <a:r>
              <a:rPr lang="ja-JP" altLang="en-US" noProof="0">
                <a:sym typeface="ヒラギノ角ゴ Pro W3" pitchFamily="-84" charset="-128"/>
              </a:rPr>
              <a:t>マスタ タイトルの書式設定</a:t>
            </a:r>
          </a:p>
        </p:txBody>
      </p:sp>
      <p:sp>
        <p:nvSpPr>
          <p:cNvPr id="28684" name="テキスト プレースホルダー 6"/>
          <p:cNvSpPr>
            <a:spLocks noGrp="1"/>
          </p:cNvSpPr>
          <p:nvPr>
            <p:ph type="subTitle" idx="1"/>
          </p:nvPr>
        </p:nvSpPr>
        <p:spPr>
          <a:xfrm>
            <a:off x="6789738" y="2355850"/>
            <a:ext cx="5761037" cy="935038"/>
          </a:xfrm>
        </p:spPr>
        <p:txBody>
          <a:bodyPr anchor="b"/>
          <a:lstStyle>
            <a:lvl1pPr marL="0" indent="0">
              <a:buFont typeface="Wingdings" pitchFamily="2" charset="2"/>
              <a:buNone/>
              <a:defRPr b="1" smtClean="0"/>
            </a:lvl1pPr>
          </a:lstStyle>
          <a:p>
            <a:pPr lvl="0"/>
            <a:r>
              <a:rPr lang="ja-JP" altLang="en-US" noProof="0">
                <a:sym typeface="ヒラギノ角ゴ Pro W3" pitchFamily="-84" charset="-128"/>
              </a:rPr>
              <a:t>マスタ サブタイトルの書式設定</a:t>
            </a:r>
          </a:p>
        </p:txBody>
      </p:sp>
      <p:sp>
        <p:nvSpPr>
          <p:cNvPr id="12" name="Text Box 11"/>
          <p:cNvSpPr txBox="1">
            <a:spLocks noGrp="1" noChangeArrowheads="1"/>
          </p:cNvSpPr>
          <p:nvPr>
            <p:ph type="sldNum" sz="quarter" idx="10"/>
          </p:nvPr>
        </p:nvSpPr>
        <p:spPr/>
        <p:txBody>
          <a:bodyPr/>
          <a:lstStyle>
            <a:lvl1pPr>
              <a:defRPr/>
            </a:lvl1pPr>
          </a:lstStyle>
          <a:p>
            <a:pPr>
              <a:defRPr/>
            </a:pPr>
            <a:fld id="{12775340-EEC0-0347-8316-12949770E8B0}" type="slidenum">
              <a:rPr lang="ja-JP" altLang="en-US"/>
              <a:pPr>
                <a:defRPr/>
              </a:pPr>
              <a:t>‹#›</a:t>
            </a:fld>
            <a:endParaRPr lang="en-US" altLang="ja-JP"/>
          </a:p>
        </p:txBody>
      </p:sp>
      <p:sp>
        <p:nvSpPr>
          <p:cNvPr id="13" name="正方形/長方形 12"/>
          <p:cNvSpPr/>
          <p:nvPr userDrawn="1"/>
        </p:nvSpPr>
        <p:spPr bwMode="auto">
          <a:xfrm>
            <a:off x="0" y="9433048"/>
            <a:ext cx="13004800" cy="340296"/>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09563" y="1276350"/>
            <a:ext cx="12385675" cy="741680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11"/>
          <p:cNvSpPr txBox="1">
            <a:spLocks noGrp="1" noChangeArrowheads="1"/>
          </p:cNvSpPr>
          <p:nvPr>
            <p:ph type="sldNum" sz="quarter" idx="10"/>
          </p:nvPr>
        </p:nvSpPr>
        <p:spPr>
          <a:ln/>
        </p:spPr>
        <p:txBody>
          <a:bodyPr/>
          <a:lstStyle>
            <a:lvl1pPr>
              <a:defRPr/>
            </a:lvl1pPr>
          </a:lstStyle>
          <a:p>
            <a:pPr>
              <a:defRPr/>
            </a:pPr>
            <a:fld id="{8ADCC312-BA5D-1547-9B6B-43A6B698AED9}" type="slidenum">
              <a:rPr lang="ja-JP" altLang="en-US"/>
              <a:pPr>
                <a:defRPr/>
              </a:pPr>
              <a:t>‹#›</a:t>
            </a:fld>
            <a:endParaRPr lang="en-US" altLang="ja-JP"/>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599613" y="323850"/>
            <a:ext cx="3095625" cy="8369300"/>
          </a:xfrm>
          <a:prstGeom prst="rect">
            <a:avLst/>
          </a:prstGeo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09563" y="323850"/>
            <a:ext cx="9137650" cy="836930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11"/>
          <p:cNvSpPr txBox="1">
            <a:spLocks noGrp="1" noChangeArrowheads="1"/>
          </p:cNvSpPr>
          <p:nvPr>
            <p:ph type="sldNum" sz="quarter" idx="10"/>
          </p:nvPr>
        </p:nvSpPr>
        <p:spPr>
          <a:ln/>
        </p:spPr>
        <p:txBody>
          <a:bodyPr/>
          <a:lstStyle>
            <a:lvl1pPr>
              <a:defRPr/>
            </a:lvl1pPr>
          </a:lstStyle>
          <a:p>
            <a:pPr>
              <a:defRPr/>
            </a:pPr>
            <a:fld id="{95356AC1-84F0-DB43-95C5-B43EAA99B9DD}" type="slidenum">
              <a:rPr lang="ja-JP" altLang="en-US"/>
              <a:pPr>
                <a:defRPr/>
              </a:pPr>
              <a:t>‹#›</a:t>
            </a:fld>
            <a:endParaRPr lang="en-US" altLang="ja-JP"/>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noAutofit/>
          </a:bodyPr>
          <a:lstStyle>
            <a:lvl1pPr>
              <a:defRPr sz="3200"/>
            </a:lvl1pPr>
          </a:lstStyle>
          <a:p>
            <a:r>
              <a:rPr lang="ja-JP" altLang="en-US" dirty="0"/>
              <a:t>マスター タイトルの書式設定</a:t>
            </a:r>
          </a:p>
        </p:txBody>
      </p:sp>
      <p:sp>
        <p:nvSpPr>
          <p:cNvPr id="3" name="コンテンツ プレースホルダー 2"/>
          <p:cNvSpPr>
            <a:spLocks noGrp="1"/>
          </p:cNvSpPr>
          <p:nvPr>
            <p:ph idx="1"/>
          </p:nvPr>
        </p:nvSpPr>
        <p:spPr>
          <a:xfrm>
            <a:off x="309563" y="1276350"/>
            <a:ext cx="12385675" cy="7416800"/>
          </a:xfrm>
          <a:prstGeom prst="rect">
            <a:avLst/>
          </a:prstGeom>
        </p:spPr>
        <p:txBody>
          <a:bodyPr/>
          <a:lstStyle>
            <a:lvl1pPr marL="571500" indent="-571500">
              <a:spcBef>
                <a:spcPts val="1200"/>
              </a:spcBef>
              <a:buClr>
                <a:schemeClr val="bg2"/>
              </a:buClr>
              <a:buFont typeface="Wingdings" pitchFamily="2" charset="2"/>
              <a:buChar char="n"/>
              <a:defRPr/>
            </a:lvl1pPr>
            <a:lvl2pPr>
              <a:spcBef>
                <a:spcPts val="1200"/>
              </a:spcBef>
              <a:buClr>
                <a:schemeClr val="bg2"/>
              </a:buClr>
              <a:defRPr/>
            </a:lvl2pPr>
            <a:lvl3pPr>
              <a:spcBef>
                <a:spcPts val="1200"/>
              </a:spcBef>
              <a:defRPr/>
            </a:lvl3pPr>
            <a:lvl4pPr>
              <a:spcBef>
                <a:spcPts val="1200"/>
              </a:spcBef>
              <a:defRPr/>
            </a:lvl4pPr>
            <a:lvl5pPr>
              <a:spcBef>
                <a:spcPts val="1200"/>
              </a:spcBef>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Text Box 11"/>
          <p:cNvSpPr txBox="1">
            <a:spLocks noGrp="1" noChangeArrowheads="1"/>
          </p:cNvSpPr>
          <p:nvPr>
            <p:ph type="sldNum" sz="quarter" idx="10"/>
          </p:nvPr>
        </p:nvSpPr>
        <p:spPr>
          <a:ln/>
        </p:spPr>
        <p:txBody>
          <a:bodyPr/>
          <a:lstStyle>
            <a:lvl1pPr>
              <a:defRPr/>
            </a:lvl1pPr>
          </a:lstStyle>
          <a:p>
            <a:pPr>
              <a:defRPr/>
            </a:pPr>
            <a:fld id="{FCF60108-EE73-3C4D-A9A5-3E9AF7DA6817}" type="slidenum">
              <a:rPr lang="ja-JP" altLang="en-US"/>
              <a:pPr>
                <a:defRPr/>
              </a:pPr>
              <a:t>‹#›</a:t>
            </a:fld>
            <a:endParaRPr lang="en-US" altLang="ja-JP"/>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a:prstGeom prst="rect">
            <a:avLst/>
          </a:prstGeom>
        </p:spPr>
        <p:txBody>
          <a:bodyPr/>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Text Box 11"/>
          <p:cNvSpPr txBox="1">
            <a:spLocks noGrp="1" noChangeArrowheads="1"/>
          </p:cNvSpPr>
          <p:nvPr>
            <p:ph type="sldNum" sz="quarter" idx="10"/>
          </p:nvPr>
        </p:nvSpPr>
        <p:spPr>
          <a:ln/>
        </p:spPr>
        <p:txBody>
          <a:bodyPr/>
          <a:lstStyle>
            <a:lvl1pPr>
              <a:defRPr/>
            </a:lvl1pPr>
          </a:lstStyle>
          <a:p>
            <a:pPr>
              <a:defRPr/>
            </a:pPr>
            <a:fld id="{85A26DB4-E9F9-234A-98BF-41451A70E089}" type="slidenum">
              <a:rPr lang="ja-JP" altLang="en-US"/>
              <a:pPr>
                <a:defRPr/>
              </a:pPr>
              <a:t>‹#›</a:t>
            </a:fld>
            <a:endParaRPr lang="en-US" altLang="ja-JP"/>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09563" y="1276350"/>
            <a:ext cx="6116637" cy="7416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578600" y="1276350"/>
            <a:ext cx="6116638" cy="7416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Text Box 11"/>
          <p:cNvSpPr txBox="1">
            <a:spLocks noGrp="1" noChangeArrowheads="1"/>
          </p:cNvSpPr>
          <p:nvPr>
            <p:ph type="sldNum" sz="quarter" idx="10"/>
          </p:nvPr>
        </p:nvSpPr>
        <p:spPr>
          <a:ln/>
        </p:spPr>
        <p:txBody>
          <a:bodyPr/>
          <a:lstStyle>
            <a:lvl1pPr>
              <a:defRPr/>
            </a:lvl1pPr>
          </a:lstStyle>
          <a:p>
            <a:pPr>
              <a:defRPr/>
            </a:pPr>
            <a:fld id="{0F332CD0-E23A-BE4A-BFB5-0F5050F15542}" type="slidenum">
              <a:rPr lang="ja-JP" altLang="en-US"/>
              <a:pPr>
                <a:defRPr/>
              </a:pPr>
              <a:t>‹#›</a:t>
            </a:fld>
            <a:endParaRPr lang="en-US" altLang="ja-JP"/>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Text Box 11"/>
          <p:cNvSpPr txBox="1">
            <a:spLocks noGrp="1" noChangeArrowheads="1"/>
          </p:cNvSpPr>
          <p:nvPr>
            <p:ph type="sldNum" sz="quarter" idx="10"/>
          </p:nvPr>
        </p:nvSpPr>
        <p:spPr>
          <a:ln/>
        </p:spPr>
        <p:txBody>
          <a:bodyPr/>
          <a:lstStyle>
            <a:lvl1pPr>
              <a:defRPr/>
            </a:lvl1pPr>
          </a:lstStyle>
          <a:p>
            <a:pPr>
              <a:defRPr/>
            </a:pPr>
            <a:fld id="{B05F673B-135E-DA46-9EC2-1B9B2CD00672}" type="slidenum">
              <a:rPr lang="ja-JP" altLang="en-US"/>
              <a:pPr>
                <a:defRPr/>
              </a:pPr>
              <a:t>‹#›</a:t>
            </a:fld>
            <a:endParaRPr lang="en-US" altLang="ja-JP"/>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lstStyle/>
          <a:p>
            <a:r>
              <a:rPr lang="ja-JP" altLang="en-US"/>
              <a:t>マスター タイトルの書式設定</a:t>
            </a:r>
          </a:p>
        </p:txBody>
      </p:sp>
      <p:sp>
        <p:nvSpPr>
          <p:cNvPr id="3" name="Text Box 11"/>
          <p:cNvSpPr txBox="1">
            <a:spLocks noGrp="1" noChangeArrowheads="1"/>
          </p:cNvSpPr>
          <p:nvPr>
            <p:ph type="sldNum" sz="quarter" idx="10"/>
          </p:nvPr>
        </p:nvSpPr>
        <p:spPr>
          <a:ln/>
        </p:spPr>
        <p:txBody>
          <a:bodyPr/>
          <a:lstStyle>
            <a:lvl1pPr>
              <a:defRPr/>
            </a:lvl1pPr>
          </a:lstStyle>
          <a:p>
            <a:pPr>
              <a:defRPr/>
            </a:pPr>
            <a:fld id="{2C31A4D8-C430-444B-BD38-82703CDAFDC3}" type="slidenum">
              <a:rPr lang="ja-JP" altLang="en-US"/>
              <a:pPr>
                <a:defRPr/>
              </a:pPr>
              <a:t>‹#›</a:t>
            </a:fld>
            <a:endParaRPr lang="en-US" altLang="ja-JP"/>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Text Box 11"/>
          <p:cNvSpPr txBox="1">
            <a:spLocks noGrp="1" noChangeArrowheads="1"/>
          </p:cNvSpPr>
          <p:nvPr>
            <p:ph type="sldNum" sz="quarter" idx="10"/>
          </p:nvPr>
        </p:nvSpPr>
        <p:spPr>
          <a:ln/>
        </p:spPr>
        <p:txBody>
          <a:bodyPr/>
          <a:lstStyle>
            <a:lvl1pPr>
              <a:defRPr/>
            </a:lvl1pPr>
          </a:lstStyle>
          <a:p>
            <a:pPr>
              <a:defRPr/>
            </a:pPr>
            <a:fld id="{90303C1F-567D-4446-A625-F0737271D35A}" type="slidenum">
              <a:rPr lang="ja-JP" altLang="en-US"/>
              <a:pPr>
                <a:defRPr/>
              </a:pPr>
              <a:t>‹#›</a:t>
            </a:fld>
            <a:endParaRPr lang="en-US" altLang="ja-JP"/>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a:prstGeom prst="rect">
            <a:avLst/>
          </a:prstGeo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Box 11"/>
          <p:cNvSpPr txBox="1">
            <a:spLocks noGrp="1" noChangeArrowheads="1"/>
          </p:cNvSpPr>
          <p:nvPr>
            <p:ph type="sldNum" sz="quarter" idx="10"/>
          </p:nvPr>
        </p:nvSpPr>
        <p:spPr>
          <a:ln/>
        </p:spPr>
        <p:txBody>
          <a:bodyPr/>
          <a:lstStyle>
            <a:lvl1pPr>
              <a:defRPr/>
            </a:lvl1pPr>
          </a:lstStyle>
          <a:p>
            <a:pPr>
              <a:defRPr/>
            </a:pPr>
            <a:fld id="{61E2434B-02DB-A14D-A285-0EC6CC0C080A}" type="slidenum">
              <a:rPr lang="ja-JP" altLang="en-US"/>
              <a:pPr>
                <a:defRPr/>
              </a:pPr>
              <a:t>‹#›</a:t>
            </a:fld>
            <a:endParaRPr lang="en-US" altLang="ja-JP"/>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a:prstGeom prst="rect">
            <a:avLst/>
          </a:prstGeo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549525" y="871538"/>
            <a:ext cx="7802563" cy="58515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sym typeface="ヒラギノ角ゴ Pro W3" pitchFamily="-84" charset="-128"/>
            </a:endParaRPr>
          </a:p>
        </p:txBody>
      </p:sp>
      <p:sp>
        <p:nvSpPr>
          <p:cNvPr id="4" name="テキスト プレースホルダー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Box 11"/>
          <p:cNvSpPr txBox="1">
            <a:spLocks noGrp="1" noChangeArrowheads="1"/>
          </p:cNvSpPr>
          <p:nvPr>
            <p:ph type="sldNum" sz="quarter" idx="10"/>
          </p:nvPr>
        </p:nvSpPr>
        <p:spPr>
          <a:ln/>
        </p:spPr>
        <p:txBody>
          <a:bodyPr/>
          <a:lstStyle>
            <a:lvl1pPr>
              <a:defRPr/>
            </a:lvl1pPr>
          </a:lstStyle>
          <a:p>
            <a:pPr>
              <a:defRPr/>
            </a:pPr>
            <a:fld id="{209031FA-A72D-9F45-872F-29167A17BD21}" type="slidenum">
              <a:rPr lang="ja-JP" altLang="en-US"/>
              <a:pPr>
                <a:defRPr/>
              </a:pPr>
              <a:t>‹#›</a:t>
            </a:fld>
            <a:endParaRPr lang="en-US" altLang="ja-JP"/>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0875" name="Text Box 11"/>
          <p:cNvSpPr txBox="1">
            <a:spLocks noGrp="1" noChangeArrowheads="1"/>
          </p:cNvSpPr>
          <p:nvPr>
            <p:ph type="sldNum" sz="quarter" idx="4"/>
          </p:nvPr>
        </p:nvSpPr>
        <p:spPr bwMode="auto">
          <a:xfrm>
            <a:off x="12595225" y="9197975"/>
            <a:ext cx="369888" cy="268288"/>
          </a:xfrm>
          <a:prstGeom prst="rect">
            <a:avLst/>
          </a:prstGeom>
          <a:noFill/>
          <a:ln>
            <a:noFill/>
          </a:ln>
          <a:effectLst/>
        </p:spPr>
        <p:txBody>
          <a:bodyPr vert="horz" wrap="none" lIns="91440" tIns="45720" rIns="91440" bIns="45720" numCol="1" anchor="t" anchorCtr="0" compatLnSpc="1">
            <a:prstTxWarp prst="textNoShape">
              <a:avLst/>
            </a:prstTxWarp>
          </a:bodyPr>
          <a:lstStyle>
            <a:lvl1pPr algn="r">
              <a:defRPr sz="1200" b="1">
                <a:solidFill>
                  <a:schemeClr val="tx1"/>
                </a:solidFill>
                <a:sym typeface="Helvetica Neue" pitchFamily="-84" charset="0"/>
              </a:defRPr>
            </a:lvl1pPr>
          </a:lstStyle>
          <a:p>
            <a:pPr>
              <a:defRPr/>
            </a:pPr>
            <a:fld id="{9114DD71-71AF-E340-B139-BDE6D21E5B42}" type="slidenum">
              <a:rPr lang="ja-JP" altLang="en-US"/>
              <a:pPr>
                <a:defRPr/>
              </a:pPr>
              <a:t>‹#›</a:t>
            </a:fld>
            <a:endParaRPr lang="en-US" altLang="ja-JP"/>
          </a:p>
        </p:txBody>
      </p:sp>
      <p:sp>
        <p:nvSpPr>
          <p:cNvPr id="1028" name="タイトル プレースホルダー 5"/>
          <p:cNvSpPr>
            <a:spLocks noGrp="1"/>
          </p:cNvSpPr>
          <p:nvPr>
            <p:ph type="title"/>
          </p:nvPr>
        </p:nvSpPr>
        <p:spPr bwMode="auto">
          <a:xfrm>
            <a:off x="303213" y="331788"/>
            <a:ext cx="11239500" cy="584200"/>
          </a:xfrm>
          <a:prstGeom prst="rect">
            <a:avLst/>
          </a:prstGeom>
          <a:noFill/>
          <a:ln w="9525">
            <a:noFill/>
            <a:miter lim="800000"/>
            <a:headEnd/>
            <a:tailEnd/>
          </a:ln>
        </p:spPr>
        <p:txBody>
          <a:bodyPr vert="horz" wrap="square" lIns="91440" tIns="180000" rIns="91440" bIns="45720" numCol="1" anchor="ctr" anchorCtr="0" compatLnSpc="1">
            <a:prstTxWarp prst="textNoShape">
              <a:avLst/>
            </a:prstTxWarp>
          </a:bodyPr>
          <a:lstStyle/>
          <a:p>
            <a:pPr lvl="0"/>
            <a:r>
              <a:rPr lang="ja-JP" altLang="en-US">
                <a:sym typeface="ヒラギノ角ゴ Pro W3" pitchFamily="-84" charset="-128"/>
              </a:rPr>
              <a:t>マスター タイトルの書式設定</a:t>
            </a:r>
          </a:p>
        </p:txBody>
      </p:sp>
      <p:sp>
        <p:nvSpPr>
          <p:cNvPr id="1029" name="テキスト プレースホルダー 6"/>
          <p:cNvSpPr>
            <a:spLocks noGrp="1"/>
          </p:cNvSpPr>
          <p:nvPr>
            <p:ph type="body" idx="1"/>
          </p:nvPr>
        </p:nvSpPr>
        <p:spPr bwMode="auto">
          <a:xfrm>
            <a:off x="309563" y="1282700"/>
            <a:ext cx="12385675" cy="7410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sym typeface="ヒラギノ角ゴ Pro W3" pitchFamily="-84" charset="-128"/>
              </a:rPr>
              <a:t>マスター テキストの書式設定</a:t>
            </a:r>
          </a:p>
          <a:p>
            <a:pPr lvl="1"/>
            <a:r>
              <a:rPr lang="ja-JP" altLang="en-US">
                <a:sym typeface="ヒラギノ角ゴ Pro W3" pitchFamily="-84" charset="-128"/>
              </a:rPr>
              <a:t>第 </a:t>
            </a:r>
            <a:r>
              <a:rPr lang="en-US" altLang="ja-JP">
                <a:sym typeface="ヒラギノ角ゴ Pro W3" pitchFamily="-84" charset="-128"/>
              </a:rPr>
              <a:t>2 </a:t>
            </a:r>
            <a:r>
              <a:rPr lang="ja-JP" altLang="en-US">
                <a:sym typeface="ヒラギノ角ゴ Pro W3" pitchFamily="-84" charset="-128"/>
              </a:rPr>
              <a:t>レベル</a:t>
            </a:r>
          </a:p>
          <a:p>
            <a:pPr lvl="2"/>
            <a:r>
              <a:rPr lang="ja-JP" altLang="en-US">
                <a:sym typeface="ヒラギノ角ゴ Pro W3" pitchFamily="-84" charset="-128"/>
              </a:rPr>
              <a:t>第 </a:t>
            </a:r>
            <a:r>
              <a:rPr lang="en-US" altLang="ja-JP">
                <a:sym typeface="ヒラギノ角ゴ Pro W3" pitchFamily="-84" charset="-128"/>
              </a:rPr>
              <a:t>3 </a:t>
            </a:r>
            <a:r>
              <a:rPr lang="ja-JP" altLang="en-US">
                <a:sym typeface="ヒラギノ角ゴ Pro W3" pitchFamily="-84" charset="-128"/>
              </a:rPr>
              <a:t>レベル</a:t>
            </a:r>
          </a:p>
          <a:p>
            <a:pPr lvl="3"/>
            <a:r>
              <a:rPr lang="ja-JP" altLang="en-US">
                <a:sym typeface="ヒラギノ角ゴ Pro W3" pitchFamily="-84" charset="-128"/>
              </a:rPr>
              <a:t>第 </a:t>
            </a:r>
            <a:r>
              <a:rPr lang="en-US" altLang="ja-JP">
                <a:sym typeface="ヒラギノ角ゴ Pro W3" pitchFamily="-84" charset="-128"/>
              </a:rPr>
              <a:t>4 </a:t>
            </a:r>
            <a:r>
              <a:rPr lang="ja-JP" altLang="en-US">
                <a:sym typeface="ヒラギノ角ゴ Pro W3" pitchFamily="-84" charset="-128"/>
              </a:rPr>
              <a:t>レベル</a:t>
            </a:r>
          </a:p>
          <a:p>
            <a:pPr lvl="4"/>
            <a:r>
              <a:rPr lang="ja-JP" altLang="en-US">
                <a:sym typeface="ヒラギノ角ゴ Pro W3" pitchFamily="-84" charset="-128"/>
              </a:rPr>
              <a:t>第 </a:t>
            </a:r>
            <a:r>
              <a:rPr lang="en-US" altLang="ja-JP">
                <a:sym typeface="ヒラギノ角ゴ Pro W3" pitchFamily="-84" charset="-128"/>
              </a:rPr>
              <a:t>5 </a:t>
            </a:r>
            <a:r>
              <a:rPr lang="ja-JP" altLang="en-US">
                <a:sym typeface="ヒラギノ角ゴ Pro W3" pitchFamily="-84" charset="-128"/>
              </a:rPr>
              <a:t>レベル</a:t>
            </a:r>
          </a:p>
        </p:txBody>
      </p:sp>
      <p:sp>
        <p:nvSpPr>
          <p:cNvPr id="13" name="正方形/長方形 12"/>
          <p:cNvSpPr/>
          <p:nvPr userDrawn="1"/>
        </p:nvSpPr>
        <p:spPr bwMode="auto">
          <a:xfrm>
            <a:off x="21680" y="0"/>
            <a:ext cx="11365158" cy="386972"/>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28" name="正方形/長方形 27"/>
          <p:cNvSpPr/>
          <p:nvPr userDrawn="1"/>
        </p:nvSpPr>
        <p:spPr bwMode="auto">
          <a:xfrm>
            <a:off x="0" y="9433048"/>
            <a:ext cx="13004800" cy="340296"/>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rtl="0" eaLnBrk="0" fontAlgn="t" hangingPunct="0">
        <a:spcBef>
          <a:spcPct val="0"/>
        </a:spcBef>
        <a:spcAft>
          <a:spcPct val="0"/>
        </a:spcAft>
        <a:defRPr kumimoji="1" sz="3600" b="1">
          <a:solidFill>
            <a:schemeClr val="tx1"/>
          </a:solidFill>
          <a:latin typeface="+mj-lt"/>
          <a:ea typeface="+mj-ea"/>
          <a:cs typeface="メイリオ" pitchFamily="50" charset="-128"/>
          <a:sym typeface="ヒラギノ角ゴ Pro W3" pitchFamily="-84" charset="-128"/>
        </a:defRPr>
      </a:lvl1pPr>
      <a:lvl2pPr algn="l" rtl="0" eaLnBrk="0" fontAlgn="t" hangingPunct="0">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2pPr>
      <a:lvl3pPr algn="l" rtl="0" eaLnBrk="0" fontAlgn="t" hangingPunct="0">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3pPr>
      <a:lvl4pPr algn="l" rtl="0" eaLnBrk="0" fontAlgn="t" hangingPunct="0">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4pPr>
      <a:lvl5pPr algn="l" rtl="0" eaLnBrk="0" fontAlgn="t" hangingPunct="0">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5pPr>
      <a:lvl6pPr marL="457200" algn="l" rtl="0" fontAlgn="t">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6pPr>
      <a:lvl7pPr marL="914400" algn="l" rtl="0" fontAlgn="t">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7pPr>
      <a:lvl8pPr marL="1371600" algn="l" rtl="0" fontAlgn="t">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8pPr>
      <a:lvl9pPr marL="1828800" algn="l" rtl="0" fontAlgn="t">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9pPr>
    </p:titleStyle>
    <p:bodyStyle>
      <a:lvl1pPr marL="571500" indent="-571500" algn="l" rtl="0" eaLnBrk="0" fontAlgn="base" hangingPunct="0">
        <a:spcBef>
          <a:spcPts val="1800"/>
        </a:spcBef>
        <a:spcAft>
          <a:spcPct val="0"/>
        </a:spcAft>
        <a:buClr>
          <a:schemeClr val="bg2"/>
        </a:buClr>
        <a:buSzPct val="100000"/>
        <a:buFont typeface="Wingdings" pitchFamily="-84" charset="2"/>
        <a:buChar char="n"/>
        <a:defRPr kumimoji="1" sz="2800">
          <a:solidFill>
            <a:schemeClr val="tx1"/>
          </a:solidFill>
          <a:latin typeface="+mn-ea"/>
          <a:ea typeface="+mn-ea"/>
          <a:cs typeface="メイリオ" pitchFamily="50" charset="-128"/>
          <a:sym typeface="ヒラギノ角ゴ Pro W3" pitchFamily="-84" charset="-128"/>
        </a:defRPr>
      </a:lvl1pPr>
      <a:lvl2pPr marL="1333500" indent="-571500" algn="l" rtl="0" eaLnBrk="0" fontAlgn="base" hangingPunct="0">
        <a:spcBef>
          <a:spcPts val="1800"/>
        </a:spcBef>
        <a:spcAft>
          <a:spcPct val="0"/>
        </a:spcAft>
        <a:buClr>
          <a:schemeClr val="bg2"/>
        </a:buClr>
        <a:buSzPct val="100000"/>
        <a:buFont typeface="メイリオ" pitchFamily="-84" charset="-128"/>
        <a:buChar char="⁃"/>
        <a:defRPr kumimoji="1" sz="2800">
          <a:solidFill>
            <a:schemeClr val="tx1"/>
          </a:solidFill>
          <a:latin typeface="+mn-ea"/>
          <a:ea typeface="+mn-ea"/>
          <a:cs typeface="メイリオ" pitchFamily="50" charset="-128"/>
          <a:sym typeface="ヒラギノ角ゴ Pro W3" pitchFamily="-84" charset="-128"/>
        </a:defRPr>
      </a:lvl2pPr>
      <a:lvl3pPr marL="1778000" indent="-571500" algn="l" rtl="0" eaLnBrk="0" fontAlgn="base" hangingPunct="0">
        <a:spcBef>
          <a:spcPts val="1800"/>
        </a:spcBef>
        <a:spcAft>
          <a:spcPct val="0"/>
        </a:spcAft>
        <a:buSzPct val="100000"/>
        <a:buFont typeface="Arial" pitchFamily="-84" charset="0"/>
        <a:buChar char="•"/>
        <a:defRPr kumimoji="1" sz="2400">
          <a:solidFill>
            <a:schemeClr val="tx1"/>
          </a:solidFill>
          <a:latin typeface="+mn-ea"/>
          <a:ea typeface="+mn-ea"/>
          <a:cs typeface="メイリオ" pitchFamily="50" charset="-128"/>
          <a:sym typeface="ヒラギノ角ゴ Pro W3" pitchFamily="-84" charset="-128"/>
        </a:defRPr>
      </a:lvl3pPr>
      <a:lvl4pPr marL="2222500" indent="-571500" algn="l" rtl="0" eaLnBrk="0" fontAlgn="base" hangingPunct="0">
        <a:spcBef>
          <a:spcPts val="1800"/>
        </a:spcBef>
        <a:spcAft>
          <a:spcPct val="0"/>
        </a:spcAft>
        <a:buSzPct val="100000"/>
        <a:buFont typeface="メイリオ" pitchFamily="-84" charset="-128"/>
        <a:buChar char="⁃"/>
        <a:defRPr kumimoji="1" sz="2400">
          <a:solidFill>
            <a:schemeClr val="tx1"/>
          </a:solidFill>
          <a:latin typeface="+mn-ea"/>
          <a:ea typeface="+mn-ea"/>
          <a:cs typeface="メイリオ" pitchFamily="50" charset="-128"/>
          <a:sym typeface="ヒラギノ角ゴ Pro W3" pitchFamily="-84" charset="-128"/>
        </a:defRPr>
      </a:lvl4pPr>
      <a:lvl5pPr marL="2667000" indent="-571500" algn="l" rtl="0" eaLnBrk="0" fontAlgn="base" hangingPunct="0">
        <a:spcBef>
          <a:spcPts val="1800"/>
        </a:spcBef>
        <a:spcAft>
          <a:spcPct val="0"/>
        </a:spcAft>
        <a:buSzPct val="100000"/>
        <a:buFont typeface="Arial" pitchFamily="-84" charset="0"/>
        <a:buChar char="•"/>
        <a:defRPr kumimoji="1" sz="2000">
          <a:solidFill>
            <a:schemeClr val="tx1"/>
          </a:solidFill>
          <a:latin typeface="+mn-ea"/>
          <a:ea typeface="+mn-ea"/>
          <a:cs typeface="メイリオ" pitchFamily="50" charset="-128"/>
          <a:sym typeface="ヒラギノ角ゴ Pro W3" pitchFamily="-84" charset="-128"/>
        </a:defRPr>
      </a:lvl5pPr>
      <a:lvl6pPr marL="3124200" indent="-571500" algn="l" rtl="0" fontAlgn="base">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6pPr>
      <a:lvl7pPr marL="3581400" indent="-571500" algn="l" rtl="0" fontAlgn="base">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7pPr>
      <a:lvl8pPr marL="4038600" indent="-571500" algn="l" rtl="0" fontAlgn="base">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8pPr>
      <a:lvl9pPr marL="4495800" indent="-571500" algn="l" rtl="0" fontAlgn="base">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fi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262868" y="1250177"/>
            <a:ext cx="12479064" cy="1200327"/>
          </a:xfrm>
          <a:prstGeom prst="rect">
            <a:avLst/>
          </a:prstGeom>
          <a:noFill/>
        </p:spPr>
        <p:txBody>
          <a:bodyPr wrap="square" lIns="91436" tIns="45719" rIns="91436" bIns="45719" rtlCol="0">
            <a:spAutoFit/>
          </a:bodyPr>
          <a:lstStyle/>
          <a:p>
            <a:r>
              <a:rPr lang="ja-JP" altLang="en-US" sz="72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タイトル：</a:t>
            </a:r>
            <a:r>
              <a:rPr lang="en-US" altLang="ja-JP" sz="7200" dirty="0" err="1">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GrAbility</a:t>
            </a:r>
            <a:endParaRPr lang="en-US" altLang="ja-JP" sz="7200" dirty="0">
              <a:latin typeface="HGS創英角ｺﾞｼｯｸUB" panose="020B0900000000000000" pitchFamily="50" charset="-128"/>
              <a:ea typeface="HGS創英角ｺﾞｼｯｸUB" panose="020B0900000000000000"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1</a:t>
            </a:fld>
            <a:endParaRPr lang="en-US" altLang="ja-JP"/>
          </a:p>
        </p:txBody>
      </p:sp>
      <p:pic>
        <p:nvPicPr>
          <p:cNvPr id="10" name="図 9" descr="マップ&#10;&#10;自動的に生成された説明">
            <a:extLst>
              <a:ext uri="{FF2B5EF4-FFF2-40B4-BE49-F238E27FC236}">
                <a16:creationId xmlns:a16="http://schemas.microsoft.com/office/drawing/2014/main" id="{662B2A09-4A0F-4B77-ABE1-F0B2FAF0A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33" y="2888145"/>
            <a:ext cx="1913834" cy="2880320"/>
          </a:xfrm>
          <a:prstGeom prst="rect">
            <a:avLst/>
          </a:prstGeom>
        </p:spPr>
      </p:pic>
      <p:sp>
        <p:nvSpPr>
          <p:cNvPr id="11" name="テキスト ボックス 10">
            <a:extLst>
              <a:ext uri="{FF2B5EF4-FFF2-40B4-BE49-F238E27FC236}">
                <a16:creationId xmlns:a16="http://schemas.microsoft.com/office/drawing/2014/main" id="{E39DB3CA-7014-4817-B64B-AD09A58A1EBE}"/>
              </a:ext>
            </a:extLst>
          </p:cNvPr>
          <p:cNvSpPr txBox="1"/>
          <p:nvPr/>
        </p:nvSpPr>
        <p:spPr>
          <a:xfrm>
            <a:off x="6214368" y="6532984"/>
            <a:ext cx="3132978" cy="1815882"/>
          </a:xfrm>
          <a:prstGeom prst="rect">
            <a:avLst/>
          </a:prstGeom>
          <a:noFill/>
        </p:spPr>
        <p:txBody>
          <a:bodyPr wrap="square" rtlCol="0">
            <a:spAutoFit/>
          </a:bodyPr>
          <a:lstStyle/>
          <a:p>
            <a:pPr algn="l"/>
            <a:r>
              <a:rPr kumimoji="1" lang="ja-JP" altLang="en-US" sz="2800" dirty="0">
                <a:solidFill>
                  <a:schemeClr val="tx1"/>
                </a:solidFill>
                <a:latin typeface="HGS創英角ｺﾞｼｯｸUB" panose="020B0900000000000000" pitchFamily="50" charset="-128"/>
                <a:ea typeface="HGS創英角ｺﾞｼｯｸUB" panose="020B0900000000000000" pitchFamily="50" charset="-128"/>
              </a:rPr>
              <a:t>ゲームジャンル</a:t>
            </a:r>
            <a:endParaRPr kumimoji="1" lang="en-US" altLang="ja-JP" sz="2800" dirty="0">
              <a:solidFill>
                <a:schemeClr val="tx1"/>
              </a:solidFill>
              <a:latin typeface="HGS創英角ｺﾞｼｯｸUB" panose="020B0900000000000000" pitchFamily="50" charset="-128"/>
              <a:ea typeface="HGS創英角ｺﾞｼｯｸUB" panose="020B0900000000000000" pitchFamily="50" charset="-128"/>
            </a:endParaRPr>
          </a:p>
          <a:p>
            <a:pPr algn="l"/>
            <a:r>
              <a:rPr kumimoji="1" lang="ja-JP" altLang="en-US" sz="2800" dirty="0">
                <a:solidFill>
                  <a:schemeClr val="tx1"/>
                </a:solidFill>
                <a:latin typeface="HGS創英角ｺﾞｼｯｸUB" panose="020B0900000000000000" pitchFamily="50" charset="-128"/>
                <a:ea typeface="HGS創英角ｺﾞｼｯｸUB" panose="020B0900000000000000" pitchFamily="50" charset="-128"/>
              </a:rPr>
              <a:t>プレイ人数</a:t>
            </a:r>
            <a:endParaRPr kumimoji="1" lang="en-US" altLang="ja-JP" sz="2800" dirty="0">
              <a:solidFill>
                <a:schemeClr val="tx1"/>
              </a:solidFill>
              <a:latin typeface="HGS創英角ｺﾞｼｯｸUB" panose="020B0900000000000000" pitchFamily="50" charset="-128"/>
              <a:ea typeface="HGS創英角ｺﾞｼｯｸUB" panose="020B0900000000000000" pitchFamily="50" charset="-128"/>
            </a:endParaRPr>
          </a:p>
          <a:p>
            <a:pPr algn="l"/>
            <a:r>
              <a:rPr kumimoji="1" lang="ja-JP" altLang="en-US" sz="2800" dirty="0">
                <a:solidFill>
                  <a:schemeClr val="tx1"/>
                </a:solidFill>
                <a:latin typeface="HGS創英角ｺﾞｼｯｸUB" panose="020B0900000000000000" pitchFamily="50" charset="-128"/>
                <a:ea typeface="HGS創英角ｺﾞｼｯｸUB" panose="020B0900000000000000" pitchFamily="50" charset="-128"/>
              </a:rPr>
              <a:t>ターゲット</a:t>
            </a:r>
            <a:endParaRPr kumimoji="1" lang="en-US" altLang="ja-JP" sz="2800" dirty="0">
              <a:solidFill>
                <a:schemeClr val="tx1"/>
              </a:solidFill>
              <a:latin typeface="HGS創英角ｺﾞｼｯｸUB" panose="020B0900000000000000" pitchFamily="50" charset="-128"/>
              <a:ea typeface="HGS創英角ｺﾞｼｯｸUB" panose="020B0900000000000000" pitchFamily="50" charset="-128"/>
            </a:endParaRPr>
          </a:p>
          <a:p>
            <a:pPr algn="l"/>
            <a:r>
              <a:rPr kumimoji="1" lang="ja-JP" altLang="en-US" sz="2800" dirty="0">
                <a:solidFill>
                  <a:schemeClr val="tx1"/>
                </a:solidFill>
                <a:latin typeface="HGS創英角ｺﾞｼｯｸUB" panose="020B0900000000000000" pitchFamily="50" charset="-128"/>
                <a:ea typeface="HGS創英角ｺﾞｼｯｸUB" panose="020B0900000000000000" pitchFamily="50" charset="-128"/>
              </a:rPr>
              <a:t>開発環境</a:t>
            </a:r>
          </a:p>
        </p:txBody>
      </p:sp>
      <p:sp>
        <p:nvSpPr>
          <p:cNvPr id="13" name="テキスト ボックス 12">
            <a:extLst>
              <a:ext uri="{FF2B5EF4-FFF2-40B4-BE49-F238E27FC236}">
                <a16:creationId xmlns:a16="http://schemas.microsoft.com/office/drawing/2014/main" id="{71A30821-D10A-4FDB-B9EB-3730BA8FEAC9}"/>
              </a:ext>
            </a:extLst>
          </p:cNvPr>
          <p:cNvSpPr txBox="1"/>
          <p:nvPr/>
        </p:nvSpPr>
        <p:spPr>
          <a:xfrm>
            <a:off x="8820373" y="6532984"/>
            <a:ext cx="5075128" cy="1815882"/>
          </a:xfrm>
          <a:prstGeom prst="rect">
            <a:avLst/>
          </a:prstGeom>
          <a:noFill/>
        </p:spPr>
        <p:txBody>
          <a:bodyPr wrap="square">
            <a:spAutoFit/>
          </a:bodyPr>
          <a:lstStyle/>
          <a:p>
            <a:pPr algn="l"/>
            <a:r>
              <a:rPr kumimoji="1" lang="ja-JP" altLang="en-US" sz="2800" dirty="0">
                <a:latin typeface="HGS創英角ｺﾞｼｯｸUB" panose="020B0900000000000000" pitchFamily="50" charset="-128"/>
                <a:ea typeface="HGS創英角ｺﾞｼｯｸUB" panose="020B0900000000000000" pitchFamily="50" charset="-128"/>
              </a:rPr>
              <a:t>：３Ｄアクション</a:t>
            </a:r>
            <a:endParaRPr kumimoji="1" lang="en-US" altLang="ja-JP" sz="2800" dirty="0">
              <a:latin typeface="HGS創英角ｺﾞｼｯｸUB" panose="020B0900000000000000" pitchFamily="50" charset="-128"/>
              <a:ea typeface="HGS創英角ｺﾞｼｯｸUB" panose="020B0900000000000000" pitchFamily="50" charset="-128"/>
            </a:endParaRPr>
          </a:p>
          <a:p>
            <a:pPr algn="l"/>
            <a:r>
              <a:rPr kumimoji="1" lang="ja-JP" altLang="en-US" sz="2800" dirty="0">
                <a:latin typeface="HGS創英角ｺﾞｼｯｸUB" panose="020B0900000000000000" pitchFamily="50" charset="-128"/>
                <a:ea typeface="HGS創英角ｺﾞｼｯｸUB" panose="020B0900000000000000" pitchFamily="50" charset="-128"/>
              </a:rPr>
              <a:t>：１～２人</a:t>
            </a:r>
            <a:endParaRPr kumimoji="1" lang="en-US" altLang="ja-JP" sz="2800" dirty="0">
              <a:latin typeface="HGS創英角ｺﾞｼｯｸUB" panose="020B0900000000000000" pitchFamily="50" charset="-128"/>
              <a:ea typeface="HGS創英角ｺﾞｼｯｸUB" panose="020B0900000000000000" pitchFamily="50" charset="-128"/>
            </a:endParaRPr>
          </a:p>
          <a:p>
            <a:pPr algn="l"/>
            <a:r>
              <a:rPr kumimoji="1" lang="ja-JP" altLang="en-US" sz="2800" dirty="0">
                <a:latin typeface="HGS創英角ｺﾞｼｯｸUB" panose="020B0900000000000000" pitchFamily="50" charset="-128"/>
                <a:ea typeface="HGS創英角ｺﾞｼｯｸUB" panose="020B0900000000000000" pitchFamily="50" charset="-128"/>
              </a:rPr>
              <a:t>：１０～２０代の男性</a:t>
            </a:r>
            <a:endParaRPr kumimoji="1" lang="en-US" altLang="ja-JP" sz="2800" dirty="0">
              <a:latin typeface="HGS創英角ｺﾞｼｯｸUB" panose="020B0900000000000000" pitchFamily="50" charset="-128"/>
              <a:ea typeface="HGS創英角ｺﾞｼｯｸUB" panose="020B0900000000000000" pitchFamily="50" charset="-128"/>
            </a:endParaRPr>
          </a:p>
          <a:p>
            <a:pPr algn="l"/>
            <a:r>
              <a:rPr lang="ja-JP" altLang="en-US" sz="2800" dirty="0">
                <a:latin typeface="HGS創英角ｺﾞｼｯｸUB" panose="020B0900000000000000" pitchFamily="50" charset="-128"/>
                <a:ea typeface="HGS創英角ｺﾞｼｯｸUB" panose="020B0900000000000000" pitchFamily="50" charset="-128"/>
              </a:rPr>
              <a:t>：</a:t>
            </a:r>
            <a:r>
              <a:rPr lang="en-US" altLang="ja-JP" sz="2800" dirty="0">
                <a:latin typeface="HGS創英角ｺﾞｼｯｸUB" panose="020B0900000000000000" pitchFamily="50" charset="-128"/>
                <a:ea typeface="HGS創英角ｺﾞｼｯｸUB" panose="020B0900000000000000" pitchFamily="50" charset="-128"/>
              </a:rPr>
              <a:t>DirectX12 / C++</a:t>
            </a:r>
          </a:p>
        </p:txBody>
      </p:sp>
      <p:pic>
        <p:nvPicPr>
          <p:cNvPr id="4098" name="Picture 2" descr="たべごろ！スーパーモンキーボール ダウンロード版 | My Nintendo Store（マイニンテンドーストア）">
            <a:extLst>
              <a:ext uri="{FF2B5EF4-FFF2-40B4-BE49-F238E27FC236}">
                <a16:creationId xmlns:a16="http://schemas.microsoft.com/office/drawing/2014/main" id="{446CB435-5423-41AB-90C3-502DC02034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733" y="6056774"/>
            <a:ext cx="4918224" cy="27683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inOut!攻略のコツ／ピンアウト攻略">
            <a:extLst>
              <a:ext uri="{FF2B5EF4-FFF2-40B4-BE49-F238E27FC236}">
                <a16:creationId xmlns:a16="http://schemas.microsoft.com/office/drawing/2014/main" id="{72B51943-F53D-4D3A-98C9-8CA2EBAF82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0263" y="4118759"/>
            <a:ext cx="2945904" cy="164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9515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下 7">
            <a:extLst>
              <a:ext uri="{FF2B5EF4-FFF2-40B4-BE49-F238E27FC236}">
                <a16:creationId xmlns:a16="http://schemas.microsoft.com/office/drawing/2014/main" id="{C689BEEE-CFD4-4E11-98B6-F3AC68F15C4E}"/>
              </a:ext>
            </a:extLst>
          </p:cNvPr>
          <p:cNvSpPr/>
          <p:nvPr/>
        </p:nvSpPr>
        <p:spPr>
          <a:xfrm>
            <a:off x="1279420" y="3033395"/>
            <a:ext cx="1126525" cy="60422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6" name="額縁 5"/>
          <p:cNvSpPr/>
          <p:nvPr/>
        </p:nvSpPr>
        <p:spPr bwMode="auto">
          <a:xfrm>
            <a:off x="165696" y="471951"/>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何が面白いのか？　</a:t>
            </a:r>
          </a:p>
        </p:txBody>
      </p:sp>
      <p:sp>
        <p:nvSpPr>
          <p:cNvPr id="3" name="スライド番号プレースホルダー 2"/>
          <p:cNvSpPr>
            <a:spLocks noGrp="1"/>
          </p:cNvSpPr>
          <p:nvPr>
            <p:ph type="sldNum" sz="quarter" idx="10"/>
          </p:nvPr>
        </p:nvSpPr>
        <p:spPr>
          <a:xfrm>
            <a:off x="650240" y="8732909"/>
            <a:ext cx="3034453" cy="519289"/>
          </a:xfrm>
        </p:spPr>
        <p:txBody>
          <a:bodyPr/>
          <a:lstStyle/>
          <a:p>
            <a:pPr>
              <a:defRPr/>
            </a:pPr>
            <a:fld id="{90303C1F-567D-4446-A625-F0737271D35A}" type="slidenum">
              <a:rPr lang="ja-JP" altLang="en-US" smtClean="0"/>
              <a:pPr>
                <a:defRPr/>
              </a:pPr>
              <a:t>10</a:t>
            </a:fld>
            <a:endParaRPr lang="en-US" altLang="ja-JP"/>
          </a:p>
        </p:txBody>
      </p:sp>
      <p:sp>
        <p:nvSpPr>
          <p:cNvPr id="5" name="テキスト ボックス 4">
            <a:extLst>
              <a:ext uri="{FF2B5EF4-FFF2-40B4-BE49-F238E27FC236}">
                <a16:creationId xmlns:a16="http://schemas.microsoft.com/office/drawing/2014/main" id="{674C39D2-1702-42E6-9FAD-304408EB6B0B}"/>
              </a:ext>
            </a:extLst>
          </p:cNvPr>
          <p:cNvSpPr txBox="1"/>
          <p:nvPr/>
        </p:nvSpPr>
        <p:spPr>
          <a:xfrm>
            <a:off x="525736" y="1292402"/>
            <a:ext cx="11953328" cy="1317923"/>
          </a:xfrm>
          <a:prstGeom prst="rect">
            <a:avLst/>
          </a:prstGeom>
          <a:noFill/>
        </p:spPr>
        <p:txBody>
          <a:bodyPr wrap="square" lIns="91436" tIns="45719" rIns="91436" bIns="45719" rtlCol="0">
            <a:spAutoFit/>
          </a:bodyPr>
          <a:lstStyle/>
          <a:p>
            <a:pPr algn="l"/>
            <a:r>
              <a:rPr lang="ja-JP" altLang="en-US" sz="3982"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このゲームは何が面白い（気持ちいい）のか？</a:t>
            </a:r>
            <a:endParaRPr lang="en-US" altLang="ja-JP" sz="3982"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3982"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３つの「面白さ」を書いてください！</a:t>
            </a:r>
            <a:endParaRPr lang="en-US" altLang="ja-JP" sz="3982"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p:txBody>
      </p:sp>
      <p:sp>
        <p:nvSpPr>
          <p:cNvPr id="2" name="正方形/長方形 1">
            <a:extLst>
              <a:ext uri="{FF2B5EF4-FFF2-40B4-BE49-F238E27FC236}">
                <a16:creationId xmlns:a16="http://schemas.microsoft.com/office/drawing/2014/main" id="{E2FDC03C-756B-441A-A8BE-09FF5FFF9D7F}"/>
              </a:ext>
            </a:extLst>
          </p:cNvPr>
          <p:cNvSpPr/>
          <p:nvPr/>
        </p:nvSpPr>
        <p:spPr>
          <a:xfrm>
            <a:off x="460129" y="2828572"/>
            <a:ext cx="2765107" cy="12289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latin typeface="HGS創英角ﾎﾟｯﾌﾟ体" panose="040B0A00000000000000" pitchFamily="50" charset="-128"/>
                <a:ea typeface="HGS創英角ﾎﾟｯﾌﾟ体" panose="040B0A00000000000000" pitchFamily="50" charset="-128"/>
              </a:rPr>
              <a:t>① やる前の魅力</a:t>
            </a:r>
          </a:p>
        </p:txBody>
      </p:sp>
      <p:sp>
        <p:nvSpPr>
          <p:cNvPr id="7" name="正方形/長方形 6">
            <a:extLst>
              <a:ext uri="{FF2B5EF4-FFF2-40B4-BE49-F238E27FC236}">
                <a16:creationId xmlns:a16="http://schemas.microsoft.com/office/drawing/2014/main" id="{1A81DF1E-DB87-4295-B566-23C9099DFE0F}"/>
              </a:ext>
            </a:extLst>
          </p:cNvPr>
          <p:cNvSpPr/>
          <p:nvPr/>
        </p:nvSpPr>
        <p:spPr>
          <a:xfrm>
            <a:off x="3441982" y="2841432"/>
            <a:ext cx="9037082" cy="6016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HGS創英角ﾎﾟｯﾌﾟ体" panose="040B0A00000000000000" pitchFamily="50" charset="-128"/>
                <a:ea typeface="HGS創英角ﾎﾟｯﾌﾟ体" panose="040B0A00000000000000" pitchFamily="50" charset="-128"/>
              </a:rPr>
              <a:t>プレイする前に、「このゲーム触ってみたい！」と思う魅力は？</a:t>
            </a:r>
          </a:p>
        </p:txBody>
      </p:sp>
      <p:sp>
        <p:nvSpPr>
          <p:cNvPr id="10" name="正方形/長方形 9">
            <a:extLst>
              <a:ext uri="{FF2B5EF4-FFF2-40B4-BE49-F238E27FC236}">
                <a16:creationId xmlns:a16="http://schemas.microsoft.com/office/drawing/2014/main" id="{47847C75-7E35-47C7-A338-E404D4C4FCC6}"/>
              </a:ext>
            </a:extLst>
          </p:cNvPr>
          <p:cNvSpPr/>
          <p:nvPr/>
        </p:nvSpPr>
        <p:spPr>
          <a:xfrm>
            <a:off x="3430058" y="3545452"/>
            <a:ext cx="9037082" cy="1317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オブジェクトと接触する度に発生するカンカンという気持ちのいい音や</a:t>
            </a:r>
            <a:endParaRPr kumimoji="1" lang="en-US" altLang="ja-JP" sz="2000" dirty="0">
              <a:solidFill>
                <a:schemeClr val="tx1"/>
              </a:solidFill>
            </a:endParaRPr>
          </a:p>
          <a:p>
            <a:r>
              <a:rPr kumimoji="1" lang="ja-JP" altLang="en-US" sz="2000" dirty="0">
                <a:solidFill>
                  <a:schemeClr val="tx1"/>
                </a:solidFill>
              </a:rPr>
              <a:t>少し大袈裟なエフェクト、演出</a:t>
            </a:r>
          </a:p>
        </p:txBody>
      </p:sp>
      <p:sp>
        <p:nvSpPr>
          <p:cNvPr id="11" name="正方形/長方形 10">
            <a:extLst>
              <a:ext uri="{FF2B5EF4-FFF2-40B4-BE49-F238E27FC236}">
                <a16:creationId xmlns:a16="http://schemas.microsoft.com/office/drawing/2014/main" id="{87BD9E61-F241-4B4E-AA85-1535C2F05DCC}"/>
              </a:ext>
            </a:extLst>
          </p:cNvPr>
          <p:cNvSpPr/>
          <p:nvPr/>
        </p:nvSpPr>
        <p:spPr>
          <a:xfrm>
            <a:off x="460129" y="4992594"/>
            <a:ext cx="2765107" cy="12289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HGS創英角ﾎﾟｯﾌﾟ体" panose="040B0A00000000000000" pitchFamily="50" charset="-128"/>
                <a:ea typeface="HGS創英角ﾎﾟｯﾌﾟ体" panose="040B0A00000000000000" pitchFamily="50" charset="-128"/>
              </a:rPr>
              <a:t>②</a:t>
            </a:r>
            <a:r>
              <a:rPr kumimoji="1" lang="ja-JP" altLang="en-US" sz="2000" dirty="0">
                <a:solidFill>
                  <a:schemeClr val="tx1"/>
                </a:solidFill>
                <a:latin typeface="HGS創英角ﾎﾟｯﾌﾟ体" panose="040B0A00000000000000" pitchFamily="50" charset="-128"/>
                <a:ea typeface="HGS創英角ﾎﾟｯﾌﾟ体" panose="040B0A00000000000000" pitchFamily="50" charset="-128"/>
              </a:rPr>
              <a:t> １，２回目の魅力</a:t>
            </a:r>
          </a:p>
        </p:txBody>
      </p:sp>
      <p:sp>
        <p:nvSpPr>
          <p:cNvPr id="12" name="正方形/長方形 11">
            <a:extLst>
              <a:ext uri="{FF2B5EF4-FFF2-40B4-BE49-F238E27FC236}">
                <a16:creationId xmlns:a16="http://schemas.microsoft.com/office/drawing/2014/main" id="{39899031-D165-464E-8C2C-D21CC2F85956}"/>
              </a:ext>
            </a:extLst>
          </p:cNvPr>
          <p:cNvSpPr/>
          <p:nvPr/>
        </p:nvSpPr>
        <p:spPr>
          <a:xfrm>
            <a:off x="3441982" y="5005454"/>
            <a:ext cx="9037082" cy="6016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latin typeface="HGS創英角ﾎﾟｯﾌﾟ体" panose="040B0A00000000000000" pitchFamily="50" charset="-128"/>
                <a:ea typeface="HGS創英角ﾎﾟｯﾌﾟ体" panose="040B0A00000000000000" pitchFamily="50" charset="-128"/>
              </a:rPr>
              <a:t>3</a:t>
            </a:r>
            <a:r>
              <a:rPr kumimoji="1" lang="ja-JP" altLang="en-US" sz="2000" dirty="0">
                <a:solidFill>
                  <a:schemeClr val="tx1"/>
                </a:solidFill>
                <a:latin typeface="HGS創英角ﾎﾟｯﾌﾟ体" panose="040B0A00000000000000" pitchFamily="50" charset="-128"/>
                <a:ea typeface="HGS創英角ﾎﾟｯﾌﾟ体" panose="040B0A00000000000000" pitchFamily="50" charset="-128"/>
              </a:rPr>
              <a:t>回目、そのゲームを再度「遊んでみたい！」と思う魅力は？</a:t>
            </a:r>
          </a:p>
        </p:txBody>
      </p:sp>
      <p:sp>
        <p:nvSpPr>
          <p:cNvPr id="13" name="正方形/長方形 12">
            <a:extLst>
              <a:ext uri="{FF2B5EF4-FFF2-40B4-BE49-F238E27FC236}">
                <a16:creationId xmlns:a16="http://schemas.microsoft.com/office/drawing/2014/main" id="{6AC74471-3291-4821-9EFF-D220E7D896DF}"/>
              </a:ext>
            </a:extLst>
          </p:cNvPr>
          <p:cNvSpPr/>
          <p:nvPr/>
        </p:nvSpPr>
        <p:spPr>
          <a:xfrm>
            <a:off x="3430058" y="5709474"/>
            <a:ext cx="9037082" cy="1317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tx1"/>
                </a:solidFill>
              </a:rPr>
              <a:t>レベルアップ時の能力の振り分けを選択できるので、様々なプレイスタイルで遊べる</a:t>
            </a:r>
          </a:p>
        </p:txBody>
      </p:sp>
      <p:sp>
        <p:nvSpPr>
          <p:cNvPr id="14" name="正方形/長方形 13">
            <a:extLst>
              <a:ext uri="{FF2B5EF4-FFF2-40B4-BE49-F238E27FC236}">
                <a16:creationId xmlns:a16="http://schemas.microsoft.com/office/drawing/2014/main" id="{EEF77380-6875-47DA-9295-C52CB58C1C32}"/>
              </a:ext>
            </a:extLst>
          </p:cNvPr>
          <p:cNvSpPr/>
          <p:nvPr/>
        </p:nvSpPr>
        <p:spPr>
          <a:xfrm>
            <a:off x="460129" y="7143233"/>
            <a:ext cx="2765107" cy="1228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bg1"/>
                </a:solidFill>
                <a:latin typeface="HGS創英角ﾎﾟｯﾌﾟ体" panose="040B0A00000000000000" pitchFamily="50" charset="-128"/>
                <a:ea typeface="HGS創英角ﾎﾟｯﾌﾟ体" panose="040B0A00000000000000" pitchFamily="50" charset="-128"/>
              </a:rPr>
              <a:t>③やりこみの魅力</a:t>
            </a:r>
          </a:p>
        </p:txBody>
      </p:sp>
      <p:sp>
        <p:nvSpPr>
          <p:cNvPr id="15" name="正方形/長方形 14">
            <a:extLst>
              <a:ext uri="{FF2B5EF4-FFF2-40B4-BE49-F238E27FC236}">
                <a16:creationId xmlns:a16="http://schemas.microsoft.com/office/drawing/2014/main" id="{E8FA2C3E-B234-45E2-9CFE-DFBECFC5ED74}"/>
              </a:ext>
            </a:extLst>
          </p:cNvPr>
          <p:cNvSpPr/>
          <p:nvPr/>
        </p:nvSpPr>
        <p:spPr>
          <a:xfrm>
            <a:off x="3441982" y="7156093"/>
            <a:ext cx="9037082" cy="6016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bg1"/>
                </a:solidFill>
                <a:latin typeface="HGS創英角ﾎﾟｯﾌﾟ体" panose="040B0A00000000000000" pitchFamily="50" charset="-128"/>
                <a:ea typeface="HGS創英角ﾎﾟｯﾌﾟ体" panose="040B0A00000000000000" pitchFamily="50" charset="-128"/>
              </a:rPr>
              <a:t>10</a:t>
            </a:r>
            <a:r>
              <a:rPr kumimoji="1" lang="ja-JP" altLang="en-US" sz="2000" dirty="0">
                <a:solidFill>
                  <a:schemeClr val="bg1"/>
                </a:solidFill>
                <a:latin typeface="HGS創英角ﾎﾟｯﾌﾟ体" panose="040B0A00000000000000" pitchFamily="50" charset="-128"/>
                <a:ea typeface="HGS創英角ﾎﾟｯﾌﾟ体" panose="040B0A00000000000000" pitchFamily="50" charset="-128"/>
              </a:rPr>
              <a:t>回以上プレイしても、このゲームを遊びたい！と思う魅力は？</a:t>
            </a:r>
          </a:p>
        </p:txBody>
      </p:sp>
      <p:sp>
        <p:nvSpPr>
          <p:cNvPr id="16" name="正方形/長方形 15">
            <a:extLst>
              <a:ext uri="{FF2B5EF4-FFF2-40B4-BE49-F238E27FC236}">
                <a16:creationId xmlns:a16="http://schemas.microsoft.com/office/drawing/2014/main" id="{B7CB13C1-7541-4D4F-BFE6-084FD6D78F1E}"/>
              </a:ext>
            </a:extLst>
          </p:cNvPr>
          <p:cNvSpPr/>
          <p:nvPr/>
        </p:nvSpPr>
        <p:spPr>
          <a:xfrm>
            <a:off x="3430058" y="7860113"/>
            <a:ext cx="9037082" cy="1317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tx1"/>
                </a:solidFill>
              </a:rPr>
              <a:t>スコアアタックや２ｐで遊べるモード</a:t>
            </a:r>
          </a:p>
        </p:txBody>
      </p:sp>
    </p:spTree>
    <p:extLst>
      <p:ext uri="{BB962C8B-B14F-4D97-AF65-F5344CB8AC3E}">
        <p14:creationId xmlns:p14="http://schemas.microsoft.com/office/powerpoint/2010/main" val="34982454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309712" y="268289"/>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ＭＳ Ｐゴシック" panose="020B0600070205080204" pitchFamily="50" charset="-128"/>
                <a:ea typeface="ＭＳ Ｐゴシック" panose="020B0600070205080204" pitchFamily="50" charset="-128"/>
                <a:cs typeface="メイリオ" pitchFamily="50" charset="-128"/>
              </a:rPr>
              <a:t>考える⇔操作する　①　（感触）</a:t>
            </a:r>
          </a:p>
        </p:txBody>
      </p:sp>
      <p:sp>
        <p:nvSpPr>
          <p:cNvPr id="43" name="円/楕円 2">
            <a:extLst>
              <a:ext uri="{FF2B5EF4-FFF2-40B4-BE49-F238E27FC236}">
                <a16:creationId xmlns:a16="http://schemas.microsoft.com/office/drawing/2014/main" id="{83240305-63C5-4B56-9CCC-4BFA65CA6C6C}"/>
              </a:ext>
            </a:extLst>
          </p:cNvPr>
          <p:cNvSpPr/>
          <p:nvPr/>
        </p:nvSpPr>
        <p:spPr bwMode="auto">
          <a:xfrm>
            <a:off x="577682" y="3885337"/>
            <a:ext cx="3374982"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ステージに侵入</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p:txBody>
      </p:sp>
      <p:sp>
        <p:nvSpPr>
          <p:cNvPr id="44" name="円/楕円 7">
            <a:extLst>
              <a:ext uri="{FF2B5EF4-FFF2-40B4-BE49-F238E27FC236}">
                <a16:creationId xmlns:a16="http://schemas.microsoft.com/office/drawing/2014/main" id="{DC4B5910-97F7-4BDB-B713-85CAF7443061}"/>
              </a:ext>
            </a:extLst>
          </p:cNvPr>
          <p:cNvSpPr/>
          <p:nvPr/>
        </p:nvSpPr>
        <p:spPr bwMode="auto">
          <a:xfrm>
            <a:off x="4741733" y="3885337"/>
            <a:ext cx="3374982" cy="2714640"/>
          </a:xfrm>
          <a:prstGeom prst="ellipse">
            <a:avLst/>
          </a:prstGeom>
          <a:solidFill>
            <a:schemeClr val="bg1"/>
          </a:solidFill>
          <a:ln w="19050">
            <a:solidFill>
              <a:srgbClr val="FFC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①で考えたルート通りに進めるよう、</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パワーをコントロールし発射！</a:t>
            </a:r>
          </a:p>
        </p:txBody>
      </p:sp>
      <p:sp>
        <p:nvSpPr>
          <p:cNvPr id="45" name="円/楕円 2">
            <a:extLst>
              <a:ext uri="{FF2B5EF4-FFF2-40B4-BE49-F238E27FC236}">
                <a16:creationId xmlns:a16="http://schemas.microsoft.com/office/drawing/2014/main" id="{DBCD7921-8338-4375-B5C4-25E9FCAA9210}"/>
              </a:ext>
            </a:extLst>
          </p:cNvPr>
          <p:cNvSpPr/>
          <p:nvPr/>
        </p:nvSpPr>
        <p:spPr bwMode="auto">
          <a:xfrm>
            <a:off x="9151473" y="3879520"/>
            <a:ext cx="3277164"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アイテムをゲットし次のステージへ</a:t>
            </a:r>
          </a:p>
        </p:txBody>
      </p:sp>
      <p:cxnSp>
        <p:nvCxnSpPr>
          <p:cNvPr id="46" name="直線矢印コネクタ 45">
            <a:extLst>
              <a:ext uri="{FF2B5EF4-FFF2-40B4-BE49-F238E27FC236}">
                <a16:creationId xmlns:a16="http://schemas.microsoft.com/office/drawing/2014/main" id="{A4C53935-3D46-48F0-ADFA-1AD01C1B3A77}"/>
              </a:ext>
            </a:extLst>
          </p:cNvPr>
          <p:cNvCxnSpPr>
            <a:cxnSpLocks/>
            <a:stCxn id="43" idx="6"/>
            <a:endCxn id="44" idx="2"/>
          </p:cNvCxnSpPr>
          <p:nvPr/>
        </p:nvCxnSpPr>
        <p:spPr bwMode="auto">
          <a:xfrm>
            <a:off x="3952664" y="5242657"/>
            <a:ext cx="789069"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矢印コネクタ 48">
            <a:extLst>
              <a:ext uri="{FF2B5EF4-FFF2-40B4-BE49-F238E27FC236}">
                <a16:creationId xmlns:a16="http://schemas.microsoft.com/office/drawing/2014/main" id="{09E5B85E-BBC3-48DE-B552-95EB030AE74A}"/>
              </a:ext>
            </a:extLst>
          </p:cNvPr>
          <p:cNvCxnSpPr>
            <a:cxnSpLocks/>
            <a:stCxn id="44" idx="6"/>
            <a:endCxn id="45" idx="2"/>
          </p:cNvCxnSpPr>
          <p:nvPr/>
        </p:nvCxnSpPr>
        <p:spPr bwMode="auto">
          <a:xfrm flipV="1">
            <a:off x="8116715" y="5236840"/>
            <a:ext cx="1034758" cy="5817"/>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コネクタ: カギ線 51">
            <a:extLst>
              <a:ext uri="{FF2B5EF4-FFF2-40B4-BE49-F238E27FC236}">
                <a16:creationId xmlns:a16="http://schemas.microsoft.com/office/drawing/2014/main" id="{0D7A78E1-E6F5-4038-857F-DC4E56BB52DE}"/>
              </a:ext>
            </a:extLst>
          </p:cNvPr>
          <p:cNvCxnSpPr>
            <a:cxnSpLocks/>
            <a:stCxn id="45" idx="4"/>
            <a:endCxn id="43" idx="4"/>
          </p:cNvCxnSpPr>
          <p:nvPr/>
        </p:nvCxnSpPr>
        <p:spPr bwMode="auto">
          <a:xfrm rot="5400000">
            <a:off x="6524706" y="2334627"/>
            <a:ext cx="5817" cy="8524882"/>
          </a:xfrm>
          <a:prstGeom prst="bentConnector3">
            <a:avLst>
              <a:gd name="adj1" fmla="val 41973388"/>
            </a:avLst>
          </a:prstGeom>
          <a:blipFill dpi="0" rotWithShape="0">
            <a:blip/>
            <a:srcRect/>
            <a:tile tx="0" ty="0" sx="100000" sy="100000" flip="none" algn="tl"/>
          </a:blip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吹き出し: 四角形 62">
            <a:extLst>
              <a:ext uri="{FF2B5EF4-FFF2-40B4-BE49-F238E27FC236}">
                <a16:creationId xmlns:a16="http://schemas.microsoft.com/office/drawing/2014/main" id="{30137517-DF71-4A84-AE20-B1B0408BDC2C}"/>
              </a:ext>
            </a:extLst>
          </p:cNvPr>
          <p:cNvSpPr/>
          <p:nvPr/>
        </p:nvSpPr>
        <p:spPr>
          <a:xfrm>
            <a:off x="3148989" y="6749008"/>
            <a:ext cx="3185487" cy="1945334"/>
          </a:xfrm>
          <a:prstGeom prst="wedgeRectCallout">
            <a:avLst>
              <a:gd name="adj1" fmla="val -13220"/>
              <a:gd name="adj2" fmla="val -934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64" name="吹き出し: 四角形 63">
            <a:extLst>
              <a:ext uri="{FF2B5EF4-FFF2-40B4-BE49-F238E27FC236}">
                <a16:creationId xmlns:a16="http://schemas.microsoft.com/office/drawing/2014/main" id="{76456B98-880C-473E-9D76-FF10E3B2EF2F}"/>
              </a:ext>
            </a:extLst>
          </p:cNvPr>
          <p:cNvSpPr/>
          <p:nvPr/>
        </p:nvSpPr>
        <p:spPr>
          <a:xfrm flipV="1">
            <a:off x="7936158" y="1392224"/>
            <a:ext cx="3034453" cy="2140461"/>
          </a:xfrm>
          <a:prstGeom prst="wedgeRectCallout">
            <a:avLst>
              <a:gd name="adj1" fmla="val -29193"/>
              <a:gd name="adj2" fmla="val -10535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2" name="テキスト ボックス 1">
            <a:extLst>
              <a:ext uri="{FF2B5EF4-FFF2-40B4-BE49-F238E27FC236}">
                <a16:creationId xmlns:a16="http://schemas.microsoft.com/office/drawing/2014/main" id="{9C1413FE-11EC-4ED7-BB21-7C044FDC0934}"/>
              </a:ext>
            </a:extLst>
          </p:cNvPr>
          <p:cNvSpPr txBox="1"/>
          <p:nvPr/>
        </p:nvSpPr>
        <p:spPr>
          <a:xfrm>
            <a:off x="3265568" y="7303019"/>
            <a:ext cx="2952328" cy="1477328"/>
          </a:xfrm>
          <a:prstGeom prst="rect">
            <a:avLst/>
          </a:prstGeom>
          <a:noFill/>
        </p:spPr>
        <p:txBody>
          <a:bodyPr wrap="square" rtlCol="0">
            <a:spAutoFit/>
          </a:bodyPr>
          <a:lstStyle/>
          <a:p>
            <a:r>
              <a:rPr kumimoji="1" lang="ja-JP" altLang="en-US" sz="1800" dirty="0">
                <a:latin typeface="HGS創英角ｺﾞｼｯｸUB" panose="020B0900000000000000" pitchFamily="50" charset="-128"/>
                <a:ea typeface="HGS創英角ｺﾞｼｯｸUB" panose="020B0900000000000000" pitchFamily="50" charset="-128"/>
              </a:rPr>
              <a:t>ステージの構造や敵の能力や配置を把握</a:t>
            </a:r>
            <a:endParaRPr kumimoji="1" lang="en-US" altLang="ja-JP" sz="1800" dirty="0">
              <a:latin typeface="HGS創英角ｺﾞｼｯｸUB" panose="020B0900000000000000" pitchFamily="50" charset="-128"/>
              <a:ea typeface="HGS創英角ｺﾞｼｯｸUB" panose="020B0900000000000000" pitchFamily="50" charset="-128"/>
            </a:endParaRPr>
          </a:p>
          <a:p>
            <a:r>
              <a:rPr kumimoji="1" lang="ja-JP" altLang="en-US" sz="1800" dirty="0">
                <a:latin typeface="HGS創英角ｺﾞｼｯｸUB" panose="020B0900000000000000" pitchFamily="50" charset="-128"/>
                <a:ea typeface="HGS創英角ｺﾞｼｯｸUB" panose="020B0900000000000000" pitchFamily="50" charset="-128"/>
              </a:rPr>
              <a:t>↓</a:t>
            </a:r>
            <a:endParaRPr kumimoji="1" lang="en-US" altLang="ja-JP" sz="1800" dirty="0">
              <a:latin typeface="HGS創英角ｺﾞｼｯｸUB" panose="020B0900000000000000" pitchFamily="50" charset="-128"/>
              <a:ea typeface="HGS創英角ｺﾞｼｯｸUB" panose="020B0900000000000000" pitchFamily="50" charset="-128"/>
            </a:endParaRPr>
          </a:p>
          <a:p>
            <a:r>
              <a:rPr kumimoji="1" lang="ja-JP" altLang="en-US" sz="1800" dirty="0">
                <a:latin typeface="HGS創英角ｺﾞｼｯｸUB" panose="020B0900000000000000" pitchFamily="50" charset="-128"/>
                <a:ea typeface="HGS創英角ｺﾞｼｯｸUB" panose="020B0900000000000000" pitchFamily="50" charset="-128"/>
              </a:rPr>
              <a:t>最適なルートを導き出す</a:t>
            </a:r>
            <a:endParaRPr kumimoji="1" lang="en-US" altLang="ja-JP" sz="1800" dirty="0">
              <a:latin typeface="HGS創英角ｺﾞｼｯｸUB" panose="020B0900000000000000" pitchFamily="50" charset="-128"/>
              <a:ea typeface="HGS創英角ｺﾞｼｯｸUB" panose="020B0900000000000000" pitchFamily="50" charset="-128"/>
            </a:endParaRPr>
          </a:p>
          <a:p>
            <a:endParaRPr kumimoji="1" lang="ja-JP" altLang="en-US" sz="1800" dirty="0"/>
          </a:p>
        </p:txBody>
      </p:sp>
      <p:sp>
        <p:nvSpPr>
          <p:cNvPr id="26" name="テキスト ボックス 25">
            <a:extLst>
              <a:ext uri="{FF2B5EF4-FFF2-40B4-BE49-F238E27FC236}">
                <a16:creationId xmlns:a16="http://schemas.microsoft.com/office/drawing/2014/main" id="{8E5654BA-90D5-4737-91D1-B852FD727474}"/>
              </a:ext>
            </a:extLst>
          </p:cNvPr>
          <p:cNvSpPr txBox="1"/>
          <p:nvPr/>
        </p:nvSpPr>
        <p:spPr>
          <a:xfrm>
            <a:off x="3123220" y="6841354"/>
            <a:ext cx="3120254" cy="461665"/>
          </a:xfrm>
          <a:prstGeom prst="rect">
            <a:avLst/>
          </a:prstGeom>
          <a:noFill/>
        </p:spPr>
        <p:txBody>
          <a:bodyPr wrap="square" rtlCol="0">
            <a:spAutoFit/>
          </a:bodyPr>
          <a:lstStyle/>
          <a:p>
            <a:r>
              <a:rPr kumimoji="1" lang="ja-JP" altLang="en-US" sz="2400" dirty="0">
                <a:latin typeface="HGS創英角ｺﾞｼｯｸUB" panose="020B0900000000000000" pitchFamily="50" charset="-128"/>
                <a:ea typeface="HGS創英角ｺﾞｼｯｸUB" panose="020B0900000000000000" pitchFamily="50" charset="-128"/>
              </a:rPr>
              <a:t>①考える</a:t>
            </a:r>
          </a:p>
        </p:txBody>
      </p:sp>
      <p:sp>
        <p:nvSpPr>
          <p:cNvPr id="27" name="テキスト ボックス 26">
            <a:extLst>
              <a:ext uri="{FF2B5EF4-FFF2-40B4-BE49-F238E27FC236}">
                <a16:creationId xmlns:a16="http://schemas.microsoft.com/office/drawing/2014/main" id="{652BA864-456C-4AC7-A0ED-9B7112B92BB5}"/>
              </a:ext>
            </a:extLst>
          </p:cNvPr>
          <p:cNvSpPr txBox="1"/>
          <p:nvPr/>
        </p:nvSpPr>
        <p:spPr>
          <a:xfrm>
            <a:off x="5626590" y="4156720"/>
            <a:ext cx="1415772" cy="584775"/>
          </a:xfrm>
          <a:prstGeom prst="rect">
            <a:avLst/>
          </a:prstGeom>
          <a:noFill/>
        </p:spPr>
        <p:txBody>
          <a:bodyPr wrap="non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②行動</a:t>
            </a:r>
          </a:p>
        </p:txBody>
      </p:sp>
      <p:sp>
        <p:nvSpPr>
          <p:cNvPr id="28" name="テキスト ボックス 27">
            <a:extLst>
              <a:ext uri="{FF2B5EF4-FFF2-40B4-BE49-F238E27FC236}">
                <a16:creationId xmlns:a16="http://schemas.microsoft.com/office/drawing/2014/main" id="{39E17C62-3C6C-4E8A-9945-0E9B2F9F6306}"/>
              </a:ext>
            </a:extLst>
          </p:cNvPr>
          <p:cNvSpPr txBox="1"/>
          <p:nvPr/>
        </p:nvSpPr>
        <p:spPr>
          <a:xfrm>
            <a:off x="8642710" y="1453765"/>
            <a:ext cx="1415772" cy="584775"/>
          </a:xfrm>
          <a:prstGeom prst="rect">
            <a:avLst/>
          </a:prstGeom>
          <a:noFill/>
        </p:spPr>
        <p:txBody>
          <a:bodyPr wrap="non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③結果</a:t>
            </a:r>
          </a:p>
        </p:txBody>
      </p:sp>
      <p:sp>
        <p:nvSpPr>
          <p:cNvPr id="29" name="テキスト ボックス 28">
            <a:extLst>
              <a:ext uri="{FF2B5EF4-FFF2-40B4-BE49-F238E27FC236}">
                <a16:creationId xmlns:a16="http://schemas.microsoft.com/office/drawing/2014/main" id="{ED6A3D08-2D4F-4FB6-B1FC-02C95D68C5BF}"/>
              </a:ext>
            </a:extLst>
          </p:cNvPr>
          <p:cNvSpPr txBox="1"/>
          <p:nvPr/>
        </p:nvSpPr>
        <p:spPr>
          <a:xfrm>
            <a:off x="7822169" y="2258001"/>
            <a:ext cx="3262432" cy="830997"/>
          </a:xfrm>
          <a:prstGeom prst="rect">
            <a:avLst/>
          </a:prstGeom>
          <a:noFill/>
        </p:spPr>
        <p:txBody>
          <a:bodyPr wrap="none" rtlCol="0">
            <a:spAutoFit/>
          </a:bodyPr>
          <a:lstStyle/>
          <a:p>
            <a:r>
              <a:rPr kumimoji="1" lang="ja-JP" altLang="en-US" sz="2400" dirty="0">
                <a:latin typeface="HGS創英角ｺﾞｼｯｸUB" panose="020B0900000000000000" pitchFamily="50" charset="-128"/>
                <a:ea typeface="HGS創英角ｺﾞｼｯｸUB" panose="020B0900000000000000" pitchFamily="50" charset="-128"/>
              </a:rPr>
              <a:t>成功：ステージクリア</a:t>
            </a:r>
            <a:endParaRPr kumimoji="1" lang="en-US" altLang="ja-JP" sz="2400" dirty="0">
              <a:latin typeface="HGS創英角ｺﾞｼｯｸUB" panose="020B0900000000000000" pitchFamily="50" charset="-128"/>
              <a:ea typeface="HGS創英角ｺﾞｼｯｸUB" panose="020B0900000000000000" pitchFamily="50" charset="-128"/>
            </a:endParaRPr>
          </a:p>
          <a:p>
            <a:r>
              <a:rPr kumimoji="1" lang="ja-JP" altLang="en-US" sz="2400" dirty="0">
                <a:latin typeface="HGS創英角ｺﾞｼｯｸUB" panose="020B0900000000000000" pitchFamily="50" charset="-128"/>
                <a:ea typeface="HGS創英角ｺﾞｼｯｸUB" panose="020B0900000000000000" pitchFamily="50" charset="-128"/>
              </a:rPr>
              <a:t>失敗：①からやり直し</a:t>
            </a:r>
          </a:p>
        </p:txBody>
      </p:sp>
      <p:sp>
        <p:nvSpPr>
          <p:cNvPr id="3" name="テキスト ボックス 2">
            <a:extLst>
              <a:ext uri="{FF2B5EF4-FFF2-40B4-BE49-F238E27FC236}">
                <a16:creationId xmlns:a16="http://schemas.microsoft.com/office/drawing/2014/main" id="{0D1D0BBB-D7FF-4D1B-A520-6B12AA102A1B}"/>
              </a:ext>
            </a:extLst>
          </p:cNvPr>
          <p:cNvSpPr txBox="1"/>
          <p:nvPr/>
        </p:nvSpPr>
        <p:spPr>
          <a:xfrm>
            <a:off x="2044721" y="2104112"/>
            <a:ext cx="2441694" cy="769441"/>
          </a:xfrm>
          <a:prstGeom prst="rect">
            <a:avLst/>
          </a:prstGeom>
          <a:noFill/>
        </p:spPr>
        <p:txBody>
          <a:bodyPr wrap="none" rtlCol="0">
            <a:spAutoFit/>
          </a:bodyPr>
          <a:lstStyle/>
          <a:p>
            <a:r>
              <a:rPr kumimoji="1" lang="ja-JP" altLang="en-US" dirty="0">
                <a:latin typeface="HGS創英角ｺﾞｼｯｸUB" panose="020B0900000000000000" pitchFamily="50" charset="-128"/>
                <a:ea typeface="HGS創英角ｺﾞｼｯｸUB" panose="020B0900000000000000" pitchFamily="50" charset="-128"/>
              </a:rPr>
              <a:t>ボス以外</a:t>
            </a:r>
          </a:p>
        </p:txBody>
      </p:sp>
    </p:spTree>
    <p:extLst>
      <p:ext uri="{BB962C8B-B14F-4D97-AF65-F5344CB8AC3E}">
        <p14:creationId xmlns:p14="http://schemas.microsoft.com/office/powerpoint/2010/main" val="32290655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309712" y="268289"/>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ＭＳ Ｐゴシック" panose="020B0600070205080204" pitchFamily="50" charset="-128"/>
                <a:ea typeface="ＭＳ Ｐゴシック" panose="020B0600070205080204" pitchFamily="50" charset="-128"/>
                <a:cs typeface="メイリオ" pitchFamily="50" charset="-128"/>
              </a:rPr>
              <a:t>考える⇔操作する　②　（感触）</a:t>
            </a:r>
          </a:p>
        </p:txBody>
      </p:sp>
      <p:sp>
        <p:nvSpPr>
          <p:cNvPr id="43" name="円/楕円 2">
            <a:extLst>
              <a:ext uri="{FF2B5EF4-FFF2-40B4-BE49-F238E27FC236}">
                <a16:creationId xmlns:a16="http://schemas.microsoft.com/office/drawing/2014/main" id="{83240305-63C5-4B56-9CCC-4BFA65CA6C6C}"/>
              </a:ext>
            </a:extLst>
          </p:cNvPr>
          <p:cNvSpPr/>
          <p:nvPr/>
        </p:nvSpPr>
        <p:spPr bwMode="auto">
          <a:xfrm>
            <a:off x="577682" y="3885337"/>
            <a:ext cx="3374982"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ボスステージに侵入しボスと戦闘</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p:txBody>
      </p:sp>
      <p:sp>
        <p:nvSpPr>
          <p:cNvPr id="44" name="円/楕円 7">
            <a:extLst>
              <a:ext uri="{FF2B5EF4-FFF2-40B4-BE49-F238E27FC236}">
                <a16:creationId xmlns:a16="http://schemas.microsoft.com/office/drawing/2014/main" id="{DC4B5910-97F7-4BDB-B713-85CAF7443061}"/>
              </a:ext>
            </a:extLst>
          </p:cNvPr>
          <p:cNvSpPr/>
          <p:nvPr/>
        </p:nvSpPr>
        <p:spPr bwMode="auto">
          <a:xfrm>
            <a:off x="4741733" y="3885337"/>
            <a:ext cx="3374982" cy="2714640"/>
          </a:xfrm>
          <a:prstGeom prst="ellipse">
            <a:avLst/>
          </a:prstGeom>
          <a:solidFill>
            <a:schemeClr val="bg1"/>
          </a:solidFill>
          <a:ln w="19050">
            <a:solidFill>
              <a:srgbClr val="FFC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①で考えたルート通りに進めるよう、</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パワーをコントロールし発射！</a:t>
            </a:r>
          </a:p>
        </p:txBody>
      </p:sp>
      <p:sp>
        <p:nvSpPr>
          <p:cNvPr id="45" name="円/楕円 2">
            <a:extLst>
              <a:ext uri="{FF2B5EF4-FFF2-40B4-BE49-F238E27FC236}">
                <a16:creationId xmlns:a16="http://schemas.microsoft.com/office/drawing/2014/main" id="{DBCD7921-8338-4375-B5C4-25E9FCAA9210}"/>
              </a:ext>
            </a:extLst>
          </p:cNvPr>
          <p:cNvSpPr/>
          <p:nvPr/>
        </p:nvSpPr>
        <p:spPr bwMode="auto">
          <a:xfrm>
            <a:off x="9151473" y="3879520"/>
            <a:ext cx="3277164"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次の装甲を破壊する</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全ての装甲を破壊できるとトドメのチャンス！</a:t>
            </a:r>
          </a:p>
        </p:txBody>
      </p:sp>
      <p:cxnSp>
        <p:nvCxnSpPr>
          <p:cNvPr id="46" name="直線矢印コネクタ 45">
            <a:extLst>
              <a:ext uri="{FF2B5EF4-FFF2-40B4-BE49-F238E27FC236}">
                <a16:creationId xmlns:a16="http://schemas.microsoft.com/office/drawing/2014/main" id="{A4C53935-3D46-48F0-ADFA-1AD01C1B3A77}"/>
              </a:ext>
            </a:extLst>
          </p:cNvPr>
          <p:cNvCxnSpPr>
            <a:cxnSpLocks/>
            <a:stCxn id="43" idx="6"/>
            <a:endCxn id="44" idx="2"/>
          </p:cNvCxnSpPr>
          <p:nvPr/>
        </p:nvCxnSpPr>
        <p:spPr bwMode="auto">
          <a:xfrm>
            <a:off x="3952664" y="5242657"/>
            <a:ext cx="789069"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矢印コネクタ 48">
            <a:extLst>
              <a:ext uri="{FF2B5EF4-FFF2-40B4-BE49-F238E27FC236}">
                <a16:creationId xmlns:a16="http://schemas.microsoft.com/office/drawing/2014/main" id="{09E5B85E-BBC3-48DE-B552-95EB030AE74A}"/>
              </a:ext>
            </a:extLst>
          </p:cNvPr>
          <p:cNvCxnSpPr>
            <a:cxnSpLocks/>
            <a:stCxn id="44" idx="6"/>
            <a:endCxn id="45" idx="2"/>
          </p:cNvCxnSpPr>
          <p:nvPr/>
        </p:nvCxnSpPr>
        <p:spPr bwMode="auto">
          <a:xfrm flipV="1">
            <a:off x="8116715" y="5236840"/>
            <a:ext cx="1034758" cy="5817"/>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コネクタ: カギ線 51">
            <a:extLst>
              <a:ext uri="{FF2B5EF4-FFF2-40B4-BE49-F238E27FC236}">
                <a16:creationId xmlns:a16="http://schemas.microsoft.com/office/drawing/2014/main" id="{0D7A78E1-E6F5-4038-857F-DC4E56BB52DE}"/>
              </a:ext>
            </a:extLst>
          </p:cNvPr>
          <p:cNvCxnSpPr>
            <a:cxnSpLocks/>
            <a:stCxn id="45" idx="4"/>
            <a:endCxn id="43" idx="4"/>
          </p:cNvCxnSpPr>
          <p:nvPr/>
        </p:nvCxnSpPr>
        <p:spPr bwMode="auto">
          <a:xfrm rot="5400000">
            <a:off x="6524706" y="2334627"/>
            <a:ext cx="5817" cy="8524882"/>
          </a:xfrm>
          <a:prstGeom prst="bentConnector3">
            <a:avLst>
              <a:gd name="adj1" fmla="val 41973388"/>
            </a:avLst>
          </a:prstGeom>
          <a:blipFill dpi="0" rotWithShape="0">
            <a:blip/>
            <a:srcRect/>
            <a:tile tx="0" ty="0" sx="100000" sy="100000" flip="none" algn="tl"/>
          </a:blip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吹き出し: 四角形 62">
            <a:extLst>
              <a:ext uri="{FF2B5EF4-FFF2-40B4-BE49-F238E27FC236}">
                <a16:creationId xmlns:a16="http://schemas.microsoft.com/office/drawing/2014/main" id="{30137517-DF71-4A84-AE20-B1B0408BDC2C}"/>
              </a:ext>
            </a:extLst>
          </p:cNvPr>
          <p:cNvSpPr/>
          <p:nvPr/>
        </p:nvSpPr>
        <p:spPr>
          <a:xfrm>
            <a:off x="3148989" y="6749008"/>
            <a:ext cx="3185487" cy="1945334"/>
          </a:xfrm>
          <a:prstGeom prst="wedgeRectCallout">
            <a:avLst>
              <a:gd name="adj1" fmla="val -13220"/>
              <a:gd name="adj2" fmla="val -934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64" name="吹き出し: 四角形 63">
            <a:extLst>
              <a:ext uri="{FF2B5EF4-FFF2-40B4-BE49-F238E27FC236}">
                <a16:creationId xmlns:a16="http://schemas.microsoft.com/office/drawing/2014/main" id="{76456B98-880C-473E-9D76-FF10E3B2EF2F}"/>
              </a:ext>
            </a:extLst>
          </p:cNvPr>
          <p:cNvSpPr/>
          <p:nvPr/>
        </p:nvSpPr>
        <p:spPr>
          <a:xfrm flipV="1">
            <a:off x="7936158" y="1392224"/>
            <a:ext cx="3034453" cy="2140461"/>
          </a:xfrm>
          <a:prstGeom prst="wedgeRectCallout">
            <a:avLst>
              <a:gd name="adj1" fmla="val -29193"/>
              <a:gd name="adj2" fmla="val -10535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2" name="テキスト ボックス 1">
            <a:extLst>
              <a:ext uri="{FF2B5EF4-FFF2-40B4-BE49-F238E27FC236}">
                <a16:creationId xmlns:a16="http://schemas.microsoft.com/office/drawing/2014/main" id="{9C1413FE-11EC-4ED7-BB21-7C044FDC0934}"/>
              </a:ext>
            </a:extLst>
          </p:cNvPr>
          <p:cNvSpPr txBox="1"/>
          <p:nvPr/>
        </p:nvSpPr>
        <p:spPr>
          <a:xfrm>
            <a:off x="3207183" y="7204565"/>
            <a:ext cx="2952328" cy="1754326"/>
          </a:xfrm>
          <a:prstGeom prst="rect">
            <a:avLst/>
          </a:prstGeom>
          <a:noFill/>
        </p:spPr>
        <p:txBody>
          <a:bodyPr wrap="square" rtlCol="0">
            <a:spAutoFit/>
          </a:bodyPr>
          <a:lstStyle/>
          <a:p>
            <a:r>
              <a:rPr kumimoji="1" lang="ja-JP" altLang="en-US" sz="1800" dirty="0">
                <a:latin typeface="HGS創英角ｺﾞｼｯｸUB" panose="020B0900000000000000" pitchFamily="50" charset="-128"/>
                <a:ea typeface="HGS創英角ｺﾞｼｯｸUB" panose="020B0900000000000000" pitchFamily="50" charset="-128"/>
              </a:rPr>
              <a:t>ボスの能力や配置、弱点などをを把握</a:t>
            </a:r>
            <a:endParaRPr kumimoji="1" lang="en-US" altLang="ja-JP" sz="1800" dirty="0">
              <a:latin typeface="HGS創英角ｺﾞｼｯｸUB" panose="020B0900000000000000" pitchFamily="50" charset="-128"/>
              <a:ea typeface="HGS創英角ｺﾞｼｯｸUB" panose="020B0900000000000000" pitchFamily="50" charset="-128"/>
            </a:endParaRPr>
          </a:p>
          <a:p>
            <a:r>
              <a:rPr kumimoji="1" lang="ja-JP" altLang="en-US" sz="1800" dirty="0">
                <a:latin typeface="HGS創英角ｺﾞｼｯｸUB" panose="020B0900000000000000" pitchFamily="50" charset="-128"/>
                <a:ea typeface="HGS創英角ｺﾞｼｯｸUB" panose="020B0900000000000000" pitchFamily="50" charset="-128"/>
              </a:rPr>
              <a:t>↓</a:t>
            </a:r>
            <a:endParaRPr kumimoji="1" lang="en-US" altLang="ja-JP" sz="1800" dirty="0">
              <a:latin typeface="HGS創英角ｺﾞｼｯｸUB" panose="020B0900000000000000" pitchFamily="50" charset="-128"/>
              <a:ea typeface="HGS創英角ｺﾞｼｯｸUB" panose="020B0900000000000000" pitchFamily="50" charset="-128"/>
            </a:endParaRPr>
          </a:p>
          <a:p>
            <a:r>
              <a:rPr kumimoji="1" lang="ja-JP" altLang="en-US" sz="1800" dirty="0">
                <a:latin typeface="HGS創英角ｺﾞｼｯｸUB" panose="020B0900000000000000" pitchFamily="50" charset="-128"/>
                <a:ea typeface="HGS創英角ｺﾞｼｯｸUB" panose="020B0900000000000000" pitchFamily="50" charset="-128"/>
              </a:rPr>
              <a:t>最適なルート、撃破方法を導き出す</a:t>
            </a:r>
            <a:endParaRPr kumimoji="1" lang="en-US" altLang="ja-JP" sz="1800" dirty="0">
              <a:latin typeface="HGS創英角ｺﾞｼｯｸUB" panose="020B0900000000000000" pitchFamily="50" charset="-128"/>
              <a:ea typeface="HGS創英角ｺﾞｼｯｸUB" panose="020B0900000000000000" pitchFamily="50" charset="-128"/>
            </a:endParaRPr>
          </a:p>
          <a:p>
            <a:endParaRPr kumimoji="1" lang="ja-JP" altLang="en-US" sz="1800" dirty="0"/>
          </a:p>
        </p:txBody>
      </p:sp>
      <p:sp>
        <p:nvSpPr>
          <p:cNvPr id="26" name="テキスト ボックス 25">
            <a:extLst>
              <a:ext uri="{FF2B5EF4-FFF2-40B4-BE49-F238E27FC236}">
                <a16:creationId xmlns:a16="http://schemas.microsoft.com/office/drawing/2014/main" id="{8E5654BA-90D5-4737-91D1-B852FD727474}"/>
              </a:ext>
            </a:extLst>
          </p:cNvPr>
          <p:cNvSpPr txBox="1"/>
          <p:nvPr/>
        </p:nvSpPr>
        <p:spPr>
          <a:xfrm>
            <a:off x="3123220" y="6814062"/>
            <a:ext cx="3120254" cy="461665"/>
          </a:xfrm>
          <a:prstGeom prst="rect">
            <a:avLst/>
          </a:prstGeom>
          <a:noFill/>
        </p:spPr>
        <p:txBody>
          <a:bodyPr wrap="square" rtlCol="0">
            <a:spAutoFit/>
          </a:bodyPr>
          <a:lstStyle/>
          <a:p>
            <a:r>
              <a:rPr kumimoji="1" lang="ja-JP" altLang="en-US" sz="2400" dirty="0">
                <a:latin typeface="HGS創英角ｺﾞｼｯｸUB" panose="020B0900000000000000" pitchFamily="50" charset="-128"/>
                <a:ea typeface="HGS創英角ｺﾞｼｯｸUB" panose="020B0900000000000000" pitchFamily="50" charset="-128"/>
              </a:rPr>
              <a:t>①考える</a:t>
            </a:r>
          </a:p>
        </p:txBody>
      </p:sp>
      <p:sp>
        <p:nvSpPr>
          <p:cNvPr id="27" name="テキスト ボックス 26">
            <a:extLst>
              <a:ext uri="{FF2B5EF4-FFF2-40B4-BE49-F238E27FC236}">
                <a16:creationId xmlns:a16="http://schemas.microsoft.com/office/drawing/2014/main" id="{652BA864-456C-4AC7-A0ED-9B7112B92BB5}"/>
              </a:ext>
            </a:extLst>
          </p:cNvPr>
          <p:cNvSpPr txBox="1"/>
          <p:nvPr/>
        </p:nvSpPr>
        <p:spPr>
          <a:xfrm>
            <a:off x="5626590" y="4156720"/>
            <a:ext cx="1415772" cy="584775"/>
          </a:xfrm>
          <a:prstGeom prst="rect">
            <a:avLst/>
          </a:prstGeom>
          <a:noFill/>
        </p:spPr>
        <p:txBody>
          <a:bodyPr wrap="non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②行動</a:t>
            </a:r>
          </a:p>
        </p:txBody>
      </p:sp>
      <p:sp>
        <p:nvSpPr>
          <p:cNvPr id="28" name="テキスト ボックス 27">
            <a:extLst>
              <a:ext uri="{FF2B5EF4-FFF2-40B4-BE49-F238E27FC236}">
                <a16:creationId xmlns:a16="http://schemas.microsoft.com/office/drawing/2014/main" id="{39E17C62-3C6C-4E8A-9945-0E9B2F9F6306}"/>
              </a:ext>
            </a:extLst>
          </p:cNvPr>
          <p:cNvSpPr txBox="1"/>
          <p:nvPr/>
        </p:nvSpPr>
        <p:spPr>
          <a:xfrm>
            <a:off x="8642710" y="1453765"/>
            <a:ext cx="1415772" cy="584775"/>
          </a:xfrm>
          <a:prstGeom prst="rect">
            <a:avLst/>
          </a:prstGeom>
          <a:noFill/>
        </p:spPr>
        <p:txBody>
          <a:bodyPr wrap="non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③結果</a:t>
            </a:r>
          </a:p>
        </p:txBody>
      </p:sp>
      <p:sp>
        <p:nvSpPr>
          <p:cNvPr id="29" name="テキスト ボックス 28">
            <a:extLst>
              <a:ext uri="{FF2B5EF4-FFF2-40B4-BE49-F238E27FC236}">
                <a16:creationId xmlns:a16="http://schemas.microsoft.com/office/drawing/2014/main" id="{ED6A3D08-2D4F-4FB6-B1FC-02C95D68C5BF}"/>
              </a:ext>
            </a:extLst>
          </p:cNvPr>
          <p:cNvSpPr txBox="1"/>
          <p:nvPr/>
        </p:nvSpPr>
        <p:spPr>
          <a:xfrm>
            <a:off x="7942648" y="2128681"/>
            <a:ext cx="3034453" cy="1323439"/>
          </a:xfrm>
          <a:prstGeom prst="rect">
            <a:avLst/>
          </a:prstGeom>
          <a:noFill/>
        </p:spPr>
        <p:txBody>
          <a:bodyPr wrap="square" rtlCol="0">
            <a:spAutoFit/>
          </a:bodyPr>
          <a:lstStyle/>
          <a:p>
            <a:r>
              <a:rPr kumimoji="1" lang="ja-JP" altLang="en-US" sz="2000" dirty="0">
                <a:latin typeface="HGS創英角ｺﾞｼｯｸUB" panose="020B0900000000000000" pitchFamily="50" charset="-128"/>
                <a:ea typeface="HGS創英角ｺﾞｼｯｸUB" panose="020B0900000000000000" pitchFamily="50" charset="-128"/>
              </a:rPr>
              <a:t>成功：ボスの装甲を破壊</a:t>
            </a:r>
            <a:endParaRPr kumimoji="1" lang="en-US" altLang="ja-JP" sz="2000" dirty="0">
              <a:latin typeface="HGS創英角ｺﾞｼｯｸUB" panose="020B0900000000000000" pitchFamily="50" charset="-128"/>
              <a:ea typeface="HGS創英角ｺﾞｼｯｸUB" panose="020B0900000000000000" pitchFamily="50" charset="-128"/>
            </a:endParaRPr>
          </a:p>
          <a:p>
            <a:r>
              <a:rPr kumimoji="1" lang="ja-JP" altLang="en-US" sz="2000" dirty="0">
                <a:latin typeface="HGS創英角ｺﾞｼｯｸUB" panose="020B0900000000000000" pitchFamily="50" charset="-128"/>
                <a:ea typeface="HGS創英角ｺﾞｼｯｸUB" panose="020B0900000000000000" pitchFamily="50" charset="-128"/>
              </a:rPr>
              <a:t>失敗：敵の攻撃を食らってしまうリスク</a:t>
            </a:r>
            <a:endParaRPr kumimoji="1" lang="en-US" altLang="ja-JP" sz="2000" dirty="0">
              <a:latin typeface="HGS創英角ｺﾞｼｯｸUB" panose="020B0900000000000000" pitchFamily="50" charset="-128"/>
              <a:ea typeface="HGS創英角ｺﾞｼｯｸUB" panose="020B0900000000000000" pitchFamily="50" charset="-128"/>
            </a:endParaRPr>
          </a:p>
          <a:p>
            <a:endParaRPr kumimoji="1" lang="ja-JP" altLang="en-US" sz="2000"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D1D0BBB-D7FF-4D1B-A520-6B12AA102A1B}"/>
              </a:ext>
            </a:extLst>
          </p:cNvPr>
          <p:cNvSpPr txBox="1"/>
          <p:nvPr/>
        </p:nvSpPr>
        <p:spPr>
          <a:xfrm>
            <a:off x="2608977" y="2104112"/>
            <a:ext cx="1313180" cy="769441"/>
          </a:xfrm>
          <a:prstGeom prst="rect">
            <a:avLst/>
          </a:prstGeom>
          <a:noFill/>
        </p:spPr>
        <p:txBody>
          <a:bodyPr wrap="none" rtlCol="0">
            <a:spAutoFit/>
          </a:bodyPr>
          <a:lstStyle/>
          <a:p>
            <a:r>
              <a:rPr kumimoji="1" lang="ja-JP" altLang="en-US" dirty="0">
                <a:latin typeface="HGS創英角ｺﾞｼｯｸUB" panose="020B0900000000000000" pitchFamily="50" charset="-128"/>
                <a:ea typeface="HGS創英角ｺﾞｼｯｸUB" panose="020B0900000000000000" pitchFamily="50" charset="-128"/>
              </a:rPr>
              <a:t>ボス</a:t>
            </a:r>
          </a:p>
        </p:txBody>
      </p:sp>
    </p:spTree>
    <p:extLst>
      <p:ext uri="{BB962C8B-B14F-4D97-AF65-F5344CB8AC3E}">
        <p14:creationId xmlns:p14="http://schemas.microsoft.com/office/powerpoint/2010/main" val="20452517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ゲーム概要　①</a:t>
            </a:r>
          </a:p>
        </p:txBody>
      </p:sp>
      <p:sp>
        <p:nvSpPr>
          <p:cNvPr id="9" name="テキスト ボックス 8"/>
          <p:cNvSpPr txBox="1"/>
          <p:nvPr/>
        </p:nvSpPr>
        <p:spPr>
          <a:xfrm>
            <a:off x="668366" y="1492424"/>
            <a:ext cx="11953328" cy="5324533"/>
          </a:xfrm>
          <a:prstGeom prst="rect">
            <a:avLst/>
          </a:prstGeom>
          <a:noFill/>
        </p:spPr>
        <p:txBody>
          <a:bodyPr wrap="square" lIns="91436" tIns="45719" rIns="91436" bIns="45719" rtlCol="0">
            <a:spAutoFit/>
          </a:bodyPr>
          <a:lstStyle/>
          <a:p>
            <a:pPr algn="l"/>
            <a:r>
              <a:rPr lang="ja-JP" altLang="en-US" sz="2000" dirty="0">
                <a:latin typeface="HGS創英角ｺﾞｼｯｸUB" panose="020B0900000000000000" pitchFamily="50" charset="-128"/>
                <a:ea typeface="HGS創英角ｺﾞｼｯｸUB" panose="020B0900000000000000" pitchFamily="50" charset="-128"/>
              </a:rPr>
              <a:t>プレイヤー</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・画像の様なテクスチャを貼ったボール型</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・弾いて移動や攻撃する</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・移動中に更に弾く事ができる</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ハイテンポな操作感</a:t>
            </a:r>
            <a:r>
              <a:rPr lang="en-US" altLang="ja-JP" sz="2000" dirty="0">
                <a:latin typeface="HGS創英角ｺﾞｼｯｸUB" panose="020B0900000000000000" pitchFamily="50" charset="-128"/>
                <a:ea typeface="HGS創英角ｺﾞｼｯｸUB" panose="020B0900000000000000" pitchFamily="50" charset="-128"/>
              </a:rPr>
              <a:t>)</a:t>
            </a:r>
          </a:p>
          <a:p>
            <a:pPr algn="l"/>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敵</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・プレイヤーを撃破しようと様々な攻撃を仕掛けてくる</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・敵は基本的に移動しない、固定砲台の様なイメージ</a:t>
            </a:r>
            <a:endParaRPr lang="en-US" altLang="ja-JP" sz="2000" dirty="0">
              <a:latin typeface="HGS創英角ｺﾞｼｯｸUB" panose="020B0900000000000000" pitchFamily="50" charset="-128"/>
              <a:ea typeface="HGS創英角ｺﾞｼｯｸUB" panose="020B0900000000000000" pitchFamily="50" charset="-128"/>
            </a:endParaRPr>
          </a:p>
          <a:p>
            <a:pPr algn="l"/>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ステージ</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・画像の様なネオンラインで輪郭を</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en-US" altLang="ja-JP" sz="2000" dirty="0">
                <a:latin typeface="HGS創英角ｺﾞｼｯｸUB" panose="020B0900000000000000" pitchFamily="50" charset="-128"/>
                <a:ea typeface="HGS創英角ｺﾞｼｯｸUB" panose="020B0900000000000000" pitchFamily="50" charset="-128"/>
              </a:rPr>
              <a:t>	</a:t>
            </a:r>
            <a:r>
              <a:rPr lang="ja-JP" altLang="en-US" sz="2000" dirty="0">
                <a:latin typeface="HGS創英角ｺﾞｼｯｸUB" panose="020B0900000000000000" pitchFamily="50" charset="-128"/>
                <a:ea typeface="HGS創英角ｺﾞｼｯｸUB" panose="020B0900000000000000" pitchFamily="50" charset="-128"/>
              </a:rPr>
              <a:t>象った近未来を感じさせる様なグラフィック</a:t>
            </a:r>
            <a:endParaRPr lang="en-US" altLang="ja-JP" sz="2000" dirty="0">
              <a:latin typeface="HGS創英角ｺﾞｼｯｸUB" panose="020B0900000000000000" pitchFamily="50" charset="-128"/>
              <a:ea typeface="HGS創英角ｺﾞｼｯｸUB" panose="020B0900000000000000" pitchFamily="50" charset="-128"/>
            </a:endParaRPr>
          </a:p>
          <a:p>
            <a:pPr algn="l"/>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目的</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地球を隕石などの脅威から守る人工衛星を動かす為に、恒星の核融合エネルギーを動力エネルギーに変換する施設の動力コアがエラーにより暴走し、エネルギーを吐き出させなくなったのを解決する為にボール型のプレイヤーが侵入</a:t>
            </a:r>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2</a:t>
            </a:fld>
            <a:endParaRPr lang="en-US" altLang="ja-JP"/>
          </a:p>
        </p:txBody>
      </p:sp>
      <p:pic>
        <p:nvPicPr>
          <p:cNvPr id="7" name="図 6" descr="屋外のオブジェ, 巣蜜 が含まれている画像&#10;&#10;自動的に生成された説明">
            <a:extLst>
              <a:ext uri="{FF2B5EF4-FFF2-40B4-BE49-F238E27FC236}">
                <a16:creationId xmlns:a16="http://schemas.microsoft.com/office/drawing/2014/main" id="{F317A7AB-8BBA-48B7-93BC-86166C9C50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554" y="1723848"/>
            <a:ext cx="1597909" cy="1543979"/>
          </a:xfrm>
          <a:prstGeom prst="rect">
            <a:avLst/>
          </a:prstGeom>
        </p:spPr>
      </p:pic>
      <p:pic>
        <p:nvPicPr>
          <p:cNvPr id="8" name="図 7" descr="コンピュータ, ノートパソコン, 机, テーブル が含まれている画像&#10;&#10;自動的に生成された説明">
            <a:extLst>
              <a:ext uri="{FF2B5EF4-FFF2-40B4-BE49-F238E27FC236}">
                <a16:creationId xmlns:a16="http://schemas.microsoft.com/office/drawing/2014/main" id="{14A66ADD-2191-4145-A90F-EAC086E0A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931" y="6740605"/>
            <a:ext cx="6656443" cy="2598160"/>
          </a:xfrm>
          <a:prstGeom prst="rect">
            <a:avLst/>
          </a:prstGeom>
        </p:spPr>
      </p:pic>
      <p:pic>
        <p:nvPicPr>
          <p:cNvPr id="1026" name="Picture 2" descr="画像集No.006/近未来の超高速レーシングゲーム「FAST Racing NEO」が12">
            <a:extLst>
              <a:ext uri="{FF2B5EF4-FFF2-40B4-BE49-F238E27FC236}">
                <a16:creationId xmlns:a16="http://schemas.microsoft.com/office/drawing/2014/main" id="{ADEB1909-D216-4F6C-938A-A3FB385472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7881" y="6763977"/>
            <a:ext cx="4577401" cy="257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4878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操作方法</a:t>
            </a: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3</a:t>
            </a:fld>
            <a:endParaRPr lang="en-US" altLang="ja-JP"/>
          </a:p>
        </p:txBody>
      </p:sp>
      <p:pic>
        <p:nvPicPr>
          <p:cNvPr id="4" name="図 3" descr="ダイアグラム, 概略図&#10;&#10;自動的に生成された説明">
            <a:extLst>
              <a:ext uri="{FF2B5EF4-FFF2-40B4-BE49-F238E27FC236}">
                <a16:creationId xmlns:a16="http://schemas.microsoft.com/office/drawing/2014/main" id="{FBE27610-1251-4CC7-873D-0A0309694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884" y="1780456"/>
            <a:ext cx="10813032" cy="7109569"/>
          </a:xfrm>
          <a:prstGeom prst="rect">
            <a:avLst/>
          </a:prstGeom>
        </p:spPr>
      </p:pic>
    </p:spTree>
    <p:extLst>
      <p:ext uri="{BB962C8B-B14F-4D97-AF65-F5344CB8AC3E}">
        <p14:creationId xmlns:p14="http://schemas.microsoft.com/office/powerpoint/2010/main" val="16288148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カメラ</a:t>
            </a:r>
            <a:endPar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endParaRPr>
          </a:p>
        </p:txBody>
      </p:sp>
      <p:sp>
        <p:nvSpPr>
          <p:cNvPr id="9" name="テキスト ボックス 8"/>
          <p:cNvSpPr txBox="1"/>
          <p:nvPr/>
        </p:nvSpPr>
        <p:spPr>
          <a:xfrm>
            <a:off x="668366" y="1492424"/>
            <a:ext cx="11953328" cy="5016756"/>
          </a:xfrm>
          <a:prstGeom prst="rect">
            <a:avLst/>
          </a:prstGeom>
          <a:noFill/>
        </p:spPr>
        <p:txBody>
          <a:bodyPr wrap="square" lIns="91436" tIns="45719" rIns="91436" bIns="45719" rtlCol="0">
            <a:spAutoFit/>
          </a:bodyPr>
          <a:lstStyle/>
          <a:p>
            <a:pPr algn="l"/>
            <a:r>
              <a:rPr lang="ja-JP" altLang="en-US" sz="2000">
                <a:latin typeface="HGS創英角ｺﾞｼｯｸUB" panose="020B0900000000000000" pitchFamily="50" charset="-128"/>
                <a:ea typeface="HGS創英角ｺﾞｼｯｸUB" panose="020B0900000000000000" pitchFamily="50" charset="-128"/>
              </a:rPr>
              <a:t>通常時</a:t>
            </a:r>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a:t>
            </a:r>
            <a:r>
              <a:rPr lang="en-US" altLang="ja-JP" sz="2000">
                <a:latin typeface="HGS創英角ｺﾞｼｯｸUB" panose="020B0900000000000000" pitchFamily="50" charset="-128"/>
                <a:ea typeface="HGS創英角ｺﾞｼｯｸUB" panose="020B0900000000000000" pitchFamily="50" charset="-128"/>
              </a:rPr>
              <a:t>TPS</a:t>
            </a:r>
            <a:r>
              <a:rPr lang="ja-JP" altLang="en-US" sz="2000">
                <a:latin typeface="HGS創英角ｺﾞｼｯｸUB" panose="020B0900000000000000" pitchFamily="50" charset="-128"/>
                <a:ea typeface="HGS創英角ｺﾞｼｯｸUB" panose="020B0900000000000000" pitchFamily="50" charset="-128"/>
              </a:rPr>
              <a:t>ゲームの様に上下左右に視点移動ができる</a:t>
            </a:r>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オブジェクトを見てる時（ロックオン）</a:t>
            </a:r>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・画像の様なエフェクトを表示し、</a:t>
            </a:r>
            <a:endParaRPr lang="en-US" altLang="ja-JP" sz="2000">
              <a:latin typeface="HGS創英角ｺﾞｼｯｸUB" panose="020B0900000000000000" pitchFamily="50" charset="-128"/>
              <a:ea typeface="HGS創英角ｺﾞｼｯｸUB" panose="020B0900000000000000" pitchFamily="50" charset="-128"/>
            </a:endParaRPr>
          </a:p>
          <a:p>
            <a:pPr algn="l"/>
            <a:r>
              <a:rPr lang="en-US" altLang="ja-JP" sz="2000">
                <a:latin typeface="HGS創英角ｺﾞｼｯｸUB" panose="020B0900000000000000" pitchFamily="50" charset="-128"/>
                <a:ea typeface="HGS創英角ｺﾞｼｯｸUB" panose="020B0900000000000000" pitchFamily="50" charset="-128"/>
              </a:rPr>
              <a:t>	</a:t>
            </a:r>
            <a:r>
              <a:rPr lang="ja-JP" altLang="en-US" sz="2000">
                <a:latin typeface="HGS創英角ｺﾞｼｯｸUB" panose="020B0900000000000000" pitchFamily="50" charset="-128"/>
                <a:ea typeface="HGS創英角ｺﾞｼｯｸUB" panose="020B0900000000000000" pitchFamily="50" charset="-128"/>
              </a:rPr>
              <a:t>表示されてる時に弾くとオブジェクトに向かって射出される</a:t>
            </a:r>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ピンチ時</a:t>
            </a:r>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・視覚外のオブジェクトからの攻撃を食らってしまいそうな時、</a:t>
            </a:r>
            <a:endParaRPr lang="en-US" altLang="ja-JP" sz="2000">
              <a:latin typeface="HGS創英角ｺﾞｼｯｸUB" panose="020B0900000000000000" pitchFamily="50" charset="-128"/>
              <a:ea typeface="HGS創英角ｺﾞｼｯｸUB" panose="020B0900000000000000" pitchFamily="50" charset="-128"/>
            </a:endParaRPr>
          </a:p>
          <a:p>
            <a:pPr algn="l"/>
            <a:r>
              <a:rPr lang="en-US" altLang="ja-JP" sz="2000">
                <a:latin typeface="HGS創英角ｺﾞｼｯｸUB" panose="020B0900000000000000" pitchFamily="50" charset="-128"/>
                <a:ea typeface="HGS創英角ｺﾞｼｯｸUB" panose="020B0900000000000000" pitchFamily="50" charset="-128"/>
              </a:rPr>
              <a:t>	</a:t>
            </a:r>
            <a:r>
              <a:rPr lang="ja-JP" altLang="en-US" sz="2000">
                <a:latin typeface="HGS創英角ｺﾞｼｯｸUB" panose="020B0900000000000000" pitchFamily="50" charset="-128"/>
                <a:ea typeface="HGS創英角ｺﾞｼｯｸUB" panose="020B0900000000000000" pitchFamily="50" charset="-128"/>
              </a:rPr>
              <a:t>攻撃してくるオブジェクトの方向をプレイヤーの近くに表示</a:t>
            </a:r>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回避時</a:t>
            </a:r>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・タイミングよく回避すると煽りや俯瞰視点に切り替え、</a:t>
            </a:r>
            <a:endParaRPr lang="en-US" altLang="ja-JP" sz="2000">
              <a:latin typeface="HGS創英角ｺﾞｼｯｸUB" panose="020B0900000000000000" pitchFamily="50" charset="-128"/>
              <a:ea typeface="HGS創英角ｺﾞｼｯｸUB" panose="020B0900000000000000" pitchFamily="50" charset="-128"/>
            </a:endParaRPr>
          </a:p>
          <a:p>
            <a:pPr algn="l"/>
            <a:r>
              <a:rPr lang="en-US" altLang="ja-JP" sz="2000">
                <a:latin typeface="HGS創英角ｺﾞｼｯｸUB" panose="020B0900000000000000" pitchFamily="50" charset="-128"/>
                <a:ea typeface="HGS創英角ｺﾞｼｯｸUB" panose="020B0900000000000000" pitchFamily="50" charset="-128"/>
              </a:rPr>
              <a:t>	</a:t>
            </a:r>
            <a:r>
              <a:rPr lang="ja-JP" altLang="en-US" sz="2000">
                <a:latin typeface="HGS創英角ｺﾞｼｯｸUB" panose="020B0900000000000000" pitchFamily="50" charset="-128"/>
                <a:ea typeface="HGS創英角ｺﾞｼｯｸUB" panose="020B0900000000000000" pitchFamily="50" charset="-128"/>
              </a:rPr>
              <a:t>回避しているボールをかっこよく見せる</a:t>
            </a:r>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4</a:t>
            </a:fld>
            <a:endParaRPr lang="en-US" altLang="ja-JP"/>
          </a:p>
        </p:txBody>
      </p:sp>
      <p:pic>
        <p:nvPicPr>
          <p:cNvPr id="8" name="図 7" descr="カラフルなパラソル&#10;&#10;低い精度で自動的に生成された説明">
            <a:extLst>
              <a:ext uri="{FF2B5EF4-FFF2-40B4-BE49-F238E27FC236}">
                <a16:creationId xmlns:a16="http://schemas.microsoft.com/office/drawing/2014/main" id="{767DC479-4C56-42C5-B117-D685C0348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575" y="5812904"/>
            <a:ext cx="5136650" cy="2880412"/>
          </a:xfrm>
          <a:prstGeom prst="rect">
            <a:avLst/>
          </a:prstGeom>
        </p:spPr>
      </p:pic>
    </p:spTree>
    <p:extLst>
      <p:ext uri="{BB962C8B-B14F-4D97-AF65-F5344CB8AC3E}">
        <p14:creationId xmlns:p14="http://schemas.microsoft.com/office/powerpoint/2010/main" val="34568967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ステージ</a:t>
            </a:r>
            <a:endPar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5</a:t>
            </a:fld>
            <a:endParaRPr lang="en-US" altLang="ja-JP"/>
          </a:p>
        </p:txBody>
      </p:sp>
      <p:sp>
        <p:nvSpPr>
          <p:cNvPr id="7" name="テキスト ボックス 6">
            <a:extLst>
              <a:ext uri="{FF2B5EF4-FFF2-40B4-BE49-F238E27FC236}">
                <a16:creationId xmlns:a16="http://schemas.microsoft.com/office/drawing/2014/main" id="{FD95C41F-4CD5-4453-911B-7E52FC143E59}"/>
              </a:ext>
            </a:extLst>
          </p:cNvPr>
          <p:cNvSpPr txBox="1"/>
          <p:nvPr/>
        </p:nvSpPr>
        <p:spPr>
          <a:xfrm>
            <a:off x="669752" y="3436640"/>
            <a:ext cx="5832648" cy="3477875"/>
          </a:xfrm>
          <a:prstGeom prst="rect">
            <a:avLst/>
          </a:prstGeom>
          <a:noFill/>
        </p:spPr>
        <p:txBody>
          <a:bodyPr wrap="square" rtlCol="0">
            <a:spAutoFit/>
          </a:bodyPr>
          <a:lstStyle/>
          <a:p>
            <a:pPr algn="l"/>
            <a:r>
              <a:rPr kumimoji="1" lang="ja-JP" altLang="en-US" sz="2400">
                <a:latin typeface="HGS創英角ｺﾞｼｯｸUB" panose="020B0900000000000000" pitchFamily="50" charset="-128"/>
                <a:ea typeface="HGS創英角ｺﾞｼｯｸUB" panose="020B0900000000000000" pitchFamily="50" charset="-128"/>
              </a:rPr>
              <a:t>・全体的にステージの構造は直線、</a:t>
            </a:r>
            <a:endParaRPr kumimoji="1" lang="en-US" altLang="ja-JP" sz="2400">
              <a:latin typeface="HGS創英角ｺﾞｼｯｸUB" panose="020B0900000000000000" pitchFamily="50" charset="-128"/>
              <a:ea typeface="HGS創英角ｺﾞｼｯｸUB" panose="020B0900000000000000" pitchFamily="50" charset="-128"/>
            </a:endParaRPr>
          </a:p>
          <a:p>
            <a:pPr algn="l"/>
            <a:r>
              <a:rPr kumimoji="1" lang="en-US" altLang="ja-JP" sz="2400">
                <a:latin typeface="HGS創英角ｺﾞｼｯｸUB" panose="020B0900000000000000" pitchFamily="50" charset="-128"/>
                <a:ea typeface="HGS創英角ｺﾞｼｯｸUB" panose="020B0900000000000000" pitchFamily="50" charset="-128"/>
              </a:rPr>
              <a:t>	</a:t>
            </a:r>
            <a:r>
              <a:rPr kumimoji="1" lang="ja-JP" altLang="en-US" sz="2400">
                <a:latin typeface="HGS創英角ｺﾞｼｯｸUB" panose="020B0900000000000000" pitchFamily="50" charset="-128"/>
                <a:ea typeface="HGS創英角ｺﾞｼｯｸUB" panose="020B0900000000000000" pitchFamily="50" charset="-128"/>
              </a:rPr>
              <a:t>敵オブジェクトは曲線と区別し、</a:t>
            </a:r>
            <a:endParaRPr kumimoji="1" lang="en-US" altLang="ja-JP" sz="2400">
              <a:latin typeface="HGS創英角ｺﾞｼｯｸUB" panose="020B0900000000000000" pitchFamily="50" charset="-128"/>
              <a:ea typeface="HGS創英角ｺﾞｼｯｸUB" panose="020B0900000000000000" pitchFamily="50" charset="-128"/>
            </a:endParaRPr>
          </a:p>
          <a:p>
            <a:pPr algn="l"/>
            <a:r>
              <a:rPr kumimoji="1" lang="en-US" altLang="ja-JP" sz="2400">
                <a:latin typeface="HGS創英角ｺﾞｼｯｸUB" panose="020B0900000000000000" pitchFamily="50" charset="-128"/>
                <a:ea typeface="HGS創英角ｺﾞｼｯｸUB" panose="020B0900000000000000" pitchFamily="50" charset="-128"/>
              </a:rPr>
              <a:t>	</a:t>
            </a:r>
            <a:r>
              <a:rPr kumimoji="1" lang="ja-JP" altLang="en-US" sz="2400">
                <a:latin typeface="HGS創英角ｺﾞｼｯｸUB" panose="020B0900000000000000" pitchFamily="50" charset="-128"/>
                <a:ea typeface="HGS創英角ｺﾞｼｯｸUB" panose="020B0900000000000000" pitchFamily="50" charset="-128"/>
              </a:rPr>
              <a:t>ユーザーが一目でどちらか判別し</a:t>
            </a:r>
            <a:r>
              <a:rPr kumimoji="1" lang="en-US" altLang="ja-JP" sz="2400">
                <a:latin typeface="HGS創英角ｺﾞｼｯｸUB" panose="020B0900000000000000" pitchFamily="50" charset="-128"/>
                <a:ea typeface="HGS創英角ｺﾞｼｯｸUB" panose="020B0900000000000000" pitchFamily="50" charset="-128"/>
              </a:rPr>
              <a:t>	</a:t>
            </a:r>
            <a:r>
              <a:rPr kumimoji="1" lang="ja-JP" altLang="en-US" sz="2400">
                <a:latin typeface="HGS創英角ｺﾞｼｯｸUB" panose="020B0900000000000000" pitchFamily="50" charset="-128"/>
                <a:ea typeface="HGS創英角ｺﾞｼｯｸUB" panose="020B0900000000000000" pitchFamily="50" charset="-128"/>
              </a:rPr>
              <a:t>やすい様に</a:t>
            </a:r>
            <a:endParaRPr kumimoji="1" lang="en-US" altLang="ja-JP" sz="2400">
              <a:latin typeface="HGS創英角ｺﾞｼｯｸUB" panose="020B0900000000000000" pitchFamily="50" charset="-128"/>
              <a:ea typeface="HGS創英角ｺﾞｼｯｸUB" panose="020B0900000000000000" pitchFamily="50" charset="-128"/>
            </a:endParaRPr>
          </a:p>
          <a:p>
            <a:pPr algn="l"/>
            <a:endParaRPr kumimoji="1" lang="en-US" altLang="ja-JP" sz="2800">
              <a:latin typeface="HGS創英角ｺﾞｼｯｸUB" panose="020B0900000000000000" pitchFamily="50" charset="-128"/>
              <a:ea typeface="HGS創英角ｺﾞｼｯｸUB" panose="020B0900000000000000" pitchFamily="50" charset="-128"/>
            </a:endParaRPr>
          </a:p>
          <a:p>
            <a:pPr algn="l"/>
            <a:r>
              <a:rPr kumimoji="1" lang="ja-JP" altLang="en-US" sz="2400">
                <a:latin typeface="HGS創英角ｺﾞｼｯｸUB" panose="020B0900000000000000" pitchFamily="50" charset="-128"/>
                <a:ea typeface="HGS創英角ｺﾞｼｯｸUB" panose="020B0900000000000000" pitchFamily="50" charset="-128"/>
              </a:rPr>
              <a:t>・クリア前には大量の加速板を設</a:t>
            </a:r>
            <a:r>
              <a:rPr kumimoji="1" lang="en-US" altLang="ja-JP" sz="2400">
                <a:latin typeface="HGS創英角ｺﾞｼｯｸUB" panose="020B0900000000000000" pitchFamily="50" charset="-128"/>
                <a:ea typeface="HGS創英角ｺﾞｼｯｸUB" panose="020B0900000000000000" pitchFamily="50" charset="-128"/>
              </a:rPr>
              <a:t>	</a:t>
            </a:r>
            <a:r>
              <a:rPr kumimoji="1" lang="ja-JP" altLang="en-US" sz="2400">
                <a:latin typeface="HGS創英角ｺﾞｼｯｸUB" panose="020B0900000000000000" pitchFamily="50" charset="-128"/>
                <a:ea typeface="HGS創英角ｺﾞｼｯｸUB" panose="020B0900000000000000" pitchFamily="50" charset="-128"/>
              </a:rPr>
              <a:t>置し、ゴール時の爽快感を演出</a:t>
            </a:r>
            <a:endParaRPr kumimoji="1" lang="en-US" altLang="ja-JP" sz="2400">
              <a:latin typeface="HGS創英角ｺﾞｼｯｸUB" panose="020B0900000000000000" pitchFamily="50" charset="-128"/>
              <a:ea typeface="HGS創英角ｺﾞｼｯｸUB" panose="020B0900000000000000" pitchFamily="50" charset="-128"/>
            </a:endParaRPr>
          </a:p>
          <a:p>
            <a:pPr algn="l"/>
            <a:endParaRPr kumimoji="1" lang="en-US" altLang="ja-JP" sz="2400">
              <a:latin typeface="HGS創英角ｺﾞｼｯｸUB" panose="020B0900000000000000" pitchFamily="50" charset="-128"/>
              <a:ea typeface="HGS創英角ｺﾞｼｯｸUB" panose="020B0900000000000000" pitchFamily="50" charset="-128"/>
            </a:endParaRPr>
          </a:p>
          <a:p>
            <a:pPr algn="l"/>
            <a:r>
              <a:rPr kumimoji="1" lang="ja-JP" altLang="en-US" sz="2400">
                <a:latin typeface="HGS創英角ｺﾞｼｯｸUB" panose="020B0900000000000000" pitchFamily="50" charset="-128"/>
                <a:ea typeface="HGS創英角ｺﾞｼｯｸUB" panose="020B0900000000000000" pitchFamily="50" charset="-128"/>
              </a:rPr>
              <a:t>・高低差をつけ、３ｄ感を演出</a:t>
            </a:r>
          </a:p>
        </p:txBody>
      </p:sp>
      <p:pic>
        <p:nvPicPr>
          <p:cNvPr id="4" name="図 3" descr="ダイアグラム&#10;&#10;自動的に生成された説明">
            <a:extLst>
              <a:ext uri="{FF2B5EF4-FFF2-40B4-BE49-F238E27FC236}">
                <a16:creationId xmlns:a16="http://schemas.microsoft.com/office/drawing/2014/main" id="{803F2437-9CD0-4BF6-A429-140B1A7C90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6456" y="1369025"/>
            <a:ext cx="3806552" cy="7613104"/>
          </a:xfrm>
          <a:prstGeom prst="rect">
            <a:avLst/>
          </a:prstGeom>
        </p:spPr>
      </p:pic>
    </p:spTree>
    <p:extLst>
      <p:ext uri="{BB962C8B-B14F-4D97-AF65-F5344CB8AC3E}">
        <p14:creationId xmlns:p14="http://schemas.microsoft.com/office/powerpoint/2010/main" val="3875238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敵のイメージ　①（ボス）</a:t>
            </a: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6</a:t>
            </a:fld>
            <a:endParaRPr lang="en-US" altLang="ja-JP"/>
          </a:p>
        </p:txBody>
      </p:sp>
      <p:pic>
        <p:nvPicPr>
          <p:cNvPr id="3074" name="Picture 2" descr="星のカービィ ロボボプラネット】ラスボス 星の夢.Soul OS 攻略のコツ | かーびぃまみれ｜星のカービィシリーズの総合情報ファンサイト">
            <a:extLst>
              <a:ext uri="{FF2B5EF4-FFF2-40B4-BE49-F238E27FC236}">
                <a16:creationId xmlns:a16="http://schemas.microsoft.com/office/drawing/2014/main" id="{3D6C8D64-A83F-4F3C-94D8-0FA2AF4B9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443" y="4897574"/>
            <a:ext cx="7937914" cy="414535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BD5F9097-DBAF-4DCE-B3F3-C831428D5519}"/>
              </a:ext>
            </a:extLst>
          </p:cNvPr>
          <p:cNvSpPr txBox="1"/>
          <p:nvPr/>
        </p:nvSpPr>
        <p:spPr>
          <a:xfrm>
            <a:off x="597744" y="1636440"/>
            <a:ext cx="10513168" cy="2862322"/>
          </a:xfrm>
          <a:prstGeom prst="rect">
            <a:avLst/>
          </a:prstGeom>
          <a:noFill/>
        </p:spPr>
        <p:txBody>
          <a:bodyPr wrap="square" rtlCol="0">
            <a:spAutoFit/>
          </a:bodyPr>
          <a:lstStyle/>
          <a:p>
            <a:pPr algn="l"/>
            <a:r>
              <a:rPr kumimoji="1" lang="ja-JP" altLang="en-US" sz="3600" dirty="0">
                <a:latin typeface="HGS創英角ｺﾞｼｯｸUB" panose="020B0900000000000000" pitchFamily="50" charset="-128"/>
                <a:ea typeface="HGS創英角ｺﾞｼｯｸUB" panose="020B0900000000000000" pitchFamily="50" charset="-128"/>
              </a:rPr>
              <a:t>・動力コアが暴走した物</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ja-JP" altLang="en-US" sz="3600" dirty="0">
                <a:latin typeface="HGS創英角ｺﾞｼｯｸUB" panose="020B0900000000000000" pitchFamily="50" charset="-128"/>
                <a:ea typeface="HGS創英角ｺﾞｼｯｸUB" panose="020B0900000000000000" pitchFamily="50" charset="-128"/>
              </a:rPr>
              <a:t>・厳重なガードが施されているので、</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en-US" altLang="ja-JP" sz="3600" dirty="0">
                <a:latin typeface="HGS創英角ｺﾞｼｯｸUB" panose="020B0900000000000000" pitchFamily="50" charset="-128"/>
                <a:ea typeface="HGS創英角ｺﾞｼｯｸUB" panose="020B0900000000000000" pitchFamily="50" charset="-128"/>
              </a:rPr>
              <a:t>	</a:t>
            </a:r>
            <a:r>
              <a:rPr kumimoji="1" lang="ja-JP" altLang="en-US" sz="3600" dirty="0">
                <a:latin typeface="HGS創英角ｺﾞｼｯｸUB" panose="020B0900000000000000" pitchFamily="50" charset="-128"/>
                <a:ea typeface="HGS創英角ｺﾞｼｯｸUB" panose="020B0900000000000000" pitchFamily="50" charset="-128"/>
              </a:rPr>
              <a:t>一つ一つ攻撃してガードを解除しなければならない</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ja-JP" altLang="en-US" sz="3600" dirty="0">
                <a:latin typeface="HGS創英角ｺﾞｼｯｸUB" panose="020B0900000000000000" pitchFamily="50" charset="-128"/>
                <a:ea typeface="HGS創英角ｺﾞｼｯｸUB" panose="020B0900000000000000" pitchFamily="50" charset="-128"/>
              </a:rPr>
              <a:t>・レーザーやステージを変形させて攻撃してくる</a:t>
            </a:r>
          </a:p>
        </p:txBody>
      </p:sp>
    </p:spTree>
    <p:extLst>
      <p:ext uri="{BB962C8B-B14F-4D97-AF65-F5344CB8AC3E}">
        <p14:creationId xmlns:p14="http://schemas.microsoft.com/office/powerpoint/2010/main" val="32188326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敵のイメージ　②（モブ敵）</a:t>
            </a: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7</a:t>
            </a:fld>
            <a:endParaRPr lang="en-US" altLang="ja-JP"/>
          </a:p>
        </p:txBody>
      </p:sp>
      <p:sp>
        <p:nvSpPr>
          <p:cNvPr id="2" name="テキスト ボックス 1">
            <a:extLst>
              <a:ext uri="{FF2B5EF4-FFF2-40B4-BE49-F238E27FC236}">
                <a16:creationId xmlns:a16="http://schemas.microsoft.com/office/drawing/2014/main" id="{BD5F9097-DBAF-4DCE-B3F3-C831428D5519}"/>
              </a:ext>
            </a:extLst>
          </p:cNvPr>
          <p:cNvSpPr txBox="1"/>
          <p:nvPr/>
        </p:nvSpPr>
        <p:spPr>
          <a:xfrm>
            <a:off x="597744" y="2428528"/>
            <a:ext cx="10513168" cy="1200329"/>
          </a:xfrm>
          <a:prstGeom prst="rect">
            <a:avLst/>
          </a:prstGeom>
          <a:noFill/>
        </p:spPr>
        <p:txBody>
          <a:bodyPr wrap="square" rtlCol="0">
            <a:spAutoFit/>
          </a:bodyPr>
          <a:lstStyle/>
          <a:p>
            <a:pPr algn="l"/>
            <a:r>
              <a:rPr kumimoji="1" lang="ja-JP" altLang="en-US" sz="3600" dirty="0">
                <a:latin typeface="HGS創英角ｺﾞｼｯｸUB" panose="020B0900000000000000" pitchFamily="50" charset="-128"/>
                <a:ea typeface="HGS創英角ｺﾞｼｯｸUB" panose="020B0900000000000000" pitchFamily="50" charset="-128"/>
              </a:rPr>
              <a:t>・施設の整備をしていたロボット</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ja-JP" altLang="en-US" sz="3600" dirty="0">
                <a:latin typeface="HGS創英角ｺﾞｼｯｸUB" panose="020B0900000000000000" pitchFamily="50" charset="-128"/>
                <a:ea typeface="HGS創英角ｺﾞｼｯｸUB" panose="020B0900000000000000" pitchFamily="50" charset="-128"/>
              </a:rPr>
              <a:t>・レーザーを用いて攻撃してくる</a:t>
            </a:r>
          </a:p>
        </p:txBody>
      </p:sp>
      <p:pic>
        <p:nvPicPr>
          <p:cNvPr id="5122" name="Picture 2" descr="Gravastar】ロボット型Bluetoothスピーカーが近未来的！手作業で施されたウェザリング塗装にもこだわり - 特選街web">
            <a:extLst>
              <a:ext uri="{FF2B5EF4-FFF2-40B4-BE49-F238E27FC236}">
                <a16:creationId xmlns:a16="http://schemas.microsoft.com/office/drawing/2014/main" id="{CFF49692-D37A-4582-AB5C-994E95DC6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150" y="5452864"/>
            <a:ext cx="47625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9596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敵のイメージ　③（ギミック）</a:t>
            </a: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8</a:t>
            </a:fld>
            <a:endParaRPr lang="en-US" altLang="ja-JP"/>
          </a:p>
        </p:txBody>
      </p:sp>
      <p:sp>
        <p:nvSpPr>
          <p:cNvPr id="2" name="テキスト ボックス 1">
            <a:extLst>
              <a:ext uri="{FF2B5EF4-FFF2-40B4-BE49-F238E27FC236}">
                <a16:creationId xmlns:a16="http://schemas.microsoft.com/office/drawing/2014/main" id="{BD5F9097-DBAF-4DCE-B3F3-C831428D5519}"/>
              </a:ext>
            </a:extLst>
          </p:cNvPr>
          <p:cNvSpPr txBox="1"/>
          <p:nvPr/>
        </p:nvSpPr>
        <p:spPr>
          <a:xfrm>
            <a:off x="741760" y="2205021"/>
            <a:ext cx="10513168" cy="1754326"/>
          </a:xfrm>
          <a:prstGeom prst="rect">
            <a:avLst/>
          </a:prstGeom>
          <a:noFill/>
        </p:spPr>
        <p:txBody>
          <a:bodyPr wrap="square" rtlCol="0">
            <a:spAutoFit/>
          </a:bodyPr>
          <a:lstStyle/>
          <a:p>
            <a:pPr algn="l"/>
            <a:r>
              <a:rPr kumimoji="1" lang="ja-JP" altLang="en-US" sz="3600" dirty="0">
                <a:latin typeface="HGS創英角ｺﾞｼｯｸUB" panose="020B0900000000000000" pitchFamily="50" charset="-128"/>
                <a:ea typeface="HGS創英角ｺﾞｼｯｸUB" panose="020B0900000000000000" pitchFamily="50" charset="-128"/>
              </a:rPr>
              <a:t>・施設の機械</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ja-JP" altLang="en-US" sz="3600" dirty="0">
                <a:latin typeface="HGS創英角ｺﾞｼｯｸUB" panose="020B0900000000000000" pitchFamily="50" charset="-128"/>
                <a:ea typeface="HGS創英角ｺﾞｼｯｸUB" panose="020B0900000000000000" pitchFamily="50" charset="-128"/>
              </a:rPr>
              <a:t>・風でプレイヤーを吹き飛ばすファンの様な物や、</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en-US" altLang="ja-JP" sz="3600" dirty="0">
                <a:latin typeface="HGS創英角ｺﾞｼｯｸUB" panose="020B0900000000000000" pitchFamily="50" charset="-128"/>
                <a:ea typeface="HGS創英角ｺﾞｼｯｸUB" panose="020B0900000000000000" pitchFamily="50" charset="-128"/>
              </a:rPr>
              <a:t>	</a:t>
            </a:r>
            <a:r>
              <a:rPr kumimoji="1" lang="ja-JP" altLang="en-US" sz="3600" dirty="0">
                <a:latin typeface="HGS創英角ｺﾞｼｯｸUB" panose="020B0900000000000000" pitchFamily="50" charset="-128"/>
                <a:ea typeface="HGS創英角ｺﾞｼｯｸUB" panose="020B0900000000000000" pitchFamily="50" charset="-128"/>
              </a:rPr>
              <a:t>衝突すると勢いよく弾く物など</a:t>
            </a:r>
            <a:endParaRPr kumimoji="1" lang="en-US" altLang="ja-JP" sz="3600" dirty="0">
              <a:latin typeface="HGS創英角ｺﾞｼｯｸUB" panose="020B0900000000000000" pitchFamily="50" charset="-128"/>
              <a:ea typeface="HGS創英角ｺﾞｼｯｸUB" panose="020B0900000000000000" pitchFamily="50" charset="-128"/>
            </a:endParaRPr>
          </a:p>
        </p:txBody>
      </p:sp>
      <p:pic>
        <p:nvPicPr>
          <p:cNvPr id="6146" name="Picture 2" descr="CPU パソコン ファン ラジエーター 3ファン Alseye ST-90 cpu クーラー 6ヒートパイプ rgb 4pin cpuファン 高品質  cpu 冷却 新到着 ALSEYE DR90 通販 LINEポイント最大0.5%GET | LINEショッピング">
            <a:extLst>
              <a:ext uri="{FF2B5EF4-FFF2-40B4-BE49-F238E27FC236}">
                <a16:creationId xmlns:a16="http://schemas.microsoft.com/office/drawing/2014/main" id="{B93D26AE-05C9-47DD-9BF9-22EAE9CA0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576" y="4372744"/>
            <a:ext cx="4026024" cy="40260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光ってミュージックが流れるコマ - YouTube">
            <a:extLst>
              <a:ext uri="{FF2B5EF4-FFF2-40B4-BE49-F238E27FC236}">
                <a16:creationId xmlns:a16="http://schemas.microsoft.com/office/drawing/2014/main" id="{0957139E-E505-4179-B732-6998F4A3EA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832" y="5164832"/>
            <a:ext cx="5312671" cy="298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450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ＭＳ Ｐゴシック" panose="020B0600070205080204" pitchFamily="50" charset="-128"/>
                <a:ea typeface="ＭＳ Ｐゴシック" panose="020B0600070205080204" pitchFamily="50" charset="-128"/>
                <a:cs typeface="メイリオ" pitchFamily="50" charset="-128"/>
              </a:rPr>
              <a:t>このゲームのクライマックスシーン！</a:t>
            </a:r>
          </a:p>
        </p:txBody>
      </p:sp>
      <p:sp>
        <p:nvSpPr>
          <p:cNvPr id="9" name="テキスト ボックス 8"/>
          <p:cNvSpPr txBox="1"/>
          <p:nvPr/>
        </p:nvSpPr>
        <p:spPr>
          <a:xfrm>
            <a:off x="525736" y="1492424"/>
            <a:ext cx="11953328" cy="5016756"/>
          </a:xfrm>
          <a:prstGeom prst="rect">
            <a:avLst/>
          </a:prstGeom>
          <a:noFill/>
        </p:spPr>
        <p:txBody>
          <a:bodyPr wrap="square" lIns="91436" tIns="45719" rIns="91436" bIns="45719" rtlCol="0">
            <a:spAutoFit/>
          </a:bodyPr>
          <a:lstStyle/>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プレイヤーリアルタイムで弾き、ボスの攻撃を避け続け、ボスの背後にある弱点を攻撃し体力を削る</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ボスの暴走を振り切り、最後の一撃を放つ</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en-US" altLang="ja-JP" sz="20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r>
              <a:rPr lang="ja-JP" altLang="en-US" sz="20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タイミングが悪いと決めきれず、ボスの体力が回復してしまう</a:t>
            </a:r>
            <a:r>
              <a:rPr lang="en-US" altLang="ja-JP" sz="20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タイミングよくトドメを刺したらフィニッシュ</a:t>
            </a:r>
            <a:r>
              <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かと思いきや</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	</a:t>
            </a:r>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溜まっていたエネルギーが大量放出したことにより、</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		</a:t>
            </a:r>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ボスが爆発し、ステージが崩壊</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en-US" altLang="ja-JP" sz="20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r>
              <a:rPr lang="ja-JP" altLang="en-US" sz="20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これまで黒と青の基調だったステージを黒と赤に変更し危機感を煽る</a:t>
            </a:r>
            <a:r>
              <a:rPr lang="en-US" altLang="ja-JP" sz="20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崩壊するステージから脱出できればクリア</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9</a:t>
            </a:fld>
            <a:endParaRPr lang="en-US" altLang="ja-JP"/>
          </a:p>
        </p:txBody>
      </p:sp>
      <p:pic>
        <p:nvPicPr>
          <p:cNvPr id="8" name="図 7" descr="座る, カラフル, コンピュータ, テーブル が含まれている画像&#10;&#10;自動的に生成された説明">
            <a:extLst>
              <a:ext uri="{FF2B5EF4-FFF2-40B4-BE49-F238E27FC236}">
                <a16:creationId xmlns:a16="http://schemas.microsoft.com/office/drawing/2014/main" id="{88E29E1D-9518-4B2F-8DD8-EB1563BD3F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0071" y="6887087"/>
            <a:ext cx="4045521" cy="2275605"/>
          </a:xfrm>
          <a:prstGeom prst="rect">
            <a:avLst/>
          </a:prstGeom>
        </p:spPr>
      </p:pic>
    </p:spTree>
    <p:extLst>
      <p:ext uri="{BB962C8B-B14F-4D97-AF65-F5344CB8AC3E}">
        <p14:creationId xmlns:p14="http://schemas.microsoft.com/office/powerpoint/2010/main" val="1175655835"/>
      </p:ext>
    </p:extLst>
  </p:cSld>
  <p:clrMapOvr>
    <a:masterClrMapping/>
  </p:clrMapOvr>
  <p:transition/>
</p:sld>
</file>

<file path=ppt/theme/theme1.xml><?xml version="1.0" encoding="utf-8"?>
<a:theme xmlns:a="http://schemas.openxmlformats.org/drawingml/2006/main" name="DeNA_Business_Presentation_Master">
  <a:themeElements>
    <a:clrScheme name="">
      <a:dk1>
        <a:srgbClr val="000000"/>
      </a:dk1>
      <a:lt1>
        <a:srgbClr val="FFFFFF"/>
      </a:lt1>
      <a:dk2>
        <a:srgbClr val="000000"/>
      </a:dk2>
      <a:lt2>
        <a:srgbClr val="808080"/>
      </a:lt2>
      <a:accent1>
        <a:srgbClr val="FDC82F"/>
      </a:accent1>
      <a:accent2>
        <a:srgbClr val="333399"/>
      </a:accent2>
      <a:accent3>
        <a:srgbClr val="FFFFFF"/>
      </a:accent3>
      <a:accent4>
        <a:srgbClr val="000000"/>
      </a:accent4>
      <a:accent5>
        <a:srgbClr val="FEE0AD"/>
      </a:accent5>
      <a:accent6>
        <a:srgbClr val="2D2D8A"/>
      </a:accent6>
      <a:hlink>
        <a:srgbClr val="009999"/>
      </a:hlink>
      <a:folHlink>
        <a:srgbClr val="99CC00"/>
      </a:folHlink>
    </a:clrScheme>
    <a:fontScheme name="DeNA Business Presentation">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rgbClr val="DC0451"/>
          </a:solidFill>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4400" b="0" i="0" u="none" strike="noStrike" cap="none" normalizeH="0" baseline="0" smtClean="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defRPr>
        </a:defPPr>
      </a:lstStyle>
      <a:style>
        <a:lnRef idx="1">
          <a:schemeClr val="accent1"/>
        </a:lnRef>
        <a:fillRef idx="2">
          <a:schemeClr val="accent1"/>
        </a:fillRef>
        <a:effectRef idx="1">
          <a:schemeClr val="accent1"/>
        </a:effectRef>
        <a:fontRef idx="minor">
          <a:schemeClr val="dk1"/>
        </a:fontRef>
      </a:style>
    </a:spDef>
    <a:ln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defRPr>
        </a:defPPr>
      </a:lstStyle>
    </a:lnDef>
  </a:objectDefaults>
  <a:extraClrSchemeLst>
    <a:extraClrScheme>
      <a:clrScheme name="2_DeNA表紙マスター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38986</TotalTime>
  <Pages>0</Pages>
  <Words>842</Words>
  <Characters>0</Characters>
  <Application>Microsoft Office PowerPoint</Application>
  <PresentationFormat>ユーザー設定</PresentationFormat>
  <Lines>0</Lines>
  <Paragraphs>140</Paragraphs>
  <Slides>12</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HGP創英角ｺﾞｼｯｸUB</vt:lpstr>
      <vt:lpstr>HGS創英角ｺﾞｼｯｸUB</vt:lpstr>
      <vt:lpstr>HGS創英角ﾎﾟｯﾌﾟ体</vt:lpstr>
      <vt:lpstr>ＭＳ Ｐゴシック</vt:lpstr>
      <vt:lpstr>ヒラギノ角ゴ Pro W3</vt:lpstr>
      <vt:lpstr>メイリオ</vt:lpstr>
      <vt:lpstr>Arial</vt:lpstr>
      <vt:lpstr>Calibri</vt:lpstr>
      <vt:lpstr>Wingdings</vt:lpstr>
      <vt:lpstr>DeNA_Business_Presentation_Master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Hitomi Hiramatsu</dc:creator>
  <cp:lastModifiedBy>YuMild. Splatoon</cp:lastModifiedBy>
  <cp:revision>3279</cp:revision>
  <dcterms:created xsi:type="dcterms:W3CDTF">2013-07-29T12:26:20Z</dcterms:created>
  <dcterms:modified xsi:type="dcterms:W3CDTF">2022-03-01T02:32:32Z</dcterms:modified>
</cp:coreProperties>
</file>