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Magnolia Script" panose="020B0604020202020204" charset="0"/>
      <p:regular r:id="rId25"/>
    </p:embeddedFont>
    <p:embeddedFont>
      <p:font typeface="Open Sans" panose="020B0606030504020204" pitchFamily="34" charset="0"/>
      <p:regular r:id="rId26"/>
    </p:embeddedFont>
    <p:embeddedFont>
      <p:font typeface="Open Sans Bold" panose="020B0806030504020204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599" y="2946401"/>
            <a:ext cx="10796589" cy="3632196"/>
          </a:xfrm>
        </p:spPr>
        <p:txBody>
          <a:bodyPr anchor="b">
            <a:normAutofit/>
          </a:bodyPr>
          <a:lstStyle>
            <a:lvl1pPr algn="r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99" y="6578599"/>
            <a:ext cx="10796589" cy="2108201"/>
          </a:xfrm>
        </p:spPr>
        <p:txBody>
          <a:bodyPr anchor="t">
            <a:normAutofit/>
          </a:bodyPr>
          <a:lstStyle>
            <a:lvl1pPr marL="0" indent="0" algn="r">
              <a:buNone/>
              <a:defRPr sz="2700" cap="all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98837" y="8805863"/>
            <a:ext cx="2400300" cy="56673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599" y="8805863"/>
            <a:ext cx="7340937" cy="5667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913438" y="8805863"/>
            <a:ext cx="826751" cy="5667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8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7099298"/>
            <a:ext cx="1519714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7401" y="1398168"/>
            <a:ext cx="13139741" cy="47474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7949405"/>
            <a:ext cx="15197141" cy="74056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914402"/>
            <a:ext cx="15197141" cy="4686299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515100"/>
            <a:ext cx="15197142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56801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01" y="914402"/>
            <a:ext cx="14325599" cy="4114799"/>
          </a:xfrm>
        </p:spPr>
        <p:txBody>
          <a:bodyPr anchor="ctr">
            <a:normAutofit/>
          </a:bodyPr>
          <a:lstStyle>
            <a:lvl1pPr algn="l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6813" y="5029200"/>
            <a:ext cx="14008776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198" y="6515100"/>
            <a:ext cx="15228551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4" y="4962872"/>
            <a:ext cx="15197138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7166072"/>
            <a:ext cx="15197139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56801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88401" y="914402"/>
            <a:ext cx="14325599" cy="4114799"/>
          </a:xfrm>
        </p:spPr>
        <p:txBody>
          <a:bodyPr anchor="ctr">
            <a:normAutofit/>
          </a:bodyPr>
          <a:lstStyle>
            <a:lvl1pPr algn="l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8700" y="5829300"/>
            <a:ext cx="15203154" cy="1333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7162800"/>
            <a:ext cx="15203154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914402"/>
            <a:ext cx="15197141" cy="4114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8702" y="5257800"/>
            <a:ext cx="15197142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515100"/>
            <a:ext cx="15197142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8702" y="914401"/>
            <a:ext cx="15197138" cy="21844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2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88013" y="914399"/>
            <a:ext cx="3237828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914400"/>
            <a:ext cx="11748174" cy="7772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4962872"/>
            <a:ext cx="15197141" cy="2203200"/>
          </a:xfrm>
        </p:spPr>
        <p:txBody>
          <a:bodyPr anchor="b"/>
          <a:lstStyle>
            <a:lvl1pPr algn="l">
              <a:defRPr sz="6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7166072"/>
            <a:ext cx="1519714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 cap="all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3" y="3213101"/>
            <a:ext cx="7493001" cy="54737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32843" y="3213101"/>
            <a:ext cx="7492998" cy="54737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505" y="3327401"/>
            <a:ext cx="70635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2" y="4305302"/>
            <a:ext cx="7495385" cy="43814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05" y="3340101"/>
            <a:ext cx="7084220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35225" y="4305302"/>
            <a:ext cx="7493001" cy="43814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3111499"/>
            <a:ext cx="5521328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302" y="914402"/>
            <a:ext cx="9253539" cy="7772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5168900"/>
            <a:ext cx="5521328" cy="2743200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9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2400300"/>
            <a:ext cx="9246980" cy="20574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4380" y="1371600"/>
            <a:ext cx="4921461" cy="6858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4457700"/>
            <a:ext cx="9246980" cy="27432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2" y="914401"/>
            <a:ext cx="15197138" cy="21844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3213101"/>
            <a:ext cx="15197138" cy="54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84490" y="8805863"/>
            <a:ext cx="2400300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1" y="8805863"/>
            <a:ext cx="11741489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99091" y="8805863"/>
            <a:ext cx="826751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03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svg"/><Relationship Id="rId7" Type="http://schemas.openxmlformats.org/officeDocument/2006/relationships/image" Target="../media/image2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3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84479">
            <a:off x="14695182" y="6516833"/>
            <a:ext cx="5137453" cy="4804757"/>
          </a:xfrm>
          <a:custGeom>
            <a:avLst/>
            <a:gdLst/>
            <a:ahLst/>
            <a:cxnLst/>
            <a:rect l="l" t="t" r="r" b="b"/>
            <a:pathLst>
              <a:path w="5137453" h="4804757">
                <a:moveTo>
                  <a:pt x="0" y="0"/>
                </a:moveTo>
                <a:lnTo>
                  <a:pt x="5137453" y="0"/>
                </a:lnTo>
                <a:lnTo>
                  <a:pt x="5137453" y="4804757"/>
                </a:lnTo>
                <a:lnTo>
                  <a:pt x="0" y="480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1210660" y="-989201"/>
            <a:ext cx="5619589" cy="5255670"/>
          </a:xfrm>
          <a:custGeom>
            <a:avLst/>
            <a:gdLst/>
            <a:ahLst/>
            <a:cxnLst/>
            <a:rect l="l" t="t" r="r" b="b"/>
            <a:pathLst>
              <a:path w="5619589" h="5255670">
                <a:moveTo>
                  <a:pt x="0" y="0"/>
                </a:moveTo>
                <a:lnTo>
                  <a:pt x="5619589" y="0"/>
                </a:lnTo>
                <a:lnTo>
                  <a:pt x="5619589" y="5255669"/>
                </a:lnTo>
                <a:lnTo>
                  <a:pt x="0" y="525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816550">
            <a:off x="-1712897" y="8499236"/>
            <a:ext cx="8718707" cy="3760358"/>
          </a:xfrm>
          <a:custGeom>
            <a:avLst/>
            <a:gdLst/>
            <a:ahLst/>
            <a:cxnLst/>
            <a:rect l="l" t="t" r="r" b="b"/>
            <a:pathLst>
              <a:path w="8718707" h="3760358">
                <a:moveTo>
                  <a:pt x="0" y="0"/>
                </a:moveTo>
                <a:lnTo>
                  <a:pt x="8718708" y="0"/>
                </a:lnTo>
                <a:lnTo>
                  <a:pt x="8718708" y="3760358"/>
                </a:lnTo>
                <a:lnTo>
                  <a:pt x="0" y="3760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277046">
            <a:off x="12472299" y="-847192"/>
            <a:ext cx="8698829" cy="3751785"/>
          </a:xfrm>
          <a:custGeom>
            <a:avLst/>
            <a:gdLst/>
            <a:ahLst/>
            <a:cxnLst/>
            <a:rect l="l" t="t" r="r" b="b"/>
            <a:pathLst>
              <a:path w="8698829" h="3751785">
                <a:moveTo>
                  <a:pt x="0" y="0"/>
                </a:moveTo>
                <a:lnTo>
                  <a:pt x="8698829" y="0"/>
                </a:lnTo>
                <a:lnTo>
                  <a:pt x="8698829" y="3751784"/>
                </a:lnTo>
                <a:lnTo>
                  <a:pt x="0" y="3751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71214" y="3162300"/>
            <a:ext cx="11086213" cy="16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60"/>
              </a:lnSpc>
            </a:pPr>
            <a:r>
              <a:rPr lang="en-US" sz="5400" dirty="0" err="1">
                <a:latin typeface="Magnolia Script Bold"/>
              </a:rPr>
              <a:t>Presentasi</a:t>
            </a:r>
            <a:r>
              <a:rPr lang="en-US" sz="5400" dirty="0">
                <a:latin typeface="Magnolia Script Bold"/>
              </a:rPr>
              <a:t> </a:t>
            </a:r>
            <a:r>
              <a:rPr lang="en-US" sz="5400" dirty="0" err="1">
                <a:latin typeface="Magnolia Script Bold"/>
              </a:rPr>
              <a:t>Tugas</a:t>
            </a:r>
            <a:r>
              <a:rPr lang="en-US" sz="5400" dirty="0">
                <a:latin typeface="Magnolia Script Bold"/>
              </a:rPr>
              <a:t> UTS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46303" y="8677910"/>
            <a:ext cx="73953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latin typeface="Open Sans"/>
              </a:rPr>
              <a:t>-Testing dan QA </a:t>
            </a:r>
            <a:r>
              <a:rPr lang="en-US" sz="3399" dirty="0" err="1">
                <a:latin typeface="Open Sans"/>
              </a:rPr>
              <a:t>Prangkat</a:t>
            </a:r>
            <a:r>
              <a:rPr lang="en-US" sz="3399" dirty="0">
                <a:latin typeface="Open Sans"/>
              </a:rPr>
              <a:t> </a:t>
            </a:r>
            <a:r>
              <a:rPr lang="en-US" sz="3399" dirty="0" err="1">
                <a:latin typeface="Open Sans"/>
              </a:rPr>
              <a:t>Lunak</a:t>
            </a:r>
            <a:r>
              <a:rPr lang="en-US" sz="3399" dirty="0">
                <a:latin typeface="Open Sans"/>
              </a:rPr>
              <a:t>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906" y="6466194"/>
            <a:ext cx="6626110" cy="5084033"/>
          </a:xfrm>
          <a:custGeom>
            <a:avLst/>
            <a:gdLst/>
            <a:ahLst/>
            <a:cxnLst/>
            <a:rect l="l" t="t" r="r" b="b"/>
            <a:pathLst>
              <a:path w="6626110" h="5084033">
                <a:moveTo>
                  <a:pt x="0" y="0"/>
                </a:moveTo>
                <a:lnTo>
                  <a:pt x="6626110" y="0"/>
                </a:lnTo>
                <a:lnTo>
                  <a:pt x="6626110" y="5084034"/>
                </a:lnTo>
                <a:lnTo>
                  <a:pt x="0" y="50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8818" y="8195613"/>
            <a:ext cx="6740964" cy="4583855"/>
          </a:xfrm>
          <a:custGeom>
            <a:avLst/>
            <a:gdLst/>
            <a:ahLst/>
            <a:cxnLst/>
            <a:rect l="l" t="t" r="r" b="b"/>
            <a:pathLst>
              <a:path w="6740964" h="4583855">
                <a:moveTo>
                  <a:pt x="0" y="0"/>
                </a:moveTo>
                <a:lnTo>
                  <a:pt x="6740964" y="0"/>
                </a:lnTo>
                <a:lnTo>
                  <a:pt x="6740964" y="4583855"/>
                </a:lnTo>
                <a:lnTo>
                  <a:pt x="0" y="4583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52745" y="6700722"/>
            <a:ext cx="6014782" cy="4614978"/>
          </a:xfrm>
          <a:custGeom>
            <a:avLst/>
            <a:gdLst/>
            <a:ahLst/>
            <a:cxnLst/>
            <a:rect l="l" t="t" r="r" b="b"/>
            <a:pathLst>
              <a:path w="6014782" h="4614978">
                <a:moveTo>
                  <a:pt x="0" y="0"/>
                </a:moveTo>
                <a:lnTo>
                  <a:pt x="6014782" y="0"/>
                </a:lnTo>
                <a:lnTo>
                  <a:pt x="6014782" y="4614978"/>
                </a:lnTo>
                <a:lnTo>
                  <a:pt x="0" y="4614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704782" y="7185338"/>
            <a:ext cx="6051176" cy="4114800"/>
          </a:xfrm>
          <a:custGeom>
            <a:avLst/>
            <a:gdLst/>
            <a:ahLst/>
            <a:cxnLst/>
            <a:rect l="l" t="t" r="r" b="b"/>
            <a:pathLst>
              <a:path w="6051176" h="4114800">
                <a:moveTo>
                  <a:pt x="0" y="0"/>
                </a:moveTo>
                <a:lnTo>
                  <a:pt x="6051176" y="0"/>
                </a:lnTo>
                <a:lnTo>
                  <a:pt x="60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43291" y="1028700"/>
            <a:ext cx="11201418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latin typeface="Magnolia Script"/>
              </a:rPr>
              <a:t>Keuntungan Unit Testing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36997" y="2761283"/>
            <a:ext cx="11414005" cy="543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latin typeface="Open Sans"/>
              </a:rPr>
              <a:t>Terdapat beberapa keuntungan dari mengimplementasikan unit testing untuk program: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Mencari error atau bug</a:t>
            </a:r>
            <a:r>
              <a:rPr lang="en-US" sz="2799">
                <a:latin typeface="Open Sans"/>
              </a:rPr>
              <a:t> yang disebabkan oleh perubahan code menjadi lebih mudah.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Code menjadi lebih reusable</a:t>
            </a:r>
            <a:r>
              <a:rPr lang="en-US" sz="2799">
                <a:latin typeface="Open Sans"/>
              </a:rPr>
              <a:t>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Waktu yang dibutuhkan untuk melakukan debug lebih sedikit</a:t>
            </a:r>
            <a:r>
              <a:rPr lang="en-US" sz="2799">
                <a:latin typeface="Open Sans"/>
              </a:rPr>
              <a:t> karena tidak perlu melakukan “developer test” dimana kita menjalankan program kita sambil menyediakan beberapa input untuk menguji apakah program akan berjalan sesuai keinginan kita.</a:t>
            </a:r>
          </a:p>
          <a:p>
            <a:pPr algn="just">
              <a:lnSpc>
                <a:spcPts val="3919"/>
              </a:lnSpc>
            </a:pPr>
            <a:endParaRPr lang="en-US" sz="2799">
              <a:latin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083460">
            <a:off x="-3023644" y="-1273567"/>
            <a:ext cx="6285988" cy="6326165"/>
          </a:xfrm>
          <a:custGeom>
            <a:avLst/>
            <a:gdLst/>
            <a:ahLst/>
            <a:cxnLst/>
            <a:rect l="l" t="t" r="r" b="b"/>
            <a:pathLst>
              <a:path w="6285988" h="6326165">
                <a:moveTo>
                  <a:pt x="0" y="0"/>
                </a:moveTo>
                <a:lnTo>
                  <a:pt x="6285988" y="0"/>
                </a:lnTo>
                <a:lnTo>
                  <a:pt x="6285988" y="6326165"/>
                </a:lnTo>
                <a:lnTo>
                  <a:pt x="0" y="6326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28280" y="189228"/>
            <a:ext cx="7704344" cy="10987350"/>
            <a:chOff x="0" y="0"/>
            <a:chExt cx="2029128" cy="28937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9128" cy="2893788"/>
            </a:xfrm>
            <a:custGeom>
              <a:avLst/>
              <a:gdLst/>
              <a:ahLst/>
              <a:cxnLst/>
              <a:rect l="l" t="t" r="r" b="b"/>
              <a:pathLst>
                <a:path w="2029128" h="2893788">
                  <a:moveTo>
                    <a:pt x="0" y="0"/>
                  </a:moveTo>
                  <a:lnTo>
                    <a:pt x="2029128" y="0"/>
                  </a:lnTo>
                  <a:lnTo>
                    <a:pt x="2029128" y="2893788"/>
                  </a:lnTo>
                  <a:lnTo>
                    <a:pt x="0" y="2893788"/>
                  </a:lnTo>
                  <a:close/>
                </a:path>
              </a:pathLst>
            </a:custGeom>
            <a:solidFill>
              <a:srgbClr val="FFB34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29128" cy="29318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7704344" cy="10987350"/>
            <a:chOff x="0" y="0"/>
            <a:chExt cx="2029128" cy="28937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9128" cy="2893788"/>
            </a:xfrm>
            <a:custGeom>
              <a:avLst/>
              <a:gdLst/>
              <a:ahLst/>
              <a:cxnLst/>
              <a:rect l="l" t="t" r="r" b="b"/>
              <a:pathLst>
                <a:path w="2029128" h="2893788">
                  <a:moveTo>
                    <a:pt x="0" y="0"/>
                  </a:moveTo>
                  <a:lnTo>
                    <a:pt x="2029128" y="0"/>
                  </a:lnTo>
                  <a:lnTo>
                    <a:pt x="2029128" y="2893788"/>
                  </a:lnTo>
                  <a:lnTo>
                    <a:pt x="0" y="2893788"/>
                  </a:lnTo>
                  <a:close/>
                </a:path>
              </a:pathLst>
            </a:custGeom>
            <a:solidFill>
              <a:srgbClr val="18426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29128" cy="29318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6405420">
            <a:off x="225782" y="-2791485"/>
            <a:ext cx="5923564" cy="5961426"/>
          </a:xfrm>
          <a:custGeom>
            <a:avLst/>
            <a:gdLst/>
            <a:ahLst/>
            <a:cxnLst/>
            <a:rect l="l" t="t" r="r" b="b"/>
            <a:pathLst>
              <a:path w="5923564" h="5961426">
                <a:moveTo>
                  <a:pt x="0" y="0"/>
                </a:moveTo>
                <a:lnTo>
                  <a:pt x="5923565" y="0"/>
                </a:lnTo>
                <a:lnTo>
                  <a:pt x="5923565" y="5961426"/>
                </a:lnTo>
                <a:lnTo>
                  <a:pt x="0" y="5961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398329">
            <a:off x="16102830" y="7806580"/>
            <a:ext cx="2000734" cy="2903439"/>
          </a:xfrm>
          <a:custGeom>
            <a:avLst/>
            <a:gdLst/>
            <a:ahLst/>
            <a:cxnLst/>
            <a:rect l="l" t="t" r="r" b="b"/>
            <a:pathLst>
              <a:path w="2000734" h="2903439">
                <a:moveTo>
                  <a:pt x="0" y="0"/>
                </a:moveTo>
                <a:lnTo>
                  <a:pt x="2000734" y="0"/>
                </a:lnTo>
                <a:lnTo>
                  <a:pt x="2000734" y="2903440"/>
                </a:lnTo>
                <a:lnTo>
                  <a:pt x="0" y="2903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121101" y="8809558"/>
            <a:ext cx="7489001" cy="897483"/>
          </a:xfrm>
          <a:custGeom>
            <a:avLst/>
            <a:gdLst/>
            <a:ahLst/>
            <a:cxnLst/>
            <a:rect l="l" t="t" r="r" b="b"/>
            <a:pathLst>
              <a:path w="7489001" h="897483">
                <a:moveTo>
                  <a:pt x="0" y="0"/>
                </a:moveTo>
                <a:lnTo>
                  <a:pt x="7489001" y="0"/>
                </a:lnTo>
                <a:lnTo>
                  <a:pt x="7489001" y="897484"/>
                </a:lnTo>
                <a:lnTo>
                  <a:pt x="0" y="897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634" r="-12798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641304" y="899592"/>
            <a:ext cx="5590114" cy="8953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def factorial(n):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if n &lt; 0: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    raise ValueError("Bilangan harus positif")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if n == 0: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    return 1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else: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    result = 1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    for i in range(1, n + 1):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        result *= i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    return result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def test_factorial():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# Kasus pengujian positif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assert factorial(0) == 1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assert factorial(1) == 1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assert factorial(5) == 120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assert factorial(10) == 3628800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# Kasus pengujian negatif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try: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    factorial(-1)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except ValueError as e: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    assert str(e) == "Bilangan harus positif"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if __name__ == "__main__":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test_factorial()</a:t>
            </a:r>
          </a:p>
          <a:p>
            <a:pPr>
              <a:lnSpc>
                <a:spcPts val="2800"/>
              </a:lnSpc>
            </a:pPr>
            <a:r>
              <a:rPr lang="en-US" sz="2000">
                <a:latin typeface="Open Sans"/>
              </a:rPr>
              <a:t>    print("Semua pengujian berhasil!")</a:t>
            </a:r>
          </a:p>
          <a:p>
            <a:pPr>
              <a:lnSpc>
                <a:spcPts val="2800"/>
              </a:lnSpc>
            </a:pPr>
            <a:endParaRPr lang="en-US" sz="2000">
              <a:latin typeface="Ope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425242" y="545502"/>
            <a:ext cx="1020757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latin typeface="Magnolia Script Bold"/>
              </a:rPr>
              <a:t>Implementasi Python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71417" y="2296464"/>
            <a:ext cx="9261395" cy="444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 err="1">
                <a:latin typeface="Open Sans"/>
              </a:rPr>
              <a:t>Dalam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implementasi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ini</a:t>
            </a:r>
            <a:r>
              <a:rPr lang="en-US" sz="2799" dirty="0">
                <a:latin typeface="Open Sans"/>
              </a:rPr>
              <a:t>, </a:t>
            </a:r>
            <a:r>
              <a:rPr lang="en-US" sz="2799" dirty="0" err="1">
                <a:latin typeface="Open Sans"/>
              </a:rPr>
              <a:t>kita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memiliki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fungsi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>
                <a:latin typeface="Open Sans Bold"/>
              </a:rPr>
              <a:t>factorial</a:t>
            </a:r>
            <a:r>
              <a:rPr lang="en-US" sz="2799" dirty="0">
                <a:latin typeface="Open Sans"/>
              </a:rPr>
              <a:t> yang </a:t>
            </a:r>
            <a:r>
              <a:rPr lang="en-US" sz="2799" dirty="0" err="1">
                <a:latin typeface="Open Sans"/>
              </a:rPr>
              <a:t>menghitung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faktorial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dari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bilangan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bulat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positif</a:t>
            </a:r>
            <a:r>
              <a:rPr lang="en-US" sz="2799" dirty="0">
                <a:latin typeface="Open Sans"/>
              </a:rPr>
              <a:t> n. Unit test </a:t>
            </a:r>
            <a:r>
              <a:rPr lang="en-US" sz="2799" dirty="0" err="1">
                <a:latin typeface="Open Sans Bold"/>
              </a:rPr>
              <a:t>test_factorial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menguji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beberapa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kasus</a:t>
            </a:r>
            <a:r>
              <a:rPr lang="en-US" sz="2799" dirty="0">
                <a:latin typeface="Open Sans"/>
              </a:rPr>
              <a:t>, </a:t>
            </a:r>
            <a:r>
              <a:rPr lang="en-US" sz="2799" dirty="0" err="1">
                <a:latin typeface="Open Sans"/>
              </a:rPr>
              <a:t>termasuk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faktorial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dari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>
                <a:latin typeface="Open Sans Bold"/>
              </a:rPr>
              <a:t>0, 1, 5, dan 10</a:t>
            </a:r>
            <a:r>
              <a:rPr lang="en-US" sz="2799" dirty="0">
                <a:latin typeface="Open Sans"/>
              </a:rPr>
              <a:t>, </a:t>
            </a:r>
            <a:r>
              <a:rPr lang="en-US" sz="2799" dirty="0" err="1">
                <a:latin typeface="Open Sans"/>
              </a:rPr>
              <a:t>serta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menguji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bagaimana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fungsi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merespons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ketika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diberikan</a:t>
            </a:r>
            <a:r>
              <a:rPr lang="en-US" sz="2799" dirty="0">
                <a:latin typeface="Open Sans"/>
              </a:rPr>
              <a:t> input </a:t>
            </a:r>
            <a:r>
              <a:rPr lang="en-US" sz="2799" dirty="0" err="1">
                <a:latin typeface="Open Sans Bold"/>
              </a:rPr>
              <a:t>negatif</a:t>
            </a:r>
            <a:r>
              <a:rPr lang="en-US" sz="2799" dirty="0">
                <a:latin typeface="Open Sans"/>
              </a:rPr>
              <a:t>. Jika </a:t>
            </a:r>
            <a:r>
              <a:rPr lang="en-US" sz="2799" dirty="0" err="1">
                <a:latin typeface="Open Sans"/>
              </a:rPr>
              <a:t>semua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pernyataan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>
                <a:latin typeface="Open Sans Bold"/>
              </a:rPr>
              <a:t>assert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berhasil</a:t>
            </a:r>
            <a:r>
              <a:rPr lang="en-US" sz="2799" dirty="0">
                <a:latin typeface="Open Sans"/>
              </a:rPr>
              <a:t> dan input </a:t>
            </a:r>
            <a:r>
              <a:rPr lang="en-US" sz="2799" dirty="0" err="1">
                <a:latin typeface="Open Sans"/>
              </a:rPr>
              <a:t>negatif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menghasilkan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ValueError</a:t>
            </a:r>
            <a:r>
              <a:rPr lang="en-US" sz="2799" dirty="0">
                <a:latin typeface="Open Sans"/>
              </a:rPr>
              <a:t> yang </a:t>
            </a:r>
            <a:r>
              <a:rPr lang="en-US" sz="2799" dirty="0" err="1">
                <a:latin typeface="Open Sans"/>
              </a:rPr>
              <a:t>diharapkan</a:t>
            </a:r>
            <a:r>
              <a:rPr lang="en-US" sz="2799" dirty="0">
                <a:latin typeface="Open Sans"/>
              </a:rPr>
              <a:t>, </a:t>
            </a:r>
            <a:r>
              <a:rPr lang="en-US" sz="2799" dirty="0" err="1">
                <a:latin typeface="Open Sans"/>
              </a:rPr>
              <a:t>maka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pesan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>
                <a:latin typeface="Open Sans Bold"/>
              </a:rPr>
              <a:t>"</a:t>
            </a:r>
            <a:r>
              <a:rPr lang="en-US" sz="2799" dirty="0" err="1">
                <a:latin typeface="Open Sans Bold"/>
              </a:rPr>
              <a:t>Semua</a:t>
            </a:r>
            <a:r>
              <a:rPr lang="en-US" sz="2799" dirty="0">
                <a:latin typeface="Open Sans Bold"/>
              </a:rPr>
              <a:t> </a:t>
            </a:r>
            <a:r>
              <a:rPr lang="en-US" sz="2799" dirty="0" err="1">
                <a:latin typeface="Open Sans Bold"/>
              </a:rPr>
              <a:t>pengujian</a:t>
            </a:r>
            <a:r>
              <a:rPr lang="en-US" sz="2799" dirty="0">
                <a:latin typeface="Open Sans Bold"/>
              </a:rPr>
              <a:t> </a:t>
            </a:r>
            <a:r>
              <a:rPr lang="en-US" sz="2799" dirty="0" err="1">
                <a:latin typeface="Open Sans Bold"/>
              </a:rPr>
              <a:t>berhasil</a:t>
            </a:r>
            <a:r>
              <a:rPr lang="en-US" sz="2799" dirty="0">
                <a:latin typeface="Open Sans Bold"/>
              </a:rPr>
              <a:t>!"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akan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ditampilkan</a:t>
            </a:r>
            <a:r>
              <a:rPr lang="en-US" sz="2799" dirty="0">
                <a:latin typeface="Open Sans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71417" y="7310057"/>
            <a:ext cx="3318494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latin typeface="Magnolia Script Bold"/>
              </a:rPr>
              <a:t>Output:</a:t>
            </a:r>
          </a:p>
        </p:txBody>
      </p:sp>
      <p:sp>
        <p:nvSpPr>
          <p:cNvPr id="16" name="TextBox 16"/>
          <p:cNvSpPr txBox="1"/>
          <p:nvPr/>
        </p:nvSpPr>
        <p:spPr>
          <a:xfrm rot="-5400000">
            <a:off x="-826130" y="2073584"/>
            <a:ext cx="331849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latin typeface="Magnolia Script Bold"/>
              </a:rPr>
              <a:t>Code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835957">
            <a:off x="-6194725" y="8564923"/>
            <a:ext cx="22816215" cy="8628678"/>
          </a:xfrm>
          <a:custGeom>
            <a:avLst/>
            <a:gdLst/>
            <a:ahLst/>
            <a:cxnLst/>
            <a:rect l="l" t="t" r="r" b="b"/>
            <a:pathLst>
              <a:path w="22816215" h="8628678">
                <a:moveTo>
                  <a:pt x="0" y="0"/>
                </a:moveTo>
                <a:lnTo>
                  <a:pt x="22816215" y="0"/>
                </a:lnTo>
                <a:lnTo>
                  <a:pt x="22816215" y="8628678"/>
                </a:lnTo>
                <a:lnTo>
                  <a:pt x="0" y="8628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449897">
            <a:off x="-6100762" y="8242507"/>
            <a:ext cx="20849711" cy="7884982"/>
          </a:xfrm>
          <a:custGeom>
            <a:avLst/>
            <a:gdLst/>
            <a:ahLst/>
            <a:cxnLst/>
            <a:rect l="l" t="t" r="r" b="b"/>
            <a:pathLst>
              <a:path w="20849711" h="7884982">
                <a:moveTo>
                  <a:pt x="0" y="0"/>
                </a:moveTo>
                <a:lnTo>
                  <a:pt x="20849711" y="0"/>
                </a:lnTo>
                <a:lnTo>
                  <a:pt x="20849711" y="7884981"/>
                </a:lnTo>
                <a:lnTo>
                  <a:pt x="0" y="7884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824842">
            <a:off x="10957845" y="-5328607"/>
            <a:ext cx="9893699" cy="9956936"/>
          </a:xfrm>
          <a:custGeom>
            <a:avLst/>
            <a:gdLst/>
            <a:ahLst/>
            <a:cxnLst/>
            <a:rect l="l" t="t" r="r" b="b"/>
            <a:pathLst>
              <a:path w="9893699" h="9956936">
                <a:moveTo>
                  <a:pt x="0" y="0"/>
                </a:moveTo>
                <a:lnTo>
                  <a:pt x="9893699" y="0"/>
                </a:lnTo>
                <a:lnTo>
                  <a:pt x="9893699" y="9956936"/>
                </a:lnTo>
                <a:lnTo>
                  <a:pt x="0" y="995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985384">
            <a:off x="10554803" y="-6388271"/>
            <a:ext cx="10699783" cy="10768172"/>
          </a:xfrm>
          <a:custGeom>
            <a:avLst/>
            <a:gdLst/>
            <a:ahLst/>
            <a:cxnLst/>
            <a:rect l="l" t="t" r="r" b="b"/>
            <a:pathLst>
              <a:path w="10699783" h="10768172">
                <a:moveTo>
                  <a:pt x="0" y="0"/>
                </a:moveTo>
                <a:lnTo>
                  <a:pt x="10699783" y="0"/>
                </a:lnTo>
                <a:lnTo>
                  <a:pt x="10699783" y="10768172"/>
                </a:lnTo>
                <a:lnTo>
                  <a:pt x="0" y="10768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1165" y="3371850"/>
            <a:ext cx="16888937" cy="3612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latin typeface="Magnolia Script Bold"/>
              </a:rPr>
              <a:t>Continuous Integration / </a:t>
            </a:r>
          </a:p>
          <a:p>
            <a:pPr algn="ctr">
              <a:lnSpc>
                <a:spcPts val="9360"/>
              </a:lnSpc>
            </a:pPr>
            <a:r>
              <a:rPr lang="en-US" sz="7800">
                <a:latin typeface="Magnolia Script Bold"/>
              </a:rPr>
              <a:t>Continuous Delivery</a:t>
            </a:r>
          </a:p>
          <a:p>
            <a:pPr algn="ctr">
              <a:lnSpc>
                <a:spcPts val="9360"/>
              </a:lnSpc>
            </a:pPr>
            <a:r>
              <a:rPr lang="en-US" sz="7800">
                <a:latin typeface="Magnolia Script Bold"/>
              </a:rPr>
              <a:t>(CI/CD)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26123" y="849376"/>
            <a:ext cx="963981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latin typeface="Magnolia Script"/>
              </a:rPr>
              <a:t>Pengertian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26123" y="2411025"/>
            <a:ext cx="12292037" cy="692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latin typeface="Open Sans"/>
              </a:rPr>
              <a:t>Continuous integration (CI) </a:t>
            </a:r>
            <a:r>
              <a:rPr lang="en-US" sz="2799" dirty="0" err="1">
                <a:latin typeface="Open Sans"/>
              </a:rPr>
              <a:t>adalah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pengintegrasian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kode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ke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dalam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repositori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kode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kemudian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menjalankan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pengujian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secara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otomatis</a:t>
            </a:r>
            <a:r>
              <a:rPr lang="en-US" sz="2799" dirty="0">
                <a:latin typeface="Open Sans"/>
              </a:rPr>
              <a:t>, </a:t>
            </a:r>
            <a:r>
              <a:rPr lang="en-US" sz="2799" dirty="0" err="1">
                <a:latin typeface="Open Sans"/>
              </a:rPr>
              <a:t>cepat</a:t>
            </a:r>
            <a:r>
              <a:rPr lang="en-US" sz="2799" dirty="0">
                <a:latin typeface="Open Sans"/>
              </a:rPr>
              <a:t>, dan </a:t>
            </a:r>
            <a:r>
              <a:rPr lang="en-US" sz="2799" dirty="0" err="1">
                <a:latin typeface="Open Sans"/>
              </a:rPr>
              <a:t>sering</a:t>
            </a:r>
            <a:r>
              <a:rPr lang="en-US" sz="2799" dirty="0">
                <a:latin typeface="Open Sans"/>
              </a:rPr>
              <a:t>. </a:t>
            </a:r>
            <a:r>
              <a:rPr lang="en-US" sz="2799" dirty="0" err="1">
                <a:latin typeface="Open Sans"/>
              </a:rPr>
              <a:t>Kamu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dapat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melakukan</a:t>
            </a:r>
            <a:r>
              <a:rPr lang="en-US" sz="2799" dirty="0">
                <a:latin typeface="Open Sans"/>
              </a:rPr>
              <a:t> CI </a:t>
            </a:r>
            <a:r>
              <a:rPr lang="en-US" sz="2799" dirty="0" err="1">
                <a:latin typeface="Open Sans"/>
              </a:rPr>
              <a:t>ini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dengan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menggunakan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perintah</a:t>
            </a:r>
            <a:r>
              <a:rPr lang="en-US" sz="2799" dirty="0">
                <a:latin typeface="Open Sans"/>
              </a:rPr>
              <a:t>  commit.</a:t>
            </a:r>
          </a:p>
          <a:p>
            <a:pPr>
              <a:lnSpc>
                <a:spcPts val="3919"/>
              </a:lnSpc>
            </a:pPr>
            <a:endParaRPr lang="en-US" sz="2799" dirty="0">
              <a:latin typeface="Open Sans"/>
            </a:endParaRPr>
          </a:p>
          <a:p>
            <a:pPr>
              <a:lnSpc>
                <a:spcPts val="3919"/>
              </a:lnSpc>
            </a:pPr>
            <a:r>
              <a:rPr lang="en-US" sz="2799" dirty="0" err="1">
                <a:latin typeface="Open Sans"/>
              </a:rPr>
              <a:t>Sementara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continous</a:t>
            </a:r>
            <a:r>
              <a:rPr lang="en-US" sz="2799" dirty="0">
                <a:latin typeface="Open Sans"/>
              </a:rPr>
              <a:t> delivery </a:t>
            </a:r>
            <a:r>
              <a:rPr lang="en-US" sz="2799" dirty="0" err="1">
                <a:latin typeface="Open Sans"/>
              </a:rPr>
              <a:t>atau</a:t>
            </a:r>
            <a:r>
              <a:rPr lang="en-US" sz="2799" dirty="0">
                <a:latin typeface="Open Sans"/>
              </a:rPr>
              <a:t> continuous deployment (CD) </a:t>
            </a:r>
            <a:r>
              <a:rPr lang="en-US" sz="2799" dirty="0" err="1">
                <a:latin typeface="Open Sans"/>
              </a:rPr>
              <a:t>adalah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praktik</a:t>
            </a:r>
            <a:r>
              <a:rPr lang="en-US" sz="2799" dirty="0">
                <a:latin typeface="Open Sans"/>
              </a:rPr>
              <a:t> yang </a:t>
            </a:r>
            <a:r>
              <a:rPr lang="en-US" sz="2799" dirty="0" err="1">
                <a:latin typeface="Open Sans"/>
              </a:rPr>
              <a:t>dilakukan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setelah</a:t>
            </a:r>
            <a:r>
              <a:rPr lang="en-US" sz="2799" dirty="0">
                <a:latin typeface="Open Sans"/>
              </a:rPr>
              <a:t> proses CI </a:t>
            </a:r>
            <a:r>
              <a:rPr lang="en-US" sz="2799" dirty="0" err="1">
                <a:latin typeface="Open Sans"/>
              </a:rPr>
              <a:t>selesai</a:t>
            </a:r>
            <a:r>
              <a:rPr lang="en-US" sz="2799" dirty="0">
                <a:latin typeface="Open Sans"/>
              </a:rPr>
              <a:t> dan </a:t>
            </a:r>
            <a:r>
              <a:rPr lang="en-US" sz="2799" dirty="0" err="1">
                <a:latin typeface="Open Sans"/>
              </a:rPr>
              <a:t>seluruh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kode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berhasil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terintegrasi</a:t>
            </a:r>
            <a:r>
              <a:rPr lang="en-US" sz="2799" dirty="0">
                <a:latin typeface="Open Sans"/>
              </a:rPr>
              <a:t>, </a:t>
            </a:r>
            <a:r>
              <a:rPr lang="en-US" sz="2799" dirty="0" err="1">
                <a:latin typeface="Open Sans"/>
              </a:rPr>
              <a:t>sehingga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aplikasi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bisa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dibangun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lalu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dirilis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secara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otomatis</a:t>
            </a:r>
            <a:r>
              <a:rPr lang="en-US" sz="2799" dirty="0">
                <a:latin typeface="Open Sans"/>
              </a:rPr>
              <a:t>.</a:t>
            </a:r>
          </a:p>
          <a:p>
            <a:pPr>
              <a:lnSpc>
                <a:spcPts val="3919"/>
              </a:lnSpc>
            </a:pPr>
            <a:endParaRPr lang="en-US" sz="2799" dirty="0">
              <a:latin typeface="Open Sans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latin typeface="Open Sans"/>
              </a:rPr>
              <a:t>CI/CD pipeline </a:t>
            </a:r>
            <a:r>
              <a:rPr lang="en-US" sz="2799" dirty="0" err="1">
                <a:latin typeface="Open Sans"/>
              </a:rPr>
              <a:t>adalah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praktik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umum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dalam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pengembangan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perangkat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lunak</a:t>
            </a:r>
            <a:r>
              <a:rPr lang="en-US" sz="2799" dirty="0">
                <a:latin typeface="Open Sans"/>
              </a:rPr>
              <a:t> yang </a:t>
            </a:r>
            <a:r>
              <a:rPr lang="en-US" sz="2799" dirty="0" err="1">
                <a:latin typeface="Open Sans"/>
              </a:rPr>
              <a:t>menghubungkan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tim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pengembang</a:t>
            </a:r>
            <a:r>
              <a:rPr lang="en-US" sz="2799" dirty="0">
                <a:latin typeface="Open Sans"/>
              </a:rPr>
              <a:t> dan </a:t>
            </a:r>
            <a:r>
              <a:rPr lang="en-US" sz="2799" dirty="0" err="1">
                <a:latin typeface="Open Sans"/>
              </a:rPr>
              <a:t>tim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operasional</a:t>
            </a:r>
            <a:r>
              <a:rPr lang="en-US" sz="2799" dirty="0">
                <a:latin typeface="Open Sans"/>
              </a:rPr>
              <a:t>. </a:t>
            </a:r>
            <a:r>
              <a:rPr lang="en-US" sz="2799" dirty="0" err="1">
                <a:latin typeface="Open Sans"/>
              </a:rPr>
              <a:t>Ini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terdiri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dari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tiga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tahap</a:t>
            </a:r>
            <a:r>
              <a:rPr lang="en-US" sz="2799" dirty="0">
                <a:latin typeface="Open Sans"/>
              </a:rPr>
              <a:t>: </a:t>
            </a:r>
            <a:r>
              <a:rPr lang="en-US" sz="2799" dirty="0" err="1">
                <a:latin typeface="Open Sans"/>
              </a:rPr>
              <a:t>integrasi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berkelanjutan</a:t>
            </a:r>
            <a:r>
              <a:rPr lang="en-US" sz="2799" dirty="0">
                <a:latin typeface="Open Sans"/>
              </a:rPr>
              <a:t>, </a:t>
            </a:r>
            <a:r>
              <a:rPr lang="en-US" sz="2799" dirty="0" err="1">
                <a:latin typeface="Open Sans"/>
              </a:rPr>
              <a:t>pengiriman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berkelanjutan</a:t>
            </a:r>
            <a:r>
              <a:rPr lang="en-US" sz="2799" dirty="0">
                <a:latin typeface="Open Sans"/>
              </a:rPr>
              <a:t>, dan </a:t>
            </a:r>
            <a:r>
              <a:rPr lang="en-US" sz="2799" dirty="0" err="1">
                <a:latin typeface="Open Sans"/>
              </a:rPr>
              <a:t>penyebaran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berkelanjutan</a:t>
            </a:r>
            <a:r>
              <a:rPr lang="en-US" sz="2799" dirty="0">
                <a:latin typeface="Open Sans"/>
              </a:rPr>
              <a:t>, yang </a:t>
            </a:r>
            <a:r>
              <a:rPr lang="en-US" sz="2799" dirty="0" err="1">
                <a:latin typeface="Open Sans"/>
              </a:rPr>
              <a:t>dijalankan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secara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otomatis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untuk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mencapai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perangkat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lunak</a:t>
            </a:r>
            <a:r>
              <a:rPr lang="en-US" sz="2799" dirty="0">
                <a:latin typeface="Open Sans"/>
              </a:rPr>
              <a:t> yang </a:t>
            </a:r>
            <a:r>
              <a:rPr lang="en-US" sz="2799" dirty="0" err="1">
                <a:latin typeface="Open Sans"/>
              </a:rPr>
              <a:t>handal</a:t>
            </a:r>
            <a:r>
              <a:rPr lang="en-US" sz="2799" dirty="0">
                <a:latin typeface="Open Sans"/>
              </a:rPr>
              <a:t> dan </a:t>
            </a:r>
            <a:r>
              <a:rPr lang="en-US" sz="2799" dirty="0" err="1">
                <a:latin typeface="Open Sans"/>
              </a:rPr>
              <a:t>bebas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dari</a:t>
            </a:r>
            <a:r>
              <a:rPr lang="en-US" sz="2799" dirty="0">
                <a:latin typeface="Open Sans"/>
              </a:rPr>
              <a:t> bug.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679465">
            <a:off x="10792946" y="-1474141"/>
            <a:ext cx="13361552" cy="12496271"/>
          </a:xfrm>
          <a:custGeom>
            <a:avLst/>
            <a:gdLst/>
            <a:ahLst/>
            <a:cxnLst/>
            <a:rect l="l" t="t" r="r" b="b"/>
            <a:pathLst>
              <a:path w="13361552" h="12496271">
                <a:moveTo>
                  <a:pt x="0" y="0"/>
                </a:moveTo>
                <a:lnTo>
                  <a:pt x="13361552" y="0"/>
                </a:lnTo>
                <a:lnTo>
                  <a:pt x="13361552" y="12496271"/>
                </a:lnTo>
                <a:lnTo>
                  <a:pt x="0" y="12496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525631">
            <a:off x="13688080" y="-1463251"/>
            <a:ext cx="5134469" cy="4801966"/>
          </a:xfrm>
          <a:custGeom>
            <a:avLst/>
            <a:gdLst/>
            <a:ahLst/>
            <a:cxnLst/>
            <a:rect l="l" t="t" r="r" b="b"/>
            <a:pathLst>
              <a:path w="5134469" h="4801966">
                <a:moveTo>
                  <a:pt x="0" y="0"/>
                </a:moveTo>
                <a:lnTo>
                  <a:pt x="5134469" y="0"/>
                </a:lnTo>
                <a:lnTo>
                  <a:pt x="5134469" y="4801965"/>
                </a:lnTo>
                <a:lnTo>
                  <a:pt x="0" y="4801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167773" flipH="1">
            <a:off x="14372168" y="6346416"/>
            <a:ext cx="4961277" cy="4639990"/>
          </a:xfrm>
          <a:custGeom>
            <a:avLst/>
            <a:gdLst/>
            <a:ahLst/>
            <a:cxnLst/>
            <a:rect l="l" t="t" r="r" b="b"/>
            <a:pathLst>
              <a:path w="4961277" h="4639990">
                <a:moveTo>
                  <a:pt x="4961277" y="0"/>
                </a:moveTo>
                <a:lnTo>
                  <a:pt x="0" y="0"/>
                </a:lnTo>
                <a:lnTo>
                  <a:pt x="0" y="4639989"/>
                </a:lnTo>
                <a:lnTo>
                  <a:pt x="4961277" y="4639989"/>
                </a:lnTo>
                <a:lnTo>
                  <a:pt x="49612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62099" y="1028700"/>
            <a:ext cx="963981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latin typeface="Magnolia Script Bold"/>
              </a:rPr>
              <a:t>Manfaat CI/CD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3999" y="2833370"/>
            <a:ext cx="9839271" cy="543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Feedback lebih cepat:</a:t>
            </a:r>
            <a:r>
              <a:rPr lang="en-US" sz="2799">
                <a:latin typeface="Open Sans"/>
              </a:rPr>
              <a:t> Dengan CI/CD, kode diuji secara bersamaan, memberikan feedback yang cepat kepada tim pengembang untuk penanganan permasalahan dengan segera.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Deteksi bug lebih cepat:</a:t>
            </a:r>
            <a:r>
              <a:rPr lang="en-US" sz="2799">
                <a:latin typeface="Open Sans"/>
              </a:rPr>
              <a:t> CI/CD secara otomatis mendeteksi bug dalam kode, memungkinkan pengembang untuk mengidentifikasi dan memperbaiki masalah dengan cepat.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Mempercepat rilis: </a:t>
            </a:r>
            <a:r>
              <a:rPr lang="en-US" sz="2799">
                <a:latin typeface="Open Sans"/>
              </a:rPr>
              <a:t>Proses CI/CD memungkinkan aplikasi untuk selalu dalam kondisi siap dirilis, mempercepat proses peluncuran aplikasi.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82698" y="1855848"/>
            <a:ext cx="963981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latin typeface="Magnolia Script Bold"/>
              </a:rPr>
              <a:t>Tools untuk CI/CD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82698" y="3238752"/>
            <a:ext cx="11303604" cy="592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Jenkins: </a:t>
            </a:r>
            <a:r>
              <a:rPr lang="en-US" sz="2799">
                <a:latin typeface="Open Sans"/>
              </a:rPr>
              <a:t>Open source, Java-based tool dengan banyak plugin yang mendukung pembuatan, deployment, dan otomatisasi dalam pengembangan perangkat lunak.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AWS CodeBuild:</a:t>
            </a:r>
            <a:r>
              <a:rPr lang="en-US" sz="2799">
                <a:latin typeface="Open Sans"/>
              </a:rPr>
              <a:t> Tool dari AWS untuk membangun dan menguji kode dengan aman dan otomatis.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Azure DevOps:</a:t>
            </a:r>
            <a:r>
              <a:rPr lang="en-US" sz="2799">
                <a:latin typeface="Open Sans"/>
              </a:rPr>
              <a:t> Ciptaan Microsoft, dapat digunakan untuk mengatur, menguji, dan melakukan deployment pada berbagai sistem operasi.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GitLab CI/CD:</a:t>
            </a:r>
            <a:r>
              <a:rPr lang="en-US" sz="2799">
                <a:latin typeface="Open Sans"/>
              </a:rPr>
              <a:t> Dibuat oleh GitLab, mendukung continuous integration, continuous delivery, dan continuous deployment, serta dapat berjalan di berbagai lingkungan seperti virtual machine, docker container, dan server lainnya.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906" y="6466194"/>
            <a:ext cx="6626110" cy="5084033"/>
          </a:xfrm>
          <a:custGeom>
            <a:avLst/>
            <a:gdLst/>
            <a:ahLst/>
            <a:cxnLst/>
            <a:rect l="l" t="t" r="r" b="b"/>
            <a:pathLst>
              <a:path w="6626110" h="5084033">
                <a:moveTo>
                  <a:pt x="0" y="0"/>
                </a:moveTo>
                <a:lnTo>
                  <a:pt x="6626110" y="0"/>
                </a:lnTo>
                <a:lnTo>
                  <a:pt x="6626110" y="5084034"/>
                </a:lnTo>
                <a:lnTo>
                  <a:pt x="0" y="50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8818" y="8195613"/>
            <a:ext cx="6740964" cy="4583855"/>
          </a:xfrm>
          <a:custGeom>
            <a:avLst/>
            <a:gdLst/>
            <a:ahLst/>
            <a:cxnLst/>
            <a:rect l="l" t="t" r="r" b="b"/>
            <a:pathLst>
              <a:path w="6740964" h="4583855">
                <a:moveTo>
                  <a:pt x="0" y="0"/>
                </a:moveTo>
                <a:lnTo>
                  <a:pt x="6740964" y="0"/>
                </a:lnTo>
                <a:lnTo>
                  <a:pt x="6740964" y="4583855"/>
                </a:lnTo>
                <a:lnTo>
                  <a:pt x="0" y="4583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52745" y="6700722"/>
            <a:ext cx="6014782" cy="4614978"/>
          </a:xfrm>
          <a:custGeom>
            <a:avLst/>
            <a:gdLst/>
            <a:ahLst/>
            <a:cxnLst/>
            <a:rect l="l" t="t" r="r" b="b"/>
            <a:pathLst>
              <a:path w="6014782" h="4614978">
                <a:moveTo>
                  <a:pt x="0" y="0"/>
                </a:moveTo>
                <a:lnTo>
                  <a:pt x="6014782" y="0"/>
                </a:lnTo>
                <a:lnTo>
                  <a:pt x="6014782" y="4614978"/>
                </a:lnTo>
                <a:lnTo>
                  <a:pt x="0" y="4614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704782" y="7185338"/>
            <a:ext cx="6051176" cy="4114800"/>
          </a:xfrm>
          <a:custGeom>
            <a:avLst/>
            <a:gdLst/>
            <a:ahLst/>
            <a:cxnLst/>
            <a:rect l="l" t="t" r="r" b="b"/>
            <a:pathLst>
              <a:path w="6051176" h="4114800">
                <a:moveTo>
                  <a:pt x="0" y="0"/>
                </a:moveTo>
                <a:lnTo>
                  <a:pt x="6051176" y="0"/>
                </a:lnTo>
                <a:lnTo>
                  <a:pt x="60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76289" y="1028700"/>
            <a:ext cx="1193542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latin typeface="Magnolia Script Bold"/>
              </a:rPr>
              <a:t>Langkah-Langkah CI/CD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36997" y="2761283"/>
            <a:ext cx="11414005" cy="543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1. Continuous Integration (Integrasi Berkelanjutan)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    Integrasi kode secara terus-menerus dengan pengujian otomatis.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2. Continuous Testing (Pengujian Berkelanjutan)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    Verifikasi komponen unit aplikasi dengan pengujian otomatis.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3. Continuous Delivery (Pengiriman Berkelanjutan)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    Kode siap untuk pengiriman atau implementasi otomatis.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4. Continuous Deployment (Penyebaran Berkelanjutan)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    Penyatuan aplikasi ke produksi secara otomatis.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5. Continuous Monitoring (Pemantauan Berkelanjutan)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    Pemantauan kinerja aplikasi dan deteksi kesalahan secara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    berkesinambungan.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76285">
            <a:off x="-2806917" y="-4256124"/>
            <a:ext cx="7906493" cy="9054418"/>
          </a:xfrm>
          <a:custGeom>
            <a:avLst/>
            <a:gdLst/>
            <a:ahLst/>
            <a:cxnLst/>
            <a:rect l="l" t="t" r="r" b="b"/>
            <a:pathLst>
              <a:path w="7906493" h="9054418">
                <a:moveTo>
                  <a:pt x="0" y="0"/>
                </a:moveTo>
                <a:lnTo>
                  <a:pt x="7906493" y="0"/>
                </a:lnTo>
                <a:lnTo>
                  <a:pt x="7906493" y="9054417"/>
                </a:lnTo>
                <a:lnTo>
                  <a:pt x="0" y="9054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79074" y="-779705"/>
            <a:ext cx="6815548" cy="4634573"/>
          </a:xfrm>
          <a:custGeom>
            <a:avLst/>
            <a:gdLst/>
            <a:ahLst/>
            <a:cxnLst/>
            <a:rect l="l" t="t" r="r" b="b"/>
            <a:pathLst>
              <a:path w="6815548" h="4634573">
                <a:moveTo>
                  <a:pt x="0" y="0"/>
                </a:moveTo>
                <a:lnTo>
                  <a:pt x="6815548" y="0"/>
                </a:lnTo>
                <a:lnTo>
                  <a:pt x="6815548" y="4634573"/>
                </a:lnTo>
                <a:lnTo>
                  <a:pt x="0" y="4634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65030" y="6462587"/>
            <a:ext cx="6685401" cy="5591426"/>
          </a:xfrm>
          <a:custGeom>
            <a:avLst/>
            <a:gdLst/>
            <a:ahLst/>
            <a:cxnLst/>
            <a:rect l="l" t="t" r="r" b="b"/>
            <a:pathLst>
              <a:path w="6685401" h="5591426">
                <a:moveTo>
                  <a:pt x="0" y="0"/>
                </a:moveTo>
                <a:lnTo>
                  <a:pt x="6685401" y="0"/>
                </a:lnTo>
                <a:lnTo>
                  <a:pt x="6685401" y="5591426"/>
                </a:lnTo>
                <a:lnTo>
                  <a:pt x="0" y="5591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24094" y="1302321"/>
            <a:ext cx="963981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latin typeface="Magnolia Script Bold"/>
              </a:rPr>
              <a:t>Sumber: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03349" y="3033023"/>
            <a:ext cx="11281302" cy="4968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"/>
              </a:rPr>
              <a:t>udith Bryan L Sie dkk, PENGUJIAN WHITE BOX TESTING TERHADAP WEBSITE ROOM MENGGUNAKAN TEKNIK BASIS PATH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"/>
              </a:rPr>
              <a:t>Jaeni dkk, Implementasi Continuous Integration/Continuous Delivery (CI/CD) Pada Performance Testing Devops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"/>
              </a:rPr>
              <a:t>Sanni Pramushinto dkk, Unit Testing Pada Aplikasi Web (Studi Kasus Bisnis Jasa Laundry)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"/>
              </a:rPr>
              <a:t>https://www.dicoding.com/blog/apa-itu-ci-cd/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"/>
              </a:rPr>
              <a:t>https://agribisnis.uma.ac.id/2023/02/22/tahapan-ci-cd-dalma-devops/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"/>
              </a:rPr>
              <a:t>https://www.youtube.com/watch?v=PsO5dZqBckY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9602">
            <a:off x="-2743616" y="4292169"/>
            <a:ext cx="5487232" cy="5522305"/>
          </a:xfrm>
          <a:custGeom>
            <a:avLst/>
            <a:gdLst/>
            <a:ahLst/>
            <a:cxnLst/>
            <a:rect l="l" t="t" r="r" b="b"/>
            <a:pathLst>
              <a:path w="5487232" h="5522305">
                <a:moveTo>
                  <a:pt x="0" y="0"/>
                </a:moveTo>
                <a:lnTo>
                  <a:pt x="5487232" y="0"/>
                </a:lnTo>
                <a:lnTo>
                  <a:pt x="5487232" y="5522305"/>
                </a:lnTo>
                <a:lnTo>
                  <a:pt x="0" y="5522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9235605">
            <a:off x="-941976" y="6201286"/>
            <a:ext cx="6075197" cy="6114027"/>
          </a:xfrm>
          <a:custGeom>
            <a:avLst/>
            <a:gdLst/>
            <a:ahLst/>
            <a:cxnLst/>
            <a:rect l="l" t="t" r="r" b="b"/>
            <a:pathLst>
              <a:path w="6075197" h="6114027">
                <a:moveTo>
                  <a:pt x="0" y="0"/>
                </a:moveTo>
                <a:lnTo>
                  <a:pt x="6075197" y="0"/>
                </a:lnTo>
                <a:lnTo>
                  <a:pt x="6075197" y="6114028"/>
                </a:lnTo>
                <a:lnTo>
                  <a:pt x="0" y="6114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6306" y="-2506522"/>
            <a:ext cx="6285988" cy="6326165"/>
          </a:xfrm>
          <a:custGeom>
            <a:avLst/>
            <a:gdLst/>
            <a:ahLst/>
            <a:cxnLst/>
            <a:rect l="l" t="t" r="r" b="b"/>
            <a:pathLst>
              <a:path w="6285988" h="6326165">
                <a:moveTo>
                  <a:pt x="0" y="0"/>
                </a:moveTo>
                <a:lnTo>
                  <a:pt x="6285988" y="0"/>
                </a:lnTo>
                <a:lnTo>
                  <a:pt x="6285988" y="6326165"/>
                </a:lnTo>
                <a:lnTo>
                  <a:pt x="0" y="6326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21959">
            <a:off x="15358330" y="1019438"/>
            <a:ext cx="5923564" cy="5961426"/>
          </a:xfrm>
          <a:custGeom>
            <a:avLst/>
            <a:gdLst/>
            <a:ahLst/>
            <a:cxnLst/>
            <a:rect l="l" t="t" r="r" b="b"/>
            <a:pathLst>
              <a:path w="5923564" h="5961426">
                <a:moveTo>
                  <a:pt x="0" y="0"/>
                </a:moveTo>
                <a:lnTo>
                  <a:pt x="5923564" y="0"/>
                </a:lnTo>
                <a:lnTo>
                  <a:pt x="5923564" y="5961425"/>
                </a:lnTo>
                <a:lnTo>
                  <a:pt x="0" y="5961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137332" y="5977425"/>
            <a:ext cx="465072" cy="465072"/>
            <a:chOff x="0" y="0"/>
            <a:chExt cx="620096" cy="62009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620096" cy="62009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40334" y="40334"/>
              <a:ext cx="539429" cy="539429"/>
            </a:xfrm>
            <a:custGeom>
              <a:avLst/>
              <a:gdLst/>
              <a:ahLst/>
              <a:cxnLst/>
              <a:rect l="l" t="t" r="r" b="b"/>
              <a:pathLst>
                <a:path w="539429" h="539429">
                  <a:moveTo>
                    <a:pt x="0" y="0"/>
                  </a:moveTo>
                  <a:lnTo>
                    <a:pt x="539429" y="0"/>
                  </a:lnTo>
                  <a:lnTo>
                    <a:pt x="539429" y="539429"/>
                  </a:lnTo>
                  <a:lnTo>
                    <a:pt x="0" y="539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6137332" y="5178978"/>
            <a:ext cx="465072" cy="465072"/>
            <a:chOff x="0" y="0"/>
            <a:chExt cx="620096" cy="62009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620096" cy="62009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40334" y="40334"/>
              <a:ext cx="539429" cy="539429"/>
            </a:xfrm>
            <a:custGeom>
              <a:avLst/>
              <a:gdLst/>
              <a:ahLst/>
              <a:cxnLst/>
              <a:rect l="l" t="t" r="r" b="b"/>
              <a:pathLst>
                <a:path w="539429" h="539429">
                  <a:moveTo>
                    <a:pt x="0" y="0"/>
                  </a:moveTo>
                  <a:lnTo>
                    <a:pt x="539429" y="0"/>
                  </a:lnTo>
                  <a:lnTo>
                    <a:pt x="539429" y="539429"/>
                  </a:lnTo>
                  <a:lnTo>
                    <a:pt x="0" y="539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5934773" y="3321532"/>
            <a:ext cx="963981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 dirty="0" err="1">
                <a:latin typeface="Magnolia Script Bold"/>
              </a:rPr>
              <a:t>Disusun</a:t>
            </a:r>
            <a:r>
              <a:rPr lang="en-US" sz="7800" dirty="0">
                <a:latin typeface="Magnolia Script Bold"/>
              </a:rPr>
              <a:t> oleh: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27683" y="5121319"/>
            <a:ext cx="5109356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latin typeface="Open Sans"/>
              </a:rPr>
              <a:t>Nama : ikbal Oktaviansah</a:t>
            </a:r>
          </a:p>
          <a:p>
            <a:pPr>
              <a:lnSpc>
                <a:spcPts val="4759"/>
              </a:lnSpc>
            </a:pPr>
            <a:endParaRPr lang="en-US" sz="3399" dirty="0">
              <a:latin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827683" y="5876903"/>
            <a:ext cx="49067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latin typeface="Open Sans"/>
              </a:rPr>
              <a:t>NIM     : 201011402001</a:t>
            </a:r>
          </a:p>
        </p:txBody>
      </p:sp>
      <p:grpSp>
        <p:nvGrpSpPr>
          <p:cNvPr id="20" name="Group 7">
            <a:extLst>
              <a:ext uri="{FF2B5EF4-FFF2-40B4-BE49-F238E27FC236}">
                <a16:creationId xmlns:a16="http://schemas.microsoft.com/office/drawing/2014/main" id="{C029B12B-51A2-485D-8931-1D347CC2BF9C}"/>
              </a:ext>
            </a:extLst>
          </p:cNvPr>
          <p:cNvGrpSpPr/>
          <p:nvPr/>
        </p:nvGrpSpPr>
        <p:grpSpPr>
          <a:xfrm>
            <a:off x="6181302" y="6775872"/>
            <a:ext cx="465072" cy="465072"/>
            <a:chOff x="0" y="0"/>
            <a:chExt cx="812800" cy="812800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8E56DB1-6AB7-45B9-A8ED-5FB8C65553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4266"/>
            </a:solidFill>
          </p:spPr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E9D2B9E0-51BB-42B1-9BC8-C0ED72C52B1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18">
            <a:extLst>
              <a:ext uri="{FF2B5EF4-FFF2-40B4-BE49-F238E27FC236}">
                <a16:creationId xmlns:a16="http://schemas.microsoft.com/office/drawing/2014/main" id="{2C5182BF-039C-4C84-A35D-0AE4B8CCB8E0}"/>
              </a:ext>
            </a:extLst>
          </p:cNvPr>
          <p:cNvSpPr txBox="1"/>
          <p:nvPr/>
        </p:nvSpPr>
        <p:spPr>
          <a:xfrm>
            <a:off x="6761166" y="6718213"/>
            <a:ext cx="49067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latin typeface="Open Sans"/>
              </a:rPr>
              <a:t>07TPLE009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835957">
            <a:off x="-6203196" y="8625739"/>
            <a:ext cx="22816215" cy="8628678"/>
          </a:xfrm>
          <a:custGeom>
            <a:avLst/>
            <a:gdLst/>
            <a:ahLst/>
            <a:cxnLst/>
            <a:rect l="l" t="t" r="r" b="b"/>
            <a:pathLst>
              <a:path w="22816215" h="8628678">
                <a:moveTo>
                  <a:pt x="0" y="0"/>
                </a:moveTo>
                <a:lnTo>
                  <a:pt x="22816215" y="0"/>
                </a:lnTo>
                <a:lnTo>
                  <a:pt x="22816215" y="8628678"/>
                </a:lnTo>
                <a:lnTo>
                  <a:pt x="0" y="8628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449897">
            <a:off x="-6100762" y="8242507"/>
            <a:ext cx="20849711" cy="7884982"/>
          </a:xfrm>
          <a:custGeom>
            <a:avLst/>
            <a:gdLst/>
            <a:ahLst/>
            <a:cxnLst/>
            <a:rect l="l" t="t" r="r" b="b"/>
            <a:pathLst>
              <a:path w="20849711" h="7884982">
                <a:moveTo>
                  <a:pt x="0" y="0"/>
                </a:moveTo>
                <a:lnTo>
                  <a:pt x="20849711" y="0"/>
                </a:lnTo>
                <a:lnTo>
                  <a:pt x="20849711" y="7884981"/>
                </a:lnTo>
                <a:lnTo>
                  <a:pt x="0" y="7884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824842">
            <a:off x="10957845" y="-5328607"/>
            <a:ext cx="9893699" cy="9956936"/>
          </a:xfrm>
          <a:custGeom>
            <a:avLst/>
            <a:gdLst/>
            <a:ahLst/>
            <a:cxnLst/>
            <a:rect l="l" t="t" r="r" b="b"/>
            <a:pathLst>
              <a:path w="9893699" h="9956936">
                <a:moveTo>
                  <a:pt x="0" y="0"/>
                </a:moveTo>
                <a:lnTo>
                  <a:pt x="9893699" y="0"/>
                </a:lnTo>
                <a:lnTo>
                  <a:pt x="9893699" y="9956936"/>
                </a:lnTo>
                <a:lnTo>
                  <a:pt x="0" y="995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985384">
            <a:off x="10554803" y="-6388271"/>
            <a:ext cx="10699783" cy="10768172"/>
          </a:xfrm>
          <a:custGeom>
            <a:avLst/>
            <a:gdLst/>
            <a:ahLst/>
            <a:cxnLst/>
            <a:rect l="l" t="t" r="r" b="b"/>
            <a:pathLst>
              <a:path w="10699783" h="10768172">
                <a:moveTo>
                  <a:pt x="0" y="0"/>
                </a:moveTo>
                <a:lnTo>
                  <a:pt x="10699783" y="0"/>
                </a:lnTo>
                <a:lnTo>
                  <a:pt x="10699783" y="10768172"/>
                </a:lnTo>
                <a:lnTo>
                  <a:pt x="0" y="10768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05277" y="4552950"/>
            <a:ext cx="11877447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latin typeface="Magnolia Script"/>
              </a:rPr>
              <a:t>A. Whitebox &amp; Unit Test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395177" y="2716177"/>
            <a:ext cx="7542136" cy="5662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3"/>
              </a:lnSpc>
            </a:pPr>
            <a:r>
              <a:rPr lang="en-US" sz="2630" dirty="0">
                <a:latin typeface="Open Sans"/>
              </a:rPr>
              <a:t>White box testing </a:t>
            </a:r>
            <a:r>
              <a:rPr lang="en-US" sz="2630" dirty="0" err="1">
                <a:latin typeface="Open Sans"/>
              </a:rPr>
              <a:t>atau</a:t>
            </a:r>
            <a:r>
              <a:rPr lang="en-US" sz="2630" dirty="0">
                <a:latin typeface="Open Sans"/>
              </a:rPr>
              <a:t> yang </a:t>
            </a:r>
            <a:r>
              <a:rPr lang="en-US" sz="2630" dirty="0" err="1">
                <a:latin typeface="Open Sans"/>
              </a:rPr>
              <a:t>dapat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diartikan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menjadi</a:t>
            </a:r>
            <a:r>
              <a:rPr lang="en-US" sz="2630" dirty="0">
                <a:latin typeface="Open Sans"/>
              </a:rPr>
              <a:t> “</a:t>
            </a:r>
            <a:r>
              <a:rPr lang="en-US" sz="2630" dirty="0" err="1">
                <a:latin typeface="Open Sans"/>
              </a:rPr>
              <a:t>pengujian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kotak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putih</a:t>
            </a:r>
            <a:r>
              <a:rPr lang="en-US" sz="2630" dirty="0">
                <a:latin typeface="Open Sans"/>
              </a:rPr>
              <a:t>” </a:t>
            </a:r>
            <a:r>
              <a:rPr lang="en-US" sz="2630" dirty="0" err="1">
                <a:latin typeface="Open Sans"/>
              </a:rPr>
              <a:t>adalah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pengujian</a:t>
            </a:r>
            <a:r>
              <a:rPr lang="en-US" sz="2630" dirty="0">
                <a:latin typeface="Open Sans"/>
              </a:rPr>
              <a:t> yang </a:t>
            </a:r>
            <a:r>
              <a:rPr lang="en-US" sz="2630" dirty="0" err="1">
                <a:latin typeface="Open Sans"/>
              </a:rPr>
              <a:t>dilakukan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untuk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menguji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perangkat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lunak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dengan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cara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menganalisa</a:t>
            </a:r>
            <a:r>
              <a:rPr lang="en-US" sz="2630" dirty="0">
                <a:latin typeface="Open Sans"/>
              </a:rPr>
              <a:t> dan </a:t>
            </a:r>
            <a:r>
              <a:rPr lang="en-US" sz="2630" dirty="0" err="1">
                <a:latin typeface="Open Sans"/>
              </a:rPr>
              <a:t>meneliti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struktur</a:t>
            </a:r>
            <a:r>
              <a:rPr lang="en-US" sz="2630" dirty="0">
                <a:latin typeface="Open Sans"/>
              </a:rPr>
              <a:t> internal dan </a:t>
            </a:r>
            <a:r>
              <a:rPr lang="en-US" sz="2630" dirty="0" err="1">
                <a:latin typeface="Open Sans"/>
              </a:rPr>
              <a:t>kode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dari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perangkat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lunak</a:t>
            </a:r>
            <a:r>
              <a:rPr lang="en-US" sz="2630" dirty="0">
                <a:latin typeface="Open Sans"/>
              </a:rPr>
              <a:t>. Lain </a:t>
            </a:r>
            <a:r>
              <a:rPr lang="en-US" sz="2630" dirty="0" err="1">
                <a:latin typeface="Open Sans"/>
              </a:rPr>
              <a:t>halnya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dengan</a:t>
            </a:r>
            <a:r>
              <a:rPr lang="en-US" sz="2630" dirty="0">
                <a:latin typeface="Open Sans"/>
              </a:rPr>
              <a:t> black box testing yang </a:t>
            </a:r>
            <a:r>
              <a:rPr lang="en-US" sz="2630" dirty="0" err="1">
                <a:latin typeface="Open Sans"/>
              </a:rPr>
              <a:t>hanya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melihat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hasil</a:t>
            </a:r>
            <a:r>
              <a:rPr lang="en-US" sz="2630" dirty="0">
                <a:latin typeface="Open Sans"/>
              </a:rPr>
              <a:t> input dan output </a:t>
            </a:r>
            <a:r>
              <a:rPr lang="en-US" sz="2630" dirty="0" err="1">
                <a:latin typeface="Open Sans"/>
              </a:rPr>
              <a:t>dari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perangkat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lunak</a:t>
            </a:r>
            <a:r>
              <a:rPr lang="en-US" sz="2630" dirty="0">
                <a:latin typeface="Open Sans"/>
              </a:rPr>
              <a:t>, </a:t>
            </a:r>
            <a:r>
              <a:rPr lang="en-US" sz="2630" dirty="0" err="1">
                <a:latin typeface="Open Sans"/>
              </a:rPr>
              <a:t>pengujian</a:t>
            </a:r>
            <a:r>
              <a:rPr lang="en-US" sz="2630" dirty="0">
                <a:latin typeface="Open Sans"/>
              </a:rPr>
              <a:t> white box testing </a:t>
            </a:r>
            <a:r>
              <a:rPr lang="en-US" sz="2630" dirty="0" err="1">
                <a:latin typeface="Open Sans"/>
              </a:rPr>
              <a:t>berfokus</a:t>
            </a:r>
            <a:r>
              <a:rPr lang="en-US" sz="2630" dirty="0">
                <a:latin typeface="Open Sans"/>
              </a:rPr>
              <a:t> pada </a:t>
            </a:r>
            <a:r>
              <a:rPr lang="en-US" sz="2630" dirty="0" err="1">
                <a:latin typeface="Open Sans"/>
              </a:rPr>
              <a:t>aliran</a:t>
            </a:r>
            <a:r>
              <a:rPr lang="en-US" sz="2630" dirty="0">
                <a:latin typeface="Open Sans"/>
              </a:rPr>
              <a:t> input dan output </a:t>
            </a:r>
            <a:r>
              <a:rPr lang="en-US" sz="2630" dirty="0" err="1">
                <a:latin typeface="Open Sans"/>
              </a:rPr>
              <a:t>dari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perangkat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lunak</a:t>
            </a:r>
            <a:r>
              <a:rPr lang="en-US" sz="2630" dirty="0">
                <a:latin typeface="Open Sans"/>
              </a:rPr>
              <a:t>.  </a:t>
            </a:r>
          </a:p>
          <a:p>
            <a:pPr>
              <a:lnSpc>
                <a:spcPts val="3683"/>
              </a:lnSpc>
            </a:pPr>
            <a:endParaRPr lang="en-US" sz="2630" dirty="0">
              <a:latin typeface="Open Sans"/>
            </a:endParaRPr>
          </a:p>
          <a:p>
            <a:pPr>
              <a:lnSpc>
                <a:spcPts val="3683"/>
              </a:lnSpc>
            </a:pPr>
            <a:endParaRPr lang="en-US" sz="2630" dirty="0">
              <a:latin typeface="Open Sans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78289" y="2737407"/>
            <a:ext cx="4812205" cy="4812186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42297" t="-22278" r="-26081" b="-18621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2671831" y="7768506"/>
            <a:ext cx="11618716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3"/>
              </a:lnSpc>
            </a:pPr>
            <a:r>
              <a:rPr lang="en-US" sz="2630" dirty="0" err="1">
                <a:latin typeface="Open Sans"/>
              </a:rPr>
              <a:t>Penguji</a:t>
            </a:r>
            <a:r>
              <a:rPr lang="en-US" sz="2630" dirty="0">
                <a:latin typeface="Open Sans"/>
              </a:rPr>
              <a:t> yang </a:t>
            </a:r>
            <a:r>
              <a:rPr lang="en-US" sz="2630" dirty="0" err="1">
                <a:latin typeface="Open Sans"/>
              </a:rPr>
              <a:t>menggunakan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metode</a:t>
            </a:r>
            <a:r>
              <a:rPr lang="en-US" sz="2630" dirty="0">
                <a:latin typeface="Open Sans"/>
              </a:rPr>
              <a:t> white box </a:t>
            </a:r>
            <a:r>
              <a:rPr lang="en-US" sz="2630" dirty="0" err="1">
                <a:latin typeface="Open Sans"/>
              </a:rPr>
              <a:t>dalam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pengujian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perangkat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lunak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harus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memiliki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pengetahuan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atau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pemahaman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penuh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mengenai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sumber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kode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perangkat</a:t>
            </a:r>
            <a:r>
              <a:rPr lang="en-US" sz="2630" dirty="0">
                <a:latin typeface="Open Sans"/>
              </a:rPr>
              <a:t> </a:t>
            </a:r>
            <a:r>
              <a:rPr lang="en-US" sz="2630" dirty="0" err="1">
                <a:latin typeface="Open Sans"/>
              </a:rPr>
              <a:t>lunak</a:t>
            </a:r>
            <a:r>
              <a:rPr lang="en-US" sz="2630" dirty="0">
                <a:latin typeface="Open Sa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78289" y="1028700"/>
            <a:ext cx="963981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latin typeface="Magnolia Script Bold"/>
              </a:rPr>
              <a:t>Whitebox Testing: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83447" y="438952"/>
            <a:ext cx="963981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latin typeface="Magnolia Script Bold"/>
              </a:rPr>
              <a:t>Teknik Pengujian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83447" y="1821856"/>
            <a:ext cx="11303604" cy="642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White box testing memiliki beberapa teknik dalam melakukan pengujian perangkat lunak diantaranya yaitu: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loop testing: </a:t>
            </a:r>
            <a:r>
              <a:rPr lang="en-US" sz="2799">
                <a:latin typeface="Open Sans"/>
              </a:rPr>
              <a:t>yang berfokus kepada pengujian validasi struktur sebuah perulangan , 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data flow testing:</a:t>
            </a:r>
            <a:r>
              <a:rPr lang="en-US" sz="2799">
                <a:latin typeface="Open Sans"/>
              </a:rPr>
              <a:t> yang melihat  bagaimana data bergerak dalam suatu program.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control flow testing:</a:t>
            </a:r>
            <a:r>
              <a:rPr lang="en-US" sz="2799">
                <a:latin typeface="Open Sans"/>
              </a:rPr>
              <a:t> yang menggunakan aliran kontrol program sebagai model dalam acuan untuk membuat test case, 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branch testing:</a:t>
            </a:r>
            <a:r>
              <a:rPr lang="en-US" sz="2799">
                <a:latin typeface="Open Sans"/>
              </a:rPr>
              <a:t> yang berfokus pada pengujian percabangan dalam program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latin typeface="Open Sans Bold"/>
              </a:rPr>
              <a:t>basis path testing:</a:t>
            </a:r>
            <a:r>
              <a:rPr lang="en-US" sz="2799">
                <a:latin typeface="Open Sans"/>
              </a:rPr>
              <a:t>  yang merupakan teknik yang akan melakukan pengujian pada semua pernyataan atau statement setidaknya sekali.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65030" y="6462587"/>
            <a:ext cx="6685401" cy="5591426"/>
          </a:xfrm>
          <a:custGeom>
            <a:avLst/>
            <a:gdLst/>
            <a:ahLst/>
            <a:cxnLst/>
            <a:rect l="l" t="t" r="r" b="b"/>
            <a:pathLst>
              <a:path w="6685401" h="5591426">
                <a:moveTo>
                  <a:pt x="0" y="0"/>
                </a:moveTo>
                <a:lnTo>
                  <a:pt x="6685401" y="0"/>
                </a:lnTo>
                <a:lnTo>
                  <a:pt x="6685401" y="5591426"/>
                </a:lnTo>
                <a:lnTo>
                  <a:pt x="0" y="5591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52961" y="1827433"/>
            <a:ext cx="12822826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 err="1">
                <a:latin typeface="Open Sans"/>
              </a:rPr>
              <a:t>Untuk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melakukan</a:t>
            </a:r>
            <a:r>
              <a:rPr lang="en-US" sz="2799" dirty="0">
                <a:latin typeface="Open Sans"/>
              </a:rPr>
              <a:t> white box testing </a:t>
            </a:r>
            <a:r>
              <a:rPr lang="en-US" sz="2799" dirty="0" err="1">
                <a:latin typeface="Open Sans"/>
              </a:rPr>
              <a:t>dengan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teknik</a:t>
            </a:r>
            <a:r>
              <a:rPr lang="en-US" sz="2799" dirty="0">
                <a:latin typeface="Open Sans"/>
              </a:rPr>
              <a:t> path coverage, tester </a:t>
            </a:r>
            <a:r>
              <a:rPr lang="en-US" sz="2799" dirty="0" err="1">
                <a:latin typeface="Open Sans"/>
              </a:rPr>
              <a:t>harus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menggambar</a:t>
            </a:r>
            <a:r>
              <a:rPr lang="en-US" sz="2799" dirty="0">
                <a:latin typeface="Open Sans"/>
              </a:rPr>
              <a:t> diagram (flowchart) </a:t>
            </a:r>
            <a:r>
              <a:rPr lang="en-US" sz="2799" dirty="0" err="1">
                <a:latin typeface="Open Sans"/>
              </a:rPr>
              <a:t>kontrol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kode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untuk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melihat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kemungkinan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jalur</a:t>
            </a:r>
            <a:r>
              <a:rPr lang="en-US" sz="2799" dirty="0">
                <a:latin typeface="Open Sans"/>
              </a:rPr>
              <a:t> yang </a:t>
            </a:r>
            <a:r>
              <a:rPr lang="en-US" sz="2799" dirty="0" err="1">
                <a:latin typeface="Open Sans"/>
              </a:rPr>
              <a:t>akan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dilewati</a:t>
            </a:r>
            <a:r>
              <a:rPr lang="en-US" sz="2799" dirty="0">
                <a:latin typeface="Open Sans"/>
              </a:rPr>
              <a:t> </a:t>
            </a:r>
            <a:r>
              <a:rPr lang="en-US" sz="2799" dirty="0" err="1">
                <a:latin typeface="Open Sans"/>
              </a:rPr>
              <a:t>saat</a:t>
            </a:r>
            <a:r>
              <a:rPr lang="en-US" sz="2799" dirty="0">
                <a:latin typeface="Open Sans"/>
              </a:rPr>
              <a:t> program </a:t>
            </a:r>
            <a:r>
              <a:rPr lang="en-US" sz="2799" dirty="0" err="1">
                <a:latin typeface="Open Sans"/>
              </a:rPr>
              <a:t>dijalankan</a:t>
            </a:r>
            <a:r>
              <a:rPr lang="en-US" sz="2799" dirty="0">
                <a:latin typeface="Open Sans"/>
              </a:rPr>
              <a:t>. </a:t>
            </a:r>
          </a:p>
          <a:p>
            <a:pPr>
              <a:lnSpc>
                <a:spcPts val="3919"/>
              </a:lnSpc>
            </a:pPr>
            <a:r>
              <a:rPr lang="en-US" sz="2799" dirty="0" err="1">
                <a:latin typeface="Open Sans"/>
              </a:rPr>
              <a:t>C</a:t>
            </a:r>
            <a:r>
              <a:rPr lang="en-US" sz="2799" dirty="0" err="1">
                <a:latin typeface="Open Sans Bold"/>
              </a:rPr>
              <a:t>ontoh</a:t>
            </a:r>
            <a:r>
              <a:rPr lang="en-US" sz="2799" dirty="0">
                <a:latin typeface="Open Sans Bold"/>
              </a:rPr>
              <a:t> </a:t>
            </a:r>
            <a:r>
              <a:rPr lang="en-US" sz="2799" dirty="0" err="1">
                <a:latin typeface="Open Sans Bold"/>
              </a:rPr>
              <a:t>kode</a:t>
            </a:r>
            <a:r>
              <a:rPr lang="en-US" sz="2799" dirty="0">
                <a:latin typeface="Open Sans Bold"/>
              </a:rPr>
              <a:t> dan </a:t>
            </a:r>
            <a:r>
              <a:rPr lang="en-US" sz="2799" dirty="0" err="1">
                <a:latin typeface="Open Sans Bold"/>
              </a:rPr>
              <a:t>jalurnya</a:t>
            </a:r>
            <a:r>
              <a:rPr lang="en-US" sz="2799" dirty="0">
                <a:latin typeface="Open Sans Bold"/>
              </a:rPr>
              <a:t> </a:t>
            </a:r>
            <a:r>
              <a:rPr lang="en-US" sz="2799" dirty="0" err="1">
                <a:latin typeface="Open Sans Bold"/>
              </a:rPr>
              <a:t>bisa</a:t>
            </a:r>
            <a:r>
              <a:rPr lang="en-US" sz="2799" dirty="0">
                <a:latin typeface="Open Sans Bold"/>
              </a:rPr>
              <a:t> </a:t>
            </a:r>
            <a:r>
              <a:rPr lang="en-US" sz="2799" dirty="0" err="1">
                <a:latin typeface="Open Sans Bold"/>
              </a:rPr>
              <a:t>dilihat</a:t>
            </a:r>
            <a:r>
              <a:rPr lang="en-US" sz="2799" dirty="0">
                <a:latin typeface="Open Sans Bold"/>
              </a:rPr>
              <a:t> pada </a:t>
            </a:r>
            <a:r>
              <a:rPr lang="en-US" sz="2799" dirty="0" err="1">
                <a:latin typeface="Open Sans Bold"/>
              </a:rPr>
              <a:t>gambar</a:t>
            </a:r>
            <a:r>
              <a:rPr lang="en-US" sz="2799" dirty="0">
                <a:latin typeface="Open Sans Bold"/>
              </a:rPr>
              <a:t> di </a:t>
            </a:r>
            <a:r>
              <a:rPr lang="en-US" sz="2799" dirty="0" err="1">
                <a:latin typeface="Open Sans Bold"/>
              </a:rPr>
              <a:t>bawah</a:t>
            </a:r>
            <a:r>
              <a:rPr lang="en-US" sz="2799" dirty="0">
                <a:latin typeface="Open Sans Bold"/>
              </a:rPr>
              <a:t> </a:t>
            </a:r>
            <a:r>
              <a:rPr lang="en-US" sz="2799" dirty="0" err="1">
                <a:latin typeface="Open Sans Bold"/>
              </a:rPr>
              <a:t>ini</a:t>
            </a:r>
            <a:r>
              <a:rPr lang="en-US" sz="2799" dirty="0">
                <a:latin typeface="Open Sans Bold"/>
              </a:rPr>
              <a:t>:</a:t>
            </a:r>
          </a:p>
        </p:txBody>
      </p:sp>
      <p:sp>
        <p:nvSpPr>
          <p:cNvPr id="4" name="Freeform 4"/>
          <p:cNvSpPr/>
          <p:nvPr/>
        </p:nvSpPr>
        <p:spPr>
          <a:xfrm rot="-1398329">
            <a:off x="14536680" y="90556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6699" y="4252628"/>
            <a:ext cx="10188933" cy="5731275"/>
          </a:xfrm>
          <a:custGeom>
            <a:avLst/>
            <a:gdLst/>
            <a:ahLst/>
            <a:cxnLst/>
            <a:rect l="l" t="t" r="r" b="b"/>
            <a:pathLst>
              <a:path w="10188933" h="5731275">
                <a:moveTo>
                  <a:pt x="0" y="0"/>
                </a:moveTo>
                <a:lnTo>
                  <a:pt x="10188933" y="0"/>
                </a:lnTo>
                <a:lnTo>
                  <a:pt x="10188933" y="5731275"/>
                </a:lnTo>
                <a:lnTo>
                  <a:pt x="0" y="5731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85825" y="438150"/>
            <a:ext cx="1197068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latin typeface="Magnolia Script"/>
              </a:rPr>
              <a:t>Contoh Whitebox Testing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65030" y="6462587"/>
            <a:ext cx="6685401" cy="5591426"/>
          </a:xfrm>
          <a:custGeom>
            <a:avLst/>
            <a:gdLst/>
            <a:ahLst/>
            <a:cxnLst/>
            <a:rect l="l" t="t" r="r" b="b"/>
            <a:pathLst>
              <a:path w="6685401" h="5591426">
                <a:moveTo>
                  <a:pt x="0" y="0"/>
                </a:moveTo>
                <a:lnTo>
                  <a:pt x="6685401" y="0"/>
                </a:lnTo>
                <a:lnTo>
                  <a:pt x="6685401" y="5591426"/>
                </a:lnTo>
                <a:lnTo>
                  <a:pt x="0" y="5591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583165" y="1954779"/>
            <a:ext cx="7563731" cy="394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Maka berdasarkan diagram di samping, kemungkinan jalur yang dilewati antara lain:</a:t>
            </a:r>
          </a:p>
          <a:p>
            <a:pPr>
              <a:lnSpc>
                <a:spcPts val="3919"/>
              </a:lnSpc>
            </a:pPr>
            <a:endParaRPr lang="en-US" sz="2799">
              <a:latin typeface="Open Sans"/>
            </a:endParaRPr>
          </a:p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    </a:t>
            </a:r>
            <a:r>
              <a:rPr lang="en-US" sz="2799">
                <a:latin typeface="Open Sans Bold"/>
              </a:rPr>
              <a:t>1, 2 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    1, 3, 4, 5, 6, 8 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    1, 3, 4, 5, 6, 7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    1, 3, 4, 7, 6, 8, dan sebagainya</a:t>
            </a:r>
          </a:p>
          <a:p>
            <a:pPr>
              <a:lnSpc>
                <a:spcPts val="3919"/>
              </a:lnSpc>
            </a:pPr>
            <a:endParaRPr lang="en-US" sz="2799">
              <a:latin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28073" y="6795770"/>
            <a:ext cx="11328433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latin typeface="Open Sans"/>
              </a:rPr>
              <a:t>Karena ada banyaknya jalur yang dihasilkan, maka kemungkinan terdapat jalur yang tidak efisien, berulang, atau salah. </a:t>
            </a:r>
          </a:p>
          <a:p>
            <a:pPr>
              <a:lnSpc>
                <a:spcPts val="3919"/>
              </a:lnSpc>
            </a:pPr>
            <a:endParaRPr lang="en-US" sz="2799">
              <a:latin typeface="Open Sans"/>
            </a:endParaRP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Dengan melakukan teknik path coverage, kode yang menghasilkan jalur yang tak efisien akan dimodifikasi.</a:t>
            </a:r>
            <a:r>
              <a:rPr lang="en-US" sz="2799">
                <a:latin typeface="Open Sans"/>
              </a:rPr>
              <a:t> </a:t>
            </a:r>
          </a:p>
        </p:txBody>
      </p:sp>
      <p:sp>
        <p:nvSpPr>
          <p:cNvPr id="5" name="Freeform 5"/>
          <p:cNvSpPr/>
          <p:nvPr/>
        </p:nvSpPr>
        <p:spPr>
          <a:xfrm>
            <a:off x="1528073" y="1619250"/>
            <a:ext cx="7615927" cy="4283959"/>
          </a:xfrm>
          <a:custGeom>
            <a:avLst/>
            <a:gdLst/>
            <a:ahLst/>
            <a:cxnLst/>
            <a:rect l="l" t="t" r="r" b="b"/>
            <a:pathLst>
              <a:path w="7615927" h="4283959">
                <a:moveTo>
                  <a:pt x="0" y="0"/>
                </a:moveTo>
                <a:lnTo>
                  <a:pt x="7615927" y="0"/>
                </a:lnTo>
                <a:lnTo>
                  <a:pt x="7615927" y="4283959"/>
                </a:lnTo>
                <a:lnTo>
                  <a:pt x="0" y="4283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85825" y="438150"/>
            <a:ext cx="1197068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latin typeface="Magnolia Script"/>
              </a:rPr>
              <a:t>Contoh Whitebox Testing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18096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876813">
            <a:off x="14255523" y="-790791"/>
            <a:ext cx="3703320" cy="4114800"/>
          </a:xfrm>
          <a:custGeom>
            <a:avLst/>
            <a:gdLst/>
            <a:ahLst/>
            <a:cxnLst/>
            <a:rect l="l" t="t" r="r" b="b"/>
            <a:pathLst>
              <a:path w="3703320" h="4114800">
                <a:moveTo>
                  <a:pt x="0" y="0"/>
                </a:moveTo>
                <a:lnTo>
                  <a:pt x="3703320" y="0"/>
                </a:lnTo>
                <a:lnTo>
                  <a:pt x="3703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17802" y="414951"/>
            <a:ext cx="1218577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latin typeface="Magnolia Script"/>
              </a:rPr>
              <a:t>Kelebihan dan Kekurangan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17802" y="1348401"/>
            <a:ext cx="12185775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latin typeface="Magnolia Script"/>
              </a:rPr>
              <a:t>Whitebox Testing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67085" y="2857005"/>
            <a:ext cx="5810229" cy="684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 err="1">
                <a:latin typeface="Open Sans"/>
              </a:rPr>
              <a:t>K</a:t>
            </a:r>
            <a:r>
              <a:rPr lang="en-US" sz="2600" dirty="0" err="1">
                <a:latin typeface="Open Sans Bold"/>
              </a:rPr>
              <a:t>elebihan</a:t>
            </a:r>
            <a:r>
              <a:rPr lang="en-US" sz="2600" dirty="0">
                <a:latin typeface="Open Sans Bold"/>
              </a:rPr>
              <a:t>:</a:t>
            </a:r>
          </a:p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latin typeface="Open Sans"/>
              </a:rPr>
              <a:t>Dapat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menemukan</a:t>
            </a:r>
            <a:r>
              <a:rPr lang="en-US" sz="2600" dirty="0">
                <a:latin typeface="Open Sans"/>
              </a:rPr>
              <a:t> bug </a:t>
            </a:r>
            <a:r>
              <a:rPr lang="en-US" sz="2600" dirty="0" err="1">
                <a:latin typeface="Open Sans"/>
              </a:rPr>
              <a:t>atau</a:t>
            </a:r>
            <a:r>
              <a:rPr lang="en-US" sz="2600" dirty="0">
                <a:latin typeface="Open Sans"/>
              </a:rPr>
              <a:t> error yang </a:t>
            </a:r>
            <a:r>
              <a:rPr lang="en-US" sz="2600" dirty="0" err="1">
                <a:latin typeface="Open Sans"/>
              </a:rPr>
              <a:t>tersembunyi</a:t>
            </a:r>
            <a:r>
              <a:rPr lang="en-US" sz="2600" dirty="0">
                <a:latin typeface="Open Sans"/>
              </a:rPr>
              <a:t>, </a:t>
            </a:r>
            <a:r>
              <a:rPr lang="en-US" sz="2600" dirty="0" err="1">
                <a:latin typeface="Open Sans"/>
              </a:rPr>
              <a:t>termasuk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kesalahan</a:t>
            </a:r>
            <a:r>
              <a:rPr lang="en-US" sz="2600" dirty="0">
                <a:latin typeface="Open Sans"/>
              </a:rPr>
              <a:t> pada </a:t>
            </a:r>
            <a:r>
              <a:rPr lang="en-US" sz="2600" dirty="0" err="1">
                <a:latin typeface="Open Sans"/>
              </a:rPr>
              <a:t>tipografi</a:t>
            </a:r>
            <a:r>
              <a:rPr lang="en-US" sz="2600" dirty="0">
                <a:latin typeface="Open Sans"/>
              </a:rPr>
              <a:t> dan </a:t>
            </a:r>
            <a:r>
              <a:rPr lang="en-US" sz="2600" dirty="0" err="1">
                <a:latin typeface="Open Sans"/>
              </a:rPr>
              <a:t>sintaks</a:t>
            </a:r>
            <a:r>
              <a:rPr lang="en-US" sz="2600" dirty="0">
                <a:latin typeface="Open Sans"/>
              </a:rPr>
              <a:t>. </a:t>
            </a:r>
          </a:p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latin typeface="Open Sans"/>
              </a:rPr>
              <a:t>Otomatisasi</a:t>
            </a:r>
            <a:r>
              <a:rPr lang="en-US" sz="2600" dirty="0">
                <a:latin typeface="Open Sans"/>
              </a:rPr>
              <a:t> dan </a:t>
            </a:r>
            <a:r>
              <a:rPr lang="en-US" sz="2600" dirty="0" err="1">
                <a:latin typeface="Open Sans"/>
              </a:rPr>
              <a:t>optimasi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kode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menjadi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mudah</a:t>
            </a:r>
            <a:r>
              <a:rPr lang="en-US" sz="2600" dirty="0">
                <a:latin typeface="Open Sans"/>
              </a:rPr>
              <a:t>. </a:t>
            </a:r>
          </a:p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latin typeface="Open Sans"/>
              </a:rPr>
              <a:t>Pengujian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bisa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dilakukan</a:t>
            </a:r>
            <a:r>
              <a:rPr lang="en-US" sz="2600" dirty="0">
                <a:latin typeface="Open Sans"/>
              </a:rPr>
              <a:t> pada </a:t>
            </a:r>
            <a:r>
              <a:rPr lang="en-US" sz="2600" dirty="0" err="1">
                <a:latin typeface="Open Sans"/>
              </a:rPr>
              <a:t>tahap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awal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tanpa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perlu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antarmuka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seperti</a:t>
            </a:r>
            <a:r>
              <a:rPr lang="en-US" sz="2600" dirty="0">
                <a:latin typeface="Open Sans"/>
              </a:rPr>
              <a:t> pada black box testing.</a:t>
            </a:r>
          </a:p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latin typeface="Open Sans"/>
              </a:rPr>
              <a:t>Mengoptimalkan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kesalahan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penghapusan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kode</a:t>
            </a:r>
            <a:r>
              <a:rPr lang="en-US" sz="2600" dirty="0">
                <a:latin typeface="Open Sans"/>
              </a:rPr>
              <a:t> dan </a:t>
            </a:r>
            <a:r>
              <a:rPr lang="en-US" sz="2600" dirty="0" err="1">
                <a:latin typeface="Open Sans"/>
              </a:rPr>
              <a:t>membantu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dalam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menghapus</a:t>
            </a:r>
            <a:r>
              <a:rPr lang="en-US" sz="2600" dirty="0">
                <a:latin typeface="Open Sans"/>
              </a:rPr>
              <a:t> baris </a:t>
            </a:r>
            <a:r>
              <a:rPr lang="en-US" sz="2600" dirty="0" err="1">
                <a:latin typeface="Open Sans"/>
              </a:rPr>
              <a:t>kode</a:t>
            </a:r>
            <a:r>
              <a:rPr lang="en-US" sz="2600" dirty="0">
                <a:latin typeface="Open Sans"/>
              </a:rPr>
              <a:t> </a:t>
            </a:r>
            <a:r>
              <a:rPr lang="en-US" sz="2600" dirty="0" err="1">
                <a:latin typeface="Open Sans"/>
              </a:rPr>
              <a:t>tambahan</a:t>
            </a:r>
            <a:r>
              <a:rPr lang="en-US" sz="2600" dirty="0">
                <a:latin typeface="Open Sa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29081" y="2779535"/>
            <a:ext cx="8283198" cy="7152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latin typeface="Open Sans Bold"/>
              </a:rPr>
              <a:t>Kekurangan:</a:t>
            </a:r>
          </a:p>
          <a:p>
            <a:pPr marL="539751" lvl="1" indent="-269876">
              <a:lnSpc>
                <a:spcPts val="3500"/>
              </a:lnSpc>
              <a:buFont typeface="Arial"/>
              <a:buChar char="•"/>
            </a:pPr>
            <a:r>
              <a:rPr lang="en-US" sz="2500">
                <a:latin typeface="Open Sans"/>
              </a:rPr>
              <a:t>Pengujian sangat rumit, butuh waktu yang lama, dan biayanya sangat mahal. </a:t>
            </a:r>
          </a:p>
          <a:p>
            <a:pPr marL="539751" lvl="1" indent="-269876">
              <a:lnSpc>
                <a:spcPts val="3500"/>
              </a:lnSpc>
              <a:buFont typeface="Arial"/>
              <a:buChar char="•"/>
            </a:pPr>
            <a:r>
              <a:rPr lang="en-US" sz="2500">
                <a:latin typeface="Open Sans"/>
              </a:rPr>
              <a:t>Tester harus memiliki pemahaman programming dan coding yang mendalam. </a:t>
            </a:r>
          </a:p>
          <a:p>
            <a:pPr marL="539751" lvl="1" indent="-269876">
              <a:lnSpc>
                <a:spcPts val="3500"/>
              </a:lnSpc>
              <a:buFont typeface="Arial"/>
              <a:buChar char="•"/>
            </a:pPr>
            <a:r>
              <a:rPr lang="en-US" sz="2500">
                <a:latin typeface="Open Sans"/>
              </a:rPr>
              <a:t>Ada kemungkinan tester terlalu fokus pada cara kerja internal software dan melewatkan masalah eksternal.</a:t>
            </a:r>
          </a:p>
          <a:p>
            <a:pPr marL="539751" lvl="1" indent="-269876">
              <a:lnSpc>
                <a:spcPts val="3500"/>
              </a:lnSpc>
              <a:buFont typeface="Arial"/>
              <a:buChar char="•"/>
            </a:pPr>
            <a:r>
              <a:rPr lang="en-US" sz="2500">
                <a:latin typeface="Open Sans"/>
              </a:rPr>
              <a:t>Ada kemungkinan tester memiliki pandangan yang bias terhadap software karena mereka terbiasa dengan cara kerja internalnya, sehingga kesalahan dalam produksi bisa lebih banyak. </a:t>
            </a:r>
          </a:p>
          <a:p>
            <a:pPr marL="539751" lvl="1" indent="-269876">
              <a:lnSpc>
                <a:spcPts val="3500"/>
              </a:lnSpc>
              <a:buFont typeface="Arial"/>
              <a:buChar char="•"/>
            </a:pPr>
            <a:r>
              <a:rPr lang="en-US" sz="2500">
                <a:latin typeface="Open Sans"/>
              </a:rPr>
              <a:t>Desain ulang dan penulisan ulang kode memerlukan test case untuk bisa ditulis lagi. </a:t>
            </a:r>
          </a:p>
          <a:p>
            <a:pPr marL="539751" lvl="1" indent="-269876">
              <a:lnSpc>
                <a:spcPts val="3500"/>
              </a:lnSpc>
              <a:buFont typeface="Arial"/>
              <a:buChar char="•"/>
            </a:pPr>
            <a:r>
              <a:rPr lang="en-US" sz="2500">
                <a:latin typeface="Open Sans"/>
              </a:rPr>
              <a:t>Fungsionalitas yang hilang tidak dapat dideteksi saat kode diuji.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9091639" y="3074391"/>
            <a:ext cx="0" cy="647148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679465">
            <a:off x="10792946" y="-1474141"/>
            <a:ext cx="13361552" cy="12496271"/>
          </a:xfrm>
          <a:custGeom>
            <a:avLst/>
            <a:gdLst/>
            <a:ahLst/>
            <a:cxnLst/>
            <a:rect l="l" t="t" r="r" b="b"/>
            <a:pathLst>
              <a:path w="13361552" h="12496271">
                <a:moveTo>
                  <a:pt x="0" y="0"/>
                </a:moveTo>
                <a:lnTo>
                  <a:pt x="13361552" y="0"/>
                </a:lnTo>
                <a:lnTo>
                  <a:pt x="13361552" y="12496271"/>
                </a:lnTo>
                <a:lnTo>
                  <a:pt x="0" y="12496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525631">
            <a:off x="13688080" y="-1463251"/>
            <a:ext cx="5134469" cy="4801966"/>
          </a:xfrm>
          <a:custGeom>
            <a:avLst/>
            <a:gdLst/>
            <a:ahLst/>
            <a:cxnLst/>
            <a:rect l="l" t="t" r="r" b="b"/>
            <a:pathLst>
              <a:path w="5134469" h="4801966">
                <a:moveTo>
                  <a:pt x="0" y="0"/>
                </a:moveTo>
                <a:lnTo>
                  <a:pt x="5134469" y="0"/>
                </a:lnTo>
                <a:lnTo>
                  <a:pt x="5134469" y="4801965"/>
                </a:lnTo>
                <a:lnTo>
                  <a:pt x="0" y="4801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167773" flipH="1">
            <a:off x="14372168" y="6346416"/>
            <a:ext cx="4961277" cy="4639990"/>
          </a:xfrm>
          <a:custGeom>
            <a:avLst/>
            <a:gdLst/>
            <a:ahLst/>
            <a:cxnLst/>
            <a:rect l="l" t="t" r="r" b="b"/>
            <a:pathLst>
              <a:path w="4961277" h="4639990">
                <a:moveTo>
                  <a:pt x="4961277" y="0"/>
                </a:moveTo>
                <a:lnTo>
                  <a:pt x="0" y="0"/>
                </a:lnTo>
                <a:lnTo>
                  <a:pt x="0" y="4639989"/>
                </a:lnTo>
                <a:lnTo>
                  <a:pt x="4961277" y="4639989"/>
                </a:lnTo>
                <a:lnTo>
                  <a:pt x="49612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62099" y="2101684"/>
            <a:ext cx="9639812" cy="120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latin typeface="Magnolia Script Bold"/>
              </a:rPr>
              <a:t>Unit 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62099" y="3604017"/>
            <a:ext cx="9361385" cy="493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Unit Testing</a:t>
            </a:r>
            <a:r>
              <a:rPr lang="en-US" sz="2799">
                <a:latin typeface="Open Sans"/>
              </a:rPr>
              <a:t> adalah proses pengembangan perangkat lunak di mana bagian aplikasi terkecil yang dapat diuji, yang disebut unit, diperiksa secara individual dan independen untuk mendapatkan hasil tepat.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Metodologi</a:t>
            </a:r>
            <a:r>
              <a:rPr lang="en-US" sz="2799">
                <a:latin typeface="Open Sans"/>
              </a:rPr>
              <a:t> pengujian ini dilakukan selama proses pengembangan oleh Software Developer.</a:t>
            </a:r>
          </a:p>
          <a:p>
            <a:pPr>
              <a:lnSpc>
                <a:spcPts val="3919"/>
              </a:lnSpc>
            </a:pPr>
            <a:r>
              <a:rPr lang="en-US" sz="2799">
                <a:latin typeface="Open Sans Bold"/>
              </a:rPr>
              <a:t>Tujuan utama</a:t>
            </a:r>
            <a:r>
              <a:rPr lang="en-US" sz="2799">
                <a:latin typeface="Open Sans"/>
              </a:rPr>
              <a:t> dari pengujian unit adalah untuk mengisolasi kode tertulis lantas menguji dan menentukan apakah itu berfungsi sebagaimana dimaksud.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754A52-F0DF-403E-92F1-97DB9D31F325}">
  <we:reference id="wa200003157" version="1.0.0.0" store="en-US" storeType="OMEX"/>
  <we:alternateReferences>
    <we:reference id="WA20000315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</TotalTime>
  <Words>1329</Words>
  <Application>Microsoft Office PowerPoint</Application>
  <PresentationFormat>Custom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Open Sans Bold</vt:lpstr>
      <vt:lpstr>Open Sans</vt:lpstr>
      <vt:lpstr>Arial</vt:lpstr>
      <vt:lpstr>Magnolia Script Bold</vt:lpstr>
      <vt:lpstr>Magnolia Script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Kuning Simpel Abstrak Presentasi Tugas Kelompok</dc:title>
  <dc:creator>Irwan Nurhidayat</dc:creator>
  <cp:lastModifiedBy>ikbal oktaviansah</cp:lastModifiedBy>
  <cp:revision>3</cp:revision>
  <dcterms:created xsi:type="dcterms:W3CDTF">2006-08-16T00:00:00Z</dcterms:created>
  <dcterms:modified xsi:type="dcterms:W3CDTF">2023-11-03T14:16:19Z</dcterms:modified>
  <dc:identifier>DAFzGiQ60sA</dc:identifier>
</cp:coreProperties>
</file>