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84" r:id="rId2"/>
  </p:sldMasterIdLst>
  <p:notesMasterIdLst>
    <p:notesMasterId r:id="rId26"/>
  </p:notesMasterIdLst>
  <p:sldIdLst>
    <p:sldId id="256" r:id="rId3"/>
    <p:sldId id="257" r:id="rId4"/>
    <p:sldId id="258" r:id="rId5"/>
    <p:sldId id="259" r:id="rId6"/>
    <p:sldId id="263" r:id="rId7"/>
    <p:sldId id="289" r:id="rId8"/>
    <p:sldId id="264" r:id="rId9"/>
    <p:sldId id="269" r:id="rId10"/>
    <p:sldId id="265" r:id="rId11"/>
    <p:sldId id="270" r:id="rId12"/>
    <p:sldId id="266" r:id="rId13"/>
    <p:sldId id="271" r:id="rId14"/>
    <p:sldId id="267" r:id="rId15"/>
    <p:sldId id="272" r:id="rId16"/>
    <p:sldId id="280" r:id="rId17"/>
    <p:sldId id="281" r:id="rId18"/>
    <p:sldId id="282" r:id="rId19"/>
    <p:sldId id="288" r:id="rId20"/>
    <p:sldId id="279" r:id="rId21"/>
    <p:sldId id="274" r:id="rId22"/>
    <p:sldId id="283" r:id="rId23"/>
    <p:sldId id="275" r:id="rId24"/>
    <p:sldId id="287" r:id="rId25"/>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Cambria" panose="02040503050406030204" pitchFamily="18"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Poppins Bold" panose="00000800000000000000" charset="0"/>
      <p:regular r:id="rId41"/>
    </p:embeddedFont>
    <p:embeddedFont>
      <p:font typeface="Poppins Semi-Bold"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8FCD936-7FCE-4945-B772-193AEC48812F}">
          <p14:sldIdLst>
            <p14:sldId id="256"/>
            <p14:sldId id="257"/>
            <p14:sldId id="258"/>
            <p14:sldId id="259"/>
          </p14:sldIdLst>
        </p14:section>
        <p14:section name="1-" id="{43425637-26D7-4D59-A09F-1DA37B9E2BF1}">
          <p14:sldIdLst>
            <p14:sldId id="263"/>
            <p14:sldId id="289"/>
          </p14:sldIdLst>
        </p14:section>
        <p14:section name="2-" id="{18A5FC90-20F4-461F-81CE-EBFFD7A1F34A}">
          <p14:sldIdLst>
            <p14:sldId id="264"/>
            <p14:sldId id="269"/>
          </p14:sldIdLst>
        </p14:section>
        <p14:section name="3-" id="{91F64A2D-E8B2-49CC-8BA8-672C7041FB67}">
          <p14:sldIdLst>
            <p14:sldId id="265"/>
            <p14:sldId id="270"/>
          </p14:sldIdLst>
        </p14:section>
        <p14:section name="4-" id="{D6389F14-A9F6-4CE0-ACAB-58AE68B5BACD}">
          <p14:sldIdLst>
            <p14:sldId id="266"/>
            <p14:sldId id="271"/>
          </p14:sldIdLst>
        </p14:section>
        <p14:section name="5-" id="{AE0E758E-E7E5-4828-BCD7-A40E3D235999}">
          <p14:sldIdLst>
            <p14:sldId id="267"/>
            <p14:sldId id="272"/>
            <p14:sldId id="280"/>
            <p14:sldId id="281"/>
            <p14:sldId id="282"/>
            <p14:sldId id="288"/>
            <p14:sldId id="279"/>
            <p14:sldId id="274"/>
            <p14:sldId id="283"/>
            <p14:sldId id="275"/>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6323" autoAdjust="0"/>
  </p:normalViewPr>
  <p:slideViewPr>
    <p:cSldViewPr>
      <p:cViewPr>
        <p:scale>
          <a:sx n="75" d="100"/>
          <a:sy n="75" d="100"/>
        </p:scale>
        <p:origin x="47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5.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elaga\OneDrive\Desktop\Prof%20EL%20JALIL\Tableau%20des%20aspects%20version%20rectifi&#233;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r>
              <a:rPr lang="fr-FR" sz="3000" baseline="0" dirty="0"/>
              <a:t>Impacts Majeurs</a:t>
            </a:r>
          </a:p>
        </c:rich>
      </c:tx>
      <c:overlay val="0"/>
      <c:spPr>
        <a:noFill/>
        <a:ln>
          <a:noFill/>
        </a:ln>
        <a:effectLst/>
      </c:spPr>
      <c:txPr>
        <a:bodyPr rot="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Classification!$D$2</c:f>
              <c:strCache>
                <c:ptCount val="1"/>
                <c:pt idx="0">
                  <c:v>cotation G</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(Classification!$A$8,Classification!$A$13,Classification!$A$21,Classification!$A$22,Classification!$A$26)</c:f>
              <c:strCache>
                <c:ptCount val="5"/>
                <c:pt idx="0">
                  <c:v>contamination des eaux par les dérivés de phosphate</c:v>
                </c:pt>
                <c:pt idx="1">
                  <c:v> Dommages potentiels à la biodiversité locale (effets directs et indirects sur la faune et la flore) </c:v>
                </c:pt>
                <c:pt idx="2">
                  <c:v> Pollution des eaux par des agents chimiques dangereux ( acide sulférique +phosphoriques)</c:v>
                </c:pt>
                <c:pt idx="3">
                  <c:v> Contribution aux changements climatiques (émissions dérivées de carbone) </c:v>
                </c:pt>
                <c:pt idx="4">
                  <c:v> Pression sur les ressources en eau locales </c:v>
                </c:pt>
              </c:strCache>
            </c:strRef>
          </c:cat>
          <c:val>
            <c:numRef>
              <c:f>(Classification!$D$8,Classification!$D$13,Classification!$D$15,Classification!$D$21,Classification!$D$26)</c:f>
              <c:numCache>
                <c:formatCode>General</c:formatCode>
                <c:ptCount val="5"/>
                <c:pt idx="0">
                  <c:v>3</c:v>
                </c:pt>
                <c:pt idx="1">
                  <c:v>3</c:v>
                </c:pt>
                <c:pt idx="2">
                  <c:v>4</c:v>
                </c:pt>
                <c:pt idx="3">
                  <c:v>4</c:v>
                </c:pt>
                <c:pt idx="4">
                  <c:v>4</c:v>
                </c:pt>
              </c:numCache>
            </c:numRef>
          </c:val>
          <c:extLst>
            <c:ext xmlns:c16="http://schemas.microsoft.com/office/drawing/2014/chart" uri="{C3380CC4-5D6E-409C-BE32-E72D297353CC}">
              <c16:uniqueId val="{00000000-64BD-4884-86EE-C75AEEFFF256}"/>
            </c:ext>
          </c:extLst>
        </c:ser>
        <c:ser>
          <c:idx val="1"/>
          <c:order val="1"/>
          <c:tx>
            <c:strRef>
              <c:f>Classification!$F$2</c:f>
              <c:strCache>
                <c:ptCount val="1"/>
                <c:pt idx="0">
                  <c:v>Cotation f</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(Classification!$A$8,Classification!$A$13,Classification!$A$21,Classification!$A$22,Classification!$A$26)</c:f>
              <c:strCache>
                <c:ptCount val="5"/>
                <c:pt idx="0">
                  <c:v>contamination des eaux par les dérivés de phosphate</c:v>
                </c:pt>
                <c:pt idx="1">
                  <c:v> Dommages potentiels à la biodiversité locale (effets directs et indirects sur la faune et la flore) </c:v>
                </c:pt>
                <c:pt idx="2">
                  <c:v> Pollution des eaux par des agents chimiques dangereux ( acide sulférique +phosphoriques)</c:v>
                </c:pt>
                <c:pt idx="3">
                  <c:v> Contribution aux changements climatiques (émissions dérivées de carbone) </c:v>
                </c:pt>
                <c:pt idx="4">
                  <c:v> Pression sur les ressources en eau locales </c:v>
                </c:pt>
              </c:strCache>
            </c:strRef>
          </c:cat>
          <c:val>
            <c:numRef>
              <c:f>(Classification!$F$8,Classification!$F$13,Classification!$F$15,Classification!$F$21,Classification!$F$26)</c:f>
              <c:numCache>
                <c:formatCode>General</c:formatCode>
                <c:ptCount val="5"/>
                <c:pt idx="0">
                  <c:v>3</c:v>
                </c:pt>
                <c:pt idx="1">
                  <c:v>3</c:v>
                </c:pt>
                <c:pt idx="2">
                  <c:v>3</c:v>
                </c:pt>
                <c:pt idx="3">
                  <c:v>4</c:v>
                </c:pt>
                <c:pt idx="4">
                  <c:v>3</c:v>
                </c:pt>
              </c:numCache>
            </c:numRef>
          </c:val>
          <c:extLst>
            <c:ext xmlns:c16="http://schemas.microsoft.com/office/drawing/2014/chart" uri="{C3380CC4-5D6E-409C-BE32-E72D297353CC}">
              <c16:uniqueId val="{00000001-64BD-4884-86EE-C75AEEFFF256}"/>
            </c:ext>
          </c:extLst>
        </c:ser>
        <c:ser>
          <c:idx val="2"/>
          <c:order val="2"/>
          <c:tx>
            <c:strRef>
              <c:f>Classification!$H$2</c:f>
              <c:strCache>
                <c:ptCount val="1"/>
                <c:pt idx="0">
                  <c:v>catationS</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(Classification!$A$8,Classification!$A$13,Classification!$A$21,Classification!$A$22,Classification!$A$26)</c:f>
              <c:strCache>
                <c:ptCount val="5"/>
                <c:pt idx="0">
                  <c:v>contamination des eaux par les dérivés de phosphate</c:v>
                </c:pt>
                <c:pt idx="1">
                  <c:v> Dommages potentiels à la biodiversité locale (effets directs et indirects sur la faune et la flore) </c:v>
                </c:pt>
                <c:pt idx="2">
                  <c:v> Pollution des eaux par des agents chimiques dangereux ( acide sulférique +phosphoriques)</c:v>
                </c:pt>
                <c:pt idx="3">
                  <c:v> Contribution aux changements climatiques (émissions dérivées de carbone) </c:v>
                </c:pt>
                <c:pt idx="4">
                  <c:v> Pression sur les ressources en eau locales </c:v>
                </c:pt>
              </c:strCache>
            </c:strRef>
          </c:cat>
          <c:val>
            <c:numRef>
              <c:f>(Classification!$H$8,Classification!$H$13,Classification!$H$15,Classification!$H$21,Classification!$H$26)</c:f>
              <c:numCache>
                <c:formatCode>General</c:formatCode>
                <c:ptCount val="5"/>
                <c:pt idx="0">
                  <c:v>4</c:v>
                </c:pt>
                <c:pt idx="1">
                  <c:v>4</c:v>
                </c:pt>
                <c:pt idx="2">
                  <c:v>4</c:v>
                </c:pt>
                <c:pt idx="3">
                  <c:v>4</c:v>
                </c:pt>
                <c:pt idx="4">
                  <c:v>3</c:v>
                </c:pt>
              </c:numCache>
            </c:numRef>
          </c:val>
          <c:extLst>
            <c:ext xmlns:c16="http://schemas.microsoft.com/office/drawing/2014/chart" uri="{C3380CC4-5D6E-409C-BE32-E72D297353CC}">
              <c16:uniqueId val="{00000002-64BD-4884-86EE-C75AEEFFF256}"/>
            </c:ext>
          </c:extLst>
        </c:ser>
        <c:dLbls>
          <c:dLblPos val="outEnd"/>
          <c:showLegendKey val="0"/>
          <c:showVal val="1"/>
          <c:showCatName val="0"/>
          <c:showSerName val="0"/>
          <c:showPercent val="0"/>
          <c:showBubbleSize val="0"/>
        </c:dLbls>
        <c:gapWidth val="100"/>
        <c:overlap val="-24"/>
        <c:axId val="1662593007"/>
        <c:axId val="1662605487"/>
      </c:barChart>
      <c:catAx>
        <c:axId val="1662593007"/>
        <c:scaling>
          <c:orientation val="minMax"/>
        </c:scaling>
        <c:delete val="0"/>
        <c:axPos val="b"/>
        <c:title>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662605487"/>
        <c:crosses val="autoZero"/>
        <c:auto val="1"/>
        <c:lblAlgn val="ctr"/>
        <c:lblOffset val="100"/>
        <c:noMultiLvlLbl val="0"/>
      </c:catAx>
      <c:valAx>
        <c:axId val="16626054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fr-FR" sz="1600" baseline="0" dirty="0"/>
                  <a:t>cotation</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66259300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600" b="1" i="0" u="none" strike="noStrike" kern="1200" baseline="0">
                <a:solidFill>
                  <a:schemeClr val="tx1">
                    <a:lumMod val="65000"/>
                    <a:lumOff val="35000"/>
                  </a:schemeClr>
                </a:solidFill>
                <a:latin typeface="+mn-lt"/>
                <a:ea typeface="+mn-ea"/>
                <a:cs typeface="+mn-cs"/>
              </a:defRPr>
            </a:pPr>
            <a:endParaRPr lang="fr-FR"/>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CFA6F-6D8C-403E-884E-58774B0D0BFE}" type="datetimeFigureOut">
              <a:rPr lang="fr-FR" smtClean="0"/>
              <a:t>29/11/2023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0E4D-1E98-4A83-BCBE-B8EB092B6769}" type="slidenum">
              <a:rPr lang="fr-FR" smtClean="0"/>
              <a:t>‹N°›</a:t>
            </a:fld>
            <a:endParaRPr lang="fr-FR"/>
          </a:p>
        </p:txBody>
      </p:sp>
    </p:spTree>
    <p:extLst>
      <p:ext uri="{BB962C8B-B14F-4D97-AF65-F5344CB8AC3E}">
        <p14:creationId xmlns:p14="http://schemas.microsoft.com/office/powerpoint/2010/main" val="3869747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exposé débordera l’étude de cas  environnemental  sur l’Office CHERIF du phosphate   </a:t>
            </a:r>
          </a:p>
        </p:txBody>
      </p:sp>
      <p:sp>
        <p:nvSpPr>
          <p:cNvPr id="4" name="Espace réservé du numéro de diapositive 3"/>
          <p:cNvSpPr>
            <a:spLocks noGrp="1"/>
          </p:cNvSpPr>
          <p:nvPr>
            <p:ph type="sldNum" sz="quarter" idx="5"/>
          </p:nvPr>
        </p:nvSpPr>
        <p:spPr/>
        <p:txBody>
          <a:bodyPr/>
          <a:lstStyle/>
          <a:p>
            <a:fld id="{FF400E4D-1E98-4A83-BCBE-B8EB092B6769}" type="slidenum">
              <a:rPr lang="fr-FR" smtClean="0"/>
              <a:t>1</a:t>
            </a:fld>
            <a:endParaRPr lang="fr-FR"/>
          </a:p>
        </p:txBody>
      </p:sp>
    </p:spTree>
    <p:extLst>
      <p:ext uri="{BB962C8B-B14F-4D97-AF65-F5344CB8AC3E}">
        <p14:creationId xmlns:p14="http://schemas.microsoft.com/office/powerpoint/2010/main" val="335592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F400E4D-1E98-4A83-BCBE-B8EB092B6769}" type="slidenum">
              <a:rPr lang="fr-FR" smtClean="0"/>
              <a:t>3</a:t>
            </a:fld>
            <a:endParaRPr lang="fr-FR"/>
          </a:p>
        </p:txBody>
      </p:sp>
    </p:spTree>
    <p:extLst>
      <p:ext uri="{BB962C8B-B14F-4D97-AF65-F5344CB8AC3E}">
        <p14:creationId xmlns:p14="http://schemas.microsoft.com/office/powerpoint/2010/main" val="119243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F400E4D-1E98-4A83-BCBE-B8EB092B6769}" type="slidenum">
              <a:rPr lang="fr-FR" smtClean="0"/>
              <a:t>6</a:t>
            </a:fld>
            <a:endParaRPr lang="fr-FR"/>
          </a:p>
        </p:txBody>
      </p:sp>
    </p:spTree>
    <p:extLst>
      <p:ext uri="{BB962C8B-B14F-4D97-AF65-F5344CB8AC3E}">
        <p14:creationId xmlns:p14="http://schemas.microsoft.com/office/powerpoint/2010/main" val="495402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00E4D-1E98-4A83-BCBE-B8EB092B6769}"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796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F400E4D-1E98-4A83-BCBE-B8EB092B6769}" type="slidenum">
              <a:rPr lang="fr-FR" smtClean="0"/>
              <a:t>19</a:t>
            </a:fld>
            <a:endParaRPr lang="fr-FR"/>
          </a:p>
        </p:txBody>
      </p:sp>
    </p:spTree>
    <p:extLst>
      <p:ext uri="{BB962C8B-B14F-4D97-AF65-F5344CB8AC3E}">
        <p14:creationId xmlns:p14="http://schemas.microsoft.com/office/powerpoint/2010/main" val="235853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F400E4D-1E98-4A83-BCBE-B8EB092B6769}" type="slidenum">
              <a:rPr lang="fr-FR" smtClean="0"/>
              <a:t>23</a:t>
            </a:fld>
            <a:endParaRPr lang="fr-FR"/>
          </a:p>
        </p:txBody>
      </p:sp>
    </p:spTree>
    <p:extLst>
      <p:ext uri="{BB962C8B-B14F-4D97-AF65-F5344CB8AC3E}">
        <p14:creationId xmlns:p14="http://schemas.microsoft.com/office/powerpoint/2010/main" val="153613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575269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121649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002047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867664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1259682" y="547688"/>
            <a:ext cx="15773400" cy="1988345"/>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278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201263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0740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93457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501521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5236107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19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11/29/2023</a:t>
            </a:fld>
            <a:endParaRPr lang="en-US"/>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2019223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LT"/>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5.gif"/><Relationship Id="rId4" Type="http://schemas.openxmlformats.org/officeDocument/2006/relationships/image" Target="../media/image34.jpe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6.gif"/><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slide" Target="slide9.xml"/><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slide" Target="slide5.xml"/><Relationship Id="rId12" Type="http://schemas.openxmlformats.org/officeDocument/2006/relationships/image" Target="../media/image21.png"/><Relationship Id="rId17" Type="http://schemas.openxmlformats.org/officeDocument/2006/relationships/image" Target="../media/image22.png"/><Relationship Id="rId2" Type="http://schemas.openxmlformats.org/officeDocument/2006/relationships/slideLayout" Target="../slideLayouts/slideLayout18.xml"/><Relationship Id="rId16" Type="http://schemas.openxmlformats.org/officeDocument/2006/relationships/slide" Target="slide11.xml"/><Relationship Id="rId20" Type="http://schemas.openxmlformats.org/officeDocument/2006/relationships/image" Target="../media/image23.png"/><Relationship Id="rId1" Type="http://schemas.openxmlformats.org/officeDocument/2006/relationships/themeOverride" Target="../theme/themeOverride1.xml"/><Relationship Id="rId6" Type="http://schemas.openxmlformats.org/officeDocument/2006/relationships/image" Target="../media/image19.png"/><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slide" Target="slide7.xml"/><Relationship Id="rId19" Type="http://schemas.openxmlformats.org/officeDocument/2006/relationships/slide" Target="slide13.xml"/><Relationship Id="rId4" Type="http://schemas.openxmlformats.org/officeDocument/2006/relationships/image" Target="../media/image6.svg"/><Relationship Id="rId9" Type="http://schemas.openxmlformats.org/officeDocument/2006/relationships/image" Target="../media/image20.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27.svg"/></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787783">
            <a:off x="1765300" y="10149589"/>
            <a:ext cx="13758345" cy="7410406"/>
            <a:chOff x="0" y="0"/>
            <a:chExt cx="1296853" cy="698500"/>
          </a:xfrm>
        </p:grpSpPr>
        <p:sp>
          <p:nvSpPr>
            <p:cNvPr id="3" name="Freeform 3"/>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0BF63"/>
            </a:solidFill>
          </p:spPr>
        </p:sp>
        <p:sp>
          <p:nvSpPr>
            <p:cNvPr id="4" name="TextBox 4"/>
            <p:cNvSpPr txBox="1"/>
            <p:nvPr/>
          </p:nvSpPr>
          <p:spPr>
            <a:xfrm>
              <a:off x="114300" y="-57150"/>
              <a:ext cx="1068253"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775767" flipV="1">
            <a:off x="7864699" y="9517084"/>
            <a:ext cx="4968491" cy="236003"/>
          </a:xfrm>
          <a:custGeom>
            <a:avLst/>
            <a:gdLst/>
            <a:ahLst/>
            <a:cxnLst/>
            <a:rect l="l" t="t" r="r" b="b"/>
            <a:pathLst>
              <a:path w="4968491" h="236003">
                <a:moveTo>
                  <a:pt x="0" y="236003"/>
                </a:moveTo>
                <a:lnTo>
                  <a:pt x="4968491" y="236003"/>
                </a:lnTo>
                <a:lnTo>
                  <a:pt x="4968491" y="0"/>
                </a:lnTo>
                <a:lnTo>
                  <a:pt x="0" y="0"/>
                </a:lnTo>
                <a:lnTo>
                  <a:pt x="0" y="236003"/>
                </a:lnTo>
                <a:close/>
              </a:path>
            </a:pathLst>
          </a:custGeom>
          <a:blipFill>
            <a:blip r:embed="rId3">
              <a:alphaModFix amt="80000"/>
            </a:blip>
            <a:stretch>
              <a:fillRect/>
            </a:stretch>
          </a:blipFill>
        </p:spPr>
      </p:sp>
      <p:grpSp>
        <p:nvGrpSpPr>
          <p:cNvPr id="6" name="Group 6"/>
          <p:cNvGrpSpPr/>
          <p:nvPr/>
        </p:nvGrpSpPr>
        <p:grpSpPr>
          <a:xfrm rot="-1787783">
            <a:off x="5129591" y="9086430"/>
            <a:ext cx="13531543" cy="3065584"/>
            <a:chOff x="0" y="0"/>
            <a:chExt cx="3083192" cy="698500"/>
          </a:xfrm>
        </p:grpSpPr>
        <p:sp>
          <p:nvSpPr>
            <p:cNvPr id="7" name="Freeform 7"/>
            <p:cNvSpPr/>
            <p:nvPr/>
          </p:nvSpPr>
          <p:spPr>
            <a:xfrm>
              <a:off x="0" y="0"/>
              <a:ext cx="3083192" cy="698500"/>
            </a:xfrm>
            <a:custGeom>
              <a:avLst/>
              <a:gdLst/>
              <a:ahLst/>
              <a:cxnLst/>
              <a:rect l="l" t="t" r="r" b="b"/>
              <a:pathLst>
                <a:path w="3083192" h="698500">
                  <a:moveTo>
                    <a:pt x="3083192" y="349250"/>
                  </a:moveTo>
                  <a:lnTo>
                    <a:pt x="2879992" y="698500"/>
                  </a:lnTo>
                  <a:lnTo>
                    <a:pt x="203200" y="698500"/>
                  </a:lnTo>
                  <a:lnTo>
                    <a:pt x="0" y="349250"/>
                  </a:lnTo>
                  <a:lnTo>
                    <a:pt x="203200" y="0"/>
                  </a:lnTo>
                  <a:lnTo>
                    <a:pt x="2879992" y="0"/>
                  </a:lnTo>
                  <a:lnTo>
                    <a:pt x="3083192" y="349250"/>
                  </a:lnTo>
                  <a:close/>
                </a:path>
              </a:pathLst>
            </a:custGeom>
            <a:solidFill>
              <a:srgbClr val="024A59"/>
            </a:solidFill>
          </p:spPr>
        </p:sp>
        <p:sp>
          <p:nvSpPr>
            <p:cNvPr id="8" name="TextBox 8"/>
            <p:cNvSpPr txBox="1"/>
            <p:nvPr/>
          </p:nvSpPr>
          <p:spPr>
            <a:xfrm>
              <a:off x="114300" y="-57150"/>
              <a:ext cx="2854592"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1787783">
            <a:off x="10578981" y="-1870630"/>
            <a:ext cx="13758345" cy="7410406"/>
            <a:chOff x="0" y="0"/>
            <a:chExt cx="1296853" cy="698500"/>
          </a:xfrm>
        </p:grpSpPr>
        <p:sp>
          <p:nvSpPr>
            <p:cNvPr id="10" name="Freeform 10"/>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24A59"/>
            </a:solidFill>
          </p:spPr>
        </p:sp>
        <p:sp>
          <p:nvSpPr>
            <p:cNvPr id="11" name="TextBox 11"/>
            <p:cNvSpPr txBox="1"/>
            <p:nvPr/>
          </p:nvSpPr>
          <p:spPr>
            <a:xfrm>
              <a:off x="114300" y="-57150"/>
              <a:ext cx="1068253" cy="7556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1787783">
            <a:off x="9316170" y="-96463"/>
            <a:ext cx="14503583" cy="7811799"/>
            <a:chOff x="0" y="0"/>
            <a:chExt cx="1296853" cy="698500"/>
          </a:xfrm>
        </p:grpSpPr>
        <p:sp>
          <p:nvSpPr>
            <p:cNvPr id="13" name="Freeform 13"/>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0BF63"/>
            </a:solidFill>
          </p:spPr>
        </p:sp>
        <p:sp>
          <p:nvSpPr>
            <p:cNvPr id="14" name="TextBox 14"/>
            <p:cNvSpPr txBox="1"/>
            <p:nvPr/>
          </p:nvSpPr>
          <p:spPr>
            <a:xfrm>
              <a:off x="114300" y="-57150"/>
              <a:ext cx="1068253" cy="75565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rot="-1813147">
            <a:off x="9836813" y="1312669"/>
            <a:ext cx="8743695" cy="7661663"/>
          </a:xfrm>
          <a:custGeom>
            <a:avLst/>
            <a:gdLst/>
            <a:ahLst/>
            <a:cxnLst/>
            <a:rect l="l" t="t" r="r" b="b"/>
            <a:pathLst>
              <a:path w="8743695" h="7661663">
                <a:moveTo>
                  <a:pt x="0" y="0"/>
                </a:moveTo>
                <a:lnTo>
                  <a:pt x="8743694" y="0"/>
                </a:lnTo>
                <a:lnTo>
                  <a:pt x="8743694" y="7661662"/>
                </a:lnTo>
                <a:lnTo>
                  <a:pt x="0" y="7661662"/>
                </a:lnTo>
                <a:lnTo>
                  <a:pt x="0" y="0"/>
                </a:lnTo>
                <a:close/>
              </a:path>
            </a:pathLst>
          </a:custGeom>
          <a:blipFill>
            <a:blip r:embed="rId4"/>
            <a:stretch>
              <a:fillRect/>
            </a:stretch>
          </a:blipFill>
        </p:spPr>
      </p:sp>
      <p:grpSp>
        <p:nvGrpSpPr>
          <p:cNvPr id="16" name="Group 16"/>
          <p:cNvGrpSpPr/>
          <p:nvPr/>
        </p:nvGrpSpPr>
        <p:grpSpPr>
          <a:xfrm>
            <a:off x="10595487" y="939081"/>
            <a:ext cx="7226346" cy="8408839"/>
            <a:chOff x="0" y="0"/>
            <a:chExt cx="698500" cy="812800"/>
          </a:xfrm>
        </p:grpSpPr>
        <p:sp>
          <p:nvSpPr>
            <p:cNvPr id="17" name="Freeform 1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24A59"/>
            </a:solidFill>
          </p:spPr>
        </p:sp>
        <p:sp>
          <p:nvSpPr>
            <p:cNvPr id="18" name="TextBox 18"/>
            <p:cNvSpPr txBox="1"/>
            <p:nvPr/>
          </p:nvSpPr>
          <p:spPr>
            <a:xfrm>
              <a:off x="0" y="82550"/>
              <a:ext cx="698500" cy="590550"/>
            </a:xfrm>
            <a:prstGeom prst="rect">
              <a:avLst/>
            </a:prstGeom>
          </p:spPr>
          <p:txBody>
            <a:bodyPr lIns="50800" tIns="50800" rIns="50800" bIns="50800" rtlCol="0" anchor="ctr"/>
            <a:lstStyle/>
            <a:p>
              <a:pPr algn="ctr">
                <a:lnSpc>
                  <a:spcPts val="2659"/>
                </a:lnSpc>
              </a:pPr>
              <a:endParaRPr/>
            </a:p>
          </p:txBody>
        </p:sp>
      </p:grpSp>
      <p:grpSp>
        <p:nvGrpSpPr>
          <p:cNvPr id="19" name="Group 19"/>
          <p:cNvGrpSpPr>
            <a:grpSpLocks noChangeAspect="1"/>
          </p:cNvGrpSpPr>
          <p:nvPr/>
        </p:nvGrpSpPr>
        <p:grpSpPr>
          <a:xfrm>
            <a:off x="10819302" y="1229804"/>
            <a:ext cx="6778716" cy="7827392"/>
            <a:chOff x="0" y="0"/>
            <a:chExt cx="31287555" cy="36127779"/>
          </a:xfrm>
        </p:grpSpPr>
        <p:sp>
          <p:nvSpPr>
            <p:cNvPr id="20" name="Freeform 20"/>
            <p:cNvSpPr/>
            <p:nvPr/>
          </p:nvSpPr>
          <p:spPr>
            <a:xfrm>
              <a:off x="0" y="0"/>
              <a:ext cx="31287467" cy="36127817"/>
            </a:xfrm>
            <a:custGeom>
              <a:avLst/>
              <a:gdLst/>
              <a:ahLst/>
              <a:cxnLst/>
              <a:rect l="l" t="t" r="r" b="b"/>
              <a:pathLst>
                <a:path w="31287467" h="36127817">
                  <a:moveTo>
                    <a:pt x="15643733" y="0"/>
                  </a:moveTo>
                  <a:lnTo>
                    <a:pt x="0" y="9031859"/>
                  </a:lnTo>
                  <a:lnTo>
                    <a:pt x="0" y="27095831"/>
                  </a:lnTo>
                  <a:lnTo>
                    <a:pt x="15643733" y="36127817"/>
                  </a:lnTo>
                  <a:lnTo>
                    <a:pt x="31287467" y="27095958"/>
                  </a:lnTo>
                  <a:lnTo>
                    <a:pt x="31287467" y="9031859"/>
                  </a:lnTo>
                  <a:lnTo>
                    <a:pt x="15643861" y="0"/>
                  </a:lnTo>
                  <a:close/>
                </a:path>
              </a:pathLst>
            </a:custGeom>
            <a:blipFill>
              <a:blip r:embed="rId5"/>
              <a:stretch>
                <a:fillRect l="-52480" r="-52480"/>
              </a:stretch>
            </a:blipFill>
          </p:spPr>
        </p:sp>
      </p:grpSp>
      <p:sp>
        <p:nvSpPr>
          <p:cNvPr id="21" name="Freeform 21"/>
          <p:cNvSpPr/>
          <p:nvPr/>
        </p:nvSpPr>
        <p:spPr>
          <a:xfrm rot="-1775767">
            <a:off x="13825705" y="8472786"/>
            <a:ext cx="4968491" cy="236003"/>
          </a:xfrm>
          <a:custGeom>
            <a:avLst/>
            <a:gdLst/>
            <a:ahLst/>
            <a:cxnLst/>
            <a:rect l="l" t="t" r="r" b="b"/>
            <a:pathLst>
              <a:path w="4968491" h="236003">
                <a:moveTo>
                  <a:pt x="0" y="0"/>
                </a:moveTo>
                <a:lnTo>
                  <a:pt x="4968491" y="0"/>
                </a:lnTo>
                <a:lnTo>
                  <a:pt x="4968491" y="236003"/>
                </a:lnTo>
                <a:lnTo>
                  <a:pt x="0" y="236003"/>
                </a:lnTo>
                <a:lnTo>
                  <a:pt x="0" y="0"/>
                </a:lnTo>
                <a:close/>
              </a:path>
            </a:pathLst>
          </a:custGeom>
          <a:blipFill>
            <a:blip r:embed="rId3">
              <a:alphaModFix amt="57000"/>
            </a:blip>
            <a:stretch>
              <a:fillRect/>
            </a:stretch>
          </a:blipFill>
        </p:spPr>
      </p:sp>
      <p:sp>
        <p:nvSpPr>
          <p:cNvPr id="22" name="Freeform 22"/>
          <p:cNvSpPr/>
          <p:nvPr/>
        </p:nvSpPr>
        <p:spPr>
          <a:xfrm rot="-1775767" flipV="1">
            <a:off x="11104039" y="765857"/>
            <a:ext cx="4968491" cy="236003"/>
          </a:xfrm>
          <a:custGeom>
            <a:avLst/>
            <a:gdLst/>
            <a:ahLst/>
            <a:cxnLst/>
            <a:rect l="l" t="t" r="r" b="b"/>
            <a:pathLst>
              <a:path w="4968491" h="236003">
                <a:moveTo>
                  <a:pt x="0" y="236004"/>
                </a:moveTo>
                <a:lnTo>
                  <a:pt x="4968491" y="236004"/>
                </a:lnTo>
                <a:lnTo>
                  <a:pt x="4968491" y="0"/>
                </a:lnTo>
                <a:lnTo>
                  <a:pt x="0" y="0"/>
                </a:lnTo>
                <a:lnTo>
                  <a:pt x="0" y="236004"/>
                </a:lnTo>
                <a:close/>
              </a:path>
            </a:pathLst>
          </a:custGeom>
          <a:blipFill>
            <a:blip r:embed="rId3">
              <a:alphaModFix amt="63000"/>
            </a:blip>
            <a:stretch>
              <a:fillRect/>
            </a:stretch>
          </a:blipFill>
        </p:spPr>
      </p:sp>
      <p:sp>
        <p:nvSpPr>
          <p:cNvPr id="23" name="Freeform 23"/>
          <p:cNvSpPr/>
          <p:nvPr/>
        </p:nvSpPr>
        <p:spPr>
          <a:xfrm rot="1804615">
            <a:off x="9891747" y="8537528"/>
            <a:ext cx="4644064" cy="220593"/>
          </a:xfrm>
          <a:custGeom>
            <a:avLst/>
            <a:gdLst/>
            <a:ahLst/>
            <a:cxnLst/>
            <a:rect l="l" t="t" r="r" b="b"/>
            <a:pathLst>
              <a:path w="4644064" h="220593">
                <a:moveTo>
                  <a:pt x="0" y="0"/>
                </a:moveTo>
                <a:lnTo>
                  <a:pt x="4644063" y="0"/>
                </a:lnTo>
                <a:lnTo>
                  <a:pt x="4644063" y="220593"/>
                </a:lnTo>
                <a:lnTo>
                  <a:pt x="0" y="220593"/>
                </a:lnTo>
                <a:lnTo>
                  <a:pt x="0" y="0"/>
                </a:lnTo>
                <a:close/>
              </a:path>
            </a:pathLst>
          </a:custGeom>
          <a:blipFill>
            <a:blip r:embed="rId3">
              <a:alphaModFix amt="80000"/>
            </a:blip>
            <a:stretch>
              <a:fillRect/>
            </a:stretch>
          </a:blipFill>
        </p:spPr>
      </p:sp>
      <p:sp>
        <p:nvSpPr>
          <p:cNvPr id="24" name="Freeform 24"/>
          <p:cNvSpPr/>
          <p:nvPr/>
        </p:nvSpPr>
        <p:spPr>
          <a:xfrm>
            <a:off x="4455745" y="62391"/>
            <a:ext cx="3364902" cy="1772182"/>
          </a:xfrm>
          <a:custGeom>
            <a:avLst/>
            <a:gdLst/>
            <a:ahLst/>
            <a:cxnLst/>
            <a:rect l="l" t="t" r="r" b="b"/>
            <a:pathLst>
              <a:path w="3364902" h="1772182">
                <a:moveTo>
                  <a:pt x="0" y="0"/>
                </a:moveTo>
                <a:lnTo>
                  <a:pt x="3364902" y="0"/>
                </a:lnTo>
                <a:lnTo>
                  <a:pt x="3364902" y="1772182"/>
                </a:lnTo>
                <a:lnTo>
                  <a:pt x="0" y="1772182"/>
                </a:lnTo>
                <a:lnTo>
                  <a:pt x="0" y="0"/>
                </a:lnTo>
                <a:close/>
              </a:path>
            </a:pathLst>
          </a:custGeom>
          <a:blipFill>
            <a:blip r:embed="rId6"/>
            <a:stretch>
              <a:fillRect/>
            </a:stretch>
          </a:blipFill>
        </p:spPr>
      </p:sp>
      <p:sp>
        <p:nvSpPr>
          <p:cNvPr id="25" name="TextBox 25"/>
          <p:cNvSpPr txBox="1"/>
          <p:nvPr/>
        </p:nvSpPr>
        <p:spPr>
          <a:xfrm>
            <a:off x="2012542" y="2732125"/>
            <a:ext cx="4381989" cy="328283"/>
          </a:xfrm>
          <a:prstGeom prst="rect">
            <a:avLst/>
          </a:prstGeom>
        </p:spPr>
        <p:txBody>
          <a:bodyPr lIns="0" tIns="0" rIns="0" bIns="0" rtlCol="0" anchor="t">
            <a:spAutoFit/>
          </a:bodyPr>
          <a:lstStyle/>
          <a:p>
            <a:pPr>
              <a:lnSpc>
                <a:spcPts val="2461"/>
              </a:lnSpc>
            </a:pPr>
            <a:r>
              <a:rPr lang="en-US" sz="2159">
                <a:solidFill>
                  <a:srgbClr val="000000"/>
                </a:solidFill>
                <a:latin typeface="Poppins Semi-Bold"/>
              </a:rPr>
              <a:t>Exposé de class sur :</a:t>
            </a:r>
          </a:p>
        </p:txBody>
      </p:sp>
      <p:sp>
        <p:nvSpPr>
          <p:cNvPr id="26" name="TextBox 26"/>
          <p:cNvSpPr txBox="1"/>
          <p:nvPr/>
        </p:nvSpPr>
        <p:spPr>
          <a:xfrm>
            <a:off x="326186" y="9720488"/>
            <a:ext cx="4540339" cy="247375"/>
          </a:xfrm>
          <a:prstGeom prst="rect">
            <a:avLst/>
          </a:prstGeom>
        </p:spPr>
        <p:txBody>
          <a:bodyPr wrap="square" lIns="0" tIns="0" rIns="0" bIns="0" rtlCol="0" anchor="t">
            <a:spAutoFit/>
          </a:bodyPr>
          <a:lstStyle/>
          <a:p>
            <a:pPr>
              <a:lnSpc>
                <a:spcPts val="1855"/>
              </a:lnSpc>
            </a:pPr>
            <a:r>
              <a:rPr lang="en-US" b="1" dirty="0" err="1">
                <a:solidFill>
                  <a:srgbClr val="000000"/>
                </a:solidFill>
                <a:latin typeface="Poppins"/>
              </a:rPr>
              <a:t>Année</a:t>
            </a:r>
            <a:r>
              <a:rPr lang="en-US" b="1" dirty="0">
                <a:solidFill>
                  <a:srgbClr val="000000"/>
                </a:solidFill>
                <a:latin typeface="Poppins"/>
              </a:rPr>
              <a:t> </a:t>
            </a:r>
            <a:r>
              <a:rPr lang="en-US" b="1" dirty="0" err="1">
                <a:solidFill>
                  <a:srgbClr val="000000"/>
                </a:solidFill>
                <a:latin typeface="Poppins"/>
              </a:rPr>
              <a:t>universitaire</a:t>
            </a:r>
            <a:r>
              <a:rPr lang="en-US" b="1" dirty="0">
                <a:solidFill>
                  <a:srgbClr val="000000"/>
                </a:solidFill>
                <a:latin typeface="Poppins"/>
              </a:rPr>
              <a:t> : 2023/2024</a:t>
            </a:r>
          </a:p>
        </p:txBody>
      </p:sp>
      <p:sp>
        <p:nvSpPr>
          <p:cNvPr id="27" name="TextBox 27"/>
          <p:cNvSpPr txBox="1"/>
          <p:nvPr/>
        </p:nvSpPr>
        <p:spPr>
          <a:xfrm>
            <a:off x="546835" y="3298084"/>
            <a:ext cx="10048652" cy="1964209"/>
          </a:xfrm>
          <a:prstGeom prst="rect">
            <a:avLst/>
          </a:prstGeom>
        </p:spPr>
        <p:txBody>
          <a:bodyPr lIns="0" tIns="0" rIns="0" bIns="0" rtlCol="0" anchor="t">
            <a:spAutoFit/>
          </a:bodyPr>
          <a:lstStyle/>
          <a:p>
            <a:pPr algn="ctr">
              <a:lnSpc>
                <a:spcPts val="7433"/>
              </a:lnSpc>
            </a:pPr>
            <a:r>
              <a:rPr lang="en-US" sz="6520" dirty="0">
                <a:solidFill>
                  <a:srgbClr val="000000"/>
                </a:solidFill>
                <a:latin typeface="Poppins Bold"/>
              </a:rPr>
              <a:t>Etude de </a:t>
            </a:r>
            <a:r>
              <a:rPr lang="en-US" sz="6520" dirty="0" err="1">
                <a:solidFill>
                  <a:srgbClr val="000000"/>
                </a:solidFill>
                <a:latin typeface="Poppins Bold"/>
              </a:rPr>
              <a:t>cas</a:t>
            </a:r>
            <a:r>
              <a:rPr lang="en-US" sz="6520" dirty="0">
                <a:solidFill>
                  <a:srgbClr val="000000"/>
                </a:solidFill>
                <a:latin typeface="Poppins Bold"/>
              </a:rPr>
              <a:t> </a:t>
            </a:r>
          </a:p>
          <a:p>
            <a:pPr>
              <a:lnSpc>
                <a:spcPts val="7433"/>
              </a:lnSpc>
            </a:pPr>
            <a:r>
              <a:rPr lang="en-US" sz="6520" dirty="0">
                <a:solidFill>
                  <a:srgbClr val="000000"/>
                </a:solidFill>
                <a:latin typeface="Poppins Bold"/>
              </a:rPr>
              <a:t>OCP </a:t>
            </a:r>
            <a:r>
              <a:rPr lang="en-US" sz="6520" dirty="0" err="1">
                <a:solidFill>
                  <a:srgbClr val="000000"/>
                </a:solidFill>
                <a:latin typeface="Poppins Bold"/>
              </a:rPr>
              <a:t>comme</a:t>
            </a:r>
            <a:r>
              <a:rPr lang="en-US" sz="6520" dirty="0">
                <a:solidFill>
                  <a:srgbClr val="000000"/>
                </a:solidFill>
                <a:latin typeface="Poppins Bold"/>
              </a:rPr>
              <a:t> </a:t>
            </a:r>
            <a:r>
              <a:rPr lang="en-US" sz="6520" dirty="0" err="1">
                <a:solidFill>
                  <a:srgbClr val="000000"/>
                </a:solidFill>
                <a:latin typeface="Poppins Bold"/>
              </a:rPr>
              <a:t>exemple</a:t>
            </a:r>
            <a:endParaRPr lang="en-US" sz="6520" dirty="0">
              <a:solidFill>
                <a:srgbClr val="000000"/>
              </a:solidFill>
              <a:latin typeface="Poppins Bold"/>
            </a:endParaRPr>
          </a:p>
        </p:txBody>
      </p:sp>
      <p:sp>
        <p:nvSpPr>
          <p:cNvPr id="28" name="TextBox 28"/>
          <p:cNvSpPr txBox="1"/>
          <p:nvPr/>
        </p:nvSpPr>
        <p:spPr>
          <a:xfrm>
            <a:off x="996137" y="5382164"/>
            <a:ext cx="8241444" cy="3885679"/>
          </a:xfrm>
          <a:prstGeom prst="rect">
            <a:avLst/>
          </a:prstGeom>
        </p:spPr>
        <p:txBody>
          <a:bodyPr lIns="0" tIns="0" rIns="0" bIns="0" rtlCol="0" anchor="t">
            <a:spAutoFit/>
          </a:bodyPr>
          <a:lstStyle/>
          <a:p>
            <a:pPr algn="ctr">
              <a:lnSpc>
                <a:spcPts val="3504"/>
              </a:lnSpc>
            </a:pPr>
            <a:r>
              <a:rPr lang="en-US" sz="2800" u="sng" spc="132" dirty="0" err="1">
                <a:solidFill>
                  <a:srgbClr val="000000"/>
                </a:solidFill>
                <a:latin typeface="Poppins Bold"/>
              </a:rPr>
              <a:t>Demandé</a:t>
            </a:r>
            <a:r>
              <a:rPr lang="en-US" sz="2800" u="sng" spc="132" dirty="0">
                <a:solidFill>
                  <a:srgbClr val="000000"/>
                </a:solidFill>
                <a:latin typeface="Poppins Bold"/>
              </a:rPr>
              <a:t> par : </a:t>
            </a:r>
            <a:r>
              <a:rPr lang="en-US" sz="2800" u="sng" spc="132" dirty="0" err="1">
                <a:solidFill>
                  <a:srgbClr val="000000"/>
                </a:solidFill>
                <a:latin typeface="Poppins Bold"/>
              </a:rPr>
              <a:t>Professeur</a:t>
            </a:r>
            <a:r>
              <a:rPr lang="en-US" sz="2800" u="sng" spc="132" dirty="0">
                <a:solidFill>
                  <a:srgbClr val="000000"/>
                </a:solidFill>
                <a:latin typeface="Poppins Bold"/>
              </a:rPr>
              <a:t>, EL JALIL </a:t>
            </a:r>
          </a:p>
          <a:p>
            <a:pPr>
              <a:lnSpc>
                <a:spcPts val="3504"/>
              </a:lnSpc>
            </a:pPr>
            <a:endParaRPr lang="en-US" sz="3073" u="sng" spc="132" dirty="0">
              <a:solidFill>
                <a:srgbClr val="000000"/>
              </a:solidFill>
              <a:latin typeface="Poppins Bold"/>
            </a:endParaRPr>
          </a:p>
          <a:p>
            <a:pPr>
              <a:lnSpc>
                <a:spcPts val="3504"/>
              </a:lnSpc>
            </a:pPr>
            <a:r>
              <a:rPr lang="en-US" sz="3073" u="sng" spc="132" dirty="0" err="1">
                <a:solidFill>
                  <a:srgbClr val="000000"/>
                </a:solidFill>
                <a:latin typeface="Poppins Bold"/>
              </a:rPr>
              <a:t>Réalisé</a:t>
            </a:r>
            <a:r>
              <a:rPr lang="en-US" sz="3073" u="sng" spc="132" dirty="0">
                <a:solidFill>
                  <a:srgbClr val="000000"/>
                </a:solidFill>
                <a:latin typeface="Poppins Bold"/>
              </a:rPr>
              <a:t> par</a:t>
            </a:r>
            <a:r>
              <a:rPr lang="en-US" sz="3073" spc="132" dirty="0">
                <a:solidFill>
                  <a:srgbClr val="000000"/>
                </a:solidFill>
                <a:latin typeface="Poppins Semi-Bold"/>
              </a:rPr>
              <a:t> :</a:t>
            </a:r>
          </a:p>
          <a:p>
            <a:pPr>
              <a:lnSpc>
                <a:spcPts val="3276"/>
              </a:lnSpc>
            </a:pPr>
            <a:r>
              <a:rPr lang="en-US" sz="2873" spc="123" dirty="0">
                <a:solidFill>
                  <a:srgbClr val="000000"/>
                </a:solidFill>
                <a:latin typeface="Poppins"/>
              </a:rPr>
              <a:t>NOUARI Omayma </a:t>
            </a:r>
          </a:p>
          <a:p>
            <a:pPr>
              <a:lnSpc>
                <a:spcPts val="3276"/>
              </a:lnSpc>
            </a:pPr>
            <a:r>
              <a:rPr lang="en-US" sz="2873" spc="123" dirty="0">
                <a:solidFill>
                  <a:srgbClr val="000000"/>
                </a:solidFill>
                <a:latin typeface="Poppins"/>
              </a:rPr>
              <a:t>OUBZIZ ABDERRAZAK</a:t>
            </a:r>
          </a:p>
          <a:p>
            <a:pPr>
              <a:lnSpc>
                <a:spcPts val="3276"/>
              </a:lnSpc>
            </a:pPr>
            <a:r>
              <a:rPr lang="en-US" sz="2873" spc="123" dirty="0">
                <a:solidFill>
                  <a:srgbClr val="000000"/>
                </a:solidFill>
                <a:latin typeface="Poppins"/>
              </a:rPr>
              <a:t>BOUMAALIF Sakina </a:t>
            </a:r>
          </a:p>
          <a:p>
            <a:pPr>
              <a:lnSpc>
                <a:spcPts val="3276"/>
              </a:lnSpc>
            </a:pPr>
            <a:r>
              <a:rPr lang="en-US" sz="2873" spc="123" dirty="0">
                <a:solidFill>
                  <a:srgbClr val="000000"/>
                </a:solidFill>
                <a:latin typeface="Poppins"/>
              </a:rPr>
              <a:t>ESSARHIR RABAB</a:t>
            </a:r>
          </a:p>
          <a:p>
            <a:pPr>
              <a:lnSpc>
                <a:spcPts val="3276"/>
              </a:lnSpc>
            </a:pPr>
            <a:r>
              <a:rPr lang="en-US" sz="2873" spc="123" dirty="0">
                <a:solidFill>
                  <a:srgbClr val="000000"/>
                </a:solidFill>
                <a:latin typeface="Poppins"/>
              </a:rPr>
              <a:t>EL AGADI Mohamed Ikbal</a:t>
            </a:r>
          </a:p>
          <a:p>
            <a:pPr>
              <a:lnSpc>
                <a:spcPts val="3276"/>
              </a:lnSpc>
            </a:pPr>
            <a:r>
              <a:rPr lang="en-US" sz="2873" spc="123" dirty="0">
                <a:solidFill>
                  <a:srgbClr val="000000"/>
                </a:solidFill>
                <a:latin typeface="Poppins"/>
              </a:rPr>
              <a:t>ENNAOULI Bilal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26077 -0.29244 L -1.94444E-6 3.33333E-6 " pathEditMode="relative" rAng="0" ptsTypes="AA">
                                      <p:cBhvr>
                                        <p:cTn id="6" dur="1000" fill="hold"/>
                                        <p:tgtEl>
                                          <p:spTgt spid="12"/>
                                        </p:tgtEl>
                                        <p:attrNameLst>
                                          <p:attrName>ppt_x</p:attrName>
                                          <p:attrName>ppt_y</p:attrName>
                                        </p:attrNameLst>
                                      </p:cBhvr>
                                      <p:rCtr x="-13064" y="14444"/>
                                    </p:animMotion>
                                  </p:childTnLst>
                                </p:cTn>
                              </p:par>
                              <p:par>
                                <p:cTn id="7" presetID="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500" fill="hold"/>
                                        <p:tgtEl>
                                          <p:spTgt spid="2"/>
                                        </p:tgtEl>
                                        <p:attrNameLst>
                                          <p:attrName>ppt_x</p:attrName>
                                        </p:attrNameLst>
                                      </p:cBhvr>
                                      <p:tavLst>
                                        <p:tav tm="0">
                                          <p:val>
                                            <p:strVal val="#ppt_x"/>
                                          </p:val>
                                        </p:tav>
                                        <p:tav tm="100000">
                                          <p:val>
                                            <p:strVal val="#ppt_x"/>
                                          </p:val>
                                        </p:tav>
                                      </p:tavLst>
                                    </p:anim>
                                    <p:anim calcmode="lin" valueType="num">
                                      <p:cBhvr additive="base">
                                        <p:cTn id="10" dur="500" fill="hold"/>
                                        <p:tgtEl>
                                          <p:spTgt spid="2"/>
                                        </p:tgtEl>
                                        <p:attrNameLst>
                                          <p:attrName>ppt_y</p:attrName>
                                        </p:attrNameLst>
                                      </p:cBhvr>
                                      <p:tavLst>
                                        <p:tav tm="0">
                                          <p:val>
                                            <p:strVal val="1+#ppt_h/2"/>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B66219F-A01B-43FA-B4B7-89B32981499E}"/>
              </a:ext>
            </a:extLst>
          </p:cNvPr>
          <p:cNvSpPr/>
          <p:nvPr/>
        </p:nvSpPr>
        <p:spPr>
          <a:xfrm>
            <a:off x="0" y="-3850"/>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10" name="Freeform 10"/>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2"/>
            <a:stretch>
              <a:fillRect t="-6013"/>
            </a:stretch>
          </a:blipFill>
        </p:spPr>
      </p:sp>
      <p:grpSp>
        <p:nvGrpSpPr>
          <p:cNvPr id="13" name="Group 13">
            <a:extLst>
              <a:ext uri="{FF2B5EF4-FFF2-40B4-BE49-F238E27FC236}">
                <a16:creationId xmlns:a16="http://schemas.microsoft.com/office/drawing/2014/main" id="{F60A07A5-111E-4553-AD7E-344BD14928D8}"/>
              </a:ext>
            </a:extLst>
          </p:cNvPr>
          <p:cNvGrpSpPr/>
          <p:nvPr/>
        </p:nvGrpSpPr>
        <p:grpSpPr>
          <a:xfrm>
            <a:off x="8440931" y="281231"/>
            <a:ext cx="1774623" cy="1480161"/>
            <a:chOff x="0" y="0"/>
            <a:chExt cx="812800" cy="698500"/>
          </a:xfrm>
        </p:grpSpPr>
        <p:sp>
          <p:nvSpPr>
            <p:cNvPr id="14" name="Freeform 14">
              <a:extLst>
                <a:ext uri="{FF2B5EF4-FFF2-40B4-BE49-F238E27FC236}">
                  <a16:creationId xmlns:a16="http://schemas.microsoft.com/office/drawing/2014/main" id="{B5CADAF1-FC7B-4900-B093-632DA68933CB}"/>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15" name="TextBox 15">
              <a:extLst>
                <a:ext uri="{FF2B5EF4-FFF2-40B4-BE49-F238E27FC236}">
                  <a16:creationId xmlns:a16="http://schemas.microsoft.com/office/drawing/2014/main" id="{9EF47BFA-6585-4F22-A825-7A84E84CA3D3}"/>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sp>
        <p:nvSpPr>
          <p:cNvPr id="16" name="Freeform 42">
            <a:extLst>
              <a:ext uri="{FF2B5EF4-FFF2-40B4-BE49-F238E27FC236}">
                <a16:creationId xmlns:a16="http://schemas.microsoft.com/office/drawing/2014/main" id="{5296D493-BEAE-4063-BF21-29D28A47103B}"/>
              </a:ext>
            </a:extLst>
          </p:cNvPr>
          <p:cNvSpPr/>
          <p:nvPr/>
        </p:nvSpPr>
        <p:spPr>
          <a:xfrm>
            <a:off x="8788108" y="441524"/>
            <a:ext cx="1080267" cy="1038470"/>
          </a:xfrm>
          <a:custGeom>
            <a:avLst/>
            <a:gdLst/>
            <a:ahLst/>
            <a:cxnLst/>
            <a:rect l="l" t="t" r="r" b="b"/>
            <a:pathLst>
              <a:path w="1232370" h="1262351">
                <a:moveTo>
                  <a:pt x="0" y="0"/>
                </a:moveTo>
                <a:lnTo>
                  <a:pt x="1232370" y="0"/>
                </a:lnTo>
                <a:lnTo>
                  <a:pt x="1232370" y="1262350"/>
                </a:lnTo>
                <a:lnTo>
                  <a:pt x="0" y="12623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4" name="Group 123">
            <a:extLst>
              <a:ext uri="{FF2B5EF4-FFF2-40B4-BE49-F238E27FC236}">
                <a16:creationId xmlns:a16="http://schemas.microsoft.com/office/drawing/2014/main" id="{C272711C-2B17-44B2-9E0D-46EB395D4302}"/>
              </a:ext>
            </a:extLst>
          </p:cNvPr>
          <p:cNvGrpSpPr/>
          <p:nvPr/>
        </p:nvGrpSpPr>
        <p:grpSpPr>
          <a:xfrm>
            <a:off x="3540327" y="3299280"/>
            <a:ext cx="122952" cy="658484"/>
            <a:chOff x="5050737" y="3468568"/>
            <a:chExt cx="144000" cy="77120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25" name="Flowchart: Connector 141">
              <a:extLst>
                <a:ext uri="{FF2B5EF4-FFF2-40B4-BE49-F238E27FC236}">
                  <a16:creationId xmlns:a16="http://schemas.microsoft.com/office/drawing/2014/main" id="{83A75FD7-915C-4553-9FAA-A1CF9A705ECD}"/>
                </a:ext>
              </a:extLst>
            </p:cNvPr>
            <p:cNvSpPr/>
            <p:nvPr/>
          </p:nvSpPr>
          <p:spPr>
            <a:xfrm>
              <a:off x="5068737"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6" name="Flowchart: Connector 142">
              <a:extLst>
                <a:ext uri="{FF2B5EF4-FFF2-40B4-BE49-F238E27FC236}">
                  <a16:creationId xmlns:a16="http://schemas.microsoft.com/office/drawing/2014/main" id="{3ED5338E-34BB-490B-9E8A-56D28C9CEB8D}"/>
                </a:ext>
              </a:extLst>
            </p:cNvPr>
            <p:cNvSpPr/>
            <p:nvPr/>
          </p:nvSpPr>
          <p:spPr>
            <a:xfrm>
              <a:off x="5086737"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7" name="Flowchart: Connector 143">
              <a:extLst>
                <a:ext uri="{FF2B5EF4-FFF2-40B4-BE49-F238E27FC236}">
                  <a16:creationId xmlns:a16="http://schemas.microsoft.com/office/drawing/2014/main" id="{AB34213B-A5A9-4663-99FC-1FE29A25AFC3}"/>
                </a:ext>
              </a:extLst>
            </p:cNvPr>
            <p:cNvSpPr/>
            <p:nvPr/>
          </p:nvSpPr>
          <p:spPr>
            <a:xfrm>
              <a:off x="5104737"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8" name="Flowchart: Connector 144">
              <a:extLst>
                <a:ext uri="{FF2B5EF4-FFF2-40B4-BE49-F238E27FC236}">
                  <a16:creationId xmlns:a16="http://schemas.microsoft.com/office/drawing/2014/main" id="{E630CC1B-F561-48B8-8396-628A1BDB1ACA}"/>
                </a:ext>
              </a:extLst>
            </p:cNvPr>
            <p:cNvSpPr/>
            <p:nvPr/>
          </p:nvSpPr>
          <p:spPr>
            <a:xfrm>
              <a:off x="5050737"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9" name="Flowchart: Merge 145">
              <a:extLst>
                <a:ext uri="{FF2B5EF4-FFF2-40B4-BE49-F238E27FC236}">
                  <a16:creationId xmlns:a16="http://schemas.microsoft.com/office/drawing/2014/main" id="{F00F3353-35B1-4CD6-86A2-AD7C4E071DFC}"/>
                </a:ext>
              </a:extLst>
            </p:cNvPr>
            <p:cNvSpPr/>
            <p:nvPr/>
          </p:nvSpPr>
          <p:spPr>
            <a:xfrm>
              <a:off x="5050940"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cxnSp>
        <p:nvCxnSpPr>
          <p:cNvPr id="36" name="Straight Connector 68">
            <a:extLst>
              <a:ext uri="{FF2B5EF4-FFF2-40B4-BE49-F238E27FC236}">
                <a16:creationId xmlns:a16="http://schemas.microsoft.com/office/drawing/2014/main" id="{594E5CC8-A06C-42E7-A490-6EE523BA11A4}"/>
              </a:ext>
            </a:extLst>
          </p:cNvPr>
          <p:cNvCxnSpPr>
            <a:cxnSpLocks/>
          </p:cNvCxnSpPr>
          <p:nvPr/>
        </p:nvCxnSpPr>
        <p:spPr>
          <a:xfrm>
            <a:off x="9266766" y="1937257"/>
            <a:ext cx="0" cy="539243"/>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88">
            <a:extLst>
              <a:ext uri="{FF2B5EF4-FFF2-40B4-BE49-F238E27FC236}">
                <a16:creationId xmlns:a16="http://schemas.microsoft.com/office/drawing/2014/main" id="{614EEEF8-A88F-4FFF-A544-33E8026A5435}"/>
              </a:ext>
            </a:extLst>
          </p:cNvPr>
          <p:cNvCxnSpPr/>
          <p:nvPr/>
        </p:nvCxnSpPr>
        <p:spPr>
          <a:xfrm flipH="1">
            <a:off x="6924183" y="1293425"/>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90">
            <a:extLst>
              <a:ext uri="{FF2B5EF4-FFF2-40B4-BE49-F238E27FC236}">
                <a16:creationId xmlns:a16="http://schemas.microsoft.com/office/drawing/2014/main" id="{F7CC9460-FCB8-4ECE-9B44-3FCBDA7A9A1F}"/>
              </a:ext>
            </a:extLst>
          </p:cNvPr>
          <p:cNvCxnSpPr/>
          <p:nvPr/>
        </p:nvCxnSpPr>
        <p:spPr>
          <a:xfrm>
            <a:off x="11225967" y="1263556"/>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0" name="Group 117">
            <a:extLst>
              <a:ext uri="{FF2B5EF4-FFF2-40B4-BE49-F238E27FC236}">
                <a16:creationId xmlns:a16="http://schemas.microsoft.com/office/drawing/2014/main" id="{CDF5303F-6A34-4092-AD35-6A4D9D1C1E5A}"/>
              </a:ext>
            </a:extLst>
          </p:cNvPr>
          <p:cNvGrpSpPr/>
          <p:nvPr/>
        </p:nvGrpSpPr>
        <p:grpSpPr>
          <a:xfrm>
            <a:off x="9143814" y="4145745"/>
            <a:ext cx="122952" cy="658484"/>
            <a:chOff x="6349360" y="4651691"/>
            <a:chExt cx="144000" cy="771209"/>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grpSpPr>
        <p:sp>
          <p:nvSpPr>
            <p:cNvPr id="41" name="Flowchart: Connector 99">
              <a:extLst>
                <a:ext uri="{FF2B5EF4-FFF2-40B4-BE49-F238E27FC236}">
                  <a16:creationId xmlns:a16="http://schemas.microsoft.com/office/drawing/2014/main" id="{C3FBA015-48B5-4A8E-B1C9-455B3E058A37}"/>
                </a:ext>
              </a:extLst>
            </p:cNvPr>
            <p:cNvSpPr/>
            <p:nvPr/>
          </p:nvSpPr>
          <p:spPr>
            <a:xfrm>
              <a:off x="6367360" y="4852917"/>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2" name="Flowchart: Connector 120">
              <a:extLst>
                <a:ext uri="{FF2B5EF4-FFF2-40B4-BE49-F238E27FC236}">
                  <a16:creationId xmlns:a16="http://schemas.microsoft.com/office/drawing/2014/main" id="{C46CF18C-CC23-439D-8C82-E91B0E3E2144}"/>
                </a:ext>
              </a:extLst>
            </p:cNvPr>
            <p:cNvSpPr/>
            <p:nvPr/>
          </p:nvSpPr>
          <p:spPr>
            <a:xfrm>
              <a:off x="6385360" y="5006586"/>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3" name="Flowchart: Connector 121">
              <a:extLst>
                <a:ext uri="{FF2B5EF4-FFF2-40B4-BE49-F238E27FC236}">
                  <a16:creationId xmlns:a16="http://schemas.microsoft.com/office/drawing/2014/main" id="{6CADA6BC-108D-4C0A-9391-B77C3C216756}"/>
                </a:ext>
              </a:extLst>
            </p:cNvPr>
            <p:cNvSpPr/>
            <p:nvPr/>
          </p:nvSpPr>
          <p:spPr>
            <a:xfrm>
              <a:off x="6403360" y="5129086"/>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4" name="Flowchart: Connector 122">
              <a:extLst>
                <a:ext uri="{FF2B5EF4-FFF2-40B4-BE49-F238E27FC236}">
                  <a16:creationId xmlns:a16="http://schemas.microsoft.com/office/drawing/2014/main" id="{E63DB962-9373-41E6-A4F2-7C9F97F29F3F}"/>
                </a:ext>
              </a:extLst>
            </p:cNvPr>
            <p:cNvSpPr/>
            <p:nvPr/>
          </p:nvSpPr>
          <p:spPr>
            <a:xfrm>
              <a:off x="6349360" y="4651691"/>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5" name="Flowchart: Merge 109">
              <a:extLst>
                <a:ext uri="{FF2B5EF4-FFF2-40B4-BE49-F238E27FC236}">
                  <a16:creationId xmlns:a16="http://schemas.microsoft.com/office/drawing/2014/main" id="{D9FCFDC6-BAEA-41A7-B76B-8A9D918BAC68}"/>
                </a:ext>
              </a:extLst>
            </p:cNvPr>
            <p:cNvSpPr/>
            <p:nvPr/>
          </p:nvSpPr>
          <p:spPr>
            <a:xfrm>
              <a:off x="6349563" y="5283200"/>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46" name="Group 118">
            <a:extLst>
              <a:ext uri="{FF2B5EF4-FFF2-40B4-BE49-F238E27FC236}">
                <a16:creationId xmlns:a16="http://schemas.microsoft.com/office/drawing/2014/main" id="{82598B07-6E86-4955-A822-FC713FE91781}"/>
              </a:ext>
            </a:extLst>
          </p:cNvPr>
          <p:cNvGrpSpPr/>
          <p:nvPr/>
        </p:nvGrpSpPr>
        <p:grpSpPr>
          <a:xfrm>
            <a:off x="15256348" y="3393023"/>
            <a:ext cx="122952" cy="658484"/>
            <a:chOff x="7647983" y="3468568"/>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47" name="Flowchart: Connector 134">
              <a:extLst>
                <a:ext uri="{FF2B5EF4-FFF2-40B4-BE49-F238E27FC236}">
                  <a16:creationId xmlns:a16="http://schemas.microsoft.com/office/drawing/2014/main" id="{6EB4D68E-9912-478A-B90F-ED1103A64805}"/>
                </a:ext>
              </a:extLst>
            </p:cNvPr>
            <p:cNvSpPr/>
            <p:nvPr/>
          </p:nvSpPr>
          <p:spPr>
            <a:xfrm>
              <a:off x="7647983"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8" name="Flowchart: Connector 131">
              <a:extLst>
                <a:ext uri="{FF2B5EF4-FFF2-40B4-BE49-F238E27FC236}">
                  <a16:creationId xmlns:a16="http://schemas.microsoft.com/office/drawing/2014/main" id="{A206622B-FCAD-4222-A830-AF1A94517E8B}"/>
                </a:ext>
              </a:extLst>
            </p:cNvPr>
            <p:cNvSpPr/>
            <p:nvPr/>
          </p:nvSpPr>
          <p:spPr>
            <a:xfrm>
              <a:off x="7665983"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49" name="Flowchart: Connector 132">
              <a:extLst>
                <a:ext uri="{FF2B5EF4-FFF2-40B4-BE49-F238E27FC236}">
                  <a16:creationId xmlns:a16="http://schemas.microsoft.com/office/drawing/2014/main" id="{3C1A0BF9-D01F-4919-92EB-9ED8A087CCFE}"/>
                </a:ext>
              </a:extLst>
            </p:cNvPr>
            <p:cNvSpPr/>
            <p:nvPr/>
          </p:nvSpPr>
          <p:spPr>
            <a:xfrm>
              <a:off x="7683983"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0" name="Flowchart: Connector 133">
              <a:extLst>
                <a:ext uri="{FF2B5EF4-FFF2-40B4-BE49-F238E27FC236}">
                  <a16:creationId xmlns:a16="http://schemas.microsoft.com/office/drawing/2014/main" id="{3A281961-8869-48E7-A090-0D9300E4B7F3}"/>
                </a:ext>
              </a:extLst>
            </p:cNvPr>
            <p:cNvSpPr/>
            <p:nvPr/>
          </p:nvSpPr>
          <p:spPr>
            <a:xfrm>
              <a:off x="7701983"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1" name="Flowchart: Merge 135">
              <a:extLst>
                <a:ext uri="{FF2B5EF4-FFF2-40B4-BE49-F238E27FC236}">
                  <a16:creationId xmlns:a16="http://schemas.microsoft.com/office/drawing/2014/main" id="{C7E533BD-0EA5-4AEF-8CD1-F69A2E47F81C}"/>
                </a:ext>
              </a:extLst>
            </p:cNvPr>
            <p:cNvSpPr/>
            <p:nvPr/>
          </p:nvSpPr>
          <p:spPr>
            <a:xfrm>
              <a:off x="7648186"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52" name="Hexagon 59">
            <a:extLst>
              <a:ext uri="{FF2B5EF4-FFF2-40B4-BE49-F238E27FC236}">
                <a16:creationId xmlns:a16="http://schemas.microsoft.com/office/drawing/2014/main" id="{F22D4DEF-A037-421E-80CA-1C328F905CE7}"/>
              </a:ext>
            </a:extLst>
          </p:cNvPr>
          <p:cNvSpPr/>
          <p:nvPr/>
        </p:nvSpPr>
        <p:spPr>
          <a:xfrm>
            <a:off x="1728313" y="1744532"/>
            <a:ext cx="4084748"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Energies fossils au </a:t>
            </a:r>
            <a:r>
              <a:rPr lang="en-IN" sz="2000" b="1" dirty="0" err="1">
                <a:latin typeface="Cambria" panose="02040503050406030204" pitchFamily="18" charset="0"/>
                <a:ea typeface="Cambria" panose="02040503050406030204" pitchFamily="18" charset="0"/>
              </a:rPr>
              <a:t>niveau</a:t>
            </a:r>
            <a:r>
              <a:rPr lang="en-IN" sz="2000" b="1" dirty="0">
                <a:latin typeface="Cambria" panose="02040503050406030204" pitchFamily="18" charset="0"/>
                <a:ea typeface="Cambria" panose="02040503050406030204" pitchFamily="18" charset="0"/>
              </a:rPr>
              <a:t> du train</a:t>
            </a:r>
          </a:p>
        </p:txBody>
      </p:sp>
      <p:sp>
        <p:nvSpPr>
          <p:cNvPr id="59" name="Hexagon 59">
            <a:extLst>
              <a:ext uri="{FF2B5EF4-FFF2-40B4-BE49-F238E27FC236}">
                <a16:creationId xmlns:a16="http://schemas.microsoft.com/office/drawing/2014/main" id="{FCFFDC40-8549-4BF8-A6E4-72FFCA6A4428}"/>
              </a:ext>
            </a:extLst>
          </p:cNvPr>
          <p:cNvSpPr/>
          <p:nvPr/>
        </p:nvSpPr>
        <p:spPr>
          <a:xfrm>
            <a:off x="7394386" y="2607371"/>
            <a:ext cx="4084748"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Utilisation  des  </a:t>
            </a:r>
            <a:r>
              <a:rPr lang="en-IN" sz="2000" b="1" dirty="0" err="1">
                <a:latin typeface="Cambria" panose="02040503050406030204" pitchFamily="18" charset="0"/>
                <a:ea typeface="Cambria" panose="02040503050406030204" pitchFamily="18" charset="0"/>
              </a:rPr>
              <a:t>conduites</a:t>
            </a:r>
            <a:endParaRPr lang="en-IN" sz="2000" b="1" dirty="0">
              <a:latin typeface="Cambria" panose="02040503050406030204" pitchFamily="18" charset="0"/>
              <a:ea typeface="Cambria" panose="02040503050406030204" pitchFamily="18" charset="0"/>
            </a:endParaRPr>
          </a:p>
        </p:txBody>
      </p:sp>
      <p:sp>
        <p:nvSpPr>
          <p:cNvPr id="60" name="Hexagon 59">
            <a:extLst>
              <a:ext uri="{FF2B5EF4-FFF2-40B4-BE49-F238E27FC236}">
                <a16:creationId xmlns:a16="http://schemas.microsoft.com/office/drawing/2014/main" id="{5509754E-3AD7-4236-8082-3C419DE561F6}"/>
              </a:ext>
            </a:extLst>
          </p:cNvPr>
          <p:cNvSpPr/>
          <p:nvPr/>
        </p:nvSpPr>
        <p:spPr>
          <a:xfrm>
            <a:off x="13207447" y="1877530"/>
            <a:ext cx="4084748"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Exportation  maritime</a:t>
            </a:r>
          </a:p>
        </p:txBody>
      </p:sp>
      <p:sp>
        <p:nvSpPr>
          <p:cNvPr id="61" name="TextBox 67">
            <a:extLst>
              <a:ext uri="{FF2B5EF4-FFF2-40B4-BE49-F238E27FC236}">
                <a16:creationId xmlns:a16="http://schemas.microsoft.com/office/drawing/2014/main" id="{2401B64B-987F-415F-B241-3ACA9D3714B3}"/>
              </a:ext>
            </a:extLst>
          </p:cNvPr>
          <p:cNvSpPr txBox="1"/>
          <p:nvPr/>
        </p:nvSpPr>
        <p:spPr>
          <a:xfrm>
            <a:off x="2024183" y="4310973"/>
            <a:ext cx="3216716" cy="1200329"/>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Libération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 COV  dans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l’atmosphère</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COV+Nox+lumière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 Ozone </a:t>
            </a:r>
            <a:r>
              <a:rPr lang="fr-FR" b="1" dirty="0" err="1">
                <a:latin typeface="Cambria" panose="02040503050406030204" pitchFamily="18" charset="0"/>
                <a:ea typeface="Cambria" panose="02040503050406030204" pitchFamily="18" charset="0"/>
              </a:rPr>
              <a:t>troposphorique</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62" name="TextBox 67">
            <a:extLst>
              <a:ext uri="{FF2B5EF4-FFF2-40B4-BE49-F238E27FC236}">
                <a16:creationId xmlns:a16="http://schemas.microsoft.com/office/drawing/2014/main" id="{8AECC91B-FF97-4906-9FB3-F49F31A97C41}"/>
              </a:ext>
            </a:extLst>
          </p:cNvPr>
          <p:cNvSpPr txBox="1"/>
          <p:nvPr/>
        </p:nvSpPr>
        <p:spPr>
          <a:xfrm>
            <a:off x="7566194" y="4972433"/>
            <a:ext cx="3216716" cy="1200329"/>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Fuites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dans le sol et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cours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d’eau</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Infiltration vers les ressources  en eau </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63" name="TextBox 67">
            <a:extLst>
              <a:ext uri="{FF2B5EF4-FFF2-40B4-BE49-F238E27FC236}">
                <a16:creationId xmlns:a16="http://schemas.microsoft.com/office/drawing/2014/main" id="{04F60175-2C0E-4BA4-B904-5497F095FCF0}"/>
              </a:ext>
            </a:extLst>
          </p:cNvPr>
          <p:cNvSpPr txBox="1"/>
          <p:nvPr/>
        </p:nvSpPr>
        <p:spPr>
          <a:xfrm>
            <a:off x="13755573" y="4326683"/>
            <a:ext cx="3216716" cy="1477328"/>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Nappe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hydrocarbures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flottante</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a:p>
            <a:pPr marL="285750" indent="-285750" algn="ctr">
              <a:buFont typeface="Wingdings" panose="05000000000000000000" pitchFamily="2" charset="2"/>
              <a:buChar char="v"/>
            </a:pPr>
            <a:r>
              <a:rPr lang="fr-FR"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Combution</a:t>
            </a: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des GES = particules de cuivre nocives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grpSp>
        <p:nvGrpSpPr>
          <p:cNvPr id="64" name="Group 123">
            <a:extLst>
              <a:ext uri="{FF2B5EF4-FFF2-40B4-BE49-F238E27FC236}">
                <a16:creationId xmlns:a16="http://schemas.microsoft.com/office/drawing/2014/main" id="{12BAB15A-B59C-44AB-961C-57DFF1FC627C}"/>
              </a:ext>
            </a:extLst>
          </p:cNvPr>
          <p:cNvGrpSpPr/>
          <p:nvPr/>
        </p:nvGrpSpPr>
        <p:grpSpPr>
          <a:xfrm>
            <a:off x="3494220" y="6070801"/>
            <a:ext cx="122952" cy="658484"/>
            <a:chOff x="5050737" y="3468568"/>
            <a:chExt cx="144000" cy="77120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65" name="Flowchart: Connector 141">
              <a:extLst>
                <a:ext uri="{FF2B5EF4-FFF2-40B4-BE49-F238E27FC236}">
                  <a16:creationId xmlns:a16="http://schemas.microsoft.com/office/drawing/2014/main" id="{6CCCF382-0200-409A-9AEF-436F8137C4F6}"/>
                </a:ext>
              </a:extLst>
            </p:cNvPr>
            <p:cNvSpPr/>
            <p:nvPr/>
          </p:nvSpPr>
          <p:spPr>
            <a:xfrm>
              <a:off x="5068737"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6" name="Flowchart: Connector 142">
              <a:extLst>
                <a:ext uri="{FF2B5EF4-FFF2-40B4-BE49-F238E27FC236}">
                  <a16:creationId xmlns:a16="http://schemas.microsoft.com/office/drawing/2014/main" id="{F2370924-A674-4C85-83A3-C6999C80A227}"/>
                </a:ext>
              </a:extLst>
            </p:cNvPr>
            <p:cNvSpPr/>
            <p:nvPr/>
          </p:nvSpPr>
          <p:spPr>
            <a:xfrm>
              <a:off x="5086737"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7" name="Flowchart: Connector 143">
              <a:extLst>
                <a:ext uri="{FF2B5EF4-FFF2-40B4-BE49-F238E27FC236}">
                  <a16:creationId xmlns:a16="http://schemas.microsoft.com/office/drawing/2014/main" id="{7190A30C-327E-46DA-AA09-549E5E7D666D}"/>
                </a:ext>
              </a:extLst>
            </p:cNvPr>
            <p:cNvSpPr/>
            <p:nvPr/>
          </p:nvSpPr>
          <p:spPr>
            <a:xfrm>
              <a:off x="5104737"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8" name="Flowchart: Connector 144">
              <a:extLst>
                <a:ext uri="{FF2B5EF4-FFF2-40B4-BE49-F238E27FC236}">
                  <a16:creationId xmlns:a16="http://schemas.microsoft.com/office/drawing/2014/main" id="{9A1F90FE-7E37-458A-A8BC-A66EC0284747}"/>
                </a:ext>
              </a:extLst>
            </p:cNvPr>
            <p:cNvSpPr/>
            <p:nvPr/>
          </p:nvSpPr>
          <p:spPr>
            <a:xfrm>
              <a:off x="5050737"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9" name="Flowchart: Merge 145">
              <a:extLst>
                <a:ext uri="{FF2B5EF4-FFF2-40B4-BE49-F238E27FC236}">
                  <a16:creationId xmlns:a16="http://schemas.microsoft.com/office/drawing/2014/main" id="{56A5E6CE-3D95-4225-AB98-C84BF3B9FCBB}"/>
                </a:ext>
              </a:extLst>
            </p:cNvPr>
            <p:cNvSpPr/>
            <p:nvPr/>
          </p:nvSpPr>
          <p:spPr>
            <a:xfrm>
              <a:off x="5050940"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70" name="Group 123">
            <a:extLst>
              <a:ext uri="{FF2B5EF4-FFF2-40B4-BE49-F238E27FC236}">
                <a16:creationId xmlns:a16="http://schemas.microsoft.com/office/drawing/2014/main" id="{C25DA02F-31D9-4094-9075-116D9E50B483}"/>
              </a:ext>
            </a:extLst>
          </p:cNvPr>
          <p:cNvGrpSpPr/>
          <p:nvPr/>
        </p:nvGrpSpPr>
        <p:grpSpPr>
          <a:xfrm>
            <a:off x="9047955" y="6435298"/>
            <a:ext cx="122952" cy="658484"/>
            <a:chOff x="5050737" y="3468568"/>
            <a:chExt cx="144000" cy="77120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71" name="Flowchart: Connector 141">
              <a:extLst>
                <a:ext uri="{FF2B5EF4-FFF2-40B4-BE49-F238E27FC236}">
                  <a16:creationId xmlns:a16="http://schemas.microsoft.com/office/drawing/2014/main" id="{0B2B8CFC-21A1-4A73-BBAA-FE20913086C8}"/>
                </a:ext>
              </a:extLst>
            </p:cNvPr>
            <p:cNvSpPr/>
            <p:nvPr/>
          </p:nvSpPr>
          <p:spPr>
            <a:xfrm>
              <a:off x="5068737"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2" name="Flowchart: Connector 142">
              <a:extLst>
                <a:ext uri="{FF2B5EF4-FFF2-40B4-BE49-F238E27FC236}">
                  <a16:creationId xmlns:a16="http://schemas.microsoft.com/office/drawing/2014/main" id="{74269B02-02E7-4BCE-A934-6089DBFB110E}"/>
                </a:ext>
              </a:extLst>
            </p:cNvPr>
            <p:cNvSpPr/>
            <p:nvPr/>
          </p:nvSpPr>
          <p:spPr>
            <a:xfrm>
              <a:off x="5086737"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3" name="Flowchart: Connector 143">
              <a:extLst>
                <a:ext uri="{FF2B5EF4-FFF2-40B4-BE49-F238E27FC236}">
                  <a16:creationId xmlns:a16="http://schemas.microsoft.com/office/drawing/2014/main" id="{C224A362-3910-4074-A5DB-1B8412072CD7}"/>
                </a:ext>
              </a:extLst>
            </p:cNvPr>
            <p:cNvSpPr/>
            <p:nvPr/>
          </p:nvSpPr>
          <p:spPr>
            <a:xfrm>
              <a:off x="5104737"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4" name="Flowchart: Connector 144">
              <a:extLst>
                <a:ext uri="{FF2B5EF4-FFF2-40B4-BE49-F238E27FC236}">
                  <a16:creationId xmlns:a16="http://schemas.microsoft.com/office/drawing/2014/main" id="{9C201D76-01A8-4A6B-B844-45A9525716BC}"/>
                </a:ext>
              </a:extLst>
            </p:cNvPr>
            <p:cNvSpPr/>
            <p:nvPr/>
          </p:nvSpPr>
          <p:spPr>
            <a:xfrm>
              <a:off x="5050737"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5" name="Flowchart: Merge 145">
              <a:extLst>
                <a:ext uri="{FF2B5EF4-FFF2-40B4-BE49-F238E27FC236}">
                  <a16:creationId xmlns:a16="http://schemas.microsoft.com/office/drawing/2014/main" id="{ADA6E8D5-1BB1-4D2A-9C31-1322A06A2C66}"/>
                </a:ext>
              </a:extLst>
            </p:cNvPr>
            <p:cNvSpPr/>
            <p:nvPr/>
          </p:nvSpPr>
          <p:spPr>
            <a:xfrm>
              <a:off x="5050940"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76" name="Group 123">
            <a:extLst>
              <a:ext uri="{FF2B5EF4-FFF2-40B4-BE49-F238E27FC236}">
                <a16:creationId xmlns:a16="http://schemas.microsoft.com/office/drawing/2014/main" id="{6995CA78-5E89-4194-AD69-F9B4AA5CDF02}"/>
              </a:ext>
            </a:extLst>
          </p:cNvPr>
          <p:cNvGrpSpPr/>
          <p:nvPr/>
        </p:nvGrpSpPr>
        <p:grpSpPr>
          <a:xfrm>
            <a:off x="15379127" y="6179913"/>
            <a:ext cx="122952" cy="658484"/>
            <a:chOff x="5050737" y="3468568"/>
            <a:chExt cx="144000" cy="77120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77" name="Flowchart: Connector 141">
              <a:extLst>
                <a:ext uri="{FF2B5EF4-FFF2-40B4-BE49-F238E27FC236}">
                  <a16:creationId xmlns:a16="http://schemas.microsoft.com/office/drawing/2014/main" id="{59AC5786-9E94-4560-9985-3B75679C4FBB}"/>
                </a:ext>
              </a:extLst>
            </p:cNvPr>
            <p:cNvSpPr/>
            <p:nvPr/>
          </p:nvSpPr>
          <p:spPr>
            <a:xfrm>
              <a:off x="5068737"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8" name="Flowchart: Connector 142">
              <a:extLst>
                <a:ext uri="{FF2B5EF4-FFF2-40B4-BE49-F238E27FC236}">
                  <a16:creationId xmlns:a16="http://schemas.microsoft.com/office/drawing/2014/main" id="{D84B32D0-BF44-4408-9F38-9F9089DCCD1F}"/>
                </a:ext>
              </a:extLst>
            </p:cNvPr>
            <p:cNvSpPr/>
            <p:nvPr/>
          </p:nvSpPr>
          <p:spPr>
            <a:xfrm>
              <a:off x="5086737"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9" name="Flowchart: Connector 143">
              <a:extLst>
                <a:ext uri="{FF2B5EF4-FFF2-40B4-BE49-F238E27FC236}">
                  <a16:creationId xmlns:a16="http://schemas.microsoft.com/office/drawing/2014/main" id="{FEB7D724-6509-4DEF-B326-A596627C2B48}"/>
                </a:ext>
              </a:extLst>
            </p:cNvPr>
            <p:cNvSpPr/>
            <p:nvPr/>
          </p:nvSpPr>
          <p:spPr>
            <a:xfrm>
              <a:off x="5104737"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0" name="Flowchart: Connector 144">
              <a:extLst>
                <a:ext uri="{FF2B5EF4-FFF2-40B4-BE49-F238E27FC236}">
                  <a16:creationId xmlns:a16="http://schemas.microsoft.com/office/drawing/2014/main" id="{99DA6E81-D2D3-47DE-9763-B46A295655B2}"/>
                </a:ext>
              </a:extLst>
            </p:cNvPr>
            <p:cNvSpPr/>
            <p:nvPr/>
          </p:nvSpPr>
          <p:spPr>
            <a:xfrm>
              <a:off x="5050737"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1" name="Flowchart: Merge 145">
              <a:extLst>
                <a:ext uri="{FF2B5EF4-FFF2-40B4-BE49-F238E27FC236}">
                  <a16:creationId xmlns:a16="http://schemas.microsoft.com/office/drawing/2014/main" id="{0BB9F580-B65D-474F-93AB-66BA51535BDF}"/>
                </a:ext>
              </a:extLst>
            </p:cNvPr>
            <p:cNvSpPr/>
            <p:nvPr/>
          </p:nvSpPr>
          <p:spPr>
            <a:xfrm>
              <a:off x="5050940"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83" name="TextBox 67">
            <a:extLst>
              <a:ext uri="{FF2B5EF4-FFF2-40B4-BE49-F238E27FC236}">
                <a16:creationId xmlns:a16="http://schemas.microsoft.com/office/drawing/2014/main" id="{73562242-746A-4E67-8434-8C9EF0DB22EB}"/>
              </a:ext>
            </a:extLst>
          </p:cNvPr>
          <p:cNvSpPr txBox="1"/>
          <p:nvPr/>
        </p:nvSpPr>
        <p:spPr>
          <a:xfrm>
            <a:off x="1978076" y="6897406"/>
            <a:ext cx="3216716" cy="1200329"/>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Réchauffement</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climatique</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Maladies respiratoires </a:t>
            </a:r>
          </a:p>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Acidification du sol</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84" name="TextBox 67">
            <a:extLst>
              <a:ext uri="{FF2B5EF4-FFF2-40B4-BE49-F238E27FC236}">
                <a16:creationId xmlns:a16="http://schemas.microsoft.com/office/drawing/2014/main" id="{3DE9D33D-0AE8-4C53-9C12-9365250D25EC}"/>
              </a:ext>
            </a:extLst>
          </p:cNvPr>
          <p:cNvSpPr txBox="1"/>
          <p:nvPr/>
        </p:nvSpPr>
        <p:spPr>
          <a:xfrm>
            <a:off x="7501073" y="7301949"/>
            <a:ext cx="3216716" cy="1200329"/>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Pollution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chimique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du sol </a:t>
            </a:r>
          </a:p>
          <a:p>
            <a:pPr marL="285750" indent="-285750" algn="ctr">
              <a:buFont typeface="Wingdings" panose="05000000000000000000" pitchFamily="2" charset="2"/>
              <a:buChar char="v"/>
            </a:pP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Perturbation de la vie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faunistique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et  du sol</a:t>
            </a:r>
          </a:p>
          <a:p>
            <a:pPr marL="285750" indent="-285750" algn="ctr">
              <a:buFont typeface="Wingdings" panose="05000000000000000000" pitchFamily="2" charset="2"/>
              <a:buChar char="v"/>
            </a:pP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Erosion du sol</a:t>
            </a:r>
          </a:p>
        </p:txBody>
      </p:sp>
      <p:sp>
        <p:nvSpPr>
          <p:cNvPr id="85" name="TextBox 67">
            <a:extLst>
              <a:ext uri="{FF2B5EF4-FFF2-40B4-BE49-F238E27FC236}">
                <a16:creationId xmlns:a16="http://schemas.microsoft.com/office/drawing/2014/main" id="{7445F98D-D333-4219-90DD-05DA6C082AEC}"/>
              </a:ext>
            </a:extLst>
          </p:cNvPr>
          <p:cNvSpPr txBox="1"/>
          <p:nvPr/>
        </p:nvSpPr>
        <p:spPr>
          <a:xfrm>
            <a:off x="13816876" y="7062597"/>
            <a:ext cx="3216716" cy="1200329"/>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Dégradation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biodiversité</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marine </a:t>
            </a:r>
          </a:p>
          <a:p>
            <a:pPr marL="285750" indent="-285750" algn="ctr">
              <a:buFont typeface="Wingdings" panose="05000000000000000000" pitchFamily="2" charset="2"/>
              <a:buChar char="v"/>
            </a:pP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Introduction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d’espèces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exootiques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invasive</a:t>
            </a:r>
          </a:p>
        </p:txBody>
      </p:sp>
    </p:spTree>
    <p:extLst>
      <p:ext uri="{BB962C8B-B14F-4D97-AF65-F5344CB8AC3E}">
        <p14:creationId xmlns:p14="http://schemas.microsoft.com/office/powerpoint/2010/main" val="127802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3">
            <a:extLst>
              <a:ext uri="{FF2B5EF4-FFF2-40B4-BE49-F238E27FC236}">
                <a16:creationId xmlns:a16="http://schemas.microsoft.com/office/drawing/2014/main" id="{4ACA1152-7595-403A-BD6C-D980F241F486}"/>
              </a:ext>
            </a:extLst>
          </p:cNvPr>
          <p:cNvGrpSpPr/>
          <p:nvPr/>
        </p:nvGrpSpPr>
        <p:grpSpPr>
          <a:xfrm>
            <a:off x="4519939" y="1072539"/>
            <a:ext cx="8608484" cy="7129164"/>
            <a:chOff x="0" y="0"/>
            <a:chExt cx="812800" cy="698500"/>
          </a:xfrm>
        </p:grpSpPr>
        <p:sp>
          <p:nvSpPr>
            <p:cNvPr id="21" name="Freeform 14">
              <a:extLst>
                <a:ext uri="{FF2B5EF4-FFF2-40B4-BE49-F238E27FC236}">
                  <a16:creationId xmlns:a16="http://schemas.microsoft.com/office/drawing/2014/main" id="{DCF7F4AE-C3A1-4412-B88C-BF8FD48CACF2}"/>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22" name="TextBox 15">
              <a:extLst>
                <a:ext uri="{FF2B5EF4-FFF2-40B4-BE49-F238E27FC236}">
                  <a16:creationId xmlns:a16="http://schemas.microsoft.com/office/drawing/2014/main" id="{749E1E7A-4A18-4C51-A0D2-54AC5F6FFE25}"/>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sp>
        <p:nvSpPr>
          <p:cNvPr id="15" name="Freeform 43">
            <a:extLst>
              <a:ext uri="{FF2B5EF4-FFF2-40B4-BE49-F238E27FC236}">
                <a16:creationId xmlns:a16="http://schemas.microsoft.com/office/drawing/2014/main" id="{4689A18D-6E72-4709-A7A1-28150C6A8659}"/>
              </a:ext>
            </a:extLst>
          </p:cNvPr>
          <p:cNvSpPr/>
          <p:nvPr/>
        </p:nvSpPr>
        <p:spPr>
          <a:xfrm>
            <a:off x="6815165" y="2085297"/>
            <a:ext cx="4284974" cy="4343400"/>
          </a:xfrm>
          <a:custGeom>
            <a:avLst/>
            <a:gdLst/>
            <a:ahLst/>
            <a:cxnLst/>
            <a:rect l="l" t="t" r="r" b="b"/>
            <a:pathLst>
              <a:path w="1072309" h="938270">
                <a:moveTo>
                  <a:pt x="0" y="0"/>
                </a:moveTo>
                <a:lnTo>
                  <a:pt x="1072308" y="0"/>
                </a:lnTo>
                <a:lnTo>
                  <a:pt x="1072308" y="938270"/>
                </a:lnTo>
                <a:lnTo>
                  <a:pt x="0" y="9382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597005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A18654B-070A-4E18-9324-67DDAC3ED0FD}"/>
              </a:ext>
            </a:extLst>
          </p:cNvPr>
          <p:cNvSpPr/>
          <p:nvPr/>
        </p:nvSpPr>
        <p:spPr>
          <a:xfrm>
            <a:off x="-112660" y="-119118"/>
            <a:ext cx="18781659" cy="10672817"/>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10" name="Freeform 10"/>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2"/>
            <a:stretch>
              <a:fillRect t="-6013"/>
            </a:stretch>
          </a:blipFill>
        </p:spPr>
      </p:sp>
      <p:grpSp>
        <p:nvGrpSpPr>
          <p:cNvPr id="16" name="Group 13">
            <a:extLst>
              <a:ext uri="{FF2B5EF4-FFF2-40B4-BE49-F238E27FC236}">
                <a16:creationId xmlns:a16="http://schemas.microsoft.com/office/drawing/2014/main" id="{BF9A12A3-5D41-4CC9-A95D-551F63704486}"/>
              </a:ext>
            </a:extLst>
          </p:cNvPr>
          <p:cNvGrpSpPr/>
          <p:nvPr/>
        </p:nvGrpSpPr>
        <p:grpSpPr>
          <a:xfrm>
            <a:off x="8498857" y="300383"/>
            <a:ext cx="1774623" cy="1480161"/>
            <a:chOff x="0" y="0"/>
            <a:chExt cx="812800" cy="698500"/>
          </a:xfrm>
        </p:grpSpPr>
        <p:sp>
          <p:nvSpPr>
            <p:cNvPr id="17" name="Freeform 14">
              <a:extLst>
                <a:ext uri="{FF2B5EF4-FFF2-40B4-BE49-F238E27FC236}">
                  <a16:creationId xmlns:a16="http://schemas.microsoft.com/office/drawing/2014/main" id="{036A7C72-7CA9-4016-8D5A-7C47CD79BF84}"/>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18" name="TextBox 15">
              <a:extLst>
                <a:ext uri="{FF2B5EF4-FFF2-40B4-BE49-F238E27FC236}">
                  <a16:creationId xmlns:a16="http://schemas.microsoft.com/office/drawing/2014/main" id="{D23C2829-4324-4490-AA61-7581648B9229}"/>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sp>
        <p:nvSpPr>
          <p:cNvPr id="19" name="Freeform 43">
            <a:extLst>
              <a:ext uri="{FF2B5EF4-FFF2-40B4-BE49-F238E27FC236}">
                <a16:creationId xmlns:a16="http://schemas.microsoft.com/office/drawing/2014/main" id="{E023494F-E3EB-48A9-93CA-5723EA1C0B12}"/>
              </a:ext>
            </a:extLst>
          </p:cNvPr>
          <p:cNvSpPr/>
          <p:nvPr/>
        </p:nvSpPr>
        <p:spPr>
          <a:xfrm>
            <a:off x="8955096" y="403309"/>
            <a:ext cx="1068827" cy="1153203"/>
          </a:xfrm>
          <a:custGeom>
            <a:avLst/>
            <a:gdLst/>
            <a:ahLst/>
            <a:cxnLst/>
            <a:rect l="l" t="t" r="r" b="b"/>
            <a:pathLst>
              <a:path w="1072309" h="938270">
                <a:moveTo>
                  <a:pt x="0" y="0"/>
                </a:moveTo>
                <a:lnTo>
                  <a:pt x="1072308" y="0"/>
                </a:lnTo>
                <a:lnTo>
                  <a:pt x="1072308" y="938270"/>
                </a:lnTo>
                <a:lnTo>
                  <a:pt x="0" y="9382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1" name="Group 124">
            <a:extLst>
              <a:ext uri="{FF2B5EF4-FFF2-40B4-BE49-F238E27FC236}">
                <a16:creationId xmlns:a16="http://schemas.microsoft.com/office/drawing/2014/main" id="{551C21A6-3BE3-4114-89D2-CACB0E22D4B3}"/>
              </a:ext>
            </a:extLst>
          </p:cNvPr>
          <p:cNvGrpSpPr/>
          <p:nvPr/>
        </p:nvGrpSpPr>
        <p:grpSpPr>
          <a:xfrm>
            <a:off x="2280631" y="3970494"/>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22" name="Flowchart: Connector 146">
              <a:extLst>
                <a:ext uri="{FF2B5EF4-FFF2-40B4-BE49-F238E27FC236}">
                  <a16:creationId xmlns:a16="http://schemas.microsoft.com/office/drawing/2014/main" id="{02F2BA77-6CC9-435E-B948-F523AD10F149}"/>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3" name="Flowchart: Connector 147">
              <a:extLst>
                <a:ext uri="{FF2B5EF4-FFF2-40B4-BE49-F238E27FC236}">
                  <a16:creationId xmlns:a16="http://schemas.microsoft.com/office/drawing/2014/main" id="{7726EB58-7BC9-4996-85FC-DB56BD5AA7BB}"/>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4" name="Flowchart: Connector 148">
              <a:extLst>
                <a:ext uri="{FF2B5EF4-FFF2-40B4-BE49-F238E27FC236}">
                  <a16:creationId xmlns:a16="http://schemas.microsoft.com/office/drawing/2014/main" id="{C24FCF22-1436-4B57-BE4B-10C0123AE687}"/>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5" name="Flowchart: Connector 149">
              <a:extLst>
                <a:ext uri="{FF2B5EF4-FFF2-40B4-BE49-F238E27FC236}">
                  <a16:creationId xmlns:a16="http://schemas.microsoft.com/office/drawing/2014/main" id="{A702A654-7855-4366-A2D4-494EFE7CEBBD}"/>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6" name="Flowchart: Merge 150">
              <a:extLst>
                <a:ext uri="{FF2B5EF4-FFF2-40B4-BE49-F238E27FC236}">
                  <a16:creationId xmlns:a16="http://schemas.microsoft.com/office/drawing/2014/main" id="{63111591-349C-4D9D-925E-369AC4802986}"/>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27" name="Group 123">
            <a:extLst>
              <a:ext uri="{FF2B5EF4-FFF2-40B4-BE49-F238E27FC236}">
                <a16:creationId xmlns:a16="http://schemas.microsoft.com/office/drawing/2014/main" id="{79A03FF5-D748-4300-90FD-FF65034680D5}"/>
              </a:ext>
            </a:extLst>
          </p:cNvPr>
          <p:cNvGrpSpPr/>
          <p:nvPr/>
        </p:nvGrpSpPr>
        <p:grpSpPr>
          <a:xfrm>
            <a:off x="5743975" y="3985863"/>
            <a:ext cx="122952" cy="658484"/>
            <a:chOff x="5050737" y="3468568"/>
            <a:chExt cx="144000" cy="77120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28" name="Flowchart: Connector 141">
              <a:extLst>
                <a:ext uri="{FF2B5EF4-FFF2-40B4-BE49-F238E27FC236}">
                  <a16:creationId xmlns:a16="http://schemas.microsoft.com/office/drawing/2014/main" id="{6D48A855-66C4-4F73-A4CF-C052FFAA137B}"/>
                </a:ext>
              </a:extLst>
            </p:cNvPr>
            <p:cNvSpPr/>
            <p:nvPr/>
          </p:nvSpPr>
          <p:spPr>
            <a:xfrm>
              <a:off x="5068737"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9" name="Flowchart: Connector 142">
              <a:extLst>
                <a:ext uri="{FF2B5EF4-FFF2-40B4-BE49-F238E27FC236}">
                  <a16:creationId xmlns:a16="http://schemas.microsoft.com/office/drawing/2014/main" id="{E65E252D-D1AB-4FE7-9EC7-C60282682959}"/>
                </a:ext>
              </a:extLst>
            </p:cNvPr>
            <p:cNvSpPr/>
            <p:nvPr/>
          </p:nvSpPr>
          <p:spPr>
            <a:xfrm>
              <a:off x="5086737"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0" name="Flowchart: Connector 143">
              <a:extLst>
                <a:ext uri="{FF2B5EF4-FFF2-40B4-BE49-F238E27FC236}">
                  <a16:creationId xmlns:a16="http://schemas.microsoft.com/office/drawing/2014/main" id="{F93E486E-21AE-485F-BC4E-794D19A7276A}"/>
                </a:ext>
              </a:extLst>
            </p:cNvPr>
            <p:cNvSpPr/>
            <p:nvPr/>
          </p:nvSpPr>
          <p:spPr>
            <a:xfrm>
              <a:off x="5104737"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1" name="Flowchart: Connector 144">
              <a:extLst>
                <a:ext uri="{FF2B5EF4-FFF2-40B4-BE49-F238E27FC236}">
                  <a16:creationId xmlns:a16="http://schemas.microsoft.com/office/drawing/2014/main" id="{DB6E7656-B86F-41A2-B32D-9156489BC7A3}"/>
                </a:ext>
              </a:extLst>
            </p:cNvPr>
            <p:cNvSpPr/>
            <p:nvPr/>
          </p:nvSpPr>
          <p:spPr>
            <a:xfrm>
              <a:off x="5050737"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2" name="Flowchart: Merge 145">
              <a:extLst>
                <a:ext uri="{FF2B5EF4-FFF2-40B4-BE49-F238E27FC236}">
                  <a16:creationId xmlns:a16="http://schemas.microsoft.com/office/drawing/2014/main" id="{2DA92461-11C4-4F13-B465-C60DBDA7CED6}"/>
                </a:ext>
              </a:extLst>
            </p:cNvPr>
            <p:cNvSpPr/>
            <p:nvPr/>
          </p:nvSpPr>
          <p:spPr>
            <a:xfrm>
              <a:off x="5050940"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33" name="Group 119">
            <a:extLst>
              <a:ext uri="{FF2B5EF4-FFF2-40B4-BE49-F238E27FC236}">
                <a16:creationId xmlns:a16="http://schemas.microsoft.com/office/drawing/2014/main" id="{5D6A6872-B975-498D-9809-1D47650F4340}"/>
              </a:ext>
            </a:extLst>
          </p:cNvPr>
          <p:cNvGrpSpPr/>
          <p:nvPr/>
        </p:nvGrpSpPr>
        <p:grpSpPr>
          <a:xfrm>
            <a:off x="15877420" y="4035709"/>
            <a:ext cx="122952" cy="658484"/>
            <a:chOff x="8946605" y="4688433"/>
            <a:chExt cx="144000" cy="771209"/>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grpSpPr>
        <p:sp>
          <p:nvSpPr>
            <p:cNvPr id="34" name="Flowchart: Connector 136">
              <a:extLst>
                <a:ext uri="{FF2B5EF4-FFF2-40B4-BE49-F238E27FC236}">
                  <a16:creationId xmlns:a16="http://schemas.microsoft.com/office/drawing/2014/main" id="{3B7292DD-48CD-43C7-8218-3E49B92E3135}"/>
                </a:ext>
              </a:extLst>
            </p:cNvPr>
            <p:cNvSpPr/>
            <p:nvPr/>
          </p:nvSpPr>
          <p:spPr>
            <a:xfrm>
              <a:off x="8946605" y="4688433"/>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5" name="Flowchart: Connector 137">
              <a:extLst>
                <a:ext uri="{FF2B5EF4-FFF2-40B4-BE49-F238E27FC236}">
                  <a16:creationId xmlns:a16="http://schemas.microsoft.com/office/drawing/2014/main" id="{892E46F3-9CA7-43A2-B5FD-00839908D5AE}"/>
                </a:ext>
              </a:extLst>
            </p:cNvPr>
            <p:cNvSpPr/>
            <p:nvPr/>
          </p:nvSpPr>
          <p:spPr>
            <a:xfrm>
              <a:off x="8964605" y="4889659"/>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6" name="Flowchart: Connector 138">
              <a:extLst>
                <a:ext uri="{FF2B5EF4-FFF2-40B4-BE49-F238E27FC236}">
                  <a16:creationId xmlns:a16="http://schemas.microsoft.com/office/drawing/2014/main" id="{FD097382-809F-46FC-9AD0-01B0C6F37E02}"/>
                </a:ext>
              </a:extLst>
            </p:cNvPr>
            <p:cNvSpPr/>
            <p:nvPr/>
          </p:nvSpPr>
          <p:spPr>
            <a:xfrm>
              <a:off x="8982605" y="5043328"/>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7" name="Flowchart: Connector 139">
              <a:extLst>
                <a:ext uri="{FF2B5EF4-FFF2-40B4-BE49-F238E27FC236}">
                  <a16:creationId xmlns:a16="http://schemas.microsoft.com/office/drawing/2014/main" id="{EF7450FC-AA32-42B2-B8E9-E89E9AB0E5A4}"/>
                </a:ext>
              </a:extLst>
            </p:cNvPr>
            <p:cNvSpPr/>
            <p:nvPr/>
          </p:nvSpPr>
          <p:spPr>
            <a:xfrm>
              <a:off x="9000605" y="5165828"/>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8" name="Flowchart: Merge 140">
              <a:extLst>
                <a:ext uri="{FF2B5EF4-FFF2-40B4-BE49-F238E27FC236}">
                  <a16:creationId xmlns:a16="http://schemas.microsoft.com/office/drawing/2014/main" id="{43C361FA-B0F6-4697-A268-04320E7D052F}"/>
                </a:ext>
              </a:extLst>
            </p:cNvPr>
            <p:cNvSpPr/>
            <p:nvPr/>
          </p:nvSpPr>
          <p:spPr>
            <a:xfrm>
              <a:off x="8946808" y="5319942"/>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cxnSp>
        <p:nvCxnSpPr>
          <p:cNvPr id="39" name="Straight Connector 68">
            <a:extLst>
              <a:ext uri="{FF2B5EF4-FFF2-40B4-BE49-F238E27FC236}">
                <a16:creationId xmlns:a16="http://schemas.microsoft.com/office/drawing/2014/main" id="{8AA588D0-0817-48D2-8F2B-3B9DA38E8DFE}"/>
              </a:ext>
            </a:extLst>
          </p:cNvPr>
          <p:cNvCxnSpPr>
            <a:cxnSpLocks/>
          </p:cNvCxnSpPr>
          <p:nvPr/>
        </p:nvCxnSpPr>
        <p:spPr>
          <a:xfrm>
            <a:off x="9319395" y="2177745"/>
            <a:ext cx="0" cy="895921"/>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88">
            <a:extLst>
              <a:ext uri="{FF2B5EF4-FFF2-40B4-BE49-F238E27FC236}">
                <a16:creationId xmlns:a16="http://schemas.microsoft.com/office/drawing/2014/main" id="{B1A67FC7-5827-44C5-AFEC-1A88BDDB079F}"/>
              </a:ext>
            </a:extLst>
          </p:cNvPr>
          <p:cNvCxnSpPr/>
          <p:nvPr/>
        </p:nvCxnSpPr>
        <p:spPr>
          <a:xfrm flipH="1">
            <a:off x="7339994" y="2055568"/>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90">
            <a:extLst>
              <a:ext uri="{FF2B5EF4-FFF2-40B4-BE49-F238E27FC236}">
                <a16:creationId xmlns:a16="http://schemas.microsoft.com/office/drawing/2014/main" id="{EE9DAF21-3EE2-47D8-B2EA-93A846CAC223}"/>
              </a:ext>
            </a:extLst>
          </p:cNvPr>
          <p:cNvCxnSpPr/>
          <p:nvPr/>
        </p:nvCxnSpPr>
        <p:spPr>
          <a:xfrm>
            <a:off x="10769743" y="1937257"/>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Curved Connector 97">
            <a:extLst>
              <a:ext uri="{FF2B5EF4-FFF2-40B4-BE49-F238E27FC236}">
                <a16:creationId xmlns:a16="http://schemas.microsoft.com/office/drawing/2014/main" id="{E23CE37E-0094-47C7-8485-389847C7411A}"/>
              </a:ext>
            </a:extLst>
          </p:cNvPr>
          <p:cNvCxnSpPr>
            <a:cxnSpLocks/>
          </p:cNvCxnSpPr>
          <p:nvPr/>
        </p:nvCxnSpPr>
        <p:spPr>
          <a:xfrm rot="10800000" flipV="1">
            <a:off x="2344806" y="1037437"/>
            <a:ext cx="6014629" cy="1157770"/>
          </a:xfrm>
          <a:prstGeom prst="curvedConnector3">
            <a:avLst>
              <a:gd name="adj1" fmla="val 9972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3" name="Group 117">
            <a:extLst>
              <a:ext uri="{FF2B5EF4-FFF2-40B4-BE49-F238E27FC236}">
                <a16:creationId xmlns:a16="http://schemas.microsoft.com/office/drawing/2014/main" id="{EDC48AAD-0BE6-4F0D-8E96-31529019727E}"/>
              </a:ext>
            </a:extLst>
          </p:cNvPr>
          <p:cNvGrpSpPr/>
          <p:nvPr/>
        </p:nvGrpSpPr>
        <p:grpSpPr>
          <a:xfrm>
            <a:off x="9220659" y="4814258"/>
            <a:ext cx="122952" cy="658484"/>
            <a:chOff x="6349360" y="4651691"/>
            <a:chExt cx="144000" cy="771209"/>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grpSpPr>
        <p:sp>
          <p:nvSpPr>
            <p:cNvPr id="44" name="Flowchart: Connector 99">
              <a:extLst>
                <a:ext uri="{FF2B5EF4-FFF2-40B4-BE49-F238E27FC236}">
                  <a16:creationId xmlns:a16="http://schemas.microsoft.com/office/drawing/2014/main" id="{DC46EA73-8B87-4342-937E-D643E54FF846}"/>
                </a:ext>
              </a:extLst>
            </p:cNvPr>
            <p:cNvSpPr/>
            <p:nvPr/>
          </p:nvSpPr>
          <p:spPr>
            <a:xfrm>
              <a:off x="6367360" y="4852917"/>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5" name="Flowchart: Connector 120">
              <a:extLst>
                <a:ext uri="{FF2B5EF4-FFF2-40B4-BE49-F238E27FC236}">
                  <a16:creationId xmlns:a16="http://schemas.microsoft.com/office/drawing/2014/main" id="{23D78774-6300-43FB-AA01-D34A33666131}"/>
                </a:ext>
              </a:extLst>
            </p:cNvPr>
            <p:cNvSpPr/>
            <p:nvPr/>
          </p:nvSpPr>
          <p:spPr>
            <a:xfrm>
              <a:off x="6385360" y="5006586"/>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6" name="Flowchart: Connector 121">
              <a:extLst>
                <a:ext uri="{FF2B5EF4-FFF2-40B4-BE49-F238E27FC236}">
                  <a16:creationId xmlns:a16="http://schemas.microsoft.com/office/drawing/2014/main" id="{61F73CD9-F22B-4121-BAC9-E3539788D18C}"/>
                </a:ext>
              </a:extLst>
            </p:cNvPr>
            <p:cNvSpPr/>
            <p:nvPr/>
          </p:nvSpPr>
          <p:spPr>
            <a:xfrm>
              <a:off x="6403360" y="5129086"/>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7" name="Flowchart: Connector 122">
              <a:extLst>
                <a:ext uri="{FF2B5EF4-FFF2-40B4-BE49-F238E27FC236}">
                  <a16:creationId xmlns:a16="http://schemas.microsoft.com/office/drawing/2014/main" id="{3F239EC1-DA53-49DD-A33F-FB66C77141DB}"/>
                </a:ext>
              </a:extLst>
            </p:cNvPr>
            <p:cNvSpPr/>
            <p:nvPr/>
          </p:nvSpPr>
          <p:spPr>
            <a:xfrm>
              <a:off x="6349360" y="4651691"/>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8" name="Flowchart: Merge 109">
              <a:extLst>
                <a:ext uri="{FF2B5EF4-FFF2-40B4-BE49-F238E27FC236}">
                  <a16:creationId xmlns:a16="http://schemas.microsoft.com/office/drawing/2014/main" id="{5653CBF0-A00B-4BCA-B759-5603DEE35AB0}"/>
                </a:ext>
              </a:extLst>
            </p:cNvPr>
            <p:cNvSpPr/>
            <p:nvPr/>
          </p:nvSpPr>
          <p:spPr>
            <a:xfrm>
              <a:off x="6349563" y="5283200"/>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49" name="Group 118">
            <a:extLst>
              <a:ext uri="{FF2B5EF4-FFF2-40B4-BE49-F238E27FC236}">
                <a16:creationId xmlns:a16="http://schemas.microsoft.com/office/drawing/2014/main" id="{B474D9F9-F44B-4D6B-94C7-6D34C25D3BA9}"/>
              </a:ext>
            </a:extLst>
          </p:cNvPr>
          <p:cNvGrpSpPr/>
          <p:nvPr/>
        </p:nvGrpSpPr>
        <p:grpSpPr>
          <a:xfrm>
            <a:off x="12664622" y="4097185"/>
            <a:ext cx="122952" cy="658484"/>
            <a:chOff x="7647983" y="3468568"/>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50" name="Flowchart: Connector 134">
              <a:extLst>
                <a:ext uri="{FF2B5EF4-FFF2-40B4-BE49-F238E27FC236}">
                  <a16:creationId xmlns:a16="http://schemas.microsoft.com/office/drawing/2014/main" id="{2C192AEE-6608-41AF-BD42-E3ECE457A413}"/>
                </a:ext>
              </a:extLst>
            </p:cNvPr>
            <p:cNvSpPr/>
            <p:nvPr/>
          </p:nvSpPr>
          <p:spPr>
            <a:xfrm>
              <a:off x="7647983"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1" name="Flowchart: Connector 131">
              <a:extLst>
                <a:ext uri="{FF2B5EF4-FFF2-40B4-BE49-F238E27FC236}">
                  <a16:creationId xmlns:a16="http://schemas.microsoft.com/office/drawing/2014/main" id="{5E31BBDF-A6C2-4DC9-8119-916A9B51EC4B}"/>
                </a:ext>
              </a:extLst>
            </p:cNvPr>
            <p:cNvSpPr/>
            <p:nvPr/>
          </p:nvSpPr>
          <p:spPr>
            <a:xfrm>
              <a:off x="7665983"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52" name="Flowchart: Connector 132">
              <a:extLst>
                <a:ext uri="{FF2B5EF4-FFF2-40B4-BE49-F238E27FC236}">
                  <a16:creationId xmlns:a16="http://schemas.microsoft.com/office/drawing/2014/main" id="{2C03AF1B-D5B0-40E3-89AA-E3F3BC7D6415}"/>
                </a:ext>
              </a:extLst>
            </p:cNvPr>
            <p:cNvSpPr/>
            <p:nvPr/>
          </p:nvSpPr>
          <p:spPr>
            <a:xfrm>
              <a:off x="7683983"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3" name="Flowchart: Connector 133">
              <a:extLst>
                <a:ext uri="{FF2B5EF4-FFF2-40B4-BE49-F238E27FC236}">
                  <a16:creationId xmlns:a16="http://schemas.microsoft.com/office/drawing/2014/main" id="{39E85D18-A8DF-4734-AC4B-F9981523485E}"/>
                </a:ext>
              </a:extLst>
            </p:cNvPr>
            <p:cNvSpPr/>
            <p:nvPr/>
          </p:nvSpPr>
          <p:spPr>
            <a:xfrm>
              <a:off x="7701983"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4" name="Flowchart: Merge 135">
              <a:extLst>
                <a:ext uri="{FF2B5EF4-FFF2-40B4-BE49-F238E27FC236}">
                  <a16:creationId xmlns:a16="http://schemas.microsoft.com/office/drawing/2014/main" id="{1863262F-442E-4527-8E7F-7096BB9732FF}"/>
                </a:ext>
              </a:extLst>
            </p:cNvPr>
            <p:cNvSpPr/>
            <p:nvPr/>
          </p:nvSpPr>
          <p:spPr>
            <a:xfrm>
              <a:off x="7648186"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55" name="Hexagon 59">
            <a:extLst>
              <a:ext uri="{FF2B5EF4-FFF2-40B4-BE49-F238E27FC236}">
                <a16:creationId xmlns:a16="http://schemas.microsoft.com/office/drawing/2014/main" id="{2EEBEAC1-7A12-4C6E-8D4A-6D101BC0DEF1}"/>
              </a:ext>
            </a:extLst>
          </p:cNvPr>
          <p:cNvSpPr/>
          <p:nvPr/>
        </p:nvSpPr>
        <p:spPr>
          <a:xfrm>
            <a:off x="4669669" y="2350389"/>
            <a:ext cx="2394517"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Conversion SO2 à  SO3</a:t>
            </a:r>
          </a:p>
        </p:txBody>
      </p:sp>
      <p:sp>
        <p:nvSpPr>
          <p:cNvPr id="56" name="Hexagon 59">
            <a:extLst>
              <a:ext uri="{FF2B5EF4-FFF2-40B4-BE49-F238E27FC236}">
                <a16:creationId xmlns:a16="http://schemas.microsoft.com/office/drawing/2014/main" id="{EC466A8C-5310-4E91-94FC-13CA5DB4E69C}"/>
              </a:ext>
            </a:extLst>
          </p:cNvPr>
          <p:cNvSpPr/>
          <p:nvPr/>
        </p:nvSpPr>
        <p:spPr>
          <a:xfrm>
            <a:off x="8138556" y="3167011"/>
            <a:ext cx="2394517"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Absorption dans </a:t>
            </a:r>
            <a:r>
              <a:rPr lang="en-IN" sz="2000" b="1" dirty="0" err="1">
                <a:latin typeface="Cambria" panose="02040503050406030204" pitchFamily="18" charset="0"/>
                <a:ea typeface="Cambria" panose="02040503050406030204" pitchFamily="18" charset="0"/>
              </a:rPr>
              <a:t>l’eau</a:t>
            </a:r>
            <a:endParaRPr lang="en-IN" sz="2000" b="1" dirty="0">
              <a:latin typeface="Cambria" panose="02040503050406030204" pitchFamily="18" charset="0"/>
              <a:ea typeface="Cambria" panose="02040503050406030204" pitchFamily="18" charset="0"/>
            </a:endParaRPr>
          </a:p>
        </p:txBody>
      </p:sp>
      <p:sp>
        <p:nvSpPr>
          <p:cNvPr id="57" name="Hexagon 59">
            <a:extLst>
              <a:ext uri="{FF2B5EF4-FFF2-40B4-BE49-F238E27FC236}">
                <a16:creationId xmlns:a16="http://schemas.microsoft.com/office/drawing/2014/main" id="{CCC7D097-F3D2-4C7A-AAE1-795B38B08D1B}"/>
              </a:ext>
            </a:extLst>
          </p:cNvPr>
          <p:cNvSpPr/>
          <p:nvPr/>
        </p:nvSpPr>
        <p:spPr>
          <a:xfrm>
            <a:off x="11467364" y="2350389"/>
            <a:ext cx="2394517"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latin typeface="Cambria" panose="02040503050406030204" pitchFamily="18" charset="0"/>
                <a:ea typeface="Cambria" panose="02040503050406030204" pitchFamily="18" charset="0"/>
              </a:rPr>
              <a:t>Attaque</a:t>
            </a:r>
            <a:r>
              <a:rPr lang="en-IN" sz="2000" b="1" dirty="0">
                <a:latin typeface="Cambria" panose="02040503050406030204" pitchFamily="18" charset="0"/>
                <a:ea typeface="Cambria" panose="02040503050406030204" pitchFamily="18" charset="0"/>
              </a:rPr>
              <a:t> de </a:t>
            </a:r>
            <a:r>
              <a:rPr lang="en-IN" sz="2000" b="1" dirty="0" err="1">
                <a:latin typeface="Cambria" panose="02040503050406030204" pitchFamily="18" charset="0"/>
                <a:ea typeface="Cambria" panose="02040503050406030204" pitchFamily="18" charset="0"/>
              </a:rPr>
              <a:t>l’acide</a:t>
            </a:r>
            <a:r>
              <a:rPr lang="en-IN" sz="2000" b="1" dirty="0">
                <a:latin typeface="Cambria" panose="02040503050406030204" pitchFamily="18" charset="0"/>
                <a:ea typeface="Cambria" panose="02040503050406030204" pitchFamily="18" charset="0"/>
              </a:rPr>
              <a:t> </a:t>
            </a:r>
          </a:p>
        </p:txBody>
      </p:sp>
      <p:sp>
        <p:nvSpPr>
          <p:cNvPr id="58" name="Hexagon 59">
            <a:extLst>
              <a:ext uri="{FF2B5EF4-FFF2-40B4-BE49-F238E27FC236}">
                <a16:creationId xmlns:a16="http://schemas.microsoft.com/office/drawing/2014/main" id="{E533E942-0529-4987-BE9C-453331D44947}"/>
              </a:ext>
            </a:extLst>
          </p:cNvPr>
          <p:cNvSpPr/>
          <p:nvPr/>
        </p:nvSpPr>
        <p:spPr>
          <a:xfrm>
            <a:off x="1147547" y="2296056"/>
            <a:ext cx="2394517"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latin typeface="Cambria" panose="02040503050406030204" pitchFamily="18" charset="0"/>
                <a:ea typeface="Cambria" panose="02040503050406030204" pitchFamily="18" charset="0"/>
              </a:rPr>
              <a:t>Brulure</a:t>
            </a:r>
            <a:r>
              <a:rPr lang="en-IN" sz="2000" b="1" dirty="0">
                <a:latin typeface="Cambria" panose="02040503050406030204" pitchFamily="18" charset="0"/>
                <a:ea typeface="Cambria" panose="02040503050406030204" pitchFamily="18" charset="0"/>
              </a:rPr>
              <a:t> de </a:t>
            </a:r>
            <a:r>
              <a:rPr lang="en-IN" sz="2000" b="1" dirty="0" err="1">
                <a:latin typeface="Cambria" panose="02040503050406030204" pitchFamily="18" charset="0"/>
                <a:ea typeface="Cambria" panose="02040503050406030204" pitchFamily="18" charset="0"/>
              </a:rPr>
              <a:t>soufre</a:t>
            </a:r>
            <a:endParaRPr lang="en-IN" sz="2000" b="1" dirty="0">
              <a:latin typeface="Cambria" panose="02040503050406030204" pitchFamily="18" charset="0"/>
              <a:ea typeface="Cambria" panose="02040503050406030204" pitchFamily="18" charset="0"/>
            </a:endParaRPr>
          </a:p>
        </p:txBody>
      </p:sp>
      <p:cxnSp>
        <p:nvCxnSpPr>
          <p:cNvPr id="59" name="Curved Connector 97">
            <a:extLst>
              <a:ext uri="{FF2B5EF4-FFF2-40B4-BE49-F238E27FC236}">
                <a16:creationId xmlns:a16="http://schemas.microsoft.com/office/drawing/2014/main" id="{4E27B304-6105-4B90-828A-1E69C953CD11}"/>
              </a:ext>
            </a:extLst>
          </p:cNvPr>
          <p:cNvCxnSpPr>
            <a:cxnSpLocks/>
          </p:cNvCxnSpPr>
          <p:nvPr/>
        </p:nvCxnSpPr>
        <p:spPr>
          <a:xfrm>
            <a:off x="10419346" y="990945"/>
            <a:ext cx="5505562" cy="1184738"/>
          </a:xfrm>
          <a:prstGeom prst="curvedConnector3">
            <a:avLst>
              <a:gd name="adj1" fmla="val 9982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Hexagon 59">
            <a:extLst>
              <a:ext uri="{FF2B5EF4-FFF2-40B4-BE49-F238E27FC236}">
                <a16:creationId xmlns:a16="http://schemas.microsoft.com/office/drawing/2014/main" id="{D64DFDDB-D5F5-47C0-870B-6076EB4FD3F6}"/>
              </a:ext>
            </a:extLst>
          </p:cNvPr>
          <p:cNvSpPr/>
          <p:nvPr/>
        </p:nvSpPr>
        <p:spPr>
          <a:xfrm>
            <a:off x="14727650" y="2296056"/>
            <a:ext cx="2569750"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Purification et concentration</a:t>
            </a:r>
          </a:p>
        </p:txBody>
      </p:sp>
      <p:sp>
        <p:nvSpPr>
          <p:cNvPr id="61" name="TextBox 67">
            <a:extLst>
              <a:ext uri="{FF2B5EF4-FFF2-40B4-BE49-F238E27FC236}">
                <a16:creationId xmlns:a16="http://schemas.microsoft.com/office/drawing/2014/main" id="{6EC1FDF8-66CC-42D6-BAA2-D43AB68BB776}"/>
              </a:ext>
            </a:extLst>
          </p:cNvPr>
          <p:cNvSpPr txBox="1"/>
          <p:nvPr/>
        </p:nvSpPr>
        <p:spPr>
          <a:xfrm>
            <a:off x="764487" y="4543335"/>
            <a:ext cx="3216716" cy="923330"/>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Emissions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atmosphériques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 dioxide de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soufre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p>
        </p:txBody>
      </p:sp>
      <p:sp>
        <p:nvSpPr>
          <p:cNvPr id="62" name="TextBox 67">
            <a:extLst>
              <a:ext uri="{FF2B5EF4-FFF2-40B4-BE49-F238E27FC236}">
                <a16:creationId xmlns:a16="http://schemas.microsoft.com/office/drawing/2014/main" id="{665FF73C-2EDB-4D43-8509-1CDF495A7F4B}"/>
              </a:ext>
            </a:extLst>
          </p:cNvPr>
          <p:cNvSpPr txBox="1"/>
          <p:nvPr/>
        </p:nvSpPr>
        <p:spPr>
          <a:xfrm>
            <a:off x="3995717" y="4766611"/>
            <a:ext cx="3216716" cy="923330"/>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Fuites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et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déversements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d’acide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sulfirique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pendant la manipulation</a:t>
            </a:r>
          </a:p>
        </p:txBody>
      </p:sp>
      <p:sp>
        <p:nvSpPr>
          <p:cNvPr id="63" name="TextBox 67">
            <a:extLst>
              <a:ext uri="{FF2B5EF4-FFF2-40B4-BE49-F238E27FC236}">
                <a16:creationId xmlns:a16="http://schemas.microsoft.com/office/drawing/2014/main" id="{ADF0BB4B-01DC-4867-A7C9-1532FA1F6690}"/>
              </a:ext>
            </a:extLst>
          </p:cNvPr>
          <p:cNvSpPr txBox="1"/>
          <p:nvPr/>
        </p:nvSpPr>
        <p:spPr>
          <a:xfrm>
            <a:off x="7735080" y="5644362"/>
            <a:ext cx="3216716" cy="646331"/>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Consommation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quantités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d’eau</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importantes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64" name="TextBox 67">
            <a:extLst>
              <a:ext uri="{FF2B5EF4-FFF2-40B4-BE49-F238E27FC236}">
                <a16:creationId xmlns:a16="http://schemas.microsoft.com/office/drawing/2014/main" id="{2F53D749-B29C-49C6-BC12-23DCB54DD2C7}"/>
              </a:ext>
            </a:extLst>
          </p:cNvPr>
          <p:cNvSpPr txBox="1"/>
          <p:nvPr/>
        </p:nvSpPr>
        <p:spPr>
          <a:xfrm>
            <a:off x="11075569" y="5103806"/>
            <a:ext cx="3216716" cy="923330"/>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Risques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associés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la manipulation des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réactifs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chimiques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65" name="TextBox 67">
            <a:extLst>
              <a:ext uri="{FF2B5EF4-FFF2-40B4-BE49-F238E27FC236}">
                <a16:creationId xmlns:a16="http://schemas.microsoft.com/office/drawing/2014/main" id="{04011747-8BF2-445A-8D39-09450CB53B4C}"/>
              </a:ext>
            </a:extLst>
          </p:cNvPr>
          <p:cNvSpPr txBox="1"/>
          <p:nvPr/>
        </p:nvSpPr>
        <p:spPr>
          <a:xfrm>
            <a:off x="14193697" y="4619029"/>
            <a:ext cx="3216716" cy="369332"/>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Risques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brulures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p>
        </p:txBody>
      </p:sp>
      <p:grpSp>
        <p:nvGrpSpPr>
          <p:cNvPr id="66" name="Group 124">
            <a:extLst>
              <a:ext uri="{FF2B5EF4-FFF2-40B4-BE49-F238E27FC236}">
                <a16:creationId xmlns:a16="http://schemas.microsoft.com/office/drawing/2014/main" id="{14FBDE2C-F449-4CD8-BDF6-97AFABC191E0}"/>
              </a:ext>
            </a:extLst>
          </p:cNvPr>
          <p:cNvGrpSpPr/>
          <p:nvPr/>
        </p:nvGrpSpPr>
        <p:grpSpPr>
          <a:xfrm>
            <a:off x="2288459" y="6695737"/>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67" name="Flowchart: Connector 146">
              <a:extLst>
                <a:ext uri="{FF2B5EF4-FFF2-40B4-BE49-F238E27FC236}">
                  <a16:creationId xmlns:a16="http://schemas.microsoft.com/office/drawing/2014/main" id="{D3F8793D-6233-4A9F-A3BB-2B70368E0DB9}"/>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8" name="Flowchart: Connector 147">
              <a:extLst>
                <a:ext uri="{FF2B5EF4-FFF2-40B4-BE49-F238E27FC236}">
                  <a16:creationId xmlns:a16="http://schemas.microsoft.com/office/drawing/2014/main" id="{0D6989D5-BD31-4426-9472-66D1A124D061}"/>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9" name="Flowchart: Connector 148">
              <a:extLst>
                <a:ext uri="{FF2B5EF4-FFF2-40B4-BE49-F238E27FC236}">
                  <a16:creationId xmlns:a16="http://schemas.microsoft.com/office/drawing/2014/main" id="{87BF3DD4-C60D-4C79-AC29-C897F92DE8AB}"/>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0" name="Flowchart: Connector 149">
              <a:extLst>
                <a:ext uri="{FF2B5EF4-FFF2-40B4-BE49-F238E27FC236}">
                  <a16:creationId xmlns:a16="http://schemas.microsoft.com/office/drawing/2014/main" id="{F2DB8217-BA57-43B3-A1DB-A7CEEC00EA3F}"/>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1" name="Flowchart: Merge 150">
              <a:extLst>
                <a:ext uri="{FF2B5EF4-FFF2-40B4-BE49-F238E27FC236}">
                  <a16:creationId xmlns:a16="http://schemas.microsoft.com/office/drawing/2014/main" id="{D4B4A57C-ADA6-422C-AD9E-A3798035A047}"/>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72" name="Group 124">
            <a:extLst>
              <a:ext uri="{FF2B5EF4-FFF2-40B4-BE49-F238E27FC236}">
                <a16:creationId xmlns:a16="http://schemas.microsoft.com/office/drawing/2014/main" id="{04898B64-BD8D-4883-943A-3A0ACDBACD2B}"/>
              </a:ext>
            </a:extLst>
          </p:cNvPr>
          <p:cNvGrpSpPr/>
          <p:nvPr/>
        </p:nvGrpSpPr>
        <p:grpSpPr>
          <a:xfrm>
            <a:off x="5792232" y="6695737"/>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73" name="Flowchart: Connector 146">
              <a:extLst>
                <a:ext uri="{FF2B5EF4-FFF2-40B4-BE49-F238E27FC236}">
                  <a16:creationId xmlns:a16="http://schemas.microsoft.com/office/drawing/2014/main" id="{9F3D2DCE-E067-4C34-B5CD-49743ECC44C9}"/>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4" name="Flowchart: Connector 147">
              <a:extLst>
                <a:ext uri="{FF2B5EF4-FFF2-40B4-BE49-F238E27FC236}">
                  <a16:creationId xmlns:a16="http://schemas.microsoft.com/office/drawing/2014/main" id="{18ACF453-405E-43F0-98E6-C16BFC190AEA}"/>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5" name="Flowchart: Connector 148">
              <a:extLst>
                <a:ext uri="{FF2B5EF4-FFF2-40B4-BE49-F238E27FC236}">
                  <a16:creationId xmlns:a16="http://schemas.microsoft.com/office/drawing/2014/main" id="{CBA8C7B2-A3E0-4944-A2DF-CCC679C1D3B4}"/>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6" name="Flowchart: Connector 149">
              <a:extLst>
                <a:ext uri="{FF2B5EF4-FFF2-40B4-BE49-F238E27FC236}">
                  <a16:creationId xmlns:a16="http://schemas.microsoft.com/office/drawing/2014/main" id="{4210FE30-8125-45F1-AE7A-E44F5E4E9ECD}"/>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7" name="Flowchart: Merge 150">
              <a:extLst>
                <a:ext uri="{FF2B5EF4-FFF2-40B4-BE49-F238E27FC236}">
                  <a16:creationId xmlns:a16="http://schemas.microsoft.com/office/drawing/2014/main" id="{D9774638-8EE1-4FAE-98E1-C393CF3D880A}"/>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78" name="Group 124">
            <a:extLst>
              <a:ext uri="{FF2B5EF4-FFF2-40B4-BE49-F238E27FC236}">
                <a16:creationId xmlns:a16="http://schemas.microsoft.com/office/drawing/2014/main" id="{4FB822E8-39FE-4B2E-8BCB-6CFDA70B5386}"/>
              </a:ext>
            </a:extLst>
          </p:cNvPr>
          <p:cNvGrpSpPr/>
          <p:nvPr/>
        </p:nvGrpSpPr>
        <p:grpSpPr>
          <a:xfrm>
            <a:off x="9335814" y="6695737"/>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79" name="Flowchart: Connector 146">
              <a:extLst>
                <a:ext uri="{FF2B5EF4-FFF2-40B4-BE49-F238E27FC236}">
                  <a16:creationId xmlns:a16="http://schemas.microsoft.com/office/drawing/2014/main" id="{8A65FFC6-2482-4093-9E74-EAB96E64CB52}"/>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0" name="Flowchart: Connector 147">
              <a:extLst>
                <a:ext uri="{FF2B5EF4-FFF2-40B4-BE49-F238E27FC236}">
                  <a16:creationId xmlns:a16="http://schemas.microsoft.com/office/drawing/2014/main" id="{A3B13A11-80EB-4CD3-9BDD-ED0877045AD7}"/>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1" name="Flowchart: Connector 148">
              <a:extLst>
                <a:ext uri="{FF2B5EF4-FFF2-40B4-BE49-F238E27FC236}">
                  <a16:creationId xmlns:a16="http://schemas.microsoft.com/office/drawing/2014/main" id="{E38AC144-5A0A-4D2C-BCAF-7FB4A94F1F08}"/>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2" name="Flowchart: Connector 149">
              <a:extLst>
                <a:ext uri="{FF2B5EF4-FFF2-40B4-BE49-F238E27FC236}">
                  <a16:creationId xmlns:a16="http://schemas.microsoft.com/office/drawing/2014/main" id="{0D94671A-DF21-4AFA-9B59-779DEA0619B5}"/>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3" name="Flowchart: Merge 150">
              <a:extLst>
                <a:ext uri="{FF2B5EF4-FFF2-40B4-BE49-F238E27FC236}">
                  <a16:creationId xmlns:a16="http://schemas.microsoft.com/office/drawing/2014/main" id="{1EF963D9-B1EA-4C00-8F4B-728E81AB194D}"/>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84" name="Group 124">
            <a:extLst>
              <a:ext uri="{FF2B5EF4-FFF2-40B4-BE49-F238E27FC236}">
                <a16:creationId xmlns:a16="http://schemas.microsoft.com/office/drawing/2014/main" id="{6020A535-A888-4AF8-907F-0ACDA48DB721}"/>
              </a:ext>
            </a:extLst>
          </p:cNvPr>
          <p:cNvGrpSpPr/>
          <p:nvPr/>
        </p:nvGrpSpPr>
        <p:grpSpPr>
          <a:xfrm>
            <a:off x="12766807" y="6660482"/>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85" name="Flowchart: Connector 146">
              <a:extLst>
                <a:ext uri="{FF2B5EF4-FFF2-40B4-BE49-F238E27FC236}">
                  <a16:creationId xmlns:a16="http://schemas.microsoft.com/office/drawing/2014/main" id="{1472C210-578F-4A22-BBDF-7D17B2155DF7}"/>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6" name="Flowchart: Connector 147">
              <a:extLst>
                <a:ext uri="{FF2B5EF4-FFF2-40B4-BE49-F238E27FC236}">
                  <a16:creationId xmlns:a16="http://schemas.microsoft.com/office/drawing/2014/main" id="{593E2A9A-C64F-4F83-9227-A4CCD9EEF8A8}"/>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7" name="Flowchart: Connector 148">
              <a:extLst>
                <a:ext uri="{FF2B5EF4-FFF2-40B4-BE49-F238E27FC236}">
                  <a16:creationId xmlns:a16="http://schemas.microsoft.com/office/drawing/2014/main" id="{CD3EBA39-E704-4D77-A4CA-848A562E8272}"/>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8" name="Flowchart: Connector 149">
              <a:extLst>
                <a:ext uri="{FF2B5EF4-FFF2-40B4-BE49-F238E27FC236}">
                  <a16:creationId xmlns:a16="http://schemas.microsoft.com/office/drawing/2014/main" id="{B2FBE662-83F6-476B-815D-210D34B62BE4}"/>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9" name="Flowchart: Merge 150">
              <a:extLst>
                <a:ext uri="{FF2B5EF4-FFF2-40B4-BE49-F238E27FC236}">
                  <a16:creationId xmlns:a16="http://schemas.microsoft.com/office/drawing/2014/main" id="{BE2163C3-71BD-4413-8F30-5B60A7311F18}"/>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90" name="Group 124">
            <a:extLst>
              <a:ext uri="{FF2B5EF4-FFF2-40B4-BE49-F238E27FC236}">
                <a16:creationId xmlns:a16="http://schemas.microsoft.com/office/drawing/2014/main" id="{DA968CBC-F54A-4292-A12A-5B890DADD690}"/>
              </a:ext>
            </a:extLst>
          </p:cNvPr>
          <p:cNvGrpSpPr/>
          <p:nvPr/>
        </p:nvGrpSpPr>
        <p:grpSpPr>
          <a:xfrm>
            <a:off x="15938896" y="6602007"/>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91" name="Flowchart: Connector 146">
              <a:extLst>
                <a:ext uri="{FF2B5EF4-FFF2-40B4-BE49-F238E27FC236}">
                  <a16:creationId xmlns:a16="http://schemas.microsoft.com/office/drawing/2014/main" id="{55F6CBDA-538F-4D56-AF82-DB1C40B957EE}"/>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2" name="Flowchart: Connector 147">
              <a:extLst>
                <a:ext uri="{FF2B5EF4-FFF2-40B4-BE49-F238E27FC236}">
                  <a16:creationId xmlns:a16="http://schemas.microsoft.com/office/drawing/2014/main" id="{21AEABBB-0C44-48AF-96B5-37384402BE38}"/>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3" name="Flowchart: Connector 148">
              <a:extLst>
                <a:ext uri="{FF2B5EF4-FFF2-40B4-BE49-F238E27FC236}">
                  <a16:creationId xmlns:a16="http://schemas.microsoft.com/office/drawing/2014/main" id="{266F04D3-9194-4D9F-8DDE-5F0748BB7C47}"/>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4" name="Flowchart: Connector 149">
              <a:extLst>
                <a:ext uri="{FF2B5EF4-FFF2-40B4-BE49-F238E27FC236}">
                  <a16:creationId xmlns:a16="http://schemas.microsoft.com/office/drawing/2014/main" id="{8B46A443-E486-47D5-98C3-72CBA46EDD20}"/>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5" name="Flowchart: Merge 150">
              <a:extLst>
                <a:ext uri="{FF2B5EF4-FFF2-40B4-BE49-F238E27FC236}">
                  <a16:creationId xmlns:a16="http://schemas.microsoft.com/office/drawing/2014/main" id="{1CC58BBC-45E9-4A16-9C53-71B6313778A2}"/>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96" name="TextBox 67">
            <a:extLst>
              <a:ext uri="{FF2B5EF4-FFF2-40B4-BE49-F238E27FC236}">
                <a16:creationId xmlns:a16="http://schemas.microsoft.com/office/drawing/2014/main" id="{28B8C799-DFF9-4EAE-BCFC-A5061913173E}"/>
              </a:ext>
            </a:extLst>
          </p:cNvPr>
          <p:cNvSpPr txBox="1"/>
          <p:nvPr/>
        </p:nvSpPr>
        <p:spPr>
          <a:xfrm>
            <a:off x="654361" y="7694512"/>
            <a:ext cx="3216716" cy="646331"/>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Brulures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et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asphyxie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chez les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travailleurs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p>
        </p:txBody>
      </p:sp>
      <p:sp>
        <p:nvSpPr>
          <p:cNvPr id="97" name="TextBox 67">
            <a:extLst>
              <a:ext uri="{FF2B5EF4-FFF2-40B4-BE49-F238E27FC236}">
                <a16:creationId xmlns:a16="http://schemas.microsoft.com/office/drawing/2014/main" id="{E06CD8F4-5FA6-4161-81A0-4A29AA7A3A02}"/>
              </a:ext>
            </a:extLst>
          </p:cNvPr>
          <p:cNvSpPr txBox="1"/>
          <p:nvPr/>
        </p:nvSpPr>
        <p:spPr>
          <a:xfrm>
            <a:off x="4209919" y="7605209"/>
            <a:ext cx="3216716" cy="923330"/>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la pollution de l'air et à l'acidification des précipitations.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98" name="TextBox 67">
            <a:extLst>
              <a:ext uri="{FF2B5EF4-FFF2-40B4-BE49-F238E27FC236}">
                <a16:creationId xmlns:a16="http://schemas.microsoft.com/office/drawing/2014/main" id="{1555F4FC-9BEB-4C36-8A91-0084777C610D}"/>
              </a:ext>
            </a:extLst>
          </p:cNvPr>
          <p:cNvSpPr txBox="1"/>
          <p:nvPr/>
        </p:nvSpPr>
        <p:spPr>
          <a:xfrm>
            <a:off x="7711037" y="7657230"/>
            <a:ext cx="3216716" cy="646331"/>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une pression sur les ressources en eau locales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99" name="TextBox 67">
            <a:extLst>
              <a:ext uri="{FF2B5EF4-FFF2-40B4-BE49-F238E27FC236}">
                <a16:creationId xmlns:a16="http://schemas.microsoft.com/office/drawing/2014/main" id="{1E489BB7-A8BF-4C4F-A28D-EC1760C42807}"/>
              </a:ext>
            </a:extLst>
          </p:cNvPr>
          <p:cNvSpPr txBox="1"/>
          <p:nvPr/>
        </p:nvSpPr>
        <p:spPr>
          <a:xfrm>
            <a:off x="11204556" y="7657230"/>
            <a:ext cx="3216716" cy="923330"/>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dommages aux sols, aux cours d'eau et à la flore environnante</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100" name="TextBox 67">
            <a:extLst>
              <a:ext uri="{FF2B5EF4-FFF2-40B4-BE49-F238E27FC236}">
                <a16:creationId xmlns:a16="http://schemas.microsoft.com/office/drawing/2014/main" id="{9784C6F7-D1E4-45B7-948C-AEBEA717C986}"/>
              </a:ext>
            </a:extLst>
          </p:cNvPr>
          <p:cNvSpPr txBox="1"/>
          <p:nvPr/>
        </p:nvSpPr>
        <p:spPr>
          <a:xfrm>
            <a:off x="14453490" y="7605209"/>
            <a:ext cx="3216716" cy="1477328"/>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problèmes respiratoires, des irritations cutanées et d'autres problèmes de santé pour les travailleurs.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Tree>
    <p:extLst>
      <p:ext uri="{BB962C8B-B14F-4D97-AF65-F5344CB8AC3E}">
        <p14:creationId xmlns:p14="http://schemas.microsoft.com/office/powerpoint/2010/main" val="1562622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3">
            <a:extLst>
              <a:ext uri="{FF2B5EF4-FFF2-40B4-BE49-F238E27FC236}">
                <a16:creationId xmlns:a16="http://schemas.microsoft.com/office/drawing/2014/main" id="{4ACA1152-7595-403A-BD6C-D980F241F486}"/>
              </a:ext>
            </a:extLst>
          </p:cNvPr>
          <p:cNvGrpSpPr/>
          <p:nvPr/>
        </p:nvGrpSpPr>
        <p:grpSpPr>
          <a:xfrm>
            <a:off x="4519939" y="1072539"/>
            <a:ext cx="8608484" cy="7129164"/>
            <a:chOff x="0" y="0"/>
            <a:chExt cx="812800" cy="698500"/>
          </a:xfrm>
        </p:grpSpPr>
        <p:sp>
          <p:nvSpPr>
            <p:cNvPr id="21" name="Freeform 14">
              <a:extLst>
                <a:ext uri="{FF2B5EF4-FFF2-40B4-BE49-F238E27FC236}">
                  <a16:creationId xmlns:a16="http://schemas.microsoft.com/office/drawing/2014/main" id="{DCF7F4AE-C3A1-4412-B88C-BF8FD48CACF2}"/>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22" name="TextBox 15">
              <a:extLst>
                <a:ext uri="{FF2B5EF4-FFF2-40B4-BE49-F238E27FC236}">
                  <a16:creationId xmlns:a16="http://schemas.microsoft.com/office/drawing/2014/main" id="{749E1E7A-4A18-4C51-A0D2-54AC5F6FFE25}"/>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sp>
        <p:nvSpPr>
          <p:cNvPr id="15" name="Freeform 44">
            <a:extLst>
              <a:ext uri="{FF2B5EF4-FFF2-40B4-BE49-F238E27FC236}">
                <a16:creationId xmlns:a16="http://schemas.microsoft.com/office/drawing/2014/main" id="{2E9E714E-54F8-4CC0-902C-DBC5228450CE}"/>
              </a:ext>
            </a:extLst>
          </p:cNvPr>
          <p:cNvSpPr/>
          <p:nvPr/>
        </p:nvSpPr>
        <p:spPr>
          <a:xfrm>
            <a:off x="6629400" y="2628900"/>
            <a:ext cx="3993055" cy="3514657"/>
          </a:xfrm>
          <a:custGeom>
            <a:avLst/>
            <a:gdLst/>
            <a:ahLst/>
            <a:cxnLst/>
            <a:rect l="l" t="t" r="r" b="b"/>
            <a:pathLst>
              <a:path w="1012678" h="1016915">
                <a:moveTo>
                  <a:pt x="0" y="0"/>
                </a:moveTo>
                <a:lnTo>
                  <a:pt x="1012678" y="0"/>
                </a:lnTo>
                <a:lnTo>
                  <a:pt x="1012678" y="1016915"/>
                </a:lnTo>
                <a:lnTo>
                  <a:pt x="0" y="10169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6981038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0B06C6B-BBF4-498E-83C1-1C4AB03FC878}"/>
              </a:ext>
            </a:extLst>
          </p:cNvPr>
          <p:cNvSpPr/>
          <p:nvPr/>
        </p:nvSpPr>
        <p:spPr>
          <a:xfrm>
            <a:off x="0" y="-39126"/>
            <a:ext cx="18288000" cy="10745225"/>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10" name="Freeform 10"/>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2"/>
            <a:stretch>
              <a:fillRect t="-6013"/>
            </a:stretch>
          </a:blipFill>
        </p:spPr>
      </p:sp>
      <p:grpSp>
        <p:nvGrpSpPr>
          <p:cNvPr id="13" name="Group 13">
            <a:extLst>
              <a:ext uri="{FF2B5EF4-FFF2-40B4-BE49-F238E27FC236}">
                <a16:creationId xmlns:a16="http://schemas.microsoft.com/office/drawing/2014/main" id="{7BEE8BC1-4D3A-4746-B3DE-F78C211C5209}"/>
              </a:ext>
            </a:extLst>
          </p:cNvPr>
          <p:cNvGrpSpPr/>
          <p:nvPr/>
        </p:nvGrpSpPr>
        <p:grpSpPr>
          <a:xfrm>
            <a:off x="8447573" y="249392"/>
            <a:ext cx="1774623" cy="1480161"/>
            <a:chOff x="0" y="0"/>
            <a:chExt cx="812800" cy="698500"/>
          </a:xfrm>
        </p:grpSpPr>
        <p:sp>
          <p:nvSpPr>
            <p:cNvPr id="14" name="Freeform 14">
              <a:extLst>
                <a:ext uri="{FF2B5EF4-FFF2-40B4-BE49-F238E27FC236}">
                  <a16:creationId xmlns:a16="http://schemas.microsoft.com/office/drawing/2014/main" id="{BE06F500-9485-4FCD-B20B-A20EC3468594}"/>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15" name="TextBox 15">
              <a:extLst>
                <a:ext uri="{FF2B5EF4-FFF2-40B4-BE49-F238E27FC236}">
                  <a16:creationId xmlns:a16="http://schemas.microsoft.com/office/drawing/2014/main" id="{7A0DEBEC-544C-4F01-B44D-80667CE7BD32}"/>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sp>
        <p:nvSpPr>
          <p:cNvPr id="16" name="Freeform 44">
            <a:extLst>
              <a:ext uri="{FF2B5EF4-FFF2-40B4-BE49-F238E27FC236}">
                <a16:creationId xmlns:a16="http://schemas.microsoft.com/office/drawing/2014/main" id="{1E195C5A-D798-49F5-AEC3-C12F46A4DB77}"/>
              </a:ext>
            </a:extLst>
          </p:cNvPr>
          <p:cNvSpPr/>
          <p:nvPr/>
        </p:nvSpPr>
        <p:spPr>
          <a:xfrm>
            <a:off x="8772768" y="505404"/>
            <a:ext cx="1049471" cy="971081"/>
          </a:xfrm>
          <a:custGeom>
            <a:avLst/>
            <a:gdLst/>
            <a:ahLst/>
            <a:cxnLst/>
            <a:rect l="l" t="t" r="r" b="b"/>
            <a:pathLst>
              <a:path w="1012678" h="1016915">
                <a:moveTo>
                  <a:pt x="0" y="0"/>
                </a:moveTo>
                <a:lnTo>
                  <a:pt x="1012678" y="0"/>
                </a:lnTo>
                <a:lnTo>
                  <a:pt x="1012678" y="1016915"/>
                </a:lnTo>
                <a:lnTo>
                  <a:pt x="0" y="101691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8" name="Group 124">
            <a:extLst>
              <a:ext uri="{FF2B5EF4-FFF2-40B4-BE49-F238E27FC236}">
                <a16:creationId xmlns:a16="http://schemas.microsoft.com/office/drawing/2014/main" id="{F0EB5243-3A94-478D-A23E-A7DB07CE0498}"/>
              </a:ext>
            </a:extLst>
          </p:cNvPr>
          <p:cNvGrpSpPr/>
          <p:nvPr/>
        </p:nvGrpSpPr>
        <p:grpSpPr>
          <a:xfrm>
            <a:off x="2230108" y="3767736"/>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9" name="Flowchart: Connector 146">
              <a:extLst>
                <a:ext uri="{FF2B5EF4-FFF2-40B4-BE49-F238E27FC236}">
                  <a16:creationId xmlns:a16="http://schemas.microsoft.com/office/drawing/2014/main" id="{DE9BFB03-6510-4FBB-89C0-C6CEC84CB202}"/>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0" name="Flowchart: Connector 147">
              <a:extLst>
                <a:ext uri="{FF2B5EF4-FFF2-40B4-BE49-F238E27FC236}">
                  <a16:creationId xmlns:a16="http://schemas.microsoft.com/office/drawing/2014/main" id="{2E583C48-DE66-4897-BD53-1C3BC0A62900}"/>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1" name="Flowchart: Connector 148">
              <a:extLst>
                <a:ext uri="{FF2B5EF4-FFF2-40B4-BE49-F238E27FC236}">
                  <a16:creationId xmlns:a16="http://schemas.microsoft.com/office/drawing/2014/main" id="{A65379F7-4D91-4DC0-8FE6-6D5FCF586F88}"/>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2" name="Flowchart: Connector 149">
              <a:extLst>
                <a:ext uri="{FF2B5EF4-FFF2-40B4-BE49-F238E27FC236}">
                  <a16:creationId xmlns:a16="http://schemas.microsoft.com/office/drawing/2014/main" id="{A3DD8201-B52F-4C56-B1FE-5343555B74C2}"/>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3" name="Flowchart: Merge 150">
              <a:extLst>
                <a:ext uri="{FF2B5EF4-FFF2-40B4-BE49-F238E27FC236}">
                  <a16:creationId xmlns:a16="http://schemas.microsoft.com/office/drawing/2014/main" id="{5ABB42A2-A5BE-497A-8BC2-69B1EA707FE0}"/>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24" name="Group 123">
            <a:extLst>
              <a:ext uri="{FF2B5EF4-FFF2-40B4-BE49-F238E27FC236}">
                <a16:creationId xmlns:a16="http://schemas.microsoft.com/office/drawing/2014/main" id="{EF468FCA-64C6-4FD4-893A-BAA4492FF4E3}"/>
              </a:ext>
            </a:extLst>
          </p:cNvPr>
          <p:cNvGrpSpPr/>
          <p:nvPr/>
        </p:nvGrpSpPr>
        <p:grpSpPr>
          <a:xfrm>
            <a:off x="6408760" y="3702521"/>
            <a:ext cx="122952" cy="658484"/>
            <a:chOff x="5050737" y="3468568"/>
            <a:chExt cx="144000" cy="77120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25" name="Flowchart: Connector 141">
              <a:extLst>
                <a:ext uri="{FF2B5EF4-FFF2-40B4-BE49-F238E27FC236}">
                  <a16:creationId xmlns:a16="http://schemas.microsoft.com/office/drawing/2014/main" id="{AFA6ED7F-F150-43BE-89E5-ED359496B13C}"/>
                </a:ext>
              </a:extLst>
            </p:cNvPr>
            <p:cNvSpPr/>
            <p:nvPr/>
          </p:nvSpPr>
          <p:spPr>
            <a:xfrm>
              <a:off x="5068737"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26" name="Flowchart: Connector 142">
              <a:extLst>
                <a:ext uri="{FF2B5EF4-FFF2-40B4-BE49-F238E27FC236}">
                  <a16:creationId xmlns:a16="http://schemas.microsoft.com/office/drawing/2014/main" id="{EA4AA65D-6986-4196-A18C-B06765362080}"/>
                </a:ext>
              </a:extLst>
            </p:cNvPr>
            <p:cNvSpPr/>
            <p:nvPr/>
          </p:nvSpPr>
          <p:spPr>
            <a:xfrm>
              <a:off x="5086737"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7" name="Flowchart: Connector 143">
              <a:extLst>
                <a:ext uri="{FF2B5EF4-FFF2-40B4-BE49-F238E27FC236}">
                  <a16:creationId xmlns:a16="http://schemas.microsoft.com/office/drawing/2014/main" id="{11F1CF85-400E-4897-9807-EA3322D97CF3}"/>
                </a:ext>
              </a:extLst>
            </p:cNvPr>
            <p:cNvSpPr/>
            <p:nvPr/>
          </p:nvSpPr>
          <p:spPr>
            <a:xfrm>
              <a:off x="5104737"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8" name="Flowchart: Connector 144">
              <a:extLst>
                <a:ext uri="{FF2B5EF4-FFF2-40B4-BE49-F238E27FC236}">
                  <a16:creationId xmlns:a16="http://schemas.microsoft.com/office/drawing/2014/main" id="{19900EB5-75E0-4F39-AFDC-57AFC1D59464}"/>
                </a:ext>
              </a:extLst>
            </p:cNvPr>
            <p:cNvSpPr/>
            <p:nvPr/>
          </p:nvSpPr>
          <p:spPr>
            <a:xfrm>
              <a:off x="5050737"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9" name="Flowchart: Merge 145">
              <a:extLst>
                <a:ext uri="{FF2B5EF4-FFF2-40B4-BE49-F238E27FC236}">
                  <a16:creationId xmlns:a16="http://schemas.microsoft.com/office/drawing/2014/main" id="{52303C1D-C78C-491F-B849-97CAC0CD7BB6}"/>
                </a:ext>
              </a:extLst>
            </p:cNvPr>
            <p:cNvSpPr/>
            <p:nvPr/>
          </p:nvSpPr>
          <p:spPr>
            <a:xfrm>
              <a:off x="5050940"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30" name="Group 119">
            <a:extLst>
              <a:ext uri="{FF2B5EF4-FFF2-40B4-BE49-F238E27FC236}">
                <a16:creationId xmlns:a16="http://schemas.microsoft.com/office/drawing/2014/main" id="{7A912507-3B58-4179-9F5B-BE9D45CA106E}"/>
              </a:ext>
            </a:extLst>
          </p:cNvPr>
          <p:cNvGrpSpPr/>
          <p:nvPr/>
        </p:nvGrpSpPr>
        <p:grpSpPr>
          <a:xfrm>
            <a:off x="16011362" y="3728742"/>
            <a:ext cx="122952" cy="658484"/>
            <a:chOff x="8946605" y="4688433"/>
            <a:chExt cx="144000" cy="771209"/>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grpSpPr>
        <p:sp>
          <p:nvSpPr>
            <p:cNvPr id="31" name="Flowchart: Connector 136">
              <a:extLst>
                <a:ext uri="{FF2B5EF4-FFF2-40B4-BE49-F238E27FC236}">
                  <a16:creationId xmlns:a16="http://schemas.microsoft.com/office/drawing/2014/main" id="{54D28A72-65F7-461D-8714-E075F187127E}"/>
                </a:ext>
              </a:extLst>
            </p:cNvPr>
            <p:cNvSpPr/>
            <p:nvPr/>
          </p:nvSpPr>
          <p:spPr>
            <a:xfrm>
              <a:off x="8946605" y="4688433"/>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2" name="Flowchart: Connector 137">
              <a:extLst>
                <a:ext uri="{FF2B5EF4-FFF2-40B4-BE49-F238E27FC236}">
                  <a16:creationId xmlns:a16="http://schemas.microsoft.com/office/drawing/2014/main" id="{837A425E-9346-43FA-8ABA-307CA1FC6BFF}"/>
                </a:ext>
              </a:extLst>
            </p:cNvPr>
            <p:cNvSpPr/>
            <p:nvPr/>
          </p:nvSpPr>
          <p:spPr>
            <a:xfrm>
              <a:off x="8964605" y="4889659"/>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3" name="Flowchart: Connector 138">
              <a:extLst>
                <a:ext uri="{FF2B5EF4-FFF2-40B4-BE49-F238E27FC236}">
                  <a16:creationId xmlns:a16="http://schemas.microsoft.com/office/drawing/2014/main" id="{0E485D2F-00FB-4C64-AE9F-D3EE56135681}"/>
                </a:ext>
              </a:extLst>
            </p:cNvPr>
            <p:cNvSpPr/>
            <p:nvPr/>
          </p:nvSpPr>
          <p:spPr>
            <a:xfrm>
              <a:off x="8982605" y="5043328"/>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4" name="Flowchart: Connector 139">
              <a:extLst>
                <a:ext uri="{FF2B5EF4-FFF2-40B4-BE49-F238E27FC236}">
                  <a16:creationId xmlns:a16="http://schemas.microsoft.com/office/drawing/2014/main" id="{0E588C05-662A-4A8C-A61D-937C7D5340DF}"/>
                </a:ext>
              </a:extLst>
            </p:cNvPr>
            <p:cNvSpPr/>
            <p:nvPr/>
          </p:nvSpPr>
          <p:spPr>
            <a:xfrm>
              <a:off x="9000605" y="5165828"/>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5" name="Flowchart: Merge 140">
              <a:extLst>
                <a:ext uri="{FF2B5EF4-FFF2-40B4-BE49-F238E27FC236}">
                  <a16:creationId xmlns:a16="http://schemas.microsoft.com/office/drawing/2014/main" id="{1969D709-FE84-45B5-ACDC-5811D2977F0D}"/>
                </a:ext>
              </a:extLst>
            </p:cNvPr>
            <p:cNvSpPr/>
            <p:nvPr/>
          </p:nvSpPr>
          <p:spPr>
            <a:xfrm>
              <a:off x="8946808" y="5319942"/>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cxnSp>
        <p:nvCxnSpPr>
          <p:cNvPr id="37" name="Straight Connector 88">
            <a:extLst>
              <a:ext uri="{FF2B5EF4-FFF2-40B4-BE49-F238E27FC236}">
                <a16:creationId xmlns:a16="http://schemas.microsoft.com/office/drawing/2014/main" id="{E292DF2C-7BE2-4C1E-B490-F3ED61E580BF}"/>
              </a:ext>
            </a:extLst>
          </p:cNvPr>
          <p:cNvCxnSpPr/>
          <p:nvPr/>
        </p:nvCxnSpPr>
        <p:spPr>
          <a:xfrm flipH="1">
            <a:off x="8266433" y="1794546"/>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90">
            <a:extLst>
              <a:ext uri="{FF2B5EF4-FFF2-40B4-BE49-F238E27FC236}">
                <a16:creationId xmlns:a16="http://schemas.microsoft.com/office/drawing/2014/main" id="{6208FE7A-1D2D-4DFD-9350-C44814F83A8C}"/>
              </a:ext>
            </a:extLst>
          </p:cNvPr>
          <p:cNvCxnSpPr/>
          <p:nvPr/>
        </p:nvCxnSpPr>
        <p:spPr>
          <a:xfrm>
            <a:off x="9903126" y="1762878"/>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Curved Connector 97">
            <a:extLst>
              <a:ext uri="{FF2B5EF4-FFF2-40B4-BE49-F238E27FC236}">
                <a16:creationId xmlns:a16="http://schemas.microsoft.com/office/drawing/2014/main" id="{6D233939-16C9-4BCF-B685-EED851014D8F}"/>
              </a:ext>
            </a:extLst>
          </p:cNvPr>
          <p:cNvCxnSpPr>
            <a:cxnSpLocks/>
          </p:cNvCxnSpPr>
          <p:nvPr/>
        </p:nvCxnSpPr>
        <p:spPr>
          <a:xfrm rot="10800000" flipV="1">
            <a:off x="2344806" y="1037437"/>
            <a:ext cx="6014629" cy="1157770"/>
          </a:xfrm>
          <a:prstGeom prst="curvedConnector3">
            <a:avLst>
              <a:gd name="adj1" fmla="val 9972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6" name="Group 118">
            <a:extLst>
              <a:ext uri="{FF2B5EF4-FFF2-40B4-BE49-F238E27FC236}">
                <a16:creationId xmlns:a16="http://schemas.microsoft.com/office/drawing/2014/main" id="{67A875F5-0842-4721-AA1F-25877036A29C}"/>
              </a:ext>
            </a:extLst>
          </p:cNvPr>
          <p:cNvGrpSpPr/>
          <p:nvPr/>
        </p:nvGrpSpPr>
        <p:grpSpPr>
          <a:xfrm>
            <a:off x="11265955" y="3793957"/>
            <a:ext cx="122952" cy="658484"/>
            <a:chOff x="7647983" y="3468568"/>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47" name="Flowchart: Connector 134">
              <a:extLst>
                <a:ext uri="{FF2B5EF4-FFF2-40B4-BE49-F238E27FC236}">
                  <a16:creationId xmlns:a16="http://schemas.microsoft.com/office/drawing/2014/main" id="{3A353BBA-9D07-4F6C-9019-AF629CEB6A2E}"/>
                </a:ext>
              </a:extLst>
            </p:cNvPr>
            <p:cNvSpPr/>
            <p:nvPr/>
          </p:nvSpPr>
          <p:spPr>
            <a:xfrm>
              <a:off x="7647983"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8" name="Flowchart: Connector 131">
              <a:extLst>
                <a:ext uri="{FF2B5EF4-FFF2-40B4-BE49-F238E27FC236}">
                  <a16:creationId xmlns:a16="http://schemas.microsoft.com/office/drawing/2014/main" id="{59EB27A0-7831-4B73-9D98-841837B9823A}"/>
                </a:ext>
              </a:extLst>
            </p:cNvPr>
            <p:cNvSpPr/>
            <p:nvPr/>
          </p:nvSpPr>
          <p:spPr>
            <a:xfrm>
              <a:off x="7665983"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49" name="Flowchart: Connector 132">
              <a:extLst>
                <a:ext uri="{FF2B5EF4-FFF2-40B4-BE49-F238E27FC236}">
                  <a16:creationId xmlns:a16="http://schemas.microsoft.com/office/drawing/2014/main" id="{498D24F4-9027-43BC-948D-A3E17B0C8CBA}"/>
                </a:ext>
              </a:extLst>
            </p:cNvPr>
            <p:cNvSpPr/>
            <p:nvPr/>
          </p:nvSpPr>
          <p:spPr>
            <a:xfrm>
              <a:off x="7683983"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0" name="Flowchart: Connector 133">
              <a:extLst>
                <a:ext uri="{FF2B5EF4-FFF2-40B4-BE49-F238E27FC236}">
                  <a16:creationId xmlns:a16="http://schemas.microsoft.com/office/drawing/2014/main" id="{85C33849-E1E4-4A24-B003-90DB2B18DC2A}"/>
                </a:ext>
              </a:extLst>
            </p:cNvPr>
            <p:cNvSpPr/>
            <p:nvPr/>
          </p:nvSpPr>
          <p:spPr>
            <a:xfrm>
              <a:off x="7701983"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1" name="Flowchart: Merge 135">
              <a:extLst>
                <a:ext uri="{FF2B5EF4-FFF2-40B4-BE49-F238E27FC236}">
                  <a16:creationId xmlns:a16="http://schemas.microsoft.com/office/drawing/2014/main" id="{ACEFBB83-A3D2-481D-8A2E-E6507A2AEAE3}"/>
                </a:ext>
              </a:extLst>
            </p:cNvPr>
            <p:cNvSpPr/>
            <p:nvPr/>
          </p:nvSpPr>
          <p:spPr>
            <a:xfrm>
              <a:off x="7648186"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55" name="Hexagon 59">
            <a:extLst>
              <a:ext uri="{FF2B5EF4-FFF2-40B4-BE49-F238E27FC236}">
                <a16:creationId xmlns:a16="http://schemas.microsoft.com/office/drawing/2014/main" id="{CC3D069F-E7E6-4FD3-BFDC-559A2EBDA5C0}"/>
              </a:ext>
            </a:extLst>
          </p:cNvPr>
          <p:cNvSpPr/>
          <p:nvPr/>
        </p:nvSpPr>
        <p:spPr>
          <a:xfrm>
            <a:off x="867707" y="2273234"/>
            <a:ext cx="3071405"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latin typeface="Cambria" panose="02040503050406030204" pitchFamily="18" charset="0"/>
                <a:ea typeface="Cambria" panose="02040503050406030204" pitchFamily="18" charset="0"/>
              </a:rPr>
              <a:t>Amonisation</a:t>
            </a:r>
            <a:r>
              <a:rPr lang="en-IN" sz="2000" b="1" dirty="0">
                <a:latin typeface="Cambria" panose="02040503050406030204" pitchFamily="18" charset="0"/>
                <a:ea typeface="Cambria" panose="02040503050406030204" pitchFamily="18" charset="0"/>
              </a:rPr>
              <a:t>	</a:t>
            </a:r>
          </a:p>
        </p:txBody>
      </p:sp>
      <p:cxnSp>
        <p:nvCxnSpPr>
          <p:cNvPr id="56" name="Curved Connector 97">
            <a:extLst>
              <a:ext uri="{FF2B5EF4-FFF2-40B4-BE49-F238E27FC236}">
                <a16:creationId xmlns:a16="http://schemas.microsoft.com/office/drawing/2014/main" id="{6C06F8EC-5F18-45D6-8F6F-422EA66ADD67}"/>
              </a:ext>
            </a:extLst>
          </p:cNvPr>
          <p:cNvCxnSpPr>
            <a:cxnSpLocks/>
          </p:cNvCxnSpPr>
          <p:nvPr/>
        </p:nvCxnSpPr>
        <p:spPr>
          <a:xfrm>
            <a:off x="10419346" y="990945"/>
            <a:ext cx="5505562" cy="1184738"/>
          </a:xfrm>
          <a:prstGeom prst="curvedConnector3">
            <a:avLst>
              <a:gd name="adj1" fmla="val 9982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Hexagon 59">
            <a:extLst>
              <a:ext uri="{FF2B5EF4-FFF2-40B4-BE49-F238E27FC236}">
                <a16:creationId xmlns:a16="http://schemas.microsoft.com/office/drawing/2014/main" id="{D0ED5972-441D-4A22-9839-583AC89DDD9A}"/>
              </a:ext>
            </a:extLst>
          </p:cNvPr>
          <p:cNvSpPr/>
          <p:nvPr/>
        </p:nvSpPr>
        <p:spPr>
          <a:xfrm>
            <a:off x="4996010" y="2296056"/>
            <a:ext cx="3071405"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Granulation</a:t>
            </a:r>
          </a:p>
        </p:txBody>
      </p:sp>
      <p:sp>
        <p:nvSpPr>
          <p:cNvPr id="60" name="Hexagon 59">
            <a:extLst>
              <a:ext uri="{FF2B5EF4-FFF2-40B4-BE49-F238E27FC236}">
                <a16:creationId xmlns:a16="http://schemas.microsoft.com/office/drawing/2014/main" id="{7E26385B-1D6B-433D-9E7E-EB6AAFF3DE25}"/>
              </a:ext>
            </a:extLst>
          </p:cNvPr>
          <p:cNvSpPr/>
          <p:nvPr/>
        </p:nvSpPr>
        <p:spPr>
          <a:xfrm>
            <a:off x="9730253" y="2312025"/>
            <a:ext cx="3071405"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latin typeface="Cambria" panose="02040503050406030204" pitchFamily="18" charset="0"/>
                <a:ea typeface="Cambria" panose="02040503050406030204" pitchFamily="18" charset="0"/>
              </a:rPr>
              <a:t>Séchage</a:t>
            </a:r>
            <a:r>
              <a:rPr lang="en-IN" sz="2000" b="1" dirty="0">
                <a:latin typeface="Cambria" panose="02040503050406030204" pitchFamily="18" charset="0"/>
                <a:ea typeface="Cambria" panose="02040503050406030204" pitchFamily="18" charset="0"/>
              </a:rPr>
              <a:t> et </a:t>
            </a:r>
            <a:r>
              <a:rPr lang="en-IN" sz="2000" b="1" dirty="0" err="1">
                <a:latin typeface="Cambria" panose="02040503050406030204" pitchFamily="18" charset="0"/>
                <a:ea typeface="Cambria" panose="02040503050406030204" pitchFamily="18" charset="0"/>
              </a:rPr>
              <a:t>reffroidissement</a:t>
            </a:r>
            <a:r>
              <a:rPr lang="en-IN" sz="2000" b="1" dirty="0">
                <a:latin typeface="Cambria" panose="02040503050406030204" pitchFamily="18" charset="0"/>
                <a:ea typeface="Cambria" panose="02040503050406030204" pitchFamily="18" charset="0"/>
              </a:rPr>
              <a:t> </a:t>
            </a:r>
          </a:p>
        </p:txBody>
      </p:sp>
      <p:sp>
        <p:nvSpPr>
          <p:cNvPr id="61" name="Hexagon 59">
            <a:extLst>
              <a:ext uri="{FF2B5EF4-FFF2-40B4-BE49-F238E27FC236}">
                <a16:creationId xmlns:a16="http://schemas.microsoft.com/office/drawing/2014/main" id="{9AB055FF-88E2-4567-98E5-FB385A1750B7}"/>
              </a:ext>
            </a:extLst>
          </p:cNvPr>
          <p:cNvSpPr/>
          <p:nvPr/>
        </p:nvSpPr>
        <p:spPr>
          <a:xfrm>
            <a:off x="14464496" y="2273234"/>
            <a:ext cx="3071405"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latin typeface="Cambria" panose="02040503050406030204" pitchFamily="18" charset="0"/>
                <a:ea typeface="Cambria" panose="02040503050406030204" pitchFamily="18" charset="0"/>
              </a:rPr>
              <a:t>Emballage</a:t>
            </a:r>
            <a:endParaRPr lang="en-IN" sz="2000" b="1" dirty="0">
              <a:latin typeface="Cambria" panose="02040503050406030204" pitchFamily="18" charset="0"/>
              <a:ea typeface="Cambria" panose="02040503050406030204" pitchFamily="18" charset="0"/>
            </a:endParaRPr>
          </a:p>
        </p:txBody>
      </p:sp>
      <p:sp>
        <p:nvSpPr>
          <p:cNvPr id="62" name="TextBox 67">
            <a:extLst>
              <a:ext uri="{FF2B5EF4-FFF2-40B4-BE49-F238E27FC236}">
                <a16:creationId xmlns:a16="http://schemas.microsoft.com/office/drawing/2014/main" id="{43862217-B261-4A06-99BA-1348EA5DE17E}"/>
              </a:ext>
            </a:extLst>
          </p:cNvPr>
          <p:cNvSpPr txBox="1"/>
          <p:nvPr/>
        </p:nvSpPr>
        <p:spPr>
          <a:xfrm>
            <a:off x="835050" y="4408154"/>
            <a:ext cx="3216716" cy="923330"/>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Libération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centaines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 KG (ammoniac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tonned’engrais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a:t>
            </a:r>
          </a:p>
        </p:txBody>
      </p:sp>
      <p:sp>
        <p:nvSpPr>
          <p:cNvPr id="63" name="TextBox 67">
            <a:extLst>
              <a:ext uri="{FF2B5EF4-FFF2-40B4-BE49-F238E27FC236}">
                <a16:creationId xmlns:a16="http://schemas.microsoft.com/office/drawing/2014/main" id="{4FBDB0EB-1F9F-4D3B-8B3C-B28FA429ECFC}"/>
              </a:ext>
            </a:extLst>
          </p:cNvPr>
          <p:cNvSpPr txBox="1"/>
          <p:nvPr/>
        </p:nvSpPr>
        <p:spPr>
          <a:xfrm>
            <a:off x="4800402" y="4534323"/>
            <a:ext cx="3216716" cy="1477328"/>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Dégagement</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poussière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et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émission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des GES</a:t>
            </a:r>
          </a:p>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Libération de CO2 (1 tonne CO2/1 tonne d’engrais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64" name="TextBox 67">
            <a:extLst>
              <a:ext uri="{FF2B5EF4-FFF2-40B4-BE49-F238E27FC236}">
                <a16:creationId xmlns:a16="http://schemas.microsoft.com/office/drawing/2014/main" id="{3A3767C4-10E3-4A0C-B5B5-FDF6DA8FACAD}"/>
              </a:ext>
            </a:extLst>
          </p:cNvPr>
          <p:cNvSpPr txBox="1"/>
          <p:nvPr/>
        </p:nvSpPr>
        <p:spPr>
          <a:xfrm>
            <a:off x="9561525" y="4641591"/>
            <a:ext cx="3216716" cy="2031325"/>
          </a:xfrm>
          <a:prstGeom prst="rect">
            <a:avLst/>
          </a:prstGeom>
          <a:noFill/>
        </p:spPr>
        <p:txBody>
          <a:bodyPr wrap="square" rtlCol="0">
            <a:spAutoFit/>
          </a:bodyPr>
          <a:lstStyle/>
          <a:p>
            <a:pPr marL="285750" indent="-285750" algn="ctr">
              <a:buFont typeface="Wingdings" panose="05000000000000000000" pitchFamily="2" charset="2"/>
              <a:buChar char="v"/>
            </a:pP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Dégagement</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poussière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et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émission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des GES</a:t>
            </a:r>
          </a:p>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Libération de CO2 (1,5 tonne CO2/1 tonne d’engrais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a:p>
            <a:pPr marL="285750" indent="-285750" algn="ctr">
              <a:buFont typeface="Wingdings" panose="05000000000000000000" pitchFamily="2" charset="2"/>
              <a:buChar char="v"/>
            </a:pP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65" name="TextBox 67">
            <a:extLst>
              <a:ext uri="{FF2B5EF4-FFF2-40B4-BE49-F238E27FC236}">
                <a16:creationId xmlns:a16="http://schemas.microsoft.com/office/drawing/2014/main" id="{6910B9E5-E4A4-49A3-970D-B36349398585}"/>
              </a:ext>
            </a:extLst>
          </p:cNvPr>
          <p:cNvSpPr txBox="1"/>
          <p:nvPr/>
        </p:nvSpPr>
        <p:spPr>
          <a:xfrm>
            <a:off x="14433742" y="4561784"/>
            <a:ext cx="3216716" cy="1477328"/>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Déchets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solides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provenant</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d’emballage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non recyclable </a:t>
            </a:r>
          </a:p>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0,1 kg de  déchets  plastiques par sac</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grpSp>
        <p:nvGrpSpPr>
          <p:cNvPr id="66" name="Group 124">
            <a:extLst>
              <a:ext uri="{FF2B5EF4-FFF2-40B4-BE49-F238E27FC236}">
                <a16:creationId xmlns:a16="http://schemas.microsoft.com/office/drawing/2014/main" id="{CBA8285F-3C02-438D-ABC6-23EA702E9D2D}"/>
              </a:ext>
            </a:extLst>
          </p:cNvPr>
          <p:cNvGrpSpPr/>
          <p:nvPr/>
        </p:nvGrpSpPr>
        <p:grpSpPr>
          <a:xfrm>
            <a:off x="2273792" y="6789580"/>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67" name="Flowchart: Connector 146">
              <a:extLst>
                <a:ext uri="{FF2B5EF4-FFF2-40B4-BE49-F238E27FC236}">
                  <a16:creationId xmlns:a16="http://schemas.microsoft.com/office/drawing/2014/main" id="{DE6D21CB-7C77-439B-9079-9A6E0474A7D2}"/>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8" name="Flowchart: Connector 147">
              <a:extLst>
                <a:ext uri="{FF2B5EF4-FFF2-40B4-BE49-F238E27FC236}">
                  <a16:creationId xmlns:a16="http://schemas.microsoft.com/office/drawing/2014/main" id="{05A4E874-6B8F-4DE9-88D3-0BCAB6444C63}"/>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9" name="Flowchart: Connector 148">
              <a:extLst>
                <a:ext uri="{FF2B5EF4-FFF2-40B4-BE49-F238E27FC236}">
                  <a16:creationId xmlns:a16="http://schemas.microsoft.com/office/drawing/2014/main" id="{888A39D6-5A60-43CE-A079-7B6CF2D8F9E2}"/>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0" name="Flowchart: Connector 149">
              <a:extLst>
                <a:ext uri="{FF2B5EF4-FFF2-40B4-BE49-F238E27FC236}">
                  <a16:creationId xmlns:a16="http://schemas.microsoft.com/office/drawing/2014/main" id="{72246C38-E0CF-444F-9B4E-7CD21C75BA40}"/>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1" name="Flowchart: Merge 150">
              <a:extLst>
                <a:ext uri="{FF2B5EF4-FFF2-40B4-BE49-F238E27FC236}">
                  <a16:creationId xmlns:a16="http://schemas.microsoft.com/office/drawing/2014/main" id="{FBF8768F-16FE-4852-B9C4-2CBABACE5741}"/>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72" name="Group 124">
            <a:extLst>
              <a:ext uri="{FF2B5EF4-FFF2-40B4-BE49-F238E27FC236}">
                <a16:creationId xmlns:a16="http://schemas.microsoft.com/office/drawing/2014/main" id="{CE315898-8B93-4CF3-9F25-46F993F5E5DB}"/>
              </a:ext>
            </a:extLst>
          </p:cNvPr>
          <p:cNvGrpSpPr/>
          <p:nvPr/>
        </p:nvGrpSpPr>
        <p:grpSpPr>
          <a:xfrm>
            <a:off x="6485605" y="6754325"/>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73" name="Flowchart: Connector 146">
              <a:extLst>
                <a:ext uri="{FF2B5EF4-FFF2-40B4-BE49-F238E27FC236}">
                  <a16:creationId xmlns:a16="http://schemas.microsoft.com/office/drawing/2014/main" id="{3D1EAFE4-495B-4DCD-8C56-9721CB292B39}"/>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4" name="Flowchart: Connector 147">
              <a:extLst>
                <a:ext uri="{FF2B5EF4-FFF2-40B4-BE49-F238E27FC236}">
                  <a16:creationId xmlns:a16="http://schemas.microsoft.com/office/drawing/2014/main" id="{16DD06C7-8C2F-4C42-8A3F-659A30EE94CA}"/>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5" name="Flowchart: Connector 148">
              <a:extLst>
                <a:ext uri="{FF2B5EF4-FFF2-40B4-BE49-F238E27FC236}">
                  <a16:creationId xmlns:a16="http://schemas.microsoft.com/office/drawing/2014/main" id="{0D4120B9-9367-4D24-BBD5-B809BE19D969}"/>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6" name="Flowchart: Connector 149">
              <a:extLst>
                <a:ext uri="{FF2B5EF4-FFF2-40B4-BE49-F238E27FC236}">
                  <a16:creationId xmlns:a16="http://schemas.microsoft.com/office/drawing/2014/main" id="{92CA24F5-EBD6-4C4E-B9AB-0B21197CE2FC}"/>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7" name="Flowchart: Merge 150">
              <a:extLst>
                <a:ext uri="{FF2B5EF4-FFF2-40B4-BE49-F238E27FC236}">
                  <a16:creationId xmlns:a16="http://schemas.microsoft.com/office/drawing/2014/main" id="{ECAA1B14-168C-4CEF-B156-B01D9D06CF92}"/>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78" name="Group 124">
            <a:extLst>
              <a:ext uri="{FF2B5EF4-FFF2-40B4-BE49-F238E27FC236}">
                <a16:creationId xmlns:a16="http://schemas.microsoft.com/office/drawing/2014/main" id="{49C0D39E-FE24-4F43-ADAB-39D64F059944}"/>
              </a:ext>
            </a:extLst>
          </p:cNvPr>
          <p:cNvGrpSpPr/>
          <p:nvPr/>
        </p:nvGrpSpPr>
        <p:grpSpPr>
          <a:xfrm>
            <a:off x="11227210" y="6694684"/>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79" name="Flowchart: Connector 146">
              <a:extLst>
                <a:ext uri="{FF2B5EF4-FFF2-40B4-BE49-F238E27FC236}">
                  <a16:creationId xmlns:a16="http://schemas.microsoft.com/office/drawing/2014/main" id="{259ADE56-236F-46A5-9BBF-1A8913A87E8B}"/>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0" name="Flowchart: Connector 147">
              <a:extLst>
                <a:ext uri="{FF2B5EF4-FFF2-40B4-BE49-F238E27FC236}">
                  <a16:creationId xmlns:a16="http://schemas.microsoft.com/office/drawing/2014/main" id="{968541CE-654C-4870-BC64-BF442AA17E33}"/>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1" name="Flowchart: Connector 148">
              <a:extLst>
                <a:ext uri="{FF2B5EF4-FFF2-40B4-BE49-F238E27FC236}">
                  <a16:creationId xmlns:a16="http://schemas.microsoft.com/office/drawing/2014/main" id="{0588892B-1E44-4426-8898-F82F43D91A9B}"/>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2" name="Flowchart: Connector 149">
              <a:extLst>
                <a:ext uri="{FF2B5EF4-FFF2-40B4-BE49-F238E27FC236}">
                  <a16:creationId xmlns:a16="http://schemas.microsoft.com/office/drawing/2014/main" id="{066F31A9-DD3D-447B-A5B1-4D5E3EB3FF85}"/>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3" name="Flowchart: Merge 150">
              <a:extLst>
                <a:ext uri="{FF2B5EF4-FFF2-40B4-BE49-F238E27FC236}">
                  <a16:creationId xmlns:a16="http://schemas.microsoft.com/office/drawing/2014/main" id="{9B8E616C-0F91-4D8C-AEC0-F43C2D921F37}"/>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84" name="Group 124">
            <a:extLst>
              <a:ext uri="{FF2B5EF4-FFF2-40B4-BE49-F238E27FC236}">
                <a16:creationId xmlns:a16="http://schemas.microsoft.com/office/drawing/2014/main" id="{B1DBA863-E123-4097-9BCF-1CAD6ED68CCC}"/>
              </a:ext>
            </a:extLst>
          </p:cNvPr>
          <p:cNvGrpSpPr/>
          <p:nvPr/>
        </p:nvGrpSpPr>
        <p:grpSpPr>
          <a:xfrm>
            <a:off x="16163468" y="6668021"/>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85" name="Flowchart: Connector 146">
              <a:extLst>
                <a:ext uri="{FF2B5EF4-FFF2-40B4-BE49-F238E27FC236}">
                  <a16:creationId xmlns:a16="http://schemas.microsoft.com/office/drawing/2014/main" id="{369130E5-075D-4495-8066-AC06F5DE2953}"/>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6" name="Flowchart: Connector 147">
              <a:extLst>
                <a:ext uri="{FF2B5EF4-FFF2-40B4-BE49-F238E27FC236}">
                  <a16:creationId xmlns:a16="http://schemas.microsoft.com/office/drawing/2014/main" id="{02428C2D-09EB-4306-8E2D-6ABEBA8A629B}"/>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7" name="Flowchart: Connector 148">
              <a:extLst>
                <a:ext uri="{FF2B5EF4-FFF2-40B4-BE49-F238E27FC236}">
                  <a16:creationId xmlns:a16="http://schemas.microsoft.com/office/drawing/2014/main" id="{4A13ADDD-7748-4081-B822-1363E157C1DD}"/>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8" name="Flowchart: Connector 149">
              <a:extLst>
                <a:ext uri="{FF2B5EF4-FFF2-40B4-BE49-F238E27FC236}">
                  <a16:creationId xmlns:a16="http://schemas.microsoft.com/office/drawing/2014/main" id="{4D11E2DF-85C9-4D87-921E-BC59B280149E}"/>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9" name="Flowchart: Merge 150">
              <a:extLst>
                <a:ext uri="{FF2B5EF4-FFF2-40B4-BE49-F238E27FC236}">
                  <a16:creationId xmlns:a16="http://schemas.microsoft.com/office/drawing/2014/main" id="{17994A4F-CA25-46F2-82BA-B3C989F50B85}"/>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90" name="TextBox 67">
            <a:extLst>
              <a:ext uri="{FF2B5EF4-FFF2-40B4-BE49-F238E27FC236}">
                <a16:creationId xmlns:a16="http://schemas.microsoft.com/office/drawing/2014/main" id="{EFE881C0-E469-4E03-A485-40782221F3D4}"/>
              </a:ext>
            </a:extLst>
          </p:cNvPr>
          <p:cNvSpPr txBox="1"/>
          <p:nvPr/>
        </p:nvSpPr>
        <p:spPr>
          <a:xfrm>
            <a:off x="722396" y="8013766"/>
            <a:ext cx="3216716" cy="646331"/>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Pollution de l'air et effet sur la santé humaine</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91" name="TextBox 67">
            <a:extLst>
              <a:ext uri="{FF2B5EF4-FFF2-40B4-BE49-F238E27FC236}">
                <a16:creationId xmlns:a16="http://schemas.microsoft.com/office/drawing/2014/main" id="{B0AEEA1D-3F68-4435-9FF7-3111BA17BF05}"/>
              </a:ext>
            </a:extLst>
          </p:cNvPr>
          <p:cNvSpPr txBox="1"/>
          <p:nvPr/>
        </p:nvSpPr>
        <p:spPr>
          <a:xfrm>
            <a:off x="4877247" y="8018730"/>
            <a:ext cx="3216716" cy="923330"/>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Pollution de l'air et contribution à l'effet de serre</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92" name="TextBox 67">
            <a:extLst>
              <a:ext uri="{FF2B5EF4-FFF2-40B4-BE49-F238E27FC236}">
                <a16:creationId xmlns:a16="http://schemas.microsoft.com/office/drawing/2014/main" id="{11B10B47-0767-4FF8-8D47-8C4406B327E8}"/>
              </a:ext>
            </a:extLst>
          </p:cNvPr>
          <p:cNvSpPr txBox="1"/>
          <p:nvPr/>
        </p:nvSpPr>
        <p:spPr>
          <a:xfrm>
            <a:off x="9634221" y="7974975"/>
            <a:ext cx="3216716" cy="923330"/>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Pollution de l'air et contribution à l'effet de serre</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93" name="TextBox 67">
            <a:extLst>
              <a:ext uri="{FF2B5EF4-FFF2-40B4-BE49-F238E27FC236}">
                <a16:creationId xmlns:a16="http://schemas.microsoft.com/office/drawing/2014/main" id="{9A884474-C46B-470D-8C3E-1334F27CF84F}"/>
              </a:ext>
            </a:extLst>
          </p:cNvPr>
          <p:cNvSpPr txBox="1"/>
          <p:nvPr/>
        </p:nvSpPr>
        <p:spPr>
          <a:xfrm>
            <a:off x="14418373" y="7974975"/>
            <a:ext cx="3216716" cy="646331"/>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Pollution des écosystèmes terrestres et marins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Tree>
    <p:extLst>
      <p:ext uri="{BB962C8B-B14F-4D97-AF65-F5344CB8AC3E}">
        <p14:creationId xmlns:p14="http://schemas.microsoft.com/office/powerpoint/2010/main" val="2972021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8BB2DD0-9B7C-4437-9EB9-EE87BAB1C850}"/>
              </a:ext>
            </a:extLst>
          </p:cNvPr>
          <p:cNvSpPr/>
          <p:nvPr/>
        </p:nvSpPr>
        <p:spPr>
          <a:xfrm>
            <a:off x="0" y="-3850"/>
            <a:ext cx="18528352" cy="10290850"/>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noFill/>
              <a:effectLst/>
              <a:uLnTx/>
              <a:uFillTx/>
              <a:latin typeface="Calibri"/>
              <a:ea typeface="+mn-ea"/>
              <a:cs typeface="+mn-cs"/>
            </a:endParaRPr>
          </a:p>
        </p:txBody>
      </p:sp>
      <p:grpSp>
        <p:nvGrpSpPr>
          <p:cNvPr id="2" name="Group 2"/>
          <p:cNvGrpSpPr/>
          <p:nvPr/>
        </p:nvGrpSpPr>
        <p:grpSpPr>
          <a:xfrm rot="-1787783">
            <a:off x="1765300" y="10149589"/>
            <a:ext cx="13758345" cy="7410406"/>
            <a:chOff x="0" y="0"/>
            <a:chExt cx="1296853" cy="698500"/>
          </a:xfrm>
        </p:grpSpPr>
        <p:sp>
          <p:nvSpPr>
            <p:cNvPr id="3" name="Freeform 3"/>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0BF63"/>
            </a:solidFill>
          </p:spPr>
        </p:sp>
        <p:sp>
          <p:nvSpPr>
            <p:cNvPr id="4" name="TextBox 4"/>
            <p:cNvSpPr txBox="1"/>
            <p:nvPr/>
          </p:nvSpPr>
          <p:spPr>
            <a:xfrm>
              <a:off x="114300" y="-57150"/>
              <a:ext cx="1068253" cy="75565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 name="Freeform 5"/>
          <p:cNvSpPr/>
          <p:nvPr/>
        </p:nvSpPr>
        <p:spPr>
          <a:xfrm rot="-1775767" flipV="1">
            <a:off x="7864699" y="9517084"/>
            <a:ext cx="4968491" cy="236003"/>
          </a:xfrm>
          <a:custGeom>
            <a:avLst/>
            <a:gdLst/>
            <a:ahLst/>
            <a:cxnLst/>
            <a:rect l="l" t="t" r="r" b="b"/>
            <a:pathLst>
              <a:path w="4968491" h="236003">
                <a:moveTo>
                  <a:pt x="0" y="236003"/>
                </a:moveTo>
                <a:lnTo>
                  <a:pt x="4968491" y="236003"/>
                </a:lnTo>
                <a:lnTo>
                  <a:pt x="4968491" y="0"/>
                </a:lnTo>
                <a:lnTo>
                  <a:pt x="0" y="0"/>
                </a:lnTo>
                <a:lnTo>
                  <a:pt x="0" y="236003"/>
                </a:lnTo>
                <a:close/>
              </a:path>
            </a:pathLst>
          </a:custGeom>
          <a:blipFill>
            <a:blip r:embed="rId3">
              <a:alphaModFix amt="80000"/>
            </a:blip>
            <a:stretch>
              <a:fillRect/>
            </a:stretch>
          </a:blipFill>
        </p:spPr>
      </p:sp>
      <p:grpSp>
        <p:nvGrpSpPr>
          <p:cNvPr id="6" name="Group 6"/>
          <p:cNvGrpSpPr/>
          <p:nvPr/>
        </p:nvGrpSpPr>
        <p:grpSpPr>
          <a:xfrm rot="-1787783">
            <a:off x="5129591" y="9086430"/>
            <a:ext cx="13531543" cy="3065584"/>
            <a:chOff x="0" y="0"/>
            <a:chExt cx="3083192" cy="698500"/>
          </a:xfrm>
        </p:grpSpPr>
        <p:sp>
          <p:nvSpPr>
            <p:cNvPr id="7" name="Freeform 7"/>
            <p:cNvSpPr/>
            <p:nvPr/>
          </p:nvSpPr>
          <p:spPr>
            <a:xfrm>
              <a:off x="0" y="0"/>
              <a:ext cx="3083192" cy="698500"/>
            </a:xfrm>
            <a:custGeom>
              <a:avLst/>
              <a:gdLst/>
              <a:ahLst/>
              <a:cxnLst/>
              <a:rect l="l" t="t" r="r" b="b"/>
              <a:pathLst>
                <a:path w="3083192" h="698500">
                  <a:moveTo>
                    <a:pt x="3083192" y="349250"/>
                  </a:moveTo>
                  <a:lnTo>
                    <a:pt x="2879992" y="698500"/>
                  </a:lnTo>
                  <a:lnTo>
                    <a:pt x="203200" y="698500"/>
                  </a:lnTo>
                  <a:lnTo>
                    <a:pt x="0" y="349250"/>
                  </a:lnTo>
                  <a:lnTo>
                    <a:pt x="203200" y="0"/>
                  </a:lnTo>
                  <a:lnTo>
                    <a:pt x="2879992" y="0"/>
                  </a:lnTo>
                  <a:lnTo>
                    <a:pt x="3083192" y="349250"/>
                  </a:lnTo>
                  <a:close/>
                </a:path>
              </a:pathLst>
            </a:custGeom>
            <a:solidFill>
              <a:srgbClr val="024A59"/>
            </a:solidFill>
          </p:spPr>
        </p:sp>
        <p:sp>
          <p:nvSpPr>
            <p:cNvPr id="8" name="TextBox 8"/>
            <p:cNvSpPr txBox="1"/>
            <p:nvPr/>
          </p:nvSpPr>
          <p:spPr>
            <a:xfrm>
              <a:off x="114300" y="-57150"/>
              <a:ext cx="2854592" cy="75565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rot="-1787783">
            <a:off x="10578981" y="-1870630"/>
            <a:ext cx="13758345" cy="7410406"/>
            <a:chOff x="0" y="0"/>
            <a:chExt cx="1296853" cy="698500"/>
          </a:xfrm>
        </p:grpSpPr>
        <p:sp>
          <p:nvSpPr>
            <p:cNvPr id="10" name="Freeform 10"/>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24A59"/>
            </a:solidFill>
          </p:spPr>
        </p:sp>
        <p:sp>
          <p:nvSpPr>
            <p:cNvPr id="11" name="TextBox 11"/>
            <p:cNvSpPr txBox="1"/>
            <p:nvPr/>
          </p:nvSpPr>
          <p:spPr>
            <a:xfrm>
              <a:off x="114300" y="-57150"/>
              <a:ext cx="1068253" cy="75565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2" name="Group 12"/>
          <p:cNvGrpSpPr/>
          <p:nvPr/>
        </p:nvGrpSpPr>
        <p:grpSpPr>
          <a:xfrm rot="-1787783">
            <a:off x="9316170" y="-96463"/>
            <a:ext cx="14503583" cy="7811799"/>
            <a:chOff x="0" y="0"/>
            <a:chExt cx="1296853" cy="698500"/>
          </a:xfrm>
        </p:grpSpPr>
        <p:sp>
          <p:nvSpPr>
            <p:cNvPr id="13" name="Freeform 13"/>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0BF63"/>
            </a:solidFill>
          </p:spPr>
        </p:sp>
        <p:sp>
          <p:nvSpPr>
            <p:cNvPr id="14" name="TextBox 14"/>
            <p:cNvSpPr txBox="1"/>
            <p:nvPr/>
          </p:nvSpPr>
          <p:spPr>
            <a:xfrm>
              <a:off x="114300" y="-57150"/>
              <a:ext cx="1068253" cy="75565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1" name="Freeform 21"/>
          <p:cNvSpPr/>
          <p:nvPr/>
        </p:nvSpPr>
        <p:spPr>
          <a:xfrm rot="-1775767">
            <a:off x="13825705" y="8472786"/>
            <a:ext cx="4968491" cy="236003"/>
          </a:xfrm>
          <a:custGeom>
            <a:avLst/>
            <a:gdLst/>
            <a:ahLst/>
            <a:cxnLst/>
            <a:rect l="l" t="t" r="r" b="b"/>
            <a:pathLst>
              <a:path w="4968491" h="236003">
                <a:moveTo>
                  <a:pt x="0" y="0"/>
                </a:moveTo>
                <a:lnTo>
                  <a:pt x="4968491" y="0"/>
                </a:lnTo>
                <a:lnTo>
                  <a:pt x="4968491" y="236003"/>
                </a:lnTo>
                <a:lnTo>
                  <a:pt x="0" y="236003"/>
                </a:lnTo>
                <a:lnTo>
                  <a:pt x="0" y="0"/>
                </a:lnTo>
                <a:close/>
              </a:path>
            </a:pathLst>
          </a:custGeom>
          <a:blipFill>
            <a:blip r:embed="rId3">
              <a:alphaModFix amt="57000"/>
            </a:blip>
            <a:stretch>
              <a:fillRect/>
            </a:stretch>
          </a:blipFill>
        </p:spPr>
      </p:sp>
      <p:sp>
        <p:nvSpPr>
          <p:cNvPr id="22" name="Freeform 22"/>
          <p:cNvSpPr/>
          <p:nvPr/>
        </p:nvSpPr>
        <p:spPr>
          <a:xfrm rot="-1775767" flipV="1">
            <a:off x="11104039" y="765857"/>
            <a:ext cx="4968491" cy="236003"/>
          </a:xfrm>
          <a:custGeom>
            <a:avLst/>
            <a:gdLst/>
            <a:ahLst/>
            <a:cxnLst/>
            <a:rect l="l" t="t" r="r" b="b"/>
            <a:pathLst>
              <a:path w="4968491" h="236003">
                <a:moveTo>
                  <a:pt x="0" y="236004"/>
                </a:moveTo>
                <a:lnTo>
                  <a:pt x="4968491" y="236004"/>
                </a:lnTo>
                <a:lnTo>
                  <a:pt x="4968491" y="0"/>
                </a:lnTo>
                <a:lnTo>
                  <a:pt x="0" y="0"/>
                </a:lnTo>
                <a:lnTo>
                  <a:pt x="0" y="236004"/>
                </a:lnTo>
                <a:close/>
              </a:path>
            </a:pathLst>
          </a:custGeom>
          <a:blipFill>
            <a:blip r:embed="rId3">
              <a:alphaModFix amt="63000"/>
            </a:blip>
            <a:stretch>
              <a:fillRect/>
            </a:stretch>
          </a:blipFill>
        </p:spPr>
      </p:sp>
      <p:sp>
        <p:nvSpPr>
          <p:cNvPr id="23" name="Freeform 23"/>
          <p:cNvSpPr/>
          <p:nvPr/>
        </p:nvSpPr>
        <p:spPr>
          <a:xfrm rot="1804615">
            <a:off x="9891747" y="8537528"/>
            <a:ext cx="4644064" cy="220593"/>
          </a:xfrm>
          <a:custGeom>
            <a:avLst/>
            <a:gdLst/>
            <a:ahLst/>
            <a:cxnLst/>
            <a:rect l="l" t="t" r="r" b="b"/>
            <a:pathLst>
              <a:path w="4644064" h="220593">
                <a:moveTo>
                  <a:pt x="0" y="0"/>
                </a:moveTo>
                <a:lnTo>
                  <a:pt x="4644063" y="0"/>
                </a:lnTo>
                <a:lnTo>
                  <a:pt x="4644063" y="220593"/>
                </a:lnTo>
                <a:lnTo>
                  <a:pt x="0" y="220593"/>
                </a:lnTo>
                <a:lnTo>
                  <a:pt x="0" y="0"/>
                </a:lnTo>
                <a:close/>
              </a:path>
            </a:pathLst>
          </a:custGeom>
          <a:blipFill>
            <a:blip r:embed="rId3">
              <a:alphaModFix amt="80000"/>
            </a:blip>
            <a:stretch>
              <a:fillRect/>
            </a:stretch>
          </a:blipFill>
        </p:spPr>
      </p:sp>
      <p:grpSp>
        <p:nvGrpSpPr>
          <p:cNvPr id="29" name="Group 16">
            <a:extLst>
              <a:ext uri="{FF2B5EF4-FFF2-40B4-BE49-F238E27FC236}">
                <a16:creationId xmlns:a16="http://schemas.microsoft.com/office/drawing/2014/main" id="{F5D3A790-5A7C-4572-B01C-735BFF86DDB3}"/>
              </a:ext>
            </a:extLst>
          </p:cNvPr>
          <p:cNvGrpSpPr/>
          <p:nvPr/>
        </p:nvGrpSpPr>
        <p:grpSpPr>
          <a:xfrm>
            <a:off x="10595487" y="939081"/>
            <a:ext cx="7226346" cy="8408839"/>
            <a:chOff x="0" y="0"/>
            <a:chExt cx="698500" cy="812800"/>
          </a:xfrm>
        </p:grpSpPr>
        <p:sp>
          <p:nvSpPr>
            <p:cNvPr id="30" name="Freeform 17">
              <a:extLst>
                <a:ext uri="{FF2B5EF4-FFF2-40B4-BE49-F238E27FC236}">
                  <a16:creationId xmlns:a16="http://schemas.microsoft.com/office/drawing/2014/main" id="{E1F7A15E-BBB3-4AA2-A5CB-71085090CF9D}"/>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24A59"/>
            </a:solidFill>
          </p:spPr>
        </p:sp>
        <p:sp>
          <p:nvSpPr>
            <p:cNvPr id="31" name="TextBox 18">
              <a:extLst>
                <a:ext uri="{FF2B5EF4-FFF2-40B4-BE49-F238E27FC236}">
                  <a16:creationId xmlns:a16="http://schemas.microsoft.com/office/drawing/2014/main" id="{3284B083-40F2-4B32-94A8-C2A28BE60E90}"/>
                </a:ext>
              </a:extLst>
            </p:cNvPr>
            <p:cNvSpPr txBox="1"/>
            <p:nvPr/>
          </p:nvSpPr>
          <p:spPr>
            <a:xfrm>
              <a:off x="0" y="82550"/>
              <a:ext cx="698500" cy="59055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2" name="Group 19">
            <a:extLst>
              <a:ext uri="{FF2B5EF4-FFF2-40B4-BE49-F238E27FC236}">
                <a16:creationId xmlns:a16="http://schemas.microsoft.com/office/drawing/2014/main" id="{4EC34548-DC85-4179-9B89-724E908FBD9C}"/>
              </a:ext>
            </a:extLst>
          </p:cNvPr>
          <p:cNvGrpSpPr>
            <a:grpSpLocks noChangeAspect="1"/>
          </p:cNvGrpSpPr>
          <p:nvPr/>
        </p:nvGrpSpPr>
        <p:grpSpPr>
          <a:xfrm>
            <a:off x="10819302" y="1229804"/>
            <a:ext cx="6778716" cy="7827392"/>
            <a:chOff x="0" y="0"/>
            <a:chExt cx="31287555" cy="36127779"/>
          </a:xfrm>
        </p:grpSpPr>
        <p:sp>
          <p:nvSpPr>
            <p:cNvPr id="33" name="Freeform 20">
              <a:extLst>
                <a:ext uri="{FF2B5EF4-FFF2-40B4-BE49-F238E27FC236}">
                  <a16:creationId xmlns:a16="http://schemas.microsoft.com/office/drawing/2014/main" id="{3C0FE88E-2199-46C5-9A24-4E52CFAF18D2}"/>
                </a:ext>
              </a:extLst>
            </p:cNvPr>
            <p:cNvSpPr/>
            <p:nvPr/>
          </p:nvSpPr>
          <p:spPr>
            <a:xfrm>
              <a:off x="0" y="0"/>
              <a:ext cx="31287467" cy="36127817"/>
            </a:xfrm>
            <a:custGeom>
              <a:avLst/>
              <a:gdLst/>
              <a:ahLst/>
              <a:cxnLst/>
              <a:rect l="l" t="t" r="r" b="b"/>
              <a:pathLst>
                <a:path w="31287467" h="36127817">
                  <a:moveTo>
                    <a:pt x="15643733" y="0"/>
                  </a:moveTo>
                  <a:lnTo>
                    <a:pt x="0" y="9031859"/>
                  </a:lnTo>
                  <a:lnTo>
                    <a:pt x="0" y="27095831"/>
                  </a:lnTo>
                  <a:lnTo>
                    <a:pt x="15643733" y="36127817"/>
                  </a:lnTo>
                  <a:lnTo>
                    <a:pt x="31287467" y="27095958"/>
                  </a:lnTo>
                  <a:lnTo>
                    <a:pt x="31287467" y="9031859"/>
                  </a:lnTo>
                  <a:lnTo>
                    <a:pt x="15643861" y="0"/>
                  </a:lnTo>
                  <a:close/>
                </a:path>
              </a:pathLst>
            </a:custGeom>
            <a:blipFill>
              <a:blip r:embed="rId4"/>
              <a:stretch>
                <a:fillRect l="-52640" r="-52640"/>
              </a:stretch>
            </a:blipFill>
          </p:spPr>
        </p:sp>
      </p:grpSp>
      <p:pic>
        <p:nvPicPr>
          <p:cNvPr id="34" name="Picture 24">
            <a:extLst>
              <a:ext uri="{FF2B5EF4-FFF2-40B4-BE49-F238E27FC236}">
                <a16:creationId xmlns:a16="http://schemas.microsoft.com/office/drawing/2014/main" id="{8C917879-CDDE-45B6-AA86-A2C541C7466E}"/>
              </a:ext>
            </a:extLst>
          </p:cNvPr>
          <p:cNvPicPr>
            <a:picLocks noChangeAspect="1"/>
          </p:cNvPicPr>
          <p:nvPr/>
        </p:nvPicPr>
        <p:blipFill>
          <a:blip r:embed="rId5"/>
          <a:srcRect/>
          <a:stretch>
            <a:fillRect/>
          </a:stretch>
        </p:blipFill>
        <p:spPr>
          <a:xfrm>
            <a:off x="11569586" y="2868068"/>
            <a:ext cx="5417694" cy="4550863"/>
          </a:xfrm>
          <a:prstGeom prst="rect">
            <a:avLst/>
          </a:prstGeom>
        </p:spPr>
      </p:pic>
      <p:sp>
        <p:nvSpPr>
          <p:cNvPr id="36" name="TextBox 25">
            <a:extLst>
              <a:ext uri="{FF2B5EF4-FFF2-40B4-BE49-F238E27FC236}">
                <a16:creationId xmlns:a16="http://schemas.microsoft.com/office/drawing/2014/main" id="{7E729284-DDDC-4433-BB21-41CBAEB72873}"/>
              </a:ext>
            </a:extLst>
          </p:cNvPr>
          <p:cNvSpPr txBox="1"/>
          <p:nvPr/>
        </p:nvSpPr>
        <p:spPr>
          <a:xfrm>
            <a:off x="2171700" y="4613413"/>
            <a:ext cx="5052964" cy="795089"/>
          </a:xfrm>
          <a:prstGeom prst="rect">
            <a:avLst/>
          </a:prstGeom>
        </p:spPr>
        <p:txBody>
          <a:bodyPr wrap="square" lIns="0" tIns="0" rIns="0" bIns="0" rtlCol="0" anchor="t">
            <a:spAutoFit/>
          </a:bodyPr>
          <a:lstStyle/>
          <a:p>
            <a:pPr marL="0" marR="0" lvl="0" indent="0" algn="l" defTabSz="914400" rtl="0" eaLnBrk="1" fontAlgn="auto" latinLnBrk="0" hangingPunct="1">
              <a:lnSpc>
                <a:spcPts val="6209"/>
              </a:lnSpc>
              <a:spcBef>
                <a:spcPts val="0"/>
              </a:spcBef>
              <a:spcAft>
                <a:spcPts val="0"/>
              </a:spcAft>
              <a:buClrTx/>
              <a:buSzTx/>
              <a:buFontTx/>
              <a:buNone/>
              <a:tabLst/>
              <a:defRPr/>
            </a:pPr>
            <a:r>
              <a:rPr kumimoji="0" lang="en-US" sz="5399" b="0" i="0" u="none" strike="noStrike" kern="1200" cap="none" spc="0" normalizeH="0" baseline="0" noProof="0" dirty="0">
                <a:ln>
                  <a:noFill/>
                </a:ln>
                <a:solidFill>
                  <a:srgbClr val="000000"/>
                </a:solidFill>
                <a:effectLst/>
                <a:uLnTx/>
                <a:uFillTx/>
                <a:latin typeface="Poppins Bold"/>
                <a:ea typeface="+mn-ea"/>
                <a:cs typeface="+mn-cs"/>
              </a:rPr>
              <a:t>Classification</a:t>
            </a:r>
          </a:p>
        </p:txBody>
      </p:sp>
    </p:spTree>
    <p:extLst>
      <p:ext uri="{BB962C8B-B14F-4D97-AF65-F5344CB8AC3E}">
        <p14:creationId xmlns:p14="http://schemas.microsoft.com/office/powerpoint/2010/main" val="34237156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26077 -0.29244 L -2.77778E-6 3.95062E-6 " pathEditMode="relative" rAng="0" ptsTypes="AA">
                                      <p:cBhvr>
                                        <p:cTn id="6" dur="1000" fill="hold"/>
                                        <p:tgtEl>
                                          <p:spTgt spid="12"/>
                                        </p:tgtEl>
                                        <p:attrNameLst>
                                          <p:attrName>ppt_x</p:attrName>
                                          <p:attrName>ppt_y</p:attrName>
                                        </p:attrNameLst>
                                      </p:cBhvr>
                                      <p:rCtr x="-13038" y="14614"/>
                                    </p:animMotion>
                                  </p:childTnLst>
                                </p:cTn>
                              </p:par>
                              <p:par>
                                <p:cTn id="7" presetID="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500" fill="hold"/>
                                        <p:tgtEl>
                                          <p:spTgt spid="2"/>
                                        </p:tgtEl>
                                        <p:attrNameLst>
                                          <p:attrName>ppt_x</p:attrName>
                                        </p:attrNameLst>
                                      </p:cBhvr>
                                      <p:tavLst>
                                        <p:tav tm="0">
                                          <p:val>
                                            <p:strVal val="#ppt_x"/>
                                          </p:val>
                                        </p:tav>
                                        <p:tav tm="100000">
                                          <p:val>
                                            <p:strVal val="#ppt_x"/>
                                          </p:val>
                                        </p:tav>
                                      </p:tavLst>
                                    </p:anim>
                                    <p:anim calcmode="lin" valueType="num">
                                      <p:cBhvr additive="base">
                                        <p:cTn id="10" dur="500" fill="hold"/>
                                        <p:tgtEl>
                                          <p:spTgt spid="2"/>
                                        </p:tgtEl>
                                        <p:attrNameLst>
                                          <p:attrName>ppt_y</p:attrName>
                                        </p:attrNameLst>
                                      </p:cBhvr>
                                      <p:tavLst>
                                        <p:tav tm="0">
                                          <p:val>
                                            <p:strVal val="1+#ppt_h/2"/>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4FBDD10-96B6-4430-8D2F-50D7AFF2B5B7}"/>
              </a:ext>
            </a:extLst>
          </p:cNvPr>
          <p:cNvSpPr/>
          <p:nvPr/>
        </p:nvSpPr>
        <p:spPr>
          <a:xfrm>
            <a:off x="0" y="-3850"/>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2" name="Freeform 2"/>
          <p:cNvSpPr/>
          <p:nvPr/>
        </p:nvSpPr>
        <p:spPr>
          <a:xfrm rot="-5400000" flipH="1" flipV="1">
            <a:off x="-183894" y="-674598"/>
            <a:ext cx="2117840" cy="3264897"/>
          </a:xfrm>
          <a:custGeom>
            <a:avLst/>
            <a:gdLst/>
            <a:ahLst/>
            <a:cxnLst/>
            <a:rect l="l" t="t" r="r" b="b"/>
            <a:pathLst>
              <a:path w="2117840" h="3264897">
                <a:moveTo>
                  <a:pt x="2117840" y="3264897"/>
                </a:moveTo>
                <a:lnTo>
                  <a:pt x="0" y="3264897"/>
                </a:lnTo>
                <a:lnTo>
                  <a:pt x="0" y="0"/>
                </a:lnTo>
                <a:lnTo>
                  <a:pt x="2117840" y="0"/>
                </a:lnTo>
                <a:lnTo>
                  <a:pt x="2117840" y="3264897"/>
                </a:lnTo>
                <a:close/>
              </a:path>
            </a:pathLst>
          </a:custGeom>
          <a:blipFill>
            <a:blip r:embed="rId2">
              <a:extLst>
                <a:ext uri="{96DAC541-7B7A-43D3-8B79-37D633B846F1}">
                  <asvg:svgBlip xmlns:asvg="http://schemas.microsoft.com/office/drawing/2016/SVG/main" r:embed="rId3"/>
                </a:ext>
              </a:extLst>
            </a:blip>
            <a:stretch>
              <a:fillRect r="-75183"/>
            </a:stretch>
          </a:blipFill>
        </p:spPr>
      </p:sp>
      <p:sp>
        <p:nvSpPr>
          <p:cNvPr id="3" name="Freeform 3"/>
          <p:cNvSpPr/>
          <p:nvPr/>
        </p:nvSpPr>
        <p:spPr>
          <a:xfrm rot="-5400000" flipH="1">
            <a:off x="16351493" y="-712127"/>
            <a:ext cx="2117840" cy="3264897"/>
          </a:xfrm>
          <a:custGeom>
            <a:avLst/>
            <a:gdLst/>
            <a:ahLst/>
            <a:cxnLst/>
            <a:rect l="l" t="t" r="r" b="b"/>
            <a:pathLst>
              <a:path w="2117840" h="3264897">
                <a:moveTo>
                  <a:pt x="2117840" y="0"/>
                </a:moveTo>
                <a:lnTo>
                  <a:pt x="0" y="0"/>
                </a:lnTo>
                <a:lnTo>
                  <a:pt x="0" y="3264898"/>
                </a:lnTo>
                <a:lnTo>
                  <a:pt x="2117840" y="3264898"/>
                </a:lnTo>
                <a:lnTo>
                  <a:pt x="2117840" y="0"/>
                </a:lnTo>
                <a:close/>
              </a:path>
            </a:pathLst>
          </a:custGeom>
          <a:blipFill>
            <a:blip r:embed="rId2">
              <a:extLst>
                <a:ext uri="{96DAC541-7B7A-43D3-8B79-37D633B846F1}">
                  <asvg:svgBlip xmlns:asvg="http://schemas.microsoft.com/office/drawing/2016/SVG/main" r:embed="rId3"/>
                </a:ext>
              </a:extLst>
            </a:blip>
            <a:stretch>
              <a:fillRect r="-75183"/>
            </a:stretch>
          </a:blipFill>
        </p:spPr>
      </p:sp>
      <p:grpSp>
        <p:nvGrpSpPr>
          <p:cNvPr id="4" name="Group 4"/>
          <p:cNvGrpSpPr/>
          <p:nvPr/>
        </p:nvGrpSpPr>
        <p:grpSpPr>
          <a:xfrm>
            <a:off x="3938494" y="9963150"/>
            <a:ext cx="16477376" cy="783580"/>
            <a:chOff x="0" y="0"/>
            <a:chExt cx="4339720" cy="206375"/>
          </a:xfrm>
        </p:grpSpPr>
        <p:sp>
          <p:nvSpPr>
            <p:cNvPr id="5" name="Freeform 5"/>
            <p:cNvSpPr/>
            <p:nvPr/>
          </p:nvSpPr>
          <p:spPr>
            <a:xfrm>
              <a:off x="0" y="0"/>
              <a:ext cx="4339720" cy="206375"/>
            </a:xfrm>
            <a:custGeom>
              <a:avLst/>
              <a:gdLst/>
              <a:ahLst/>
              <a:cxnLst/>
              <a:rect l="l" t="t" r="r" b="b"/>
              <a:pathLst>
                <a:path w="4339720" h="206375">
                  <a:moveTo>
                    <a:pt x="203200" y="0"/>
                  </a:moveTo>
                  <a:lnTo>
                    <a:pt x="4339720" y="0"/>
                  </a:lnTo>
                  <a:lnTo>
                    <a:pt x="4136520" y="206375"/>
                  </a:lnTo>
                  <a:lnTo>
                    <a:pt x="0" y="206375"/>
                  </a:lnTo>
                  <a:lnTo>
                    <a:pt x="203200" y="0"/>
                  </a:lnTo>
                  <a:close/>
                </a:path>
              </a:pathLst>
            </a:custGeom>
            <a:solidFill>
              <a:srgbClr val="00BF63"/>
            </a:solidFill>
          </p:spPr>
        </p:sp>
        <p:sp>
          <p:nvSpPr>
            <p:cNvPr id="6" name="TextBox 6"/>
            <p:cNvSpPr txBox="1"/>
            <p:nvPr/>
          </p:nvSpPr>
          <p:spPr>
            <a:xfrm>
              <a:off x="101600" y="-57150"/>
              <a:ext cx="4136520" cy="2635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4868" y="9963150"/>
            <a:ext cx="7295490" cy="783580"/>
            <a:chOff x="0" y="0"/>
            <a:chExt cx="1921446" cy="206375"/>
          </a:xfrm>
        </p:grpSpPr>
        <p:sp>
          <p:nvSpPr>
            <p:cNvPr id="8" name="Freeform 8"/>
            <p:cNvSpPr/>
            <p:nvPr/>
          </p:nvSpPr>
          <p:spPr>
            <a:xfrm>
              <a:off x="0" y="0"/>
              <a:ext cx="1921446" cy="206375"/>
            </a:xfrm>
            <a:custGeom>
              <a:avLst/>
              <a:gdLst/>
              <a:ahLst/>
              <a:cxnLst/>
              <a:rect l="l" t="t" r="r" b="b"/>
              <a:pathLst>
                <a:path w="1921446" h="206375">
                  <a:moveTo>
                    <a:pt x="203200" y="0"/>
                  </a:moveTo>
                  <a:lnTo>
                    <a:pt x="1921446" y="0"/>
                  </a:lnTo>
                  <a:lnTo>
                    <a:pt x="1718246" y="206375"/>
                  </a:lnTo>
                  <a:lnTo>
                    <a:pt x="0" y="206375"/>
                  </a:lnTo>
                  <a:lnTo>
                    <a:pt x="203200" y="0"/>
                  </a:lnTo>
                  <a:close/>
                </a:path>
              </a:pathLst>
            </a:custGeom>
            <a:solidFill>
              <a:srgbClr val="024A59"/>
            </a:solidFill>
          </p:spPr>
        </p:sp>
        <p:sp>
          <p:nvSpPr>
            <p:cNvPr id="9" name="TextBox 9"/>
            <p:cNvSpPr txBox="1"/>
            <p:nvPr/>
          </p:nvSpPr>
          <p:spPr>
            <a:xfrm>
              <a:off x="101600" y="-57150"/>
              <a:ext cx="1718246" cy="263525"/>
            </a:xfrm>
            <a:prstGeom prst="rect">
              <a:avLst/>
            </a:prstGeom>
          </p:spPr>
          <p:txBody>
            <a:bodyPr lIns="50800" tIns="50800" rIns="50800" bIns="50800" rtlCol="0" anchor="ctr"/>
            <a:lstStyle/>
            <a:p>
              <a:pPr algn="ctr">
                <a:lnSpc>
                  <a:spcPts val="2659"/>
                </a:lnSpc>
              </a:pPr>
              <a:endParaRPr/>
            </a:p>
          </p:txBody>
        </p:sp>
      </p:grpSp>
      <p:sp>
        <p:nvSpPr>
          <p:cNvPr id="17" name="Freeform 24">
            <a:extLst>
              <a:ext uri="{FF2B5EF4-FFF2-40B4-BE49-F238E27FC236}">
                <a16:creationId xmlns:a16="http://schemas.microsoft.com/office/drawing/2014/main" id="{3203E72C-7ACF-42E4-9851-7BCB9390A1E4}"/>
              </a:ext>
            </a:extLst>
          </p:cNvPr>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4"/>
            <a:stretch>
              <a:fillRect t="-6013"/>
            </a:stretch>
          </a:blipFill>
        </p:spPr>
      </p:sp>
      <p:graphicFrame>
        <p:nvGraphicFramePr>
          <p:cNvPr id="11" name="Tableau 10">
            <a:extLst>
              <a:ext uri="{FF2B5EF4-FFF2-40B4-BE49-F238E27FC236}">
                <a16:creationId xmlns:a16="http://schemas.microsoft.com/office/drawing/2014/main" id="{259CFE58-C8AD-454D-8A78-94432ADBAC4A}"/>
              </a:ext>
            </a:extLst>
          </p:cNvPr>
          <p:cNvGraphicFramePr>
            <a:graphicFrameLocks noGrp="1"/>
          </p:cNvGraphicFramePr>
          <p:nvPr>
            <p:extLst>
              <p:ext uri="{D42A27DB-BD31-4B8C-83A1-F6EECF244321}">
                <p14:modId xmlns:p14="http://schemas.microsoft.com/office/powerpoint/2010/main" val="1242316418"/>
              </p:ext>
            </p:extLst>
          </p:nvPr>
        </p:nvGraphicFramePr>
        <p:xfrm>
          <a:off x="1626347" y="1070816"/>
          <a:ext cx="13868400" cy="6401764"/>
        </p:xfrm>
        <a:graphic>
          <a:graphicData uri="http://schemas.openxmlformats.org/drawingml/2006/table">
            <a:tbl>
              <a:tblPr/>
              <a:tblGrid>
                <a:gridCol w="4453850">
                  <a:extLst>
                    <a:ext uri="{9D8B030D-6E8A-4147-A177-3AD203B41FA5}">
                      <a16:colId xmlns:a16="http://schemas.microsoft.com/office/drawing/2014/main" val="2179794317"/>
                    </a:ext>
                  </a:extLst>
                </a:gridCol>
                <a:gridCol w="1295400">
                  <a:extLst>
                    <a:ext uri="{9D8B030D-6E8A-4147-A177-3AD203B41FA5}">
                      <a16:colId xmlns:a16="http://schemas.microsoft.com/office/drawing/2014/main" val="3634476754"/>
                    </a:ext>
                  </a:extLst>
                </a:gridCol>
                <a:gridCol w="990600">
                  <a:extLst>
                    <a:ext uri="{9D8B030D-6E8A-4147-A177-3AD203B41FA5}">
                      <a16:colId xmlns:a16="http://schemas.microsoft.com/office/drawing/2014/main" val="1399206932"/>
                    </a:ext>
                  </a:extLst>
                </a:gridCol>
                <a:gridCol w="762000">
                  <a:extLst>
                    <a:ext uri="{9D8B030D-6E8A-4147-A177-3AD203B41FA5}">
                      <a16:colId xmlns:a16="http://schemas.microsoft.com/office/drawing/2014/main" val="844564519"/>
                    </a:ext>
                  </a:extLst>
                </a:gridCol>
                <a:gridCol w="1281470">
                  <a:extLst>
                    <a:ext uri="{9D8B030D-6E8A-4147-A177-3AD203B41FA5}">
                      <a16:colId xmlns:a16="http://schemas.microsoft.com/office/drawing/2014/main" val="3645529016"/>
                    </a:ext>
                  </a:extLst>
                </a:gridCol>
                <a:gridCol w="852130">
                  <a:extLst>
                    <a:ext uri="{9D8B030D-6E8A-4147-A177-3AD203B41FA5}">
                      <a16:colId xmlns:a16="http://schemas.microsoft.com/office/drawing/2014/main" val="2273266895"/>
                    </a:ext>
                  </a:extLst>
                </a:gridCol>
                <a:gridCol w="1143000">
                  <a:extLst>
                    <a:ext uri="{9D8B030D-6E8A-4147-A177-3AD203B41FA5}">
                      <a16:colId xmlns:a16="http://schemas.microsoft.com/office/drawing/2014/main" val="1996649812"/>
                    </a:ext>
                  </a:extLst>
                </a:gridCol>
                <a:gridCol w="914400">
                  <a:extLst>
                    <a:ext uri="{9D8B030D-6E8A-4147-A177-3AD203B41FA5}">
                      <a16:colId xmlns:a16="http://schemas.microsoft.com/office/drawing/2014/main" val="3162808802"/>
                    </a:ext>
                  </a:extLst>
                </a:gridCol>
                <a:gridCol w="762000">
                  <a:extLst>
                    <a:ext uri="{9D8B030D-6E8A-4147-A177-3AD203B41FA5}">
                      <a16:colId xmlns:a16="http://schemas.microsoft.com/office/drawing/2014/main" val="4219233150"/>
                    </a:ext>
                  </a:extLst>
                </a:gridCol>
                <a:gridCol w="1413550">
                  <a:extLst>
                    <a:ext uri="{9D8B030D-6E8A-4147-A177-3AD203B41FA5}">
                      <a16:colId xmlns:a16="http://schemas.microsoft.com/office/drawing/2014/main" val="2033416851"/>
                    </a:ext>
                  </a:extLst>
                </a:gridCol>
              </a:tblGrid>
              <a:tr h="482878">
                <a:tc>
                  <a:txBody>
                    <a:bodyPr/>
                    <a:lstStyle/>
                    <a:p>
                      <a:pPr algn="ctr" fontAlgn="ctr"/>
                      <a:r>
                        <a:rPr lang="fr-FR" sz="1600" b="1" i="0" u="none" strike="noStrike" dirty="0">
                          <a:solidFill>
                            <a:srgbClr val="FFFFFF"/>
                          </a:solidFill>
                          <a:effectLst/>
                          <a:latin typeface="Calibri" panose="020F0502020204030204" pitchFamily="34" charset="0"/>
                        </a:rPr>
                        <a:t> Impacts </a:t>
                      </a:r>
                      <a:r>
                        <a:rPr lang="fr-FR" sz="1600" b="1" i="0" u="none" strike="noStrike" dirty="0" err="1">
                          <a:solidFill>
                            <a:srgbClr val="FFFFFF"/>
                          </a:solidFill>
                          <a:effectLst/>
                          <a:latin typeface="Calibri" panose="020F0502020204030204" pitchFamily="34" charset="0"/>
                        </a:rPr>
                        <a:t>Environnementals</a:t>
                      </a:r>
                      <a:endParaRPr lang="fr-FR" sz="1600" b="1" i="0" u="none" strike="noStrike" dirty="0">
                        <a:solidFill>
                          <a:srgbClr val="FFFFFF"/>
                        </a:solidFill>
                        <a:effectLst/>
                        <a:latin typeface="Calibri" panose="020F0502020204030204" pitchFamily="34" charset="0"/>
                      </a:endParaRP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FFFFFF"/>
                          </a:solidFill>
                          <a:effectLst/>
                          <a:latin typeface="Calibri" panose="020F0502020204030204" pitchFamily="34" charset="0"/>
                        </a:rPr>
                        <a:t>Milieu récepteur</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FFFFFF"/>
                          </a:solidFill>
                          <a:effectLst/>
                          <a:latin typeface="Calibri" panose="020F0502020204030204" pitchFamily="34" charset="0"/>
                        </a:rPr>
                        <a:t> Gravité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FFFFFF"/>
                          </a:solidFill>
                          <a:effectLst/>
                          <a:latin typeface="Calibri" panose="020F0502020204030204" pitchFamily="34" charset="0"/>
                        </a:rPr>
                        <a:t>cotation G</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FFFFFF"/>
                          </a:solidFill>
                          <a:effectLst/>
                          <a:latin typeface="Calibri" panose="020F0502020204030204" pitchFamily="34" charset="0"/>
                        </a:rPr>
                        <a:t> Fréquence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FFFFFF"/>
                          </a:solidFill>
                          <a:effectLst/>
                          <a:latin typeface="Calibri" panose="020F0502020204030204" pitchFamily="34" charset="0"/>
                        </a:rPr>
                        <a:t>Cotation f</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FFFFFF"/>
                          </a:solidFill>
                          <a:effectLst/>
                          <a:latin typeface="Calibri" panose="020F0502020204030204" pitchFamily="34" charset="0"/>
                        </a:rPr>
                        <a:t>Sensibilité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err="1">
                          <a:solidFill>
                            <a:srgbClr val="FFFFFF"/>
                          </a:solidFill>
                          <a:effectLst/>
                          <a:latin typeface="Calibri" panose="020F0502020204030204" pitchFamily="34" charset="0"/>
                        </a:rPr>
                        <a:t>catationS</a:t>
                      </a:r>
                      <a:endParaRPr lang="fr-FR" sz="1600" b="1" i="0" u="none" strike="noStrike" dirty="0">
                        <a:solidFill>
                          <a:srgbClr val="FFFFFF"/>
                        </a:solidFill>
                        <a:effectLst/>
                        <a:latin typeface="Calibri" panose="020F0502020204030204" pitchFamily="34" charset="0"/>
                      </a:endParaRP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err="1">
                          <a:solidFill>
                            <a:srgbClr val="FFFFFF"/>
                          </a:solidFill>
                          <a:effectLst/>
                          <a:latin typeface="Calibri" panose="020F0502020204030204" pitchFamily="34" charset="0"/>
                        </a:rPr>
                        <a:t>FxGxS</a:t>
                      </a:r>
                      <a:endParaRPr lang="fr-FR" sz="1600" b="1" i="0" u="none" strike="noStrike" dirty="0">
                        <a:solidFill>
                          <a:srgbClr val="FFFFFF"/>
                        </a:solidFill>
                        <a:effectLst/>
                        <a:latin typeface="Calibri" panose="020F0502020204030204" pitchFamily="34" charset="0"/>
                      </a:endParaRP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FFFFFF"/>
                          </a:solidFill>
                          <a:effectLst/>
                          <a:latin typeface="Calibri" panose="020F0502020204030204" pitchFamily="34" charset="0"/>
                        </a:rPr>
                        <a:t> Classification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961206805"/>
                  </a:ext>
                </a:extLst>
              </a:tr>
              <a:tr h="482878">
                <a:tc>
                  <a:txBody>
                    <a:bodyPr/>
                    <a:lstStyle/>
                    <a:p>
                      <a:pPr algn="ctr" fontAlgn="ctr"/>
                      <a:r>
                        <a:rPr lang="fr-FR" sz="1600" b="1" i="0" u="none" strike="noStrike" dirty="0">
                          <a:solidFill>
                            <a:srgbClr val="FFFFFF"/>
                          </a:solidFill>
                          <a:effectLst/>
                          <a:latin typeface="Calibri" panose="020F0502020204030204" pitchFamily="34" charset="0"/>
                        </a:rPr>
                        <a:t> Modification du paysage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000000"/>
                          </a:solidFill>
                          <a:effectLst/>
                          <a:latin typeface="Calibri" panose="020F0502020204030204" pitchFamily="34" charset="0"/>
                        </a:rPr>
                        <a:t>Sol</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moyen</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fréquente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moyenne sensibilité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12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Faible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074211778"/>
                  </a:ext>
                </a:extLst>
              </a:tr>
              <a:tr h="482878">
                <a:tc>
                  <a:txBody>
                    <a:bodyPr/>
                    <a:lstStyle/>
                    <a:p>
                      <a:pPr algn="ctr" fontAlgn="ctr"/>
                      <a:r>
                        <a:rPr lang="fr-FR" sz="1600" b="1" i="0" u="none" strike="noStrike" dirty="0">
                          <a:solidFill>
                            <a:srgbClr val="FFFFFF"/>
                          </a:solidFill>
                          <a:effectLst/>
                          <a:latin typeface="Calibri" panose="020F0502020204030204" pitchFamily="34" charset="0"/>
                        </a:rPr>
                        <a:t> Dégradation des habitats naturels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000000"/>
                          </a:solidFill>
                          <a:effectLst/>
                          <a:latin typeface="Calibri" panose="020F0502020204030204" pitchFamily="34" charset="0"/>
                        </a:rPr>
                        <a:t>Faune et flore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grave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fréquente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moyenne sensibilité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18</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Modéré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64432277"/>
                  </a:ext>
                </a:extLst>
              </a:tr>
              <a:tr h="282919">
                <a:tc>
                  <a:txBody>
                    <a:bodyPr/>
                    <a:lstStyle/>
                    <a:p>
                      <a:pPr algn="ctr" fontAlgn="ctr"/>
                      <a:r>
                        <a:rPr lang="fr-FR" sz="1600" b="1" i="0" u="none" strike="noStrike" dirty="0">
                          <a:solidFill>
                            <a:srgbClr val="FFFFFF"/>
                          </a:solidFill>
                          <a:effectLst/>
                          <a:latin typeface="Calibri" panose="020F0502020204030204" pitchFamily="34" charset="0"/>
                        </a:rPr>
                        <a:t> Défrichement du site et de la végétation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sol</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grave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occasionnelle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sensible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18</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Modéré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55884206"/>
                  </a:ext>
                </a:extLst>
              </a:tr>
              <a:tr h="692665">
                <a:tc>
                  <a:txBody>
                    <a:bodyPr/>
                    <a:lstStyle/>
                    <a:p>
                      <a:pPr algn="ctr" fontAlgn="ctr"/>
                      <a:r>
                        <a:rPr lang="fr-FR" sz="1600" b="1" i="0" u="none" strike="noStrike" dirty="0">
                          <a:solidFill>
                            <a:srgbClr val="FFFFFF"/>
                          </a:solidFill>
                          <a:effectLst/>
                          <a:latin typeface="Calibri" panose="020F0502020204030204" pitchFamily="34" charset="0"/>
                        </a:rPr>
                        <a:t> Perturbation du ruissellement, des écoulements et du drainage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Eau</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moyen</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occasionnelle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sensible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12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Faible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201067586"/>
                  </a:ext>
                </a:extLst>
              </a:tr>
              <a:tr h="419501">
                <a:tc>
                  <a:txBody>
                    <a:bodyPr/>
                    <a:lstStyle/>
                    <a:p>
                      <a:pPr algn="ctr" fontAlgn="ctr"/>
                      <a:r>
                        <a:rPr lang="fr-FR" sz="1600" b="1" i="0" u="none" strike="noStrike" dirty="0">
                          <a:solidFill>
                            <a:srgbClr val="FFFFFF"/>
                          </a:solidFill>
                          <a:effectLst/>
                          <a:latin typeface="Calibri" panose="020F0502020204030204" pitchFamily="34" charset="0"/>
                        </a:rPr>
                        <a:t> Apport de particules en suspension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Eau</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moyen</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très fréquente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4</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sensible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24</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Modéré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56810618"/>
                  </a:ext>
                </a:extLst>
              </a:tr>
              <a:tr h="482878">
                <a:tc>
                  <a:txBody>
                    <a:bodyPr/>
                    <a:lstStyle/>
                    <a:p>
                      <a:pPr algn="ctr" fontAlgn="ctr"/>
                      <a:r>
                        <a:rPr lang="fr-FR" sz="1600" b="1" i="0" u="none" strike="noStrike" dirty="0">
                          <a:solidFill>
                            <a:srgbClr val="FFFFFF"/>
                          </a:solidFill>
                          <a:effectLst/>
                          <a:latin typeface="Calibri" panose="020F0502020204030204" pitchFamily="34" charset="0"/>
                        </a:rPr>
                        <a:t>contamination des eaux par les dérivés de phosphate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Eau</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grave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fréquente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très sensible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4</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36</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Elevée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238947774"/>
                  </a:ext>
                </a:extLst>
              </a:tr>
              <a:tr h="409746">
                <a:tc>
                  <a:txBody>
                    <a:bodyPr/>
                    <a:lstStyle/>
                    <a:p>
                      <a:pPr algn="ctr" fontAlgn="ctr"/>
                      <a:r>
                        <a:rPr lang="fr-FR" sz="1600" b="1" i="0" u="none" strike="noStrike" dirty="0">
                          <a:solidFill>
                            <a:srgbClr val="FFFFFF"/>
                          </a:solidFill>
                          <a:effectLst/>
                          <a:latin typeface="Calibri" panose="020F0502020204030204" pitchFamily="34" charset="0"/>
                        </a:rPr>
                        <a:t> Émissions atmosphériques potentielles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Air</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grave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fréquente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sensible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27</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Modéré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70934836"/>
                  </a:ext>
                </a:extLst>
              </a:tr>
              <a:tr h="482878">
                <a:tc>
                  <a:txBody>
                    <a:bodyPr/>
                    <a:lstStyle/>
                    <a:p>
                      <a:pPr algn="ctr" fontAlgn="ctr"/>
                      <a:r>
                        <a:rPr lang="fr-FR" sz="1600" b="1" i="0" u="none" strike="noStrike" dirty="0">
                          <a:solidFill>
                            <a:srgbClr val="FFFFFF"/>
                          </a:solidFill>
                          <a:effectLst/>
                          <a:latin typeface="Calibri" panose="020F0502020204030204" pitchFamily="34" charset="0"/>
                        </a:rPr>
                        <a:t> Perturbation et pollution sonore dans la région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Homme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moyen</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fréquente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moyenne sensibilité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12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Faible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4121232570"/>
                  </a:ext>
                </a:extLst>
              </a:tr>
              <a:tr h="482878">
                <a:tc>
                  <a:txBody>
                    <a:bodyPr/>
                    <a:lstStyle/>
                    <a:p>
                      <a:pPr algn="ctr" fontAlgn="ctr"/>
                      <a:r>
                        <a:rPr lang="fr-FR" sz="1600" b="1" i="0" u="none" strike="noStrike" dirty="0">
                          <a:solidFill>
                            <a:srgbClr val="FFFFFF"/>
                          </a:solidFill>
                          <a:effectLst/>
                          <a:latin typeface="Calibri" panose="020F0502020204030204" pitchFamily="34" charset="0"/>
                        </a:rPr>
                        <a:t> Bruits et vibrations générés par l'activité de production</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Homme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moyen</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fréquente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moyenne sensibilité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12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Faible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650395970"/>
                  </a:ext>
                </a:extLst>
              </a:tr>
              <a:tr h="546327">
                <a:tc>
                  <a:txBody>
                    <a:bodyPr/>
                    <a:lstStyle/>
                    <a:p>
                      <a:pPr algn="ctr" fontAlgn="ctr"/>
                      <a:r>
                        <a:rPr lang="fr-FR" sz="1600" b="1" i="0" u="none" strike="noStrike" dirty="0">
                          <a:solidFill>
                            <a:srgbClr val="FFFFFF"/>
                          </a:solidFill>
                          <a:effectLst/>
                          <a:latin typeface="Calibri" panose="020F0502020204030204" pitchFamily="34" charset="0"/>
                        </a:rPr>
                        <a:t> Perturbation des populations locales et de la faune aviaire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Faune et flore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grave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occasionnelle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sensible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18</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Modéré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78381359"/>
                  </a:ext>
                </a:extLst>
              </a:tr>
              <a:tr h="546327">
                <a:tc>
                  <a:txBody>
                    <a:bodyPr/>
                    <a:lstStyle/>
                    <a:p>
                      <a:pPr algn="ctr" fontAlgn="ctr"/>
                      <a:r>
                        <a:rPr lang="fr-FR" sz="1600" b="1" i="0" u="none" strike="noStrike" dirty="0">
                          <a:solidFill>
                            <a:srgbClr val="FFFFFF"/>
                          </a:solidFill>
                          <a:effectLst/>
                          <a:latin typeface="Calibri" panose="020F0502020204030204" pitchFamily="34" charset="0"/>
                        </a:rPr>
                        <a:t> Dommages potentiels à la biodiversité locale (effets directs et indirects sur la faune et la flore)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Faune et Flore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grave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fréquente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très sensible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4</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36</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Elevée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1236651"/>
                  </a:ext>
                </a:extLst>
              </a:tr>
              <a:tr h="546327">
                <a:tc>
                  <a:txBody>
                    <a:bodyPr/>
                    <a:lstStyle/>
                    <a:p>
                      <a:pPr algn="ctr" fontAlgn="ctr"/>
                      <a:r>
                        <a:rPr lang="fr-FR" sz="1600" b="1" i="0" u="none" strike="noStrike" dirty="0">
                          <a:solidFill>
                            <a:srgbClr val="FFFFFF"/>
                          </a:solidFill>
                          <a:effectLst/>
                          <a:latin typeface="Calibri" panose="020F0502020204030204" pitchFamily="34" charset="0"/>
                        </a:rPr>
                        <a:t> Perturbation des écosystèmes aquatiques (dans le cas de mines proches de plans d'eau) </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EAU</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grave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occasionnelle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moyenne sensibilité</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12</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a:solidFill>
                            <a:srgbClr val="000000"/>
                          </a:solidFill>
                          <a:effectLst/>
                          <a:latin typeface="Calibri" panose="020F0502020204030204" pitchFamily="34" charset="0"/>
                        </a:rPr>
                        <a:t>Impact Faible</a:t>
                      </a:r>
                    </a:p>
                  </a:txBody>
                  <a:tcPr marL="5312" marR="5312" marT="53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605304854"/>
                  </a:ext>
                </a:extLst>
              </a:tr>
            </a:tbl>
          </a:graphicData>
        </a:graphic>
      </p:graphicFrame>
      <p:graphicFrame>
        <p:nvGraphicFramePr>
          <p:cNvPr id="14" name="Tableau 13">
            <a:extLst>
              <a:ext uri="{FF2B5EF4-FFF2-40B4-BE49-F238E27FC236}">
                <a16:creationId xmlns:a16="http://schemas.microsoft.com/office/drawing/2014/main" id="{CA44A358-1E34-45BA-9E2C-4D1B5F2ABE8D}"/>
              </a:ext>
            </a:extLst>
          </p:cNvPr>
          <p:cNvGraphicFramePr>
            <a:graphicFrameLocks noGrp="1"/>
          </p:cNvGraphicFramePr>
          <p:nvPr>
            <p:extLst>
              <p:ext uri="{D42A27DB-BD31-4B8C-83A1-F6EECF244321}">
                <p14:modId xmlns:p14="http://schemas.microsoft.com/office/powerpoint/2010/main" val="234865136"/>
              </p:ext>
            </p:extLst>
          </p:nvPr>
        </p:nvGraphicFramePr>
        <p:xfrm>
          <a:off x="1736007" y="8244887"/>
          <a:ext cx="4267200" cy="1552575"/>
        </p:xfrm>
        <a:graphic>
          <a:graphicData uri="http://schemas.openxmlformats.org/drawingml/2006/table">
            <a:tbl>
              <a:tblPr/>
              <a:tblGrid>
                <a:gridCol w="924303">
                  <a:extLst>
                    <a:ext uri="{9D8B030D-6E8A-4147-A177-3AD203B41FA5}">
                      <a16:colId xmlns:a16="http://schemas.microsoft.com/office/drawing/2014/main" val="1907693643"/>
                    </a:ext>
                  </a:extLst>
                </a:gridCol>
                <a:gridCol w="1386455">
                  <a:extLst>
                    <a:ext uri="{9D8B030D-6E8A-4147-A177-3AD203B41FA5}">
                      <a16:colId xmlns:a16="http://schemas.microsoft.com/office/drawing/2014/main" val="1271293427"/>
                    </a:ext>
                  </a:extLst>
                </a:gridCol>
                <a:gridCol w="1956442">
                  <a:extLst>
                    <a:ext uri="{9D8B030D-6E8A-4147-A177-3AD203B41FA5}">
                      <a16:colId xmlns:a16="http://schemas.microsoft.com/office/drawing/2014/main" val="1343274154"/>
                    </a:ext>
                  </a:extLst>
                </a:gridCol>
              </a:tblGrid>
              <a:tr h="409575">
                <a:tc>
                  <a:txBody>
                    <a:bodyPr/>
                    <a:lstStyle/>
                    <a:p>
                      <a:pPr algn="ctr" fontAlgn="ctr"/>
                      <a:r>
                        <a:rPr lang="fr-FR" sz="1800" b="1" i="0" u="none" strike="noStrike" dirty="0">
                          <a:solidFill>
                            <a:srgbClr val="FFFFFF"/>
                          </a:solidFill>
                          <a:effectLst/>
                          <a:latin typeface="Calibri" panose="020F0502020204030204" pitchFamily="34" charset="0"/>
                        </a:rPr>
                        <a:t> Cotation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800" b="1" i="0" u="none" strike="noStrike">
                          <a:solidFill>
                            <a:srgbClr val="FFFFFF"/>
                          </a:solidFill>
                          <a:effectLst/>
                          <a:latin typeface="Calibri" panose="020F0502020204030204" pitchFamily="34" charset="0"/>
                        </a:rPr>
                        <a:t> Intervalle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ctr"/>
                      <a:r>
                        <a:rPr lang="fr-FR" sz="1800" b="1" i="0" u="none" strike="noStrike">
                          <a:solidFill>
                            <a:srgbClr val="FFFFFF"/>
                          </a:solidFill>
                          <a:effectLst/>
                          <a:latin typeface="Calibri" panose="020F0502020204030204" pitchFamily="34" charset="0"/>
                        </a:rPr>
                        <a:t> Interprétation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953524180"/>
                  </a:ext>
                </a:extLst>
              </a:tr>
              <a:tr h="342900">
                <a:tc>
                  <a:txBody>
                    <a:bodyPr/>
                    <a:lstStyle/>
                    <a:p>
                      <a:pPr algn="ctr" fontAlgn="ctr"/>
                      <a:r>
                        <a:rPr lang="fr-FR" sz="1600" b="1" i="0" u="none" strike="noStrike">
                          <a:solidFill>
                            <a:srgbClr val="FFFFFF"/>
                          </a:solidFill>
                          <a:effectLst/>
                          <a:latin typeface="Calibri" panose="020F0502020204030204" pitchFamily="34" charset="0"/>
                        </a:rPr>
                        <a:t>1-14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 Impact Faible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Zone Verte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770886"/>
                  </a:ext>
                </a:extLst>
              </a:tr>
              <a:tr h="400050">
                <a:tc>
                  <a:txBody>
                    <a:bodyPr/>
                    <a:lstStyle/>
                    <a:p>
                      <a:pPr algn="ctr" fontAlgn="ctr"/>
                      <a:r>
                        <a:rPr lang="fr-FR" sz="1600" b="1" i="0" u="none" strike="noStrike">
                          <a:solidFill>
                            <a:srgbClr val="FFFFFF"/>
                          </a:solidFill>
                          <a:effectLst/>
                          <a:latin typeface="Calibri" panose="020F0502020204030204" pitchFamily="34" charset="0"/>
                        </a:rPr>
                        <a:t>15-34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600" b="1" i="0" u="none" strike="noStrike" dirty="0">
                          <a:solidFill>
                            <a:srgbClr val="000000"/>
                          </a:solidFill>
                          <a:effectLst/>
                          <a:latin typeface="Calibri" panose="020F0502020204030204" pitchFamily="34" charset="0"/>
                        </a:rPr>
                        <a:t> Impact Modéré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Zone Jaune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7640855"/>
                  </a:ext>
                </a:extLst>
              </a:tr>
              <a:tr h="400050">
                <a:tc>
                  <a:txBody>
                    <a:bodyPr/>
                    <a:lstStyle/>
                    <a:p>
                      <a:pPr algn="ctr" fontAlgn="ctr"/>
                      <a:r>
                        <a:rPr lang="fr-FR" sz="1600" b="1" i="0" u="none" strike="noStrike">
                          <a:solidFill>
                            <a:srgbClr val="FFFFFF"/>
                          </a:solidFill>
                          <a:effectLst/>
                          <a:latin typeface="Calibri" panose="020F0502020204030204" pitchFamily="34" charset="0"/>
                        </a:rPr>
                        <a:t>35-64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dirty="0">
                          <a:solidFill>
                            <a:srgbClr val="000000"/>
                          </a:solidFill>
                          <a:effectLst/>
                          <a:latin typeface="Calibri" panose="020F0502020204030204" pitchFamily="34" charset="0"/>
                        </a:rPr>
                        <a:t> Impact Élevé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 Zone Rouge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1685725"/>
                  </a:ext>
                </a:extLst>
              </a:tr>
            </a:tbl>
          </a:graphicData>
        </a:graphic>
      </p:graphicFrame>
      <p:graphicFrame>
        <p:nvGraphicFramePr>
          <p:cNvPr id="15" name="Tableau 14">
            <a:extLst>
              <a:ext uri="{FF2B5EF4-FFF2-40B4-BE49-F238E27FC236}">
                <a16:creationId xmlns:a16="http://schemas.microsoft.com/office/drawing/2014/main" id="{DCFB3559-AEEA-4F62-8163-EC00BA250207}"/>
              </a:ext>
            </a:extLst>
          </p:cNvPr>
          <p:cNvGraphicFramePr>
            <a:graphicFrameLocks noGrp="1"/>
          </p:cNvGraphicFramePr>
          <p:nvPr>
            <p:extLst>
              <p:ext uri="{D42A27DB-BD31-4B8C-83A1-F6EECF244321}">
                <p14:modId xmlns:p14="http://schemas.microsoft.com/office/powerpoint/2010/main" val="432233252"/>
              </p:ext>
            </p:extLst>
          </p:nvPr>
        </p:nvGraphicFramePr>
        <p:xfrm>
          <a:off x="6284068" y="7714918"/>
          <a:ext cx="4914900" cy="2186631"/>
        </p:xfrm>
        <a:graphic>
          <a:graphicData uri="http://schemas.openxmlformats.org/drawingml/2006/table">
            <a:tbl>
              <a:tblPr/>
              <a:tblGrid>
                <a:gridCol w="761508">
                  <a:extLst>
                    <a:ext uri="{9D8B030D-6E8A-4147-A177-3AD203B41FA5}">
                      <a16:colId xmlns:a16="http://schemas.microsoft.com/office/drawing/2014/main" val="2408885470"/>
                    </a:ext>
                  </a:extLst>
                </a:gridCol>
                <a:gridCol w="1142262">
                  <a:extLst>
                    <a:ext uri="{9D8B030D-6E8A-4147-A177-3AD203B41FA5}">
                      <a16:colId xmlns:a16="http://schemas.microsoft.com/office/drawing/2014/main" val="1919625588"/>
                    </a:ext>
                  </a:extLst>
                </a:gridCol>
                <a:gridCol w="1611859">
                  <a:extLst>
                    <a:ext uri="{9D8B030D-6E8A-4147-A177-3AD203B41FA5}">
                      <a16:colId xmlns:a16="http://schemas.microsoft.com/office/drawing/2014/main" val="3121035373"/>
                    </a:ext>
                  </a:extLst>
                </a:gridCol>
                <a:gridCol w="1399271">
                  <a:extLst>
                    <a:ext uri="{9D8B030D-6E8A-4147-A177-3AD203B41FA5}">
                      <a16:colId xmlns:a16="http://schemas.microsoft.com/office/drawing/2014/main" val="998243869"/>
                    </a:ext>
                  </a:extLst>
                </a:gridCol>
              </a:tblGrid>
              <a:tr h="468527">
                <a:tc>
                  <a:txBody>
                    <a:bodyPr/>
                    <a:lstStyle/>
                    <a:p>
                      <a:pPr algn="ctr"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400" b="1" i="0" u="none" strike="noStrike">
                          <a:solidFill>
                            <a:srgbClr val="FFFFFF"/>
                          </a:solidFill>
                          <a:effectLst/>
                          <a:latin typeface="Calibri" panose="020F0502020204030204" pitchFamily="34" charset="0"/>
                        </a:rPr>
                        <a:t>Gravité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400" b="1" i="0" u="none" strike="noStrike" dirty="0">
                          <a:solidFill>
                            <a:srgbClr val="FFFFFF"/>
                          </a:solidFill>
                          <a:effectLst/>
                          <a:latin typeface="Calibri" panose="020F0502020204030204" pitchFamily="34" charset="0"/>
                        </a:rPr>
                        <a:t>Fréquence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400" b="1" i="0" u="none" strike="noStrike">
                          <a:solidFill>
                            <a:srgbClr val="FFFFFF"/>
                          </a:solidFill>
                          <a:effectLst/>
                          <a:latin typeface="Calibri" panose="020F0502020204030204" pitchFamily="34" charset="0"/>
                        </a:rPr>
                        <a:t>Sensibilité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611254650"/>
                  </a:ext>
                </a:extLst>
              </a:tr>
              <a:tr h="468527">
                <a:tc>
                  <a:txBody>
                    <a:bodyPr/>
                    <a:lstStyle/>
                    <a:p>
                      <a:pPr algn="ctr" fontAlgn="ctr"/>
                      <a:r>
                        <a:rPr lang="fr-FR" sz="1800" b="1"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faible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négligeable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faible sensibilité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6090841"/>
                  </a:ext>
                </a:extLst>
              </a:tr>
              <a:tr h="468527">
                <a:tc>
                  <a:txBody>
                    <a:bodyPr/>
                    <a:lstStyle/>
                    <a:p>
                      <a:pPr algn="ctr" fontAlgn="ctr"/>
                      <a:r>
                        <a:rPr lang="fr-FR" sz="1800" b="1"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moyen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occasionnelle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moyenne sensibilité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9202203"/>
                  </a:ext>
                </a:extLst>
              </a:tr>
              <a:tr h="234263">
                <a:tc>
                  <a:txBody>
                    <a:bodyPr/>
                    <a:lstStyle/>
                    <a:p>
                      <a:pPr algn="ctr" fontAlgn="ctr"/>
                      <a:r>
                        <a:rPr lang="fr-FR" sz="1800" b="1"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grave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fréquente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sensible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169801"/>
                  </a:ext>
                </a:extLst>
              </a:tr>
              <a:tr h="468527">
                <a:tc>
                  <a:txBody>
                    <a:bodyPr/>
                    <a:lstStyle/>
                    <a:p>
                      <a:pPr algn="ctr" fontAlgn="ctr"/>
                      <a:r>
                        <a:rPr lang="fr-FR" sz="18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très grave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très fréquente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très sensible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0940399"/>
                  </a:ext>
                </a:extLst>
              </a:tr>
            </a:tbl>
          </a:graphicData>
        </a:graphic>
      </p:graphicFrame>
      <p:sp>
        <p:nvSpPr>
          <p:cNvPr id="19" name="TextBox 25">
            <a:extLst>
              <a:ext uri="{FF2B5EF4-FFF2-40B4-BE49-F238E27FC236}">
                <a16:creationId xmlns:a16="http://schemas.microsoft.com/office/drawing/2014/main" id="{0DDB92D2-F0F2-49F0-990F-544F471DCA8D}"/>
              </a:ext>
            </a:extLst>
          </p:cNvPr>
          <p:cNvSpPr txBox="1"/>
          <p:nvPr/>
        </p:nvSpPr>
        <p:spPr>
          <a:xfrm>
            <a:off x="3938494" y="244757"/>
            <a:ext cx="9244106" cy="754309"/>
          </a:xfrm>
          <a:prstGeom prst="rect">
            <a:avLst/>
          </a:prstGeom>
        </p:spPr>
        <p:txBody>
          <a:bodyPr wrap="square" lIns="0" tIns="0" rIns="0" bIns="0" rtlCol="0" anchor="t">
            <a:spAutoFit/>
          </a:bodyPr>
          <a:lstStyle/>
          <a:p>
            <a:pPr algn="ctr">
              <a:lnSpc>
                <a:spcPts val="6209"/>
              </a:lnSpc>
            </a:pPr>
            <a:r>
              <a:rPr lang="en-US" sz="4400" dirty="0">
                <a:solidFill>
                  <a:srgbClr val="000000"/>
                </a:solidFill>
                <a:latin typeface="Poppins Bold"/>
              </a:rPr>
              <a:t>Classification</a:t>
            </a:r>
          </a:p>
        </p:txBody>
      </p:sp>
    </p:spTree>
    <p:extLst>
      <p:ext uri="{BB962C8B-B14F-4D97-AF65-F5344CB8AC3E}">
        <p14:creationId xmlns:p14="http://schemas.microsoft.com/office/powerpoint/2010/main" val="41905482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4FBDD10-96B6-4430-8D2F-50D7AFF2B5B7}"/>
              </a:ext>
            </a:extLst>
          </p:cNvPr>
          <p:cNvSpPr/>
          <p:nvPr/>
        </p:nvSpPr>
        <p:spPr>
          <a:xfrm>
            <a:off x="0" y="-101070"/>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2" name="Freeform 2"/>
          <p:cNvSpPr/>
          <p:nvPr/>
        </p:nvSpPr>
        <p:spPr>
          <a:xfrm rot="-5400000" flipH="1" flipV="1">
            <a:off x="-183894" y="-674598"/>
            <a:ext cx="2117840" cy="3264897"/>
          </a:xfrm>
          <a:custGeom>
            <a:avLst/>
            <a:gdLst/>
            <a:ahLst/>
            <a:cxnLst/>
            <a:rect l="l" t="t" r="r" b="b"/>
            <a:pathLst>
              <a:path w="2117840" h="3264897">
                <a:moveTo>
                  <a:pt x="2117840" y="3264897"/>
                </a:moveTo>
                <a:lnTo>
                  <a:pt x="0" y="3264897"/>
                </a:lnTo>
                <a:lnTo>
                  <a:pt x="0" y="0"/>
                </a:lnTo>
                <a:lnTo>
                  <a:pt x="2117840" y="0"/>
                </a:lnTo>
                <a:lnTo>
                  <a:pt x="2117840" y="3264897"/>
                </a:lnTo>
                <a:close/>
              </a:path>
            </a:pathLst>
          </a:custGeom>
          <a:blipFill>
            <a:blip r:embed="rId2">
              <a:extLst>
                <a:ext uri="{96DAC541-7B7A-43D3-8B79-37D633B846F1}">
                  <asvg:svgBlip xmlns:asvg="http://schemas.microsoft.com/office/drawing/2016/SVG/main" r:embed="rId3"/>
                </a:ext>
              </a:extLst>
            </a:blip>
            <a:stretch>
              <a:fillRect r="-75183"/>
            </a:stretch>
          </a:blipFill>
        </p:spPr>
      </p:sp>
      <p:sp>
        <p:nvSpPr>
          <p:cNvPr id="3" name="Freeform 3"/>
          <p:cNvSpPr/>
          <p:nvPr/>
        </p:nvSpPr>
        <p:spPr>
          <a:xfrm rot="-5400000" flipH="1">
            <a:off x="16351493" y="-712127"/>
            <a:ext cx="2117840" cy="3264897"/>
          </a:xfrm>
          <a:custGeom>
            <a:avLst/>
            <a:gdLst/>
            <a:ahLst/>
            <a:cxnLst/>
            <a:rect l="l" t="t" r="r" b="b"/>
            <a:pathLst>
              <a:path w="2117840" h="3264897">
                <a:moveTo>
                  <a:pt x="2117840" y="0"/>
                </a:moveTo>
                <a:lnTo>
                  <a:pt x="0" y="0"/>
                </a:lnTo>
                <a:lnTo>
                  <a:pt x="0" y="3264898"/>
                </a:lnTo>
                <a:lnTo>
                  <a:pt x="2117840" y="3264898"/>
                </a:lnTo>
                <a:lnTo>
                  <a:pt x="2117840" y="0"/>
                </a:lnTo>
                <a:close/>
              </a:path>
            </a:pathLst>
          </a:custGeom>
          <a:blipFill>
            <a:blip r:embed="rId2">
              <a:extLst>
                <a:ext uri="{96DAC541-7B7A-43D3-8B79-37D633B846F1}">
                  <asvg:svgBlip xmlns:asvg="http://schemas.microsoft.com/office/drawing/2016/SVG/main" r:embed="rId3"/>
                </a:ext>
              </a:extLst>
            </a:blip>
            <a:stretch>
              <a:fillRect r="-75183"/>
            </a:stretch>
          </a:blipFill>
        </p:spPr>
      </p:sp>
      <p:grpSp>
        <p:nvGrpSpPr>
          <p:cNvPr id="4" name="Group 4"/>
          <p:cNvGrpSpPr/>
          <p:nvPr/>
        </p:nvGrpSpPr>
        <p:grpSpPr>
          <a:xfrm>
            <a:off x="3938494" y="9963150"/>
            <a:ext cx="16477376" cy="783580"/>
            <a:chOff x="0" y="0"/>
            <a:chExt cx="4339720" cy="206375"/>
          </a:xfrm>
        </p:grpSpPr>
        <p:sp>
          <p:nvSpPr>
            <p:cNvPr id="5" name="Freeform 5"/>
            <p:cNvSpPr/>
            <p:nvPr/>
          </p:nvSpPr>
          <p:spPr>
            <a:xfrm>
              <a:off x="0" y="0"/>
              <a:ext cx="4339720" cy="206375"/>
            </a:xfrm>
            <a:custGeom>
              <a:avLst/>
              <a:gdLst/>
              <a:ahLst/>
              <a:cxnLst/>
              <a:rect l="l" t="t" r="r" b="b"/>
              <a:pathLst>
                <a:path w="4339720" h="206375">
                  <a:moveTo>
                    <a:pt x="203200" y="0"/>
                  </a:moveTo>
                  <a:lnTo>
                    <a:pt x="4339720" y="0"/>
                  </a:lnTo>
                  <a:lnTo>
                    <a:pt x="4136520" y="206375"/>
                  </a:lnTo>
                  <a:lnTo>
                    <a:pt x="0" y="206375"/>
                  </a:lnTo>
                  <a:lnTo>
                    <a:pt x="203200" y="0"/>
                  </a:lnTo>
                  <a:close/>
                </a:path>
              </a:pathLst>
            </a:custGeom>
            <a:solidFill>
              <a:srgbClr val="00BF63"/>
            </a:solidFill>
          </p:spPr>
        </p:sp>
        <p:sp>
          <p:nvSpPr>
            <p:cNvPr id="6" name="TextBox 6"/>
            <p:cNvSpPr txBox="1"/>
            <p:nvPr/>
          </p:nvSpPr>
          <p:spPr>
            <a:xfrm>
              <a:off x="101600" y="-57150"/>
              <a:ext cx="4136520" cy="2635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4868" y="9963150"/>
            <a:ext cx="7295490" cy="783580"/>
            <a:chOff x="0" y="0"/>
            <a:chExt cx="1921446" cy="206375"/>
          </a:xfrm>
        </p:grpSpPr>
        <p:sp>
          <p:nvSpPr>
            <p:cNvPr id="8" name="Freeform 8"/>
            <p:cNvSpPr/>
            <p:nvPr/>
          </p:nvSpPr>
          <p:spPr>
            <a:xfrm>
              <a:off x="0" y="0"/>
              <a:ext cx="1921446" cy="206375"/>
            </a:xfrm>
            <a:custGeom>
              <a:avLst/>
              <a:gdLst/>
              <a:ahLst/>
              <a:cxnLst/>
              <a:rect l="l" t="t" r="r" b="b"/>
              <a:pathLst>
                <a:path w="1921446" h="206375">
                  <a:moveTo>
                    <a:pt x="203200" y="0"/>
                  </a:moveTo>
                  <a:lnTo>
                    <a:pt x="1921446" y="0"/>
                  </a:lnTo>
                  <a:lnTo>
                    <a:pt x="1718246" y="206375"/>
                  </a:lnTo>
                  <a:lnTo>
                    <a:pt x="0" y="206375"/>
                  </a:lnTo>
                  <a:lnTo>
                    <a:pt x="203200" y="0"/>
                  </a:lnTo>
                  <a:close/>
                </a:path>
              </a:pathLst>
            </a:custGeom>
            <a:solidFill>
              <a:srgbClr val="024A59"/>
            </a:solidFill>
          </p:spPr>
        </p:sp>
        <p:sp>
          <p:nvSpPr>
            <p:cNvPr id="9" name="TextBox 9"/>
            <p:cNvSpPr txBox="1"/>
            <p:nvPr/>
          </p:nvSpPr>
          <p:spPr>
            <a:xfrm>
              <a:off x="101600" y="-57150"/>
              <a:ext cx="1718246" cy="263525"/>
            </a:xfrm>
            <a:prstGeom prst="rect">
              <a:avLst/>
            </a:prstGeom>
          </p:spPr>
          <p:txBody>
            <a:bodyPr lIns="50800" tIns="50800" rIns="50800" bIns="50800" rtlCol="0" anchor="ctr"/>
            <a:lstStyle/>
            <a:p>
              <a:pPr algn="ctr">
                <a:lnSpc>
                  <a:spcPts val="2659"/>
                </a:lnSpc>
              </a:pPr>
              <a:endParaRPr/>
            </a:p>
          </p:txBody>
        </p:sp>
      </p:grpSp>
      <p:sp>
        <p:nvSpPr>
          <p:cNvPr id="17" name="Freeform 24">
            <a:extLst>
              <a:ext uri="{FF2B5EF4-FFF2-40B4-BE49-F238E27FC236}">
                <a16:creationId xmlns:a16="http://schemas.microsoft.com/office/drawing/2014/main" id="{3203E72C-7ACF-42E4-9851-7BCB9390A1E4}"/>
              </a:ext>
            </a:extLst>
          </p:cNvPr>
          <p:cNvSpPr/>
          <p:nvPr/>
        </p:nvSpPr>
        <p:spPr>
          <a:xfrm>
            <a:off x="17410413" y="8934535"/>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4"/>
            <a:stretch>
              <a:fillRect t="-6013"/>
            </a:stretch>
          </a:blipFill>
        </p:spPr>
      </p:sp>
      <p:graphicFrame>
        <p:nvGraphicFramePr>
          <p:cNvPr id="11" name="Tableau 10">
            <a:extLst>
              <a:ext uri="{FF2B5EF4-FFF2-40B4-BE49-F238E27FC236}">
                <a16:creationId xmlns:a16="http://schemas.microsoft.com/office/drawing/2014/main" id="{D7DF1ACF-6DD4-4DF0-BA42-D3BF7FACD38E}"/>
              </a:ext>
            </a:extLst>
          </p:cNvPr>
          <p:cNvGraphicFramePr>
            <a:graphicFrameLocks noGrp="1"/>
          </p:cNvGraphicFramePr>
          <p:nvPr>
            <p:extLst>
              <p:ext uri="{D42A27DB-BD31-4B8C-83A1-F6EECF244321}">
                <p14:modId xmlns:p14="http://schemas.microsoft.com/office/powerpoint/2010/main" val="3513778005"/>
              </p:ext>
            </p:extLst>
          </p:nvPr>
        </p:nvGraphicFramePr>
        <p:xfrm>
          <a:off x="2246621" y="1200879"/>
          <a:ext cx="13792198" cy="8248099"/>
        </p:xfrm>
        <a:graphic>
          <a:graphicData uri="http://schemas.openxmlformats.org/drawingml/2006/table">
            <a:tbl>
              <a:tblPr/>
              <a:tblGrid>
                <a:gridCol w="3016588">
                  <a:extLst>
                    <a:ext uri="{9D8B030D-6E8A-4147-A177-3AD203B41FA5}">
                      <a16:colId xmlns:a16="http://schemas.microsoft.com/office/drawing/2014/main" val="4177193914"/>
                    </a:ext>
                  </a:extLst>
                </a:gridCol>
                <a:gridCol w="1979638">
                  <a:extLst>
                    <a:ext uri="{9D8B030D-6E8A-4147-A177-3AD203B41FA5}">
                      <a16:colId xmlns:a16="http://schemas.microsoft.com/office/drawing/2014/main" val="3091319883"/>
                    </a:ext>
                  </a:extLst>
                </a:gridCol>
                <a:gridCol w="2059404">
                  <a:extLst>
                    <a:ext uri="{9D8B030D-6E8A-4147-A177-3AD203B41FA5}">
                      <a16:colId xmlns:a16="http://schemas.microsoft.com/office/drawing/2014/main" val="1763673978"/>
                    </a:ext>
                  </a:extLst>
                </a:gridCol>
                <a:gridCol w="2414723">
                  <a:extLst>
                    <a:ext uri="{9D8B030D-6E8A-4147-A177-3AD203B41FA5}">
                      <a16:colId xmlns:a16="http://schemas.microsoft.com/office/drawing/2014/main" val="1621691951"/>
                    </a:ext>
                  </a:extLst>
                </a:gridCol>
                <a:gridCol w="2262441">
                  <a:extLst>
                    <a:ext uri="{9D8B030D-6E8A-4147-A177-3AD203B41FA5}">
                      <a16:colId xmlns:a16="http://schemas.microsoft.com/office/drawing/2014/main" val="1528448871"/>
                    </a:ext>
                  </a:extLst>
                </a:gridCol>
                <a:gridCol w="2059404">
                  <a:extLst>
                    <a:ext uri="{9D8B030D-6E8A-4147-A177-3AD203B41FA5}">
                      <a16:colId xmlns:a16="http://schemas.microsoft.com/office/drawing/2014/main" val="4200023633"/>
                    </a:ext>
                  </a:extLst>
                </a:gridCol>
              </a:tblGrid>
              <a:tr h="660333">
                <a:tc>
                  <a:txBody>
                    <a:bodyPr/>
                    <a:lstStyle/>
                    <a:p>
                      <a:pPr algn="ctr" fontAlgn="ctr"/>
                      <a:r>
                        <a:rPr lang="fr-FR" sz="1600" b="1" i="0" u="none" strike="noStrike" dirty="0">
                          <a:solidFill>
                            <a:srgbClr val="000000"/>
                          </a:solidFill>
                          <a:effectLst/>
                          <a:latin typeface="Calibri" panose="020F0502020204030204" pitchFamily="34" charset="0"/>
                        </a:rPr>
                        <a:t>Fréquence X Gravité</a:t>
                      </a:r>
                    </a:p>
                  </a:txBody>
                  <a:tcPr marL="5137" marR="5137" marT="5137"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Impacts faibles</a:t>
                      </a:r>
                    </a:p>
                  </a:txBody>
                  <a:tcPr marL="5137" marR="5137" marT="5137"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Impacts Modérés</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ctr"/>
                      <a:r>
                        <a:rPr lang="fr-FR" sz="1600" b="1" i="0" u="none" strike="noStrike" dirty="0">
                          <a:solidFill>
                            <a:srgbClr val="000000"/>
                          </a:solidFill>
                          <a:effectLst/>
                          <a:latin typeface="Calibri" panose="020F0502020204030204" pitchFamily="34" charset="0"/>
                        </a:rPr>
                        <a:t>Impacts Majeurs</a:t>
                      </a:r>
                    </a:p>
                  </a:txBody>
                  <a:tcPr marL="5137" marR="5137" marT="5137"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fr-FR"/>
                    </a:p>
                  </a:txBody>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a:noFill/>
                    </a:lnR>
                    <a:lnT>
                      <a:noFill/>
                    </a:lnT>
                    <a:lnB>
                      <a:noFill/>
                    </a:lnB>
                  </a:tcPr>
                </a:tc>
                <a:extLst>
                  <a:ext uri="{0D108BD9-81ED-4DB2-BD59-A6C34878D82A}">
                    <a16:rowId xmlns:a16="http://schemas.microsoft.com/office/drawing/2014/main" val="1719668666"/>
                  </a:ext>
                </a:extLst>
              </a:tr>
              <a:tr h="399920">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fr-FR" sz="1600" b="1" i="0" u="none" strike="noStrike" dirty="0">
                          <a:solidFill>
                            <a:srgbClr val="000000"/>
                          </a:solidFill>
                          <a:effectLst/>
                          <a:latin typeface="Calibri" panose="020F0502020204030204" pitchFamily="34" charset="0"/>
                        </a:rPr>
                        <a:t>16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32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48</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a:solidFill>
                            <a:srgbClr val="000000"/>
                          </a:solidFill>
                          <a:effectLst/>
                          <a:latin typeface="Calibri" panose="020F0502020204030204" pitchFamily="34" charset="0"/>
                        </a:rPr>
                        <a:t>64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45002075"/>
                  </a:ext>
                </a:extLst>
              </a:tr>
              <a:tr h="334817">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15</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a:solidFill>
                            <a:srgbClr val="000000"/>
                          </a:solidFill>
                          <a:effectLst/>
                          <a:latin typeface="Calibri" panose="020F0502020204030204" pitchFamily="34" charset="0"/>
                        </a:rPr>
                        <a:t>30</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45</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a:solidFill>
                            <a:srgbClr val="000000"/>
                          </a:solidFill>
                          <a:effectLst/>
                          <a:latin typeface="Calibri" panose="020F0502020204030204" pitchFamily="34" charset="0"/>
                        </a:rPr>
                        <a:t>60</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54878428"/>
                  </a:ext>
                </a:extLst>
              </a:tr>
              <a:tr h="390620">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dirty="0">
                          <a:solidFill>
                            <a:srgbClr val="000000"/>
                          </a:solidFill>
                          <a:effectLst/>
                          <a:latin typeface="Calibri" panose="020F0502020204030204" pitchFamily="34" charset="0"/>
                        </a:rPr>
                        <a:t>14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a:solidFill>
                            <a:srgbClr val="000000"/>
                          </a:solidFill>
                          <a:effectLst/>
                          <a:latin typeface="Calibri" panose="020F0502020204030204" pitchFamily="34" charset="0"/>
                        </a:rPr>
                        <a:t>28</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42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dirty="0">
                          <a:solidFill>
                            <a:srgbClr val="000000"/>
                          </a:solidFill>
                          <a:effectLst/>
                          <a:latin typeface="Calibri" panose="020F0502020204030204" pitchFamily="34" charset="0"/>
                        </a:rPr>
                        <a:t>56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28679515"/>
                  </a:ext>
                </a:extLst>
              </a:tr>
              <a:tr h="390620">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dirty="0">
                          <a:solidFill>
                            <a:srgbClr val="000000"/>
                          </a:solidFill>
                          <a:effectLst/>
                          <a:latin typeface="Calibri" panose="020F0502020204030204" pitchFamily="34" charset="0"/>
                        </a:rPr>
                        <a:t>13</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a:solidFill>
                            <a:srgbClr val="000000"/>
                          </a:solidFill>
                          <a:effectLst/>
                          <a:latin typeface="Calibri" panose="020F0502020204030204" pitchFamily="34" charset="0"/>
                        </a:rPr>
                        <a:t>26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39</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dirty="0">
                          <a:solidFill>
                            <a:srgbClr val="000000"/>
                          </a:solidFill>
                          <a:effectLst/>
                          <a:latin typeface="Calibri" panose="020F0502020204030204" pitchFamily="34" charset="0"/>
                        </a:rPr>
                        <a:t>52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58534648"/>
                  </a:ext>
                </a:extLst>
              </a:tr>
              <a:tr h="390620">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dirty="0">
                          <a:solidFill>
                            <a:srgbClr val="000000"/>
                          </a:solidFill>
                          <a:effectLst/>
                          <a:latin typeface="Calibri" panose="020F0502020204030204" pitchFamily="34" charset="0"/>
                        </a:rPr>
                        <a:t>12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a:solidFill>
                            <a:srgbClr val="000000"/>
                          </a:solidFill>
                          <a:effectLst/>
                          <a:latin typeface="Calibri" panose="020F0502020204030204" pitchFamily="34" charset="0"/>
                        </a:rPr>
                        <a:t>24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36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dirty="0">
                          <a:solidFill>
                            <a:srgbClr val="000000"/>
                          </a:solidFill>
                          <a:effectLst/>
                          <a:latin typeface="Calibri" panose="020F0502020204030204" pitchFamily="34" charset="0"/>
                        </a:rPr>
                        <a:t>48</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14911357"/>
                  </a:ext>
                </a:extLst>
              </a:tr>
              <a:tr h="520827">
                <a:tc>
                  <a:txBody>
                    <a:bodyPr/>
                    <a:lstStyle/>
                    <a:p>
                      <a:pPr algn="ctr" fontAlgn="ctr"/>
                      <a:endParaRPr lang="fr-FR" sz="1600" b="1" i="0" u="none" strike="noStrike" dirty="0">
                        <a:solidFill>
                          <a:srgbClr val="000000"/>
                        </a:solidFill>
                        <a:effectLst/>
                        <a:latin typeface="Calibri" panose="020F0502020204030204" pitchFamily="34" charset="0"/>
                      </a:endParaRPr>
                    </a:p>
                  </a:txBody>
                  <a:tcPr marL="5137" marR="5137" marT="513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dirty="0">
                          <a:solidFill>
                            <a:srgbClr val="000000"/>
                          </a:solidFill>
                          <a:effectLst/>
                          <a:latin typeface="Calibri" panose="020F0502020204030204" pitchFamily="34" charset="0"/>
                        </a:rPr>
                        <a:t>11</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22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33</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44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70068990"/>
                  </a:ext>
                </a:extLst>
              </a:tr>
              <a:tr h="520827">
                <a:tc>
                  <a:txBody>
                    <a:bodyPr/>
                    <a:lstStyle/>
                    <a:p>
                      <a:pPr algn="ctr" fontAlgn="ctr"/>
                      <a:endParaRPr lang="fr-FR" sz="1600" b="1" i="0" u="none" strike="noStrike" dirty="0">
                        <a:solidFill>
                          <a:srgbClr val="000000"/>
                        </a:solidFill>
                        <a:effectLst/>
                        <a:latin typeface="Calibri" panose="020F0502020204030204" pitchFamily="34" charset="0"/>
                      </a:endParaRPr>
                    </a:p>
                  </a:txBody>
                  <a:tcPr marL="5137" marR="5137" marT="513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10</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20</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a:solidFill>
                            <a:srgbClr val="000000"/>
                          </a:solidFill>
                          <a:effectLst/>
                          <a:latin typeface="Calibri" panose="020F0502020204030204" pitchFamily="34" charset="0"/>
                        </a:rPr>
                        <a:t>30</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40</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22067535"/>
                  </a:ext>
                </a:extLst>
              </a:tr>
              <a:tr h="520827">
                <a:tc>
                  <a:txBody>
                    <a:bodyPr/>
                    <a:lstStyle/>
                    <a:p>
                      <a:pPr algn="ctr" fontAlgn="ctr"/>
                      <a:endParaRPr lang="fr-FR" sz="1600" b="1" i="0" u="none" strike="noStrike" dirty="0">
                        <a:solidFill>
                          <a:srgbClr val="000000"/>
                        </a:solidFill>
                        <a:effectLst/>
                        <a:latin typeface="Calibri" panose="020F0502020204030204" pitchFamily="34" charset="0"/>
                      </a:endParaRPr>
                    </a:p>
                  </a:txBody>
                  <a:tcPr marL="5137" marR="5137" marT="513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dirty="0">
                          <a:solidFill>
                            <a:srgbClr val="000000"/>
                          </a:solidFill>
                          <a:effectLst/>
                          <a:latin typeface="Calibri" panose="020F0502020204030204" pitchFamily="34" charset="0"/>
                        </a:rPr>
                        <a:t>9</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18</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27</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36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97295490"/>
                  </a:ext>
                </a:extLst>
              </a:tr>
              <a:tr h="575210">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8</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16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24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32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61560628"/>
                  </a:ext>
                </a:extLst>
              </a:tr>
              <a:tr h="260412">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7</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a:solidFill>
                            <a:srgbClr val="000000"/>
                          </a:solidFill>
                          <a:effectLst/>
                          <a:latin typeface="Calibri" panose="020F0502020204030204" pitchFamily="34" charset="0"/>
                        </a:rPr>
                        <a:t>14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21</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28</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8954992"/>
                  </a:ext>
                </a:extLst>
              </a:tr>
              <a:tr h="520827">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a:solidFill>
                            <a:srgbClr val="000000"/>
                          </a:solidFill>
                          <a:effectLst/>
                          <a:latin typeface="Calibri" panose="020F0502020204030204" pitchFamily="34" charset="0"/>
                        </a:rPr>
                        <a:t>12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18</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24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82388823"/>
                  </a:ext>
                </a:extLst>
              </a:tr>
              <a:tr h="260412">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5</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a:solidFill>
                            <a:srgbClr val="000000"/>
                          </a:solidFill>
                          <a:effectLst/>
                          <a:latin typeface="Calibri" panose="020F0502020204030204" pitchFamily="34" charset="0"/>
                        </a:rPr>
                        <a:t>10</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15</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600" b="1" i="0" u="none" strike="noStrike" dirty="0">
                          <a:solidFill>
                            <a:srgbClr val="000000"/>
                          </a:solidFill>
                          <a:effectLst/>
                          <a:latin typeface="Calibri" panose="020F0502020204030204" pitchFamily="34" charset="0"/>
                        </a:rPr>
                        <a:t>20</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39650346"/>
                  </a:ext>
                </a:extLst>
              </a:tr>
              <a:tr h="390620">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8</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12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16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032286"/>
                  </a:ext>
                </a:extLst>
              </a:tr>
              <a:tr h="520827">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3</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9</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12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37579267"/>
                  </a:ext>
                </a:extLst>
              </a:tr>
              <a:tr h="520827">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6</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8</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60166479"/>
                  </a:ext>
                </a:extLst>
              </a:tr>
              <a:tr h="530127">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600" b="1" i="0" u="none" strike="noStrike">
                          <a:solidFill>
                            <a:srgbClr val="000000"/>
                          </a:solidFill>
                          <a:effectLst/>
                          <a:latin typeface="Calibri" panose="020F0502020204030204" pitchFamily="34" charset="0"/>
                        </a:rPr>
                        <a:t>1</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2</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3</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dirty="0">
                          <a:solidFill>
                            <a:srgbClr val="000000"/>
                          </a:solidFill>
                          <a:effectLst/>
                          <a:latin typeface="Calibri" panose="020F0502020204030204" pitchFamily="34" charset="0"/>
                        </a:rPr>
                        <a:t>4</a:t>
                      </a:r>
                    </a:p>
                  </a:txBody>
                  <a:tcPr marL="5137" marR="5137" marT="5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07946863"/>
                  </a:ext>
                </a:extLst>
              </a:tr>
              <a:tr h="539426">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a:noFill/>
                    </a:lnR>
                    <a:lnT>
                      <a:noFill/>
                    </a:lnT>
                    <a:lnB>
                      <a:noFill/>
                    </a:lnB>
                  </a:tcPr>
                </a:tc>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600" b="1" i="0" u="none" strike="noStrike">
                        <a:solidFill>
                          <a:srgbClr val="000000"/>
                        </a:solidFill>
                        <a:effectLst/>
                        <a:latin typeface="Calibri" panose="020F0502020204030204" pitchFamily="34" charset="0"/>
                      </a:endParaRPr>
                    </a:p>
                  </a:txBody>
                  <a:tcPr marL="5137" marR="5137" marT="51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5137" marR="5137" marT="5137"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600" b="1" i="0" u="none" strike="noStrike" dirty="0">
                          <a:solidFill>
                            <a:srgbClr val="000000"/>
                          </a:solidFill>
                          <a:effectLst/>
                          <a:latin typeface="Calibri" panose="020F0502020204030204" pitchFamily="34" charset="0"/>
                        </a:rPr>
                        <a:t>Sensibilité</a:t>
                      </a:r>
                    </a:p>
                  </a:txBody>
                  <a:tcPr marL="5137" marR="5137" marT="5137"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33978451"/>
                  </a:ext>
                </a:extLst>
              </a:tr>
            </a:tbl>
          </a:graphicData>
        </a:graphic>
      </p:graphicFrame>
      <p:sp>
        <p:nvSpPr>
          <p:cNvPr id="14" name="TextBox 25">
            <a:extLst>
              <a:ext uri="{FF2B5EF4-FFF2-40B4-BE49-F238E27FC236}">
                <a16:creationId xmlns:a16="http://schemas.microsoft.com/office/drawing/2014/main" id="{0A2C2142-7A2E-42A2-8125-20B064E0E103}"/>
              </a:ext>
            </a:extLst>
          </p:cNvPr>
          <p:cNvSpPr txBox="1"/>
          <p:nvPr/>
        </p:nvSpPr>
        <p:spPr>
          <a:xfrm>
            <a:off x="3938494" y="244757"/>
            <a:ext cx="9244106" cy="754309"/>
          </a:xfrm>
          <a:prstGeom prst="rect">
            <a:avLst/>
          </a:prstGeom>
        </p:spPr>
        <p:txBody>
          <a:bodyPr wrap="square" lIns="0" tIns="0" rIns="0" bIns="0" rtlCol="0" anchor="t">
            <a:spAutoFit/>
          </a:bodyPr>
          <a:lstStyle/>
          <a:p>
            <a:pPr algn="ctr">
              <a:lnSpc>
                <a:spcPts val="6209"/>
              </a:lnSpc>
            </a:pPr>
            <a:r>
              <a:rPr lang="en-US" sz="4400" dirty="0" err="1">
                <a:solidFill>
                  <a:srgbClr val="000000"/>
                </a:solidFill>
                <a:latin typeface="Poppins Bold"/>
              </a:rPr>
              <a:t>Matrice</a:t>
            </a:r>
            <a:r>
              <a:rPr lang="en-US" sz="4400" dirty="0">
                <a:solidFill>
                  <a:srgbClr val="000000"/>
                </a:solidFill>
                <a:latin typeface="Poppins Bold"/>
              </a:rPr>
              <a:t> de </a:t>
            </a:r>
            <a:r>
              <a:rPr lang="fr-FR" sz="4400" dirty="0">
                <a:solidFill>
                  <a:srgbClr val="000000"/>
                </a:solidFill>
                <a:latin typeface="Poppins Bold"/>
              </a:rPr>
              <a:t>criticité</a:t>
            </a:r>
          </a:p>
        </p:txBody>
      </p:sp>
    </p:spTree>
    <p:extLst>
      <p:ext uri="{BB962C8B-B14F-4D97-AF65-F5344CB8AC3E}">
        <p14:creationId xmlns:p14="http://schemas.microsoft.com/office/powerpoint/2010/main" val="20704590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4FBDD10-96B6-4430-8D2F-50D7AFF2B5B7}"/>
              </a:ext>
            </a:extLst>
          </p:cNvPr>
          <p:cNvSpPr/>
          <p:nvPr/>
        </p:nvSpPr>
        <p:spPr>
          <a:xfrm>
            <a:off x="0" y="-3850"/>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2" name="Freeform 2"/>
          <p:cNvSpPr/>
          <p:nvPr/>
        </p:nvSpPr>
        <p:spPr>
          <a:xfrm rot="-5400000" flipH="1" flipV="1">
            <a:off x="-183894" y="-674598"/>
            <a:ext cx="2117840" cy="3264897"/>
          </a:xfrm>
          <a:custGeom>
            <a:avLst/>
            <a:gdLst/>
            <a:ahLst/>
            <a:cxnLst/>
            <a:rect l="l" t="t" r="r" b="b"/>
            <a:pathLst>
              <a:path w="2117840" h="3264897">
                <a:moveTo>
                  <a:pt x="2117840" y="3264897"/>
                </a:moveTo>
                <a:lnTo>
                  <a:pt x="0" y="3264897"/>
                </a:lnTo>
                <a:lnTo>
                  <a:pt x="0" y="0"/>
                </a:lnTo>
                <a:lnTo>
                  <a:pt x="2117840" y="0"/>
                </a:lnTo>
                <a:lnTo>
                  <a:pt x="2117840" y="3264897"/>
                </a:lnTo>
                <a:close/>
              </a:path>
            </a:pathLst>
          </a:custGeom>
          <a:blipFill>
            <a:blip r:embed="rId2">
              <a:extLst>
                <a:ext uri="{96DAC541-7B7A-43D3-8B79-37D633B846F1}">
                  <asvg:svgBlip xmlns:asvg="http://schemas.microsoft.com/office/drawing/2016/SVG/main" r:embed="rId3"/>
                </a:ext>
              </a:extLst>
            </a:blip>
            <a:stretch>
              <a:fillRect r="-75183"/>
            </a:stretch>
          </a:blipFill>
        </p:spPr>
      </p:sp>
      <p:sp>
        <p:nvSpPr>
          <p:cNvPr id="3" name="Freeform 3"/>
          <p:cNvSpPr/>
          <p:nvPr/>
        </p:nvSpPr>
        <p:spPr>
          <a:xfrm rot="-5400000" flipH="1">
            <a:off x="16351493" y="-712127"/>
            <a:ext cx="2117840" cy="3264897"/>
          </a:xfrm>
          <a:custGeom>
            <a:avLst/>
            <a:gdLst/>
            <a:ahLst/>
            <a:cxnLst/>
            <a:rect l="l" t="t" r="r" b="b"/>
            <a:pathLst>
              <a:path w="2117840" h="3264897">
                <a:moveTo>
                  <a:pt x="2117840" y="0"/>
                </a:moveTo>
                <a:lnTo>
                  <a:pt x="0" y="0"/>
                </a:lnTo>
                <a:lnTo>
                  <a:pt x="0" y="3264898"/>
                </a:lnTo>
                <a:lnTo>
                  <a:pt x="2117840" y="3264898"/>
                </a:lnTo>
                <a:lnTo>
                  <a:pt x="2117840" y="0"/>
                </a:lnTo>
                <a:close/>
              </a:path>
            </a:pathLst>
          </a:custGeom>
          <a:blipFill>
            <a:blip r:embed="rId2">
              <a:extLst>
                <a:ext uri="{96DAC541-7B7A-43D3-8B79-37D633B846F1}">
                  <asvg:svgBlip xmlns:asvg="http://schemas.microsoft.com/office/drawing/2016/SVG/main" r:embed="rId3"/>
                </a:ext>
              </a:extLst>
            </a:blip>
            <a:stretch>
              <a:fillRect r="-75183"/>
            </a:stretch>
          </a:blipFill>
        </p:spPr>
      </p:sp>
      <p:grpSp>
        <p:nvGrpSpPr>
          <p:cNvPr id="4" name="Group 4"/>
          <p:cNvGrpSpPr/>
          <p:nvPr/>
        </p:nvGrpSpPr>
        <p:grpSpPr>
          <a:xfrm>
            <a:off x="3938494" y="9963150"/>
            <a:ext cx="16477376" cy="783580"/>
            <a:chOff x="0" y="0"/>
            <a:chExt cx="4339720" cy="206375"/>
          </a:xfrm>
        </p:grpSpPr>
        <p:sp>
          <p:nvSpPr>
            <p:cNvPr id="5" name="Freeform 5"/>
            <p:cNvSpPr/>
            <p:nvPr/>
          </p:nvSpPr>
          <p:spPr>
            <a:xfrm>
              <a:off x="0" y="0"/>
              <a:ext cx="4339720" cy="206375"/>
            </a:xfrm>
            <a:custGeom>
              <a:avLst/>
              <a:gdLst/>
              <a:ahLst/>
              <a:cxnLst/>
              <a:rect l="l" t="t" r="r" b="b"/>
              <a:pathLst>
                <a:path w="4339720" h="206375">
                  <a:moveTo>
                    <a:pt x="203200" y="0"/>
                  </a:moveTo>
                  <a:lnTo>
                    <a:pt x="4339720" y="0"/>
                  </a:lnTo>
                  <a:lnTo>
                    <a:pt x="4136520" y="206375"/>
                  </a:lnTo>
                  <a:lnTo>
                    <a:pt x="0" y="206375"/>
                  </a:lnTo>
                  <a:lnTo>
                    <a:pt x="203200" y="0"/>
                  </a:lnTo>
                  <a:close/>
                </a:path>
              </a:pathLst>
            </a:custGeom>
            <a:solidFill>
              <a:srgbClr val="00BF63"/>
            </a:solidFill>
          </p:spPr>
        </p:sp>
        <p:sp>
          <p:nvSpPr>
            <p:cNvPr id="6" name="TextBox 6"/>
            <p:cNvSpPr txBox="1"/>
            <p:nvPr/>
          </p:nvSpPr>
          <p:spPr>
            <a:xfrm>
              <a:off x="101600" y="-57150"/>
              <a:ext cx="4136520" cy="2635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4868" y="9963150"/>
            <a:ext cx="7295490" cy="783580"/>
            <a:chOff x="0" y="0"/>
            <a:chExt cx="1921446" cy="206375"/>
          </a:xfrm>
        </p:grpSpPr>
        <p:sp>
          <p:nvSpPr>
            <p:cNvPr id="8" name="Freeform 8"/>
            <p:cNvSpPr/>
            <p:nvPr/>
          </p:nvSpPr>
          <p:spPr>
            <a:xfrm>
              <a:off x="0" y="0"/>
              <a:ext cx="1921446" cy="206375"/>
            </a:xfrm>
            <a:custGeom>
              <a:avLst/>
              <a:gdLst/>
              <a:ahLst/>
              <a:cxnLst/>
              <a:rect l="l" t="t" r="r" b="b"/>
              <a:pathLst>
                <a:path w="1921446" h="206375">
                  <a:moveTo>
                    <a:pt x="203200" y="0"/>
                  </a:moveTo>
                  <a:lnTo>
                    <a:pt x="1921446" y="0"/>
                  </a:lnTo>
                  <a:lnTo>
                    <a:pt x="1718246" y="206375"/>
                  </a:lnTo>
                  <a:lnTo>
                    <a:pt x="0" y="206375"/>
                  </a:lnTo>
                  <a:lnTo>
                    <a:pt x="203200" y="0"/>
                  </a:lnTo>
                  <a:close/>
                </a:path>
              </a:pathLst>
            </a:custGeom>
            <a:solidFill>
              <a:srgbClr val="024A59"/>
            </a:solidFill>
          </p:spPr>
        </p:sp>
        <p:sp>
          <p:nvSpPr>
            <p:cNvPr id="9" name="TextBox 9"/>
            <p:cNvSpPr txBox="1"/>
            <p:nvPr/>
          </p:nvSpPr>
          <p:spPr>
            <a:xfrm>
              <a:off x="101600" y="-57150"/>
              <a:ext cx="1718246" cy="263525"/>
            </a:xfrm>
            <a:prstGeom prst="rect">
              <a:avLst/>
            </a:prstGeom>
          </p:spPr>
          <p:txBody>
            <a:bodyPr lIns="50800" tIns="50800" rIns="50800" bIns="50800" rtlCol="0" anchor="ctr"/>
            <a:lstStyle/>
            <a:p>
              <a:pPr algn="ctr">
                <a:lnSpc>
                  <a:spcPts val="2659"/>
                </a:lnSpc>
              </a:pPr>
              <a:endParaRPr/>
            </a:p>
          </p:txBody>
        </p:sp>
      </p:grpSp>
      <p:sp>
        <p:nvSpPr>
          <p:cNvPr id="17" name="Freeform 24">
            <a:extLst>
              <a:ext uri="{FF2B5EF4-FFF2-40B4-BE49-F238E27FC236}">
                <a16:creationId xmlns:a16="http://schemas.microsoft.com/office/drawing/2014/main" id="{3203E72C-7ACF-42E4-9851-7BCB9390A1E4}"/>
              </a:ext>
            </a:extLst>
          </p:cNvPr>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4"/>
            <a:stretch>
              <a:fillRect t="-6013"/>
            </a:stretch>
          </a:blipFill>
        </p:spPr>
      </p:sp>
      <p:graphicFrame>
        <p:nvGraphicFramePr>
          <p:cNvPr id="13" name="Graphique 12">
            <a:extLst>
              <a:ext uri="{FF2B5EF4-FFF2-40B4-BE49-F238E27FC236}">
                <a16:creationId xmlns:a16="http://schemas.microsoft.com/office/drawing/2014/main" id="{74741DDB-86F0-4734-86CA-99E190C0E632}"/>
              </a:ext>
            </a:extLst>
          </p:cNvPr>
          <p:cNvGraphicFramePr>
            <a:graphicFrameLocks/>
          </p:cNvGraphicFramePr>
          <p:nvPr>
            <p:extLst>
              <p:ext uri="{D42A27DB-BD31-4B8C-83A1-F6EECF244321}">
                <p14:modId xmlns:p14="http://schemas.microsoft.com/office/powerpoint/2010/main" val="3235386432"/>
              </p:ext>
            </p:extLst>
          </p:nvPr>
        </p:nvGraphicFramePr>
        <p:xfrm>
          <a:off x="1600200" y="1039632"/>
          <a:ext cx="14706600" cy="84888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55140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8BB2DD0-9B7C-4437-9EB9-EE87BAB1C850}"/>
              </a:ext>
            </a:extLst>
          </p:cNvPr>
          <p:cNvSpPr/>
          <p:nvPr/>
        </p:nvSpPr>
        <p:spPr>
          <a:xfrm>
            <a:off x="0" y="-3850"/>
            <a:ext cx="18528352" cy="10290850"/>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grpSp>
        <p:nvGrpSpPr>
          <p:cNvPr id="2" name="Group 2"/>
          <p:cNvGrpSpPr/>
          <p:nvPr/>
        </p:nvGrpSpPr>
        <p:grpSpPr>
          <a:xfrm rot="-1787783">
            <a:off x="1765300" y="10149589"/>
            <a:ext cx="13758345" cy="7410406"/>
            <a:chOff x="0" y="0"/>
            <a:chExt cx="1296853" cy="698500"/>
          </a:xfrm>
        </p:grpSpPr>
        <p:sp>
          <p:nvSpPr>
            <p:cNvPr id="3" name="Freeform 3"/>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0BF63"/>
            </a:solidFill>
          </p:spPr>
        </p:sp>
        <p:sp>
          <p:nvSpPr>
            <p:cNvPr id="4" name="TextBox 4"/>
            <p:cNvSpPr txBox="1"/>
            <p:nvPr/>
          </p:nvSpPr>
          <p:spPr>
            <a:xfrm>
              <a:off x="114300" y="-57150"/>
              <a:ext cx="1068253"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775767" flipV="1">
            <a:off x="7864699" y="9517084"/>
            <a:ext cx="4968491" cy="236003"/>
          </a:xfrm>
          <a:custGeom>
            <a:avLst/>
            <a:gdLst/>
            <a:ahLst/>
            <a:cxnLst/>
            <a:rect l="l" t="t" r="r" b="b"/>
            <a:pathLst>
              <a:path w="4968491" h="236003">
                <a:moveTo>
                  <a:pt x="0" y="236003"/>
                </a:moveTo>
                <a:lnTo>
                  <a:pt x="4968491" y="236003"/>
                </a:lnTo>
                <a:lnTo>
                  <a:pt x="4968491" y="0"/>
                </a:lnTo>
                <a:lnTo>
                  <a:pt x="0" y="0"/>
                </a:lnTo>
                <a:lnTo>
                  <a:pt x="0" y="236003"/>
                </a:lnTo>
                <a:close/>
              </a:path>
            </a:pathLst>
          </a:custGeom>
          <a:blipFill>
            <a:blip r:embed="rId3">
              <a:alphaModFix amt="80000"/>
            </a:blip>
            <a:stretch>
              <a:fillRect/>
            </a:stretch>
          </a:blipFill>
        </p:spPr>
      </p:sp>
      <p:grpSp>
        <p:nvGrpSpPr>
          <p:cNvPr id="6" name="Group 6"/>
          <p:cNvGrpSpPr/>
          <p:nvPr/>
        </p:nvGrpSpPr>
        <p:grpSpPr>
          <a:xfrm rot="-1787783">
            <a:off x="5129591" y="9086430"/>
            <a:ext cx="13531543" cy="3065584"/>
            <a:chOff x="0" y="0"/>
            <a:chExt cx="3083192" cy="698500"/>
          </a:xfrm>
        </p:grpSpPr>
        <p:sp>
          <p:nvSpPr>
            <p:cNvPr id="7" name="Freeform 7"/>
            <p:cNvSpPr/>
            <p:nvPr/>
          </p:nvSpPr>
          <p:spPr>
            <a:xfrm>
              <a:off x="0" y="0"/>
              <a:ext cx="3083192" cy="698500"/>
            </a:xfrm>
            <a:custGeom>
              <a:avLst/>
              <a:gdLst/>
              <a:ahLst/>
              <a:cxnLst/>
              <a:rect l="l" t="t" r="r" b="b"/>
              <a:pathLst>
                <a:path w="3083192" h="698500">
                  <a:moveTo>
                    <a:pt x="3083192" y="349250"/>
                  </a:moveTo>
                  <a:lnTo>
                    <a:pt x="2879992" y="698500"/>
                  </a:lnTo>
                  <a:lnTo>
                    <a:pt x="203200" y="698500"/>
                  </a:lnTo>
                  <a:lnTo>
                    <a:pt x="0" y="349250"/>
                  </a:lnTo>
                  <a:lnTo>
                    <a:pt x="203200" y="0"/>
                  </a:lnTo>
                  <a:lnTo>
                    <a:pt x="2879992" y="0"/>
                  </a:lnTo>
                  <a:lnTo>
                    <a:pt x="3083192" y="349250"/>
                  </a:lnTo>
                  <a:close/>
                </a:path>
              </a:pathLst>
            </a:custGeom>
            <a:solidFill>
              <a:srgbClr val="024A59"/>
            </a:solidFill>
          </p:spPr>
        </p:sp>
        <p:sp>
          <p:nvSpPr>
            <p:cNvPr id="8" name="TextBox 8"/>
            <p:cNvSpPr txBox="1"/>
            <p:nvPr/>
          </p:nvSpPr>
          <p:spPr>
            <a:xfrm>
              <a:off x="114300" y="-57150"/>
              <a:ext cx="2854592"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1787783">
            <a:off x="10578981" y="-1870630"/>
            <a:ext cx="13758345" cy="7410406"/>
            <a:chOff x="0" y="0"/>
            <a:chExt cx="1296853" cy="698500"/>
          </a:xfrm>
        </p:grpSpPr>
        <p:sp>
          <p:nvSpPr>
            <p:cNvPr id="10" name="Freeform 10"/>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24A59"/>
            </a:solidFill>
          </p:spPr>
        </p:sp>
        <p:sp>
          <p:nvSpPr>
            <p:cNvPr id="11" name="TextBox 11"/>
            <p:cNvSpPr txBox="1"/>
            <p:nvPr/>
          </p:nvSpPr>
          <p:spPr>
            <a:xfrm>
              <a:off x="114300" y="-57150"/>
              <a:ext cx="1068253" cy="7556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1787783">
            <a:off x="9316170" y="-96463"/>
            <a:ext cx="14503583" cy="7811799"/>
            <a:chOff x="0" y="0"/>
            <a:chExt cx="1296853" cy="698500"/>
          </a:xfrm>
        </p:grpSpPr>
        <p:sp>
          <p:nvSpPr>
            <p:cNvPr id="13" name="Freeform 13"/>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0BF63"/>
            </a:solidFill>
          </p:spPr>
        </p:sp>
        <p:sp>
          <p:nvSpPr>
            <p:cNvPr id="14" name="TextBox 14"/>
            <p:cNvSpPr txBox="1"/>
            <p:nvPr/>
          </p:nvSpPr>
          <p:spPr>
            <a:xfrm>
              <a:off x="114300" y="-57150"/>
              <a:ext cx="1068253" cy="75565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rot="-1775767">
            <a:off x="13825705" y="8472786"/>
            <a:ext cx="4968491" cy="236003"/>
          </a:xfrm>
          <a:custGeom>
            <a:avLst/>
            <a:gdLst/>
            <a:ahLst/>
            <a:cxnLst/>
            <a:rect l="l" t="t" r="r" b="b"/>
            <a:pathLst>
              <a:path w="4968491" h="236003">
                <a:moveTo>
                  <a:pt x="0" y="0"/>
                </a:moveTo>
                <a:lnTo>
                  <a:pt x="4968491" y="0"/>
                </a:lnTo>
                <a:lnTo>
                  <a:pt x="4968491" y="236003"/>
                </a:lnTo>
                <a:lnTo>
                  <a:pt x="0" y="236003"/>
                </a:lnTo>
                <a:lnTo>
                  <a:pt x="0" y="0"/>
                </a:lnTo>
                <a:close/>
              </a:path>
            </a:pathLst>
          </a:custGeom>
          <a:blipFill>
            <a:blip r:embed="rId3">
              <a:alphaModFix amt="57000"/>
            </a:blip>
            <a:stretch>
              <a:fillRect/>
            </a:stretch>
          </a:blipFill>
        </p:spPr>
      </p:sp>
      <p:sp>
        <p:nvSpPr>
          <p:cNvPr id="22" name="Freeform 22"/>
          <p:cNvSpPr/>
          <p:nvPr/>
        </p:nvSpPr>
        <p:spPr>
          <a:xfrm rot="-1775767" flipV="1">
            <a:off x="11104039" y="765857"/>
            <a:ext cx="4968491" cy="236003"/>
          </a:xfrm>
          <a:custGeom>
            <a:avLst/>
            <a:gdLst/>
            <a:ahLst/>
            <a:cxnLst/>
            <a:rect l="l" t="t" r="r" b="b"/>
            <a:pathLst>
              <a:path w="4968491" h="236003">
                <a:moveTo>
                  <a:pt x="0" y="236004"/>
                </a:moveTo>
                <a:lnTo>
                  <a:pt x="4968491" y="236004"/>
                </a:lnTo>
                <a:lnTo>
                  <a:pt x="4968491" y="0"/>
                </a:lnTo>
                <a:lnTo>
                  <a:pt x="0" y="0"/>
                </a:lnTo>
                <a:lnTo>
                  <a:pt x="0" y="236004"/>
                </a:lnTo>
                <a:close/>
              </a:path>
            </a:pathLst>
          </a:custGeom>
          <a:blipFill>
            <a:blip r:embed="rId3">
              <a:alphaModFix amt="63000"/>
            </a:blip>
            <a:stretch>
              <a:fillRect/>
            </a:stretch>
          </a:blipFill>
        </p:spPr>
      </p:sp>
      <p:sp>
        <p:nvSpPr>
          <p:cNvPr id="23" name="Freeform 23"/>
          <p:cNvSpPr/>
          <p:nvPr/>
        </p:nvSpPr>
        <p:spPr>
          <a:xfrm rot="1804615">
            <a:off x="9891747" y="8537528"/>
            <a:ext cx="4644064" cy="220593"/>
          </a:xfrm>
          <a:custGeom>
            <a:avLst/>
            <a:gdLst/>
            <a:ahLst/>
            <a:cxnLst/>
            <a:rect l="l" t="t" r="r" b="b"/>
            <a:pathLst>
              <a:path w="4644064" h="220593">
                <a:moveTo>
                  <a:pt x="0" y="0"/>
                </a:moveTo>
                <a:lnTo>
                  <a:pt x="4644063" y="0"/>
                </a:lnTo>
                <a:lnTo>
                  <a:pt x="4644063" y="220593"/>
                </a:lnTo>
                <a:lnTo>
                  <a:pt x="0" y="220593"/>
                </a:lnTo>
                <a:lnTo>
                  <a:pt x="0" y="0"/>
                </a:lnTo>
                <a:close/>
              </a:path>
            </a:pathLst>
          </a:custGeom>
          <a:blipFill>
            <a:blip r:embed="rId3">
              <a:alphaModFix amt="80000"/>
            </a:blip>
            <a:stretch>
              <a:fillRect/>
            </a:stretch>
          </a:blipFill>
        </p:spPr>
      </p:sp>
      <p:grpSp>
        <p:nvGrpSpPr>
          <p:cNvPr id="29" name="Group 16">
            <a:extLst>
              <a:ext uri="{FF2B5EF4-FFF2-40B4-BE49-F238E27FC236}">
                <a16:creationId xmlns:a16="http://schemas.microsoft.com/office/drawing/2014/main" id="{F5D3A790-5A7C-4572-B01C-735BFF86DDB3}"/>
              </a:ext>
            </a:extLst>
          </p:cNvPr>
          <p:cNvGrpSpPr/>
          <p:nvPr/>
        </p:nvGrpSpPr>
        <p:grpSpPr>
          <a:xfrm>
            <a:off x="10595487" y="939081"/>
            <a:ext cx="7226346" cy="8408839"/>
            <a:chOff x="0" y="0"/>
            <a:chExt cx="698500" cy="812800"/>
          </a:xfrm>
        </p:grpSpPr>
        <p:sp>
          <p:nvSpPr>
            <p:cNvPr id="30" name="Freeform 17">
              <a:extLst>
                <a:ext uri="{FF2B5EF4-FFF2-40B4-BE49-F238E27FC236}">
                  <a16:creationId xmlns:a16="http://schemas.microsoft.com/office/drawing/2014/main" id="{E1F7A15E-BBB3-4AA2-A5CB-71085090CF9D}"/>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24A59"/>
            </a:solidFill>
          </p:spPr>
        </p:sp>
        <p:sp>
          <p:nvSpPr>
            <p:cNvPr id="31" name="TextBox 18">
              <a:extLst>
                <a:ext uri="{FF2B5EF4-FFF2-40B4-BE49-F238E27FC236}">
                  <a16:creationId xmlns:a16="http://schemas.microsoft.com/office/drawing/2014/main" id="{3284B083-40F2-4B32-94A8-C2A28BE60E90}"/>
                </a:ext>
              </a:extLst>
            </p:cNvPr>
            <p:cNvSpPr txBox="1"/>
            <p:nvPr/>
          </p:nvSpPr>
          <p:spPr>
            <a:xfrm>
              <a:off x="0" y="82550"/>
              <a:ext cx="698500" cy="590550"/>
            </a:xfrm>
            <a:prstGeom prst="rect">
              <a:avLst/>
            </a:prstGeom>
          </p:spPr>
          <p:txBody>
            <a:bodyPr lIns="50800" tIns="50800" rIns="50800" bIns="50800" rtlCol="0" anchor="ctr"/>
            <a:lstStyle/>
            <a:p>
              <a:pPr algn="ctr">
                <a:lnSpc>
                  <a:spcPts val="2659"/>
                </a:lnSpc>
              </a:pPr>
              <a:endParaRPr/>
            </a:p>
          </p:txBody>
        </p:sp>
      </p:grpSp>
      <p:grpSp>
        <p:nvGrpSpPr>
          <p:cNvPr id="32" name="Group 19">
            <a:extLst>
              <a:ext uri="{FF2B5EF4-FFF2-40B4-BE49-F238E27FC236}">
                <a16:creationId xmlns:a16="http://schemas.microsoft.com/office/drawing/2014/main" id="{4EC34548-DC85-4179-9B89-724E908FBD9C}"/>
              </a:ext>
            </a:extLst>
          </p:cNvPr>
          <p:cNvGrpSpPr>
            <a:grpSpLocks noChangeAspect="1"/>
          </p:cNvGrpSpPr>
          <p:nvPr/>
        </p:nvGrpSpPr>
        <p:grpSpPr>
          <a:xfrm>
            <a:off x="10819302" y="1229804"/>
            <a:ext cx="6778716" cy="7827392"/>
            <a:chOff x="0" y="0"/>
            <a:chExt cx="31287555" cy="36127779"/>
          </a:xfrm>
        </p:grpSpPr>
        <p:sp>
          <p:nvSpPr>
            <p:cNvPr id="33" name="Freeform 20">
              <a:extLst>
                <a:ext uri="{FF2B5EF4-FFF2-40B4-BE49-F238E27FC236}">
                  <a16:creationId xmlns:a16="http://schemas.microsoft.com/office/drawing/2014/main" id="{3C0FE88E-2199-46C5-9A24-4E52CFAF18D2}"/>
                </a:ext>
              </a:extLst>
            </p:cNvPr>
            <p:cNvSpPr/>
            <p:nvPr/>
          </p:nvSpPr>
          <p:spPr>
            <a:xfrm>
              <a:off x="0" y="0"/>
              <a:ext cx="31287467" cy="36127817"/>
            </a:xfrm>
            <a:custGeom>
              <a:avLst/>
              <a:gdLst/>
              <a:ahLst/>
              <a:cxnLst/>
              <a:rect l="l" t="t" r="r" b="b"/>
              <a:pathLst>
                <a:path w="31287467" h="36127817">
                  <a:moveTo>
                    <a:pt x="15643733" y="0"/>
                  </a:moveTo>
                  <a:lnTo>
                    <a:pt x="0" y="9031859"/>
                  </a:lnTo>
                  <a:lnTo>
                    <a:pt x="0" y="27095831"/>
                  </a:lnTo>
                  <a:lnTo>
                    <a:pt x="15643733" y="36127817"/>
                  </a:lnTo>
                  <a:lnTo>
                    <a:pt x="31287467" y="27095958"/>
                  </a:lnTo>
                  <a:lnTo>
                    <a:pt x="31287467" y="9031859"/>
                  </a:lnTo>
                  <a:lnTo>
                    <a:pt x="15643861" y="0"/>
                  </a:lnTo>
                  <a:close/>
                </a:path>
              </a:pathLst>
            </a:custGeom>
            <a:blipFill>
              <a:blip r:embed="rId4"/>
              <a:stretch>
                <a:fillRect l="-52640" r="-52640"/>
              </a:stretch>
            </a:blipFill>
          </p:spPr>
        </p:sp>
      </p:grpSp>
      <p:sp>
        <p:nvSpPr>
          <p:cNvPr id="36" name="TextBox 25">
            <a:extLst>
              <a:ext uri="{FF2B5EF4-FFF2-40B4-BE49-F238E27FC236}">
                <a16:creationId xmlns:a16="http://schemas.microsoft.com/office/drawing/2014/main" id="{7E729284-DDDC-4433-BB21-41CBAEB72873}"/>
              </a:ext>
            </a:extLst>
          </p:cNvPr>
          <p:cNvSpPr txBox="1"/>
          <p:nvPr/>
        </p:nvSpPr>
        <p:spPr>
          <a:xfrm>
            <a:off x="2171700" y="4613413"/>
            <a:ext cx="4671305" cy="853440"/>
          </a:xfrm>
          <a:prstGeom prst="rect">
            <a:avLst/>
          </a:prstGeom>
        </p:spPr>
        <p:txBody>
          <a:bodyPr lIns="0" tIns="0" rIns="0" bIns="0" rtlCol="0" anchor="t">
            <a:spAutoFit/>
          </a:bodyPr>
          <a:lstStyle/>
          <a:p>
            <a:pPr>
              <a:lnSpc>
                <a:spcPts val="6209"/>
              </a:lnSpc>
            </a:pPr>
            <a:r>
              <a:rPr lang="en-US" sz="5399" dirty="0">
                <a:solidFill>
                  <a:srgbClr val="000000"/>
                </a:solidFill>
                <a:latin typeface="Poppins Bold"/>
              </a:rPr>
              <a:t>PLAN ACTION</a:t>
            </a:r>
          </a:p>
        </p:txBody>
      </p:sp>
      <p:pic>
        <p:nvPicPr>
          <p:cNvPr id="26" name="Picture 2">
            <a:extLst>
              <a:ext uri="{FF2B5EF4-FFF2-40B4-BE49-F238E27FC236}">
                <a16:creationId xmlns:a16="http://schemas.microsoft.com/office/drawing/2014/main" id="{9763FF26-E640-4A47-917C-54D8A02E174E}"/>
              </a:ext>
            </a:extLst>
          </p:cNvPr>
          <p:cNvPicPr>
            <a:picLocks noChangeAspect="1"/>
          </p:cNvPicPr>
          <p:nvPr/>
        </p:nvPicPr>
        <p:blipFill>
          <a:blip r:embed="rId5"/>
          <a:srcRect/>
          <a:stretch>
            <a:fillRect/>
          </a:stretch>
        </p:blipFill>
        <p:spPr>
          <a:xfrm>
            <a:off x="11957262" y="2893046"/>
            <a:ext cx="4736629" cy="4736629"/>
          </a:xfrm>
          <a:prstGeom prst="rect">
            <a:avLst/>
          </a:prstGeom>
        </p:spPr>
      </p:pic>
    </p:spTree>
    <p:extLst>
      <p:ext uri="{BB962C8B-B14F-4D97-AF65-F5344CB8AC3E}">
        <p14:creationId xmlns:p14="http://schemas.microsoft.com/office/powerpoint/2010/main" val="94294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26077 -0.29244 L -2.77778E-6 3.95062E-6 " pathEditMode="relative" rAng="0" ptsTypes="AA">
                                      <p:cBhvr>
                                        <p:cTn id="6" dur="1000" fill="hold"/>
                                        <p:tgtEl>
                                          <p:spTgt spid="12"/>
                                        </p:tgtEl>
                                        <p:attrNameLst>
                                          <p:attrName>ppt_x</p:attrName>
                                          <p:attrName>ppt_y</p:attrName>
                                        </p:attrNameLst>
                                      </p:cBhvr>
                                      <p:rCtr x="-13038" y="14614"/>
                                    </p:animMotion>
                                  </p:childTnLst>
                                </p:cTn>
                              </p:par>
                              <p:par>
                                <p:cTn id="7" presetID="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500" fill="hold"/>
                                        <p:tgtEl>
                                          <p:spTgt spid="2"/>
                                        </p:tgtEl>
                                        <p:attrNameLst>
                                          <p:attrName>ppt_x</p:attrName>
                                        </p:attrNameLst>
                                      </p:cBhvr>
                                      <p:tavLst>
                                        <p:tav tm="0">
                                          <p:val>
                                            <p:strVal val="#ppt_x"/>
                                          </p:val>
                                        </p:tav>
                                        <p:tav tm="100000">
                                          <p:val>
                                            <p:strVal val="#ppt_x"/>
                                          </p:val>
                                        </p:tav>
                                      </p:tavLst>
                                    </p:anim>
                                    <p:anim calcmode="lin" valueType="num">
                                      <p:cBhvr additive="base">
                                        <p:cTn id="10" dur="500" fill="hold"/>
                                        <p:tgtEl>
                                          <p:spTgt spid="2"/>
                                        </p:tgtEl>
                                        <p:attrNameLst>
                                          <p:attrName>ppt_y</p:attrName>
                                        </p:attrNameLst>
                                      </p:cBhvr>
                                      <p:tavLst>
                                        <p:tav tm="0">
                                          <p:val>
                                            <p:strVal val="1+#ppt_h/2"/>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0073122-A18E-4290-B843-51CE096FF0A4}"/>
              </a:ext>
            </a:extLst>
          </p:cNvPr>
          <p:cNvSpPr/>
          <p:nvPr/>
        </p:nvSpPr>
        <p:spPr>
          <a:xfrm>
            <a:off x="0" y="-3850"/>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2" name="Freeform 2"/>
          <p:cNvSpPr/>
          <p:nvPr/>
        </p:nvSpPr>
        <p:spPr>
          <a:xfrm rot="-5400000" flipH="1" flipV="1">
            <a:off x="-30219" y="-630884"/>
            <a:ext cx="2117840" cy="3264897"/>
          </a:xfrm>
          <a:custGeom>
            <a:avLst/>
            <a:gdLst/>
            <a:ahLst/>
            <a:cxnLst/>
            <a:rect l="l" t="t" r="r" b="b"/>
            <a:pathLst>
              <a:path w="2117840" h="3264897">
                <a:moveTo>
                  <a:pt x="2117840" y="3264897"/>
                </a:moveTo>
                <a:lnTo>
                  <a:pt x="0" y="3264897"/>
                </a:lnTo>
                <a:lnTo>
                  <a:pt x="0" y="0"/>
                </a:lnTo>
                <a:lnTo>
                  <a:pt x="2117840" y="0"/>
                </a:lnTo>
                <a:lnTo>
                  <a:pt x="2117840" y="3264897"/>
                </a:lnTo>
                <a:close/>
              </a:path>
            </a:pathLst>
          </a:custGeom>
          <a:blipFill>
            <a:blip r:embed="rId2">
              <a:extLst>
                <a:ext uri="{96DAC541-7B7A-43D3-8B79-37D633B846F1}">
                  <asvg:svgBlip xmlns:asvg="http://schemas.microsoft.com/office/drawing/2016/SVG/main" r:embed="rId3"/>
                </a:ext>
              </a:extLst>
            </a:blip>
            <a:stretch>
              <a:fillRect r="-75183"/>
            </a:stretch>
          </a:blipFill>
        </p:spPr>
      </p:sp>
      <p:sp>
        <p:nvSpPr>
          <p:cNvPr id="3" name="Freeform 3"/>
          <p:cNvSpPr/>
          <p:nvPr/>
        </p:nvSpPr>
        <p:spPr>
          <a:xfrm rot="-5400000" flipH="1">
            <a:off x="16351493" y="-712127"/>
            <a:ext cx="2117840" cy="3264897"/>
          </a:xfrm>
          <a:custGeom>
            <a:avLst/>
            <a:gdLst/>
            <a:ahLst/>
            <a:cxnLst/>
            <a:rect l="l" t="t" r="r" b="b"/>
            <a:pathLst>
              <a:path w="2117840" h="3264897">
                <a:moveTo>
                  <a:pt x="2117840" y="0"/>
                </a:moveTo>
                <a:lnTo>
                  <a:pt x="0" y="0"/>
                </a:lnTo>
                <a:lnTo>
                  <a:pt x="0" y="3264898"/>
                </a:lnTo>
                <a:lnTo>
                  <a:pt x="2117840" y="3264898"/>
                </a:lnTo>
                <a:lnTo>
                  <a:pt x="2117840" y="0"/>
                </a:lnTo>
                <a:close/>
              </a:path>
            </a:pathLst>
          </a:custGeom>
          <a:blipFill>
            <a:blip r:embed="rId2">
              <a:extLst>
                <a:ext uri="{96DAC541-7B7A-43D3-8B79-37D633B846F1}">
                  <asvg:svgBlip xmlns:asvg="http://schemas.microsoft.com/office/drawing/2016/SVG/main" r:embed="rId3"/>
                </a:ext>
              </a:extLst>
            </a:blip>
            <a:stretch>
              <a:fillRect r="-75183"/>
            </a:stretch>
          </a:blipFill>
        </p:spPr>
      </p:sp>
      <p:grpSp>
        <p:nvGrpSpPr>
          <p:cNvPr id="4" name="Group 4"/>
          <p:cNvGrpSpPr/>
          <p:nvPr/>
        </p:nvGrpSpPr>
        <p:grpSpPr>
          <a:xfrm>
            <a:off x="3938494" y="9963150"/>
            <a:ext cx="16477376" cy="783580"/>
            <a:chOff x="0" y="0"/>
            <a:chExt cx="4339720" cy="206375"/>
          </a:xfrm>
        </p:grpSpPr>
        <p:sp>
          <p:nvSpPr>
            <p:cNvPr id="5" name="Freeform 5"/>
            <p:cNvSpPr/>
            <p:nvPr/>
          </p:nvSpPr>
          <p:spPr>
            <a:xfrm>
              <a:off x="0" y="0"/>
              <a:ext cx="4339720" cy="206375"/>
            </a:xfrm>
            <a:custGeom>
              <a:avLst/>
              <a:gdLst/>
              <a:ahLst/>
              <a:cxnLst/>
              <a:rect l="l" t="t" r="r" b="b"/>
              <a:pathLst>
                <a:path w="4339720" h="206375">
                  <a:moveTo>
                    <a:pt x="203200" y="0"/>
                  </a:moveTo>
                  <a:lnTo>
                    <a:pt x="4339720" y="0"/>
                  </a:lnTo>
                  <a:lnTo>
                    <a:pt x="4136520" y="206375"/>
                  </a:lnTo>
                  <a:lnTo>
                    <a:pt x="0" y="206375"/>
                  </a:lnTo>
                  <a:lnTo>
                    <a:pt x="203200" y="0"/>
                  </a:lnTo>
                  <a:close/>
                </a:path>
              </a:pathLst>
            </a:custGeom>
            <a:solidFill>
              <a:srgbClr val="00BF63"/>
            </a:solidFill>
          </p:spPr>
        </p:sp>
        <p:sp>
          <p:nvSpPr>
            <p:cNvPr id="6" name="TextBox 6"/>
            <p:cNvSpPr txBox="1"/>
            <p:nvPr/>
          </p:nvSpPr>
          <p:spPr>
            <a:xfrm>
              <a:off x="101600" y="-57150"/>
              <a:ext cx="4136520" cy="2635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4868" y="9963150"/>
            <a:ext cx="7295490" cy="783580"/>
            <a:chOff x="0" y="0"/>
            <a:chExt cx="1921446" cy="206375"/>
          </a:xfrm>
        </p:grpSpPr>
        <p:sp>
          <p:nvSpPr>
            <p:cNvPr id="8" name="Freeform 8"/>
            <p:cNvSpPr/>
            <p:nvPr/>
          </p:nvSpPr>
          <p:spPr>
            <a:xfrm>
              <a:off x="0" y="0"/>
              <a:ext cx="1921446" cy="206375"/>
            </a:xfrm>
            <a:custGeom>
              <a:avLst/>
              <a:gdLst/>
              <a:ahLst/>
              <a:cxnLst/>
              <a:rect l="l" t="t" r="r" b="b"/>
              <a:pathLst>
                <a:path w="1921446" h="206375">
                  <a:moveTo>
                    <a:pt x="203200" y="0"/>
                  </a:moveTo>
                  <a:lnTo>
                    <a:pt x="1921446" y="0"/>
                  </a:lnTo>
                  <a:lnTo>
                    <a:pt x="1718246" y="206375"/>
                  </a:lnTo>
                  <a:lnTo>
                    <a:pt x="0" y="206375"/>
                  </a:lnTo>
                  <a:lnTo>
                    <a:pt x="203200" y="0"/>
                  </a:lnTo>
                  <a:close/>
                </a:path>
              </a:pathLst>
            </a:custGeom>
            <a:solidFill>
              <a:srgbClr val="024A59"/>
            </a:solidFill>
          </p:spPr>
        </p:sp>
        <p:sp>
          <p:nvSpPr>
            <p:cNvPr id="9" name="TextBox 9"/>
            <p:cNvSpPr txBox="1"/>
            <p:nvPr/>
          </p:nvSpPr>
          <p:spPr>
            <a:xfrm>
              <a:off x="101600" y="-57150"/>
              <a:ext cx="1718246" cy="26352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028700" y="3146299"/>
            <a:ext cx="6012681" cy="6112001"/>
          </a:xfrm>
          <a:custGeom>
            <a:avLst/>
            <a:gdLst/>
            <a:ahLst/>
            <a:cxnLst/>
            <a:rect l="l" t="t" r="r" b="b"/>
            <a:pathLst>
              <a:path w="6012681" h="6112001">
                <a:moveTo>
                  <a:pt x="0" y="0"/>
                </a:moveTo>
                <a:lnTo>
                  <a:pt x="6012681" y="0"/>
                </a:lnTo>
                <a:lnTo>
                  <a:pt x="6012681" y="6112001"/>
                </a:lnTo>
                <a:lnTo>
                  <a:pt x="0" y="61120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3270693" y="5428771"/>
            <a:ext cx="1596517" cy="1390966"/>
          </a:xfrm>
          <a:custGeom>
            <a:avLst/>
            <a:gdLst/>
            <a:ahLst/>
            <a:cxnLst/>
            <a:rect l="l" t="t" r="r" b="b"/>
            <a:pathLst>
              <a:path w="1596517" h="1390966">
                <a:moveTo>
                  <a:pt x="0" y="0"/>
                </a:moveTo>
                <a:lnTo>
                  <a:pt x="1596517" y="0"/>
                </a:lnTo>
                <a:lnTo>
                  <a:pt x="1596517" y="1390966"/>
                </a:lnTo>
                <a:lnTo>
                  <a:pt x="0" y="13909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p:nvPr/>
        </p:nvGrpSpPr>
        <p:grpSpPr>
          <a:xfrm>
            <a:off x="8652563" y="3701306"/>
            <a:ext cx="1512484" cy="1299791"/>
            <a:chOff x="0" y="0"/>
            <a:chExt cx="812800" cy="698500"/>
          </a:xfrm>
        </p:grpSpPr>
        <p:sp>
          <p:nvSpPr>
            <p:cNvPr id="13" name="Freeform 13"/>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24A59"/>
            </a:solidFill>
            <a:ln w="85725" cap="sq">
              <a:solidFill>
                <a:srgbClr val="00BF63"/>
              </a:solidFill>
              <a:prstDash val="solid"/>
              <a:miter/>
            </a:ln>
          </p:spPr>
        </p:sp>
        <p:sp>
          <p:nvSpPr>
            <p:cNvPr id="14" name="TextBox 14"/>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8652563" y="5515447"/>
            <a:ext cx="1512484" cy="1299791"/>
            <a:chOff x="0" y="0"/>
            <a:chExt cx="812800" cy="698500"/>
          </a:xfrm>
        </p:grpSpPr>
        <p:sp>
          <p:nvSpPr>
            <p:cNvPr id="16" name="Freeform 16"/>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24A59"/>
            </a:solidFill>
            <a:ln w="85725" cap="sq">
              <a:solidFill>
                <a:srgbClr val="00BF63"/>
              </a:solidFill>
              <a:prstDash val="solid"/>
              <a:miter/>
            </a:ln>
          </p:spPr>
        </p:sp>
        <p:sp>
          <p:nvSpPr>
            <p:cNvPr id="17" name="TextBox 17"/>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8652563" y="7333778"/>
            <a:ext cx="1512484" cy="1299791"/>
            <a:chOff x="0" y="0"/>
            <a:chExt cx="812800" cy="698500"/>
          </a:xfrm>
        </p:grpSpPr>
        <p:sp>
          <p:nvSpPr>
            <p:cNvPr id="19" name="Freeform 19"/>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24A59"/>
            </a:solidFill>
            <a:ln w="85725" cap="sq">
              <a:solidFill>
                <a:srgbClr val="00BF63"/>
              </a:solidFill>
              <a:prstDash val="solid"/>
              <a:miter/>
            </a:ln>
          </p:spPr>
        </p:sp>
        <p:sp>
          <p:nvSpPr>
            <p:cNvPr id="20" name="TextBox 20"/>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5272397" y="4084857"/>
            <a:ext cx="749711" cy="749711"/>
          </a:xfrm>
          <a:custGeom>
            <a:avLst/>
            <a:gdLst/>
            <a:ahLst/>
            <a:cxnLst/>
            <a:rect l="l" t="t" r="r" b="b"/>
            <a:pathLst>
              <a:path w="749711" h="749711">
                <a:moveTo>
                  <a:pt x="0" y="0"/>
                </a:moveTo>
                <a:lnTo>
                  <a:pt x="749710" y="0"/>
                </a:lnTo>
                <a:lnTo>
                  <a:pt x="749710" y="749711"/>
                </a:lnTo>
                <a:lnTo>
                  <a:pt x="0" y="7497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a:off x="6022107" y="5804748"/>
            <a:ext cx="795103" cy="795103"/>
          </a:xfrm>
          <a:custGeom>
            <a:avLst/>
            <a:gdLst/>
            <a:ahLst/>
            <a:cxnLst/>
            <a:rect l="l" t="t" r="r" b="b"/>
            <a:pathLst>
              <a:path w="795103" h="795103">
                <a:moveTo>
                  <a:pt x="0" y="0"/>
                </a:moveTo>
                <a:lnTo>
                  <a:pt x="795103" y="0"/>
                </a:lnTo>
                <a:lnTo>
                  <a:pt x="795103" y="795103"/>
                </a:lnTo>
                <a:lnTo>
                  <a:pt x="0" y="79510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Freeform 23"/>
          <p:cNvSpPr/>
          <p:nvPr/>
        </p:nvSpPr>
        <p:spPr>
          <a:xfrm>
            <a:off x="5272397" y="7586764"/>
            <a:ext cx="734214" cy="757898"/>
          </a:xfrm>
          <a:custGeom>
            <a:avLst/>
            <a:gdLst/>
            <a:ahLst/>
            <a:cxnLst/>
            <a:rect l="l" t="t" r="r" b="b"/>
            <a:pathLst>
              <a:path w="734214" h="757898">
                <a:moveTo>
                  <a:pt x="0" y="0"/>
                </a:moveTo>
                <a:lnTo>
                  <a:pt x="734214" y="0"/>
                </a:lnTo>
                <a:lnTo>
                  <a:pt x="734214" y="757898"/>
                </a:lnTo>
                <a:lnTo>
                  <a:pt x="0" y="75789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4" name="Freeform 24"/>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14"/>
            <a:stretch>
              <a:fillRect t="-6013"/>
            </a:stretch>
          </a:blipFill>
        </p:spPr>
      </p:sp>
      <p:sp>
        <p:nvSpPr>
          <p:cNvPr id="25" name="TextBox 25"/>
          <p:cNvSpPr txBox="1"/>
          <p:nvPr/>
        </p:nvSpPr>
        <p:spPr>
          <a:xfrm>
            <a:off x="5336114" y="1009650"/>
            <a:ext cx="7615772" cy="704850"/>
          </a:xfrm>
          <a:prstGeom prst="rect">
            <a:avLst/>
          </a:prstGeom>
        </p:spPr>
        <p:txBody>
          <a:bodyPr lIns="0" tIns="0" rIns="0" bIns="0" rtlCol="0" anchor="t">
            <a:spAutoFit/>
          </a:bodyPr>
          <a:lstStyle/>
          <a:p>
            <a:pPr algn="ctr">
              <a:lnSpc>
                <a:spcPts val="5174"/>
              </a:lnSpc>
            </a:pPr>
            <a:r>
              <a:rPr lang="en-US" sz="4500">
                <a:solidFill>
                  <a:srgbClr val="000000"/>
                </a:solidFill>
                <a:latin typeface="Poppins Bold"/>
              </a:rPr>
              <a:t>Plan</a:t>
            </a:r>
          </a:p>
        </p:txBody>
      </p:sp>
      <p:sp>
        <p:nvSpPr>
          <p:cNvPr id="26" name="TextBox 26"/>
          <p:cNvSpPr txBox="1"/>
          <p:nvPr/>
        </p:nvSpPr>
        <p:spPr>
          <a:xfrm>
            <a:off x="10474665" y="3702953"/>
            <a:ext cx="7124486" cy="543344"/>
          </a:xfrm>
          <a:prstGeom prst="rect">
            <a:avLst/>
          </a:prstGeom>
        </p:spPr>
        <p:txBody>
          <a:bodyPr lIns="0" tIns="0" rIns="0" bIns="0" rtlCol="0" anchor="t">
            <a:spAutoFit/>
          </a:bodyPr>
          <a:lstStyle/>
          <a:p>
            <a:pPr>
              <a:lnSpc>
                <a:spcPts val="4275"/>
              </a:lnSpc>
              <a:spcBef>
                <a:spcPct val="0"/>
              </a:spcBef>
            </a:pPr>
            <a:r>
              <a:rPr lang="en-US" sz="3053">
                <a:solidFill>
                  <a:srgbClr val="000000"/>
                </a:solidFill>
                <a:latin typeface="Poppins Bold"/>
              </a:rPr>
              <a:t>Evaluation aspect/risque/impact</a:t>
            </a:r>
          </a:p>
        </p:txBody>
      </p:sp>
      <p:sp>
        <p:nvSpPr>
          <p:cNvPr id="27" name="TextBox 27"/>
          <p:cNvSpPr txBox="1"/>
          <p:nvPr/>
        </p:nvSpPr>
        <p:spPr>
          <a:xfrm>
            <a:off x="9014682" y="3807890"/>
            <a:ext cx="788247" cy="934224"/>
          </a:xfrm>
          <a:prstGeom prst="rect">
            <a:avLst/>
          </a:prstGeom>
        </p:spPr>
        <p:txBody>
          <a:bodyPr lIns="0" tIns="0" rIns="0" bIns="0" rtlCol="0" anchor="t">
            <a:spAutoFit/>
          </a:bodyPr>
          <a:lstStyle/>
          <a:p>
            <a:pPr algn="ctr">
              <a:lnSpc>
                <a:spcPts val="7182"/>
              </a:lnSpc>
              <a:spcBef>
                <a:spcPct val="0"/>
              </a:spcBef>
            </a:pPr>
            <a:r>
              <a:rPr lang="en-US" sz="5130" dirty="0">
                <a:solidFill>
                  <a:srgbClr val="FFFFFF"/>
                </a:solidFill>
                <a:latin typeface="Poppins Bold"/>
              </a:rPr>
              <a:t>01</a:t>
            </a:r>
          </a:p>
        </p:txBody>
      </p:sp>
      <p:sp>
        <p:nvSpPr>
          <p:cNvPr id="28" name="TextBox 28"/>
          <p:cNvSpPr txBox="1"/>
          <p:nvPr/>
        </p:nvSpPr>
        <p:spPr>
          <a:xfrm>
            <a:off x="8799430" y="5622031"/>
            <a:ext cx="1218752" cy="934224"/>
          </a:xfrm>
          <a:prstGeom prst="rect">
            <a:avLst/>
          </a:prstGeom>
        </p:spPr>
        <p:txBody>
          <a:bodyPr lIns="0" tIns="0" rIns="0" bIns="0" rtlCol="0" anchor="t">
            <a:spAutoFit/>
          </a:bodyPr>
          <a:lstStyle/>
          <a:p>
            <a:pPr algn="ctr">
              <a:lnSpc>
                <a:spcPts val="7182"/>
              </a:lnSpc>
              <a:spcBef>
                <a:spcPct val="0"/>
              </a:spcBef>
            </a:pPr>
            <a:r>
              <a:rPr lang="en-US" sz="5130">
                <a:solidFill>
                  <a:srgbClr val="FFFFFF"/>
                </a:solidFill>
                <a:latin typeface="Poppins Bold"/>
              </a:rPr>
              <a:t>02</a:t>
            </a:r>
          </a:p>
        </p:txBody>
      </p:sp>
      <p:sp>
        <p:nvSpPr>
          <p:cNvPr id="29" name="TextBox 29"/>
          <p:cNvSpPr txBox="1"/>
          <p:nvPr/>
        </p:nvSpPr>
        <p:spPr>
          <a:xfrm>
            <a:off x="8858810" y="7434364"/>
            <a:ext cx="1099992" cy="934224"/>
          </a:xfrm>
          <a:prstGeom prst="rect">
            <a:avLst/>
          </a:prstGeom>
        </p:spPr>
        <p:txBody>
          <a:bodyPr lIns="0" tIns="0" rIns="0" bIns="0" rtlCol="0" anchor="t">
            <a:spAutoFit/>
          </a:bodyPr>
          <a:lstStyle/>
          <a:p>
            <a:pPr algn="ctr">
              <a:lnSpc>
                <a:spcPts val="7182"/>
              </a:lnSpc>
              <a:spcBef>
                <a:spcPct val="0"/>
              </a:spcBef>
            </a:pPr>
            <a:r>
              <a:rPr lang="en-US" sz="5130">
                <a:solidFill>
                  <a:srgbClr val="FFFFFF"/>
                </a:solidFill>
                <a:latin typeface="Poppins Bold"/>
              </a:rPr>
              <a:t>03</a:t>
            </a:r>
          </a:p>
        </p:txBody>
      </p:sp>
      <p:sp>
        <p:nvSpPr>
          <p:cNvPr id="30" name="TextBox 30"/>
          <p:cNvSpPr txBox="1"/>
          <p:nvPr/>
        </p:nvSpPr>
        <p:spPr>
          <a:xfrm>
            <a:off x="10474665" y="5554051"/>
            <a:ext cx="5600486" cy="543344"/>
          </a:xfrm>
          <a:prstGeom prst="rect">
            <a:avLst/>
          </a:prstGeom>
        </p:spPr>
        <p:txBody>
          <a:bodyPr lIns="0" tIns="0" rIns="0" bIns="0" rtlCol="0" anchor="t">
            <a:spAutoFit/>
          </a:bodyPr>
          <a:lstStyle/>
          <a:p>
            <a:pPr>
              <a:lnSpc>
                <a:spcPts val="4275"/>
              </a:lnSpc>
              <a:spcBef>
                <a:spcPct val="0"/>
              </a:spcBef>
            </a:pPr>
            <a:r>
              <a:rPr lang="en-US" sz="3053">
                <a:solidFill>
                  <a:srgbClr val="000000"/>
                </a:solidFill>
                <a:latin typeface="Poppins Bold"/>
              </a:rPr>
              <a:t>classement et conformité</a:t>
            </a:r>
          </a:p>
        </p:txBody>
      </p:sp>
      <p:sp>
        <p:nvSpPr>
          <p:cNvPr id="31" name="TextBox 31"/>
          <p:cNvSpPr txBox="1"/>
          <p:nvPr/>
        </p:nvSpPr>
        <p:spPr>
          <a:xfrm>
            <a:off x="10474665" y="7335424"/>
            <a:ext cx="3885591" cy="543344"/>
          </a:xfrm>
          <a:prstGeom prst="rect">
            <a:avLst/>
          </a:prstGeom>
        </p:spPr>
        <p:txBody>
          <a:bodyPr lIns="0" tIns="0" rIns="0" bIns="0" rtlCol="0" anchor="t">
            <a:spAutoFit/>
          </a:bodyPr>
          <a:lstStyle/>
          <a:p>
            <a:pPr>
              <a:lnSpc>
                <a:spcPts val="4275"/>
              </a:lnSpc>
              <a:spcBef>
                <a:spcPct val="0"/>
              </a:spcBef>
            </a:pPr>
            <a:r>
              <a:rPr lang="en-US" sz="3053">
                <a:solidFill>
                  <a:srgbClr val="000000"/>
                </a:solidFill>
                <a:latin typeface="Poppins Bold"/>
              </a:rPr>
              <a:t>Plan d’action </a:t>
            </a:r>
          </a:p>
        </p:txBody>
      </p:sp>
      <p:sp>
        <p:nvSpPr>
          <p:cNvPr id="32" name="TextBox 32"/>
          <p:cNvSpPr txBox="1"/>
          <p:nvPr/>
        </p:nvSpPr>
        <p:spPr>
          <a:xfrm>
            <a:off x="10474665" y="4361276"/>
            <a:ext cx="6784635" cy="552450"/>
          </a:xfrm>
          <a:prstGeom prst="rect">
            <a:avLst/>
          </a:prstGeom>
        </p:spPr>
        <p:txBody>
          <a:bodyPr lIns="0" tIns="0" rIns="0" bIns="0" rtlCol="0" anchor="t">
            <a:spAutoFit/>
          </a:bodyPr>
          <a:lstStyle/>
          <a:p>
            <a:pPr algn="just">
              <a:lnSpc>
                <a:spcPts val="2160"/>
              </a:lnSpc>
            </a:pPr>
            <a:r>
              <a:rPr lang="en-US" sz="1800">
                <a:solidFill>
                  <a:srgbClr val="000000"/>
                </a:solidFill>
                <a:latin typeface="Poppins"/>
              </a:rPr>
              <a:t>Les activité de la chine de production de l’OCP dont ils présentent des impacts </a:t>
            </a:r>
          </a:p>
        </p:txBody>
      </p:sp>
      <p:sp>
        <p:nvSpPr>
          <p:cNvPr id="33" name="TextBox 33"/>
          <p:cNvSpPr txBox="1"/>
          <p:nvPr/>
        </p:nvSpPr>
        <p:spPr>
          <a:xfrm>
            <a:off x="10474665" y="6212374"/>
            <a:ext cx="6784635" cy="285750"/>
          </a:xfrm>
          <a:prstGeom prst="rect">
            <a:avLst/>
          </a:prstGeom>
        </p:spPr>
        <p:txBody>
          <a:bodyPr lIns="0" tIns="0" rIns="0" bIns="0" rtlCol="0" anchor="t">
            <a:spAutoFit/>
          </a:bodyPr>
          <a:lstStyle/>
          <a:p>
            <a:pPr algn="just">
              <a:lnSpc>
                <a:spcPts val="2160"/>
              </a:lnSpc>
            </a:pPr>
            <a:r>
              <a:rPr lang="en-US" sz="1800">
                <a:solidFill>
                  <a:srgbClr val="000000"/>
                </a:solidFill>
                <a:latin typeface="Poppins"/>
              </a:rPr>
              <a:t>classement des impacts selon leur gravité/fréquence</a:t>
            </a:r>
          </a:p>
        </p:txBody>
      </p:sp>
      <p:sp>
        <p:nvSpPr>
          <p:cNvPr id="34" name="TextBox 34"/>
          <p:cNvSpPr txBox="1"/>
          <p:nvPr/>
        </p:nvSpPr>
        <p:spPr>
          <a:xfrm>
            <a:off x="10474665" y="7993747"/>
            <a:ext cx="6784635" cy="285750"/>
          </a:xfrm>
          <a:prstGeom prst="rect">
            <a:avLst/>
          </a:prstGeom>
        </p:spPr>
        <p:txBody>
          <a:bodyPr lIns="0" tIns="0" rIns="0" bIns="0" rtlCol="0" anchor="t">
            <a:spAutoFit/>
          </a:bodyPr>
          <a:lstStyle/>
          <a:p>
            <a:pPr algn="just">
              <a:lnSpc>
                <a:spcPts val="2160"/>
              </a:lnSpc>
            </a:pPr>
            <a:r>
              <a:rPr lang="en-US" sz="1800">
                <a:solidFill>
                  <a:srgbClr val="000000"/>
                </a:solidFill>
                <a:latin typeface="Poppins"/>
              </a:rPr>
              <a:t>Les solutions pour réduire l’impact environnementale</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4FBDD10-96B6-4430-8D2F-50D7AFF2B5B7}"/>
              </a:ext>
            </a:extLst>
          </p:cNvPr>
          <p:cNvSpPr/>
          <p:nvPr/>
        </p:nvSpPr>
        <p:spPr>
          <a:xfrm>
            <a:off x="0" y="-3850"/>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2" name="Freeform 2"/>
          <p:cNvSpPr/>
          <p:nvPr/>
        </p:nvSpPr>
        <p:spPr>
          <a:xfrm rot="-5400000" flipH="1" flipV="1">
            <a:off x="-183894" y="-674598"/>
            <a:ext cx="2117840" cy="3264897"/>
          </a:xfrm>
          <a:custGeom>
            <a:avLst/>
            <a:gdLst/>
            <a:ahLst/>
            <a:cxnLst/>
            <a:rect l="l" t="t" r="r" b="b"/>
            <a:pathLst>
              <a:path w="2117840" h="3264897">
                <a:moveTo>
                  <a:pt x="2117840" y="3264897"/>
                </a:moveTo>
                <a:lnTo>
                  <a:pt x="0" y="3264897"/>
                </a:lnTo>
                <a:lnTo>
                  <a:pt x="0" y="0"/>
                </a:lnTo>
                <a:lnTo>
                  <a:pt x="2117840" y="0"/>
                </a:lnTo>
                <a:lnTo>
                  <a:pt x="2117840" y="3264897"/>
                </a:lnTo>
                <a:close/>
              </a:path>
            </a:pathLst>
          </a:custGeom>
          <a:blipFill>
            <a:blip r:embed="rId2">
              <a:extLst>
                <a:ext uri="{96DAC541-7B7A-43D3-8B79-37D633B846F1}">
                  <asvg:svgBlip xmlns:asvg="http://schemas.microsoft.com/office/drawing/2016/SVG/main" r:embed="rId3"/>
                </a:ext>
              </a:extLst>
            </a:blip>
            <a:stretch>
              <a:fillRect r="-75183"/>
            </a:stretch>
          </a:blipFill>
        </p:spPr>
      </p:sp>
      <p:sp>
        <p:nvSpPr>
          <p:cNvPr id="3" name="Freeform 3"/>
          <p:cNvSpPr/>
          <p:nvPr/>
        </p:nvSpPr>
        <p:spPr>
          <a:xfrm rot="-5400000" flipH="1">
            <a:off x="16351493" y="-712127"/>
            <a:ext cx="2117840" cy="3264897"/>
          </a:xfrm>
          <a:custGeom>
            <a:avLst/>
            <a:gdLst/>
            <a:ahLst/>
            <a:cxnLst/>
            <a:rect l="l" t="t" r="r" b="b"/>
            <a:pathLst>
              <a:path w="2117840" h="3264897">
                <a:moveTo>
                  <a:pt x="2117840" y="0"/>
                </a:moveTo>
                <a:lnTo>
                  <a:pt x="0" y="0"/>
                </a:lnTo>
                <a:lnTo>
                  <a:pt x="0" y="3264898"/>
                </a:lnTo>
                <a:lnTo>
                  <a:pt x="2117840" y="3264898"/>
                </a:lnTo>
                <a:lnTo>
                  <a:pt x="2117840" y="0"/>
                </a:lnTo>
                <a:close/>
              </a:path>
            </a:pathLst>
          </a:custGeom>
          <a:blipFill>
            <a:blip r:embed="rId2">
              <a:extLst>
                <a:ext uri="{96DAC541-7B7A-43D3-8B79-37D633B846F1}">
                  <asvg:svgBlip xmlns:asvg="http://schemas.microsoft.com/office/drawing/2016/SVG/main" r:embed="rId3"/>
                </a:ext>
              </a:extLst>
            </a:blip>
            <a:stretch>
              <a:fillRect r="-75183"/>
            </a:stretch>
          </a:blipFill>
        </p:spPr>
      </p:sp>
      <p:grpSp>
        <p:nvGrpSpPr>
          <p:cNvPr id="4" name="Group 4"/>
          <p:cNvGrpSpPr/>
          <p:nvPr/>
        </p:nvGrpSpPr>
        <p:grpSpPr>
          <a:xfrm>
            <a:off x="3938494" y="9963150"/>
            <a:ext cx="16477376" cy="783580"/>
            <a:chOff x="0" y="0"/>
            <a:chExt cx="4339720" cy="206375"/>
          </a:xfrm>
        </p:grpSpPr>
        <p:sp>
          <p:nvSpPr>
            <p:cNvPr id="5" name="Freeform 5"/>
            <p:cNvSpPr/>
            <p:nvPr/>
          </p:nvSpPr>
          <p:spPr>
            <a:xfrm>
              <a:off x="0" y="0"/>
              <a:ext cx="4339720" cy="206375"/>
            </a:xfrm>
            <a:custGeom>
              <a:avLst/>
              <a:gdLst/>
              <a:ahLst/>
              <a:cxnLst/>
              <a:rect l="l" t="t" r="r" b="b"/>
              <a:pathLst>
                <a:path w="4339720" h="206375">
                  <a:moveTo>
                    <a:pt x="203200" y="0"/>
                  </a:moveTo>
                  <a:lnTo>
                    <a:pt x="4339720" y="0"/>
                  </a:lnTo>
                  <a:lnTo>
                    <a:pt x="4136520" y="206375"/>
                  </a:lnTo>
                  <a:lnTo>
                    <a:pt x="0" y="206375"/>
                  </a:lnTo>
                  <a:lnTo>
                    <a:pt x="203200" y="0"/>
                  </a:lnTo>
                  <a:close/>
                </a:path>
              </a:pathLst>
            </a:custGeom>
            <a:solidFill>
              <a:srgbClr val="00BF63"/>
            </a:solidFill>
          </p:spPr>
        </p:sp>
        <p:sp>
          <p:nvSpPr>
            <p:cNvPr id="6" name="TextBox 6"/>
            <p:cNvSpPr txBox="1"/>
            <p:nvPr/>
          </p:nvSpPr>
          <p:spPr>
            <a:xfrm>
              <a:off x="101600" y="-57150"/>
              <a:ext cx="4136520" cy="2635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4868" y="9963150"/>
            <a:ext cx="7295490" cy="783580"/>
            <a:chOff x="0" y="0"/>
            <a:chExt cx="1921446" cy="206375"/>
          </a:xfrm>
        </p:grpSpPr>
        <p:sp>
          <p:nvSpPr>
            <p:cNvPr id="8" name="Freeform 8"/>
            <p:cNvSpPr/>
            <p:nvPr/>
          </p:nvSpPr>
          <p:spPr>
            <a:xfrm>
              <a:off x="0" y="0"/>
              <a:ext cx="1921446" cy="206375"/>
            </a:xfrm>
            <a:custGeom>
              <a:avLst/>
              <a:gdLst/>
              <a:ahLst/>
              <a:cxnLst/>
              <a:rect l="l" t="t" r="r" b="b"/>
              <a:pathLst>
                <a:path w="1921446" h="206375">
                  <a:moveTo>
                    <a:pt x="203200" y="0"/>
                  </a:moveTo>
                  <a:lnTo>
                    <a:pt x="1921446" y="0"/>
                  </a:lnTo>
                  <a:lnTo>
                    <a:pt x="1718246" y="206375"/>
                  </a:lnTo>
                  <a:lnTo>
                    <a:pt x="0" y="206375"/>
                  </a:lnTo>
                  <a:lnTo>
                    <a:pt x="203200" y="0"/>
                  </a:lnTo>
                  <a:close/>
                </a:path>
              </a:pathLst>
            </a:custGeom>
            <a:solidFill>
              <a:srgbClr val="024A59"/>
            </a:solidFill>
          </p:spPr>
        </p:sp>
        <p:sp>
          <p:nvSpPr>
            <p:cNvPr id="9" name="TextBox 9"/>
            <p:cNvSpPr txBox="1"/>
            <p:nvPr/>
          </p:nvSpPr>
          <p:spPr>
            <a:xfrm>
              <a:off x="101600" y="-57150"/>
              <a:ext cx="1718246" cy="263525"/>
            </a:xfrm>
            <a:prstGeom prst="rect">
              <a:avLst/>
            </a:prstGeom>
          </p:spPr>
          <p:txBody>
            <a:bodyPr lIns="50800" tIns="50800" rIns="50800" bIns="50800" rtlCol="0" anchor="ctr"/>
            <a:lstStyle/>
            <a:p>
              <a:pPr algn="ctr">
                <a:lnSpc>
                  <a:spcPts val="2659"/>
                </a:lnSpc>
              </a:pPr>
              <a:endParaRPr/>
            </a:p>
          </p:txBody>
        </p:sp>
      </p:grpSp>
      <p:sp>
        <p:nvSpPr>
          <p:cNvPr id="17" name="Freeform 24">
            <a:extLst>
              <a:ext uri="{FF2B5EF4-FFF2-40B4-BE49-F238E27FC236}">
                <a16:creationId xmlns:a16="http://schemas.microsoft.com/office/drawing/2014/main" id="{3203E72C-7ACF-42E4-9851-7BCB9390A1E4}"/>
              </a:ext>
            </a:extLst>
          </p:cNvPr>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4"/>
            <a:stretch>
              <a:fillRect t="-6013"/>
            </a:stretch>
          </a:blipFill>
        </p:spPr>
      </p:sp>
      <p:graphicFrame>
        <p:nvGraphicFramePr>
          <p:cNvPr id="10" name="Tableau 9">
            <a:extLst>
              <a:ext uri="{FF2B5EF4-FFF2-40B4-BE49-F238E27FC236}">
                <a16:creationId xmlns:a16="http://schemas.microsoft.com/office/drawing/2014/main" id="{61CDB58B-D4FA-420D-8D16-98108454420B}"/>
              </a:ext>
            </a:extLst>
          </p:cNvPr>
          <p:cNvGraphicFramePr>
            <a:graphicFrameLocks noGrp="1"/>
          </p:cNvGraphicFramePr>
          <p:nvPr>
            <p:extLst>
              <p:ext uri="{D42A27DB-BD31-4B8C-83A1-F6EECF244321}">
                <p14:modId xmlns:p14="http://schemas.microsoft.com/office/powerpoint/2010/main" val="2117003268"/>
              </p:ext>
            </p:extLst>
          </p:nvPr>
        </p:nvGraphicFramePr>
        <p:xfrm>
          <a:off x="990600" y="2681800"/>
          <a:ext cx="16078199" cy="5038852"/>
        </p:xfrm>
        <a:graphic>
          <a:graphicData uri="http://schemas.openxmlformats.org/drawingml/2006/table">
            <a:tbl>
              <a:tblPr/>
              <a:tblGrid>
                <a:gridCol w="4268915">
                  <a:extLst>
                    <a:ext uri="{9D8B030D-6E8A-4147-A177-3AD203B41FA5}">
                      <a16:colId xmlns:a16="http://schemas.microsoft.com/office/drawing/2014/main" val="240386338"/>
                    </a:ext>
                  </a:extLst>
                </a:gridCol>
                <a:gridCol w="1635727">
                  <a:extLst>
                    <a:ext uri="{9D8B030D-6E8A-4147-A177-3AD203B41FA5}">
                      <a16:colId xmlns:a16="http://schemas.microsoft.com/office/drawing/2014/main" val="3739588876"/>
                    </a:ext>
                  </a:extLst>
                </a:gridCol>
                <a:gridCol w="1043971">
                  <a:extLst>
                    <a:ext uri="{9D8B030D-6E8A-4147-A177-3AD203B41FA5}">
                      <a16:colId xmlns:a16="http://schemas.microsoft.com/office/drawing/2014/main" val="2392173482"/>
                    </a:ext>
                  </a:extLst>
                </a:gridCol>
                <a:gridCol w="1573710">
                  <a:extLst>
                    <a:ext uri="{9D8B030D-6E8A-4147-A177-3AD203B41FA5}">
                      <a16:colId xmlns:a16="http://schemas.microsoft.com/office/drawing/2014/main" val="343318731"/>
                    </a:ext>
                  </a:extLst>
                </a:gridCol>
                <a:gridCol w="4268915">
                  <a:extLst>
                    <a:ext uri="{9D8B030D-6E8A-4147-A177-3AD203B41FA5}">
                      <a16:colId xmlns:a16="http://schemas.microsoft.com/office/drawing/2014/main" val="1495384635"/>
                    </a:ext>
                  </a:extLst>
                </a:gridCol>
                <a:gridCol w="1074981">
                  <a:extLst>
                    <a:ext uri="{9D8B030D-6E8A-4147-A177-3AD203B41FA5}">
                      <a16:colId xmlns:a16="http://schemas.microsoft.com/office/drawing/2014/main" val="3077960032"/>
                    </a:ext>
                  </a:extLst>
                </a:gridCol>
                <a:gridCol w="1105990">
                  <a:extLst>
                    <a:ext uri="{9D8B030D-6E8A-4147-A177-3AD203B41FA5}">
                      <a16:colId xmlns:a16="http://schemas.microsoft.com/office/drawing/2014/main" val="1188273614"/>
                    </a:ext>
                  </a:extLst>
                </a:gridCol>
                <a:gridCol w="1105990">
                  <a:extLst>
                    <a:ext uri="{9D8B030D-6E8A-4147-A177-3AD203B41FA5}">
                      <a16:colId xmlns:a16="http://schemas.microsoft.com/office/drawing/2014/main" val="3784521662"/>
                    </a:ext>
                  </a:extLst>
                </a:gridCol>
              </a:tblGrid>
              <a:tr h="486921">
                <a:tc>
                  <a:txBody>
                    <a:bodyPr/>
                    <a:lstStyle/>
                    <a:p>
                      <a:pPr algn="l" fontAlgn="b"/>
                      <a:endParaRPr lang="fr-FR" sz="1600" b="1" i="0" u="none" strike="noStrike" dirty="0">
                        <a:solidFill>
                          <a:srgbClr val="000000"/>
                        </a:solidFill>
                        <a:effectLst/>
                        <a:latin typeface="Calibri" panose="020F0502020204030204" pitchFamily="34" charset="0"/>
                      </a:endParaRPr>
                    </a:p>
                  </a:txBody>
                  <a:tcPr marL="4532" marR="4532" marT="4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r-FR" sz="1600" b="1" i="0" u="none" strike="noStrike">
                        <a:solidFill>
                          <a:srgbClr val="000000"/>
                        </a:solidFill>
                        <a:effectLst/>
                        <a:latin typeface="Calibri" panose="020F0502020204030204" pitchFamily="34" charset="0"/>
                      </a:endParaRPr>
                    </a:p>
                  </a:txBody>
                  <a:tcPr marL="4532" marR="4532" marT="4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r-FR" sz="1600" b="1" i="0" u="none" strike="noStrike" dirty="0">
                        <a:solidFill>
                          <a:srgbClr val="000000"/>
                        </a:solidFill>
                        <a:effectLst/>
                        <a:latin typeface="Calibri" panose="020F0502020204030204" pitchFamily="34" charset="0"/>
                      </a:endParaRPr>
                    </a:p>
                  </a:txBody>
                  <a:tcPr marL="4532" marR="4532" marT="4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r-FR" sz="1600" b="1" i="0" u="none" strike="noStrike">
                        <a:solidFill>
                          <a:srgbClr val="000000"/>
                        </a:solidFill>
                        <a:effectLst/>
                        <a:latin typeface="Calibri" panose="020F0502020204030204" pitchFamily="34" charset="0"/>
                      </a:endParaRPr>
                    </a:p>
                  </a:txBody>
                  <a:tcPr marL="4532" marR="4532" marT="4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r-FR" sz="1600" b="1" i="0" u="none" strike="noStrike">
                        <a:solidFill>
                          <a:srgbClr val="000000"/>
                        </a:solidFill>
                        <a:effectLst/>
                        <a:latin typeface="Calibri" panose="020F0502020204030204" pitchFamily="34" charset="0"/>
                      </a:endParaRPr>
                    </a:p>
                  </a:txBody>
                  <a:tcPr marL="4532" marR="4532" marT="4532"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3">
                  <a:txBody>
                    <a:bodyPr/>
                    <a:lstStyle/>
                    <a:p>
                      <a:pPr algn="ctr" fontAlgn="ctr"/>
                      <a:r>
                        <a:rPr lang="fr-FR" sz="1600" b="1" i="0" u="none" strike="noStrike">
                          <a:solidFill>
                            <a:srgbClr val="FFFFFF"/>
                          </a:solidFill>
                          <a:effectLst/>
                          <a:latin typeface="Calibri" panose="020F0502020204030204" pitchFamily="34" charset="0"/>
                        </a:rPr>
                        <a:t>Plan d'action</a:t>
                      </a:r>
                    </a:p>
                  </a:txBody>
                  <a:tcPr marL="4532" marR="4532" marT="45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5911"/>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61348840"/>
                  </a:ext>
                </a:extLst>
              </a:tr>
              <a:tr h="755227">
                <a:tc>
                  <a:txBody>
                    <a:bodyPr/>
                    <a:lstStyle/>
                    <a:p>
                      <a:pPr algn="ctr" fontAlgn="ctr"/>
                      <a:r>
                        <a:rPr lang="fr-FR" sz="1600" b="1" i="0" u="none" strike="noStrike" dirty="0">
                          <a:solidFill>
                            <a:srgbClr val="FFFFFF"/>
                          </a:solidFill>
                          <a:effectLst/>
                          <a:latin typeface="Calibri" panose="020F0502020204030204" pitchFamily="34" charset="0"/>
                        </a:rPr>
                        <a:t> Impacts Environnementaux</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FFFFFF"/>
                          </a:solidFill>
                          <a:effectLst/>
                          <a:latin typeface="Calibri" panose="020F0502020204030204" pitchFamily="34" charset="0"/>
                        </a:rPr>
                        <a:t>Milieu récepteur</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err="1">
                          <a:solidFill>
                            <a:srgbClr val="FFFFFF"/>
                          </a:solidFill>
                          <a:effectLst/>
                          <a:latin typeface="Calibri" panose="020F0502020204030204" pitchFamily="34" charset="0"/>
                        </a:rPr>
                        <a:t>FxGxS</a:t>
                      </a:r>
                      <a:endParaRPr lang="fr-FR" sz="1600" b="1" i="0" u="none" strike="noStrike" dirty="0">
                        <a:solidFill>
                          <a:srgbClr val="FFFFFF"/>
                        </a:solidFill>
                        <a:effectLst/>
                        <a:latin typeface="Calibri" panose="020F0502020204030204" pitchFamily="34" charset="0"/>
                      </a:endParaRP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FFFFFF"/>
                          </a:solidFill>
                          <a:effectLst/>
                          <a:latin typeface="Calibri" panose="020F0502020204030204" pitchFamily="34" charset="0"/>
                        </a:rPr>
                        <a:t> Classification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dirty="0">
                          <a:solidFill>
                            <a:srgbClr val="FFFFFF"/>
                          </a:solidFill>
                          <a:effectLst/>
                          <a:latin typeface="Calibri" panose="020F0502020204030204" pitchFamily="34" charset="0"/>
                        </a:rPr>
                        <a:t>Stratégie l’OCP</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FFFFFF"/>
                          </a:solidFill>
                          <a:effectLst/>
                          <a:latin typeface="Calibri" panose="020F0502020204030204" pitchFamily="34" charset="0"/>
                        </a:rPr>
                        <a:t>Elimination</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FFFFFF"/>
                          </a:solidFill>
                          <a:effectLst/>
                          <a:latin typeface="Calibri" panose="020F0502020204030204" pitchFamily="34" charset="0"/>
                        </a:rPr>
                        <a:t>Maitrise</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FFFFFF"/>
                          </a:solidFill>
                          <a:effectLst/>
                          <a:latin typeface="Calibri" panose="020F0502020204030204" pitchFamily="34" charset="0"/>
                        </a:rPr>
                        <a:t>Réduction</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795294085"/>
                  </a:ext>
                </a:extLst>
              </a:tr>
              <a:tr h="735351">
                <a:tc>
                  <a:txBody>
                    <a:bodyPr/>
                    <a:lstStyle/>
                    <a:p>
                      <a:pPr algn="ctr" fontAlgn="ctr"/>
                      <a:r>
                        <a:rPr lang="fr-FR" sz="1600" b="1" i="0" u="none" strike="noStrike">
                          <a:solidFill>
                            <a:srgbClr val="FFFFFF"/>
                          </a:solidFill>
                          <a:effectLst/>
                          <a:latin typeface="Calibri" panose="020F0502020204030204" pitchFamily="34" charset="0"/>
                        </a:rPr>
                        <a:t>Pollution des eaux par les dérivés de phosphate</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Eau</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36</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Impact Elevée</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a:solidFill>
                            <a:srgbClr val="000000"/>
                          </a:solidFill>
                          <a:effectLst/>
                          <a:latin typeface="Calibri" panose="020F0502020204030204" pitchFamily="34" charset="0"/>
                        </a:rPr>
                        <a:t>Constructions des stations d'épuration des eaux usées ( plus de 4 STEP)</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x</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6911999"/>
                  </a:ext>
                </a:extLst>
              </a:tr>
              <a:tr h="745289">
                <a:tc>
                  <a:txBody>
                    <a:bodyPr/>
                    <a:lstStyle/>
                    <a:p>
                      <a:pPr algn="ctr" fontAlgn="ctr"/>
                      <a:r>
                        <a:rPr lang="fr-FR" sz="1600" b="1" i="0" u="none" strike="noStrike">
                          <a:solidFill>
                            <a:srgbClr val="FFFFFF"/>
                          </a:solidFill>
                          <a:effectLst/>
                          <a:latin typeface="Calibri" panose="020F0502020204030204" pitchFamily="34" charset="0"/>
                        </a:rPr>
                        <a:t> Dommages potentiels à la biodiversité locale (effets directs et indirects sur la faune et la flore)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Faune et Flore</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36</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Impact Elevée</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a:solidFill>
                            <a:srgbClr val="000000"/>
                          </a:solidFill>
                          <a:effectLst/>
                          <a:latin typeface="Calibri" panose="020F0502020204030204" pitchFamily="34" charset="0"/>
                        </a:rPr>
                        <a:t>Programme de développement agricole intégré ( utilisation raisonable des engrais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x</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899606"/>
                  </a:ext>
                </a:extLst>
              </a:tr>
              <a:tr h="745289">
                <a:tc>
                  <a:txBody>
                    <a:bodyPr/>
                    <a:lstStyle/>
                    <a:p>
                      <a:pPr algn="ctr" fontAlgn="ctr"/>
                      <a:r>
                        <a:rPr lang="fr-FR" sz="1600" b="1" i="0" u="none" strike="noStrike">
                          <a:solidFill>
                            <a:srgbClr val="FFFFFF"/>
                          </a:solidFill>
                          <a:effectLst/>
                          <a:latin typeface="Calibri" panose="020F0502020204030204" pitchFamily="34" charset="0"/>
                        </a:rPr>
                        <a:t> Contribution aux changements climatiques (émissions dérivées de carbone)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Air</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36</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Impact Elevée</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a:solidFill>
                            <a:srgbClr val="000000"/>
                          </a:solidFill>
                          <a:effectLst/>
                          <a:latin typeface="Calibri" panose="020F0502020204030204" pitchFamily="34" charset="0"/>
                        </a:rPr>
                        <a:t>ligne double absorption (PS4)</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x</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753671"/>
                  </a:ext>
                </a:extLst>
              </a:tr>
              <a:tr h="711723">
                <a:tc>
                  <a:txBody>
                    <a:bodyPr/>
                    <a:lstStyle/>
                    <a:p>
                      <a:pPr algn="ctr" fontAlgn="ctr"/>
                      <a:r>
                        <a:rPr lang="fr-FR" sz="1600" b="1" i="0" u="none" strike="noStrike">
                          <a:solidFill>
                            <a:srgbClr val="FFFFFF"/>
                          </a:solidFill>
                          <a:effectLst/>
                          <a:latin typeface="Calibri" panose="020F0502020204030204" pitchFamily="34" charset="0"/>
                        </a:rPr>
                        <a:t> Émissions atmosphériques de dioxyde de soufre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600" b="1" i="0" u="none" strike="noStrike">
                          <a:solidFill>
                            <a:srgbClr val="000000"/>
                          </a:solidFill>
                          <a:effectLst/>
                          <a:latin typeface="Calibri" panose="020F0502020204030204" pitchFamily="34" charset="0"/>
                        </a:rPr>
                        <a:t>Air</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36</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Impact Elevée</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a:solidFill>
                            <a:srgbClr val="000000"/>
                          </a:solidFill>
                          <a:effectLst/>
                          <a:latin typeface="Calibri" panose="020F0502020204030204" pitchFamily="34" charset="0"/>
                        </a:rPr>
                        <a:t>Généralisation de la technologie SULFACID (ou équivalente) sur 4 autres lignes SAP à Jorf Lasfar (SO2 &lt; 15 ppm), à l’horizon 2025.</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X</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268281"/>
                  </a:ext>
                </a:extLst>
              </a:tr>
              <a:tr h="556482">
                <a:tc rowSpan="2">
                  <a:txBody>
                    <a:bodyPr/>
                    <a:lstStyle/>
                    <a:p>
                      <a:pPr algn="ctr" fontAlgn="ctr"/>
                      <a:r>
                        <a:rPr lang="fr-FR" sz="1600" b="1" i="0" u="none" strike="noStrike">
                          <a:solidFill>
                            <a:srgbClr val="FFFFFF"/>
                          </a:solidFill>
                          <a:effectLst/>
                          <a:latin typeface="Calibri" panose="020F0502020204030204" pitchFamily="34" charset="0"/>
                        </a:rPr>
                        <a:t> Pression sur les ressources en eau locales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rowSpan="2">
                  <a:txBody>
                    <a:bodyPr/>
                    <a:lstStyle/>
                    <a:p>
                      <a:pPr algn="ctr" fontAlgn="ctr"/>
                      <a:r>
                        <a:rPr lang="fr-FR" sz="1600" b="1" i="0" u="none" strike="noStrike">
                          <a:solidFill>
                            <a:srgbClr val="000000"/>
                          </a:solidFill>
                          <a:effectLst/>
                          <a:latin typeface="Calibri" panose="020F0502020204030204" pitchFamily="34" charset="0"/>
                        </a:rPr>
                        <a:t>EAU</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fr-FR" sz="1600" b="1" i="0" u="none" strike="noStrike">
                          <a:solidFill>
                            <a:srgbClr val="000000"/>
                          </a:solidFill>
                          <a:effectLst/>
                          <a:latin typeface="Calibri" panose="020F0502020204030204" pitchFamily="34" charset="0"/>
                        </a:rPr>
                        <a:t>36</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fr-FR" sz="1600" b="1" i="0" u="none" strike="noStrike" dirty="0">
                          <a:solidFill>
                            <a:srgbClr val="000000"/>
                          </a:solidFill>
                          <a:effectLst/>
                          <a:latin typeface="Calibri" panose="020F0502020204030204" pitchFamily="34" charset="0"/>
                        </a:rPr>
                        <a:t>Impact Elevée</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fontAlgn="ctr"/>
                      <a:r>
                        <a:rPr lang="fr-FR" sz="1600" b="1" i="0" u="none" strike="noStrike">
                          <a:solidFill>
                            <a:srgbClr val="000000"/>
                          </a:solidFill>
                          <a:effectLst/>
                          <a:latin typeface="Calibri" panose="020F0502020204030204" pitchFamily="34" charset="0"/>
                        </a:rPr>
                        <a:t>80% des eaux utilisées dans le traitement du phosphate sont recyclées.</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X</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578903"/>
                  </a:ext>
                </a:extLst>
              </a:tr>
              <a:tr h="278241">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fontAlgn="ctr"/>
                      <a:r>
                        <a:rPr lang="fr-FR" sz="1600" b="1" i="0" u="none" strike="noStrike">
                          <a:solidFill>
                            <a:srgbClr val="000000"/>
                          </a:solidFill>
                          <a:effectLst/>
                          <a:latin typeface="Calibri" panose="020F0502020204030204" pitchFamily="34" charset="0"/>
                        </a:rPr>
                        <a:t>Déssalement des eaux de mer ( 40 M m3 par ans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 </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1" i="0" u="none" strike="noStrike" dirty="0">
                          <a:solidFill>
                            <a:srgbClr val="000000"/>
                          </a:solidFill>
                          <a:effectLst/>
                          <a:latin typeface="Calibri" panose="020F0502020204030204" pitchFamily="34" charset="0"/>
                        </a:rPr>
                        <a:t>X</a:t>
                      </a:r>
                    </a:p>
                  </a:txBody>
                  <a:tcPr marL="4532" marR="4532" marT="4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8218204"/>
                  </a:ext>
                </a:extLst>
              </a:tr>
            </a:tbl>
          </a:graphicData>
        </a:graphic>
      </p:graphicFrame>
      <p:sp>
        <p:nvSpPr>
          <p:cNvPr id="13" name="TextBox 25">
            <a:extLst>
              <a:ext uri="{FF2B5EF4-FFF2-40B4-BE49-F238E27FC236}">
                <a16:creationId xmlns:a16="http://schemas.microsoft.com/office/drawing/2014/main" id="{7CA5F5C7-BCC7-4557-B74F-DD0C7FE29B7A}"/>
              </a:ext>
            </a:extLst>
          </p:cNvPr>
          <p:cNvSpPr txBox="1"/>
          <p:nvPr/>
        </p:nvSpPr>
        <p:spPr>
          <a:xfrm>
            <a:off x="6694046" y="531130"/>
            <a:ext cx="4671305" cy="853440"/>
          </a:xfrm>
          <a:prstGeom prst="rect">
            <a:avLst/>
          </a:prstGeom>
        </p:spPr>
        <p:txBody>
          <a:bodyPr lIns="0" tIns="0" rIns="0" bIns="0" rtlCol="0" anchor="t">
            <a:spAutoFit/>
          </a:bodyPr>
          <a:lstStyle/>
          <a:p>
            <a:pPr>
              <a:lnSpc>
                <a:spcPts val="6209"/>
              </a:lnSpc>
            </a:pPr>
            <a:r>
              <a:rPr lang="en-US" sz="5399" dirty="0">
                <a:solidFill>
                  <a:srgbClr val="000000"/>
                </a:solidFill>
                <a:latin typeface="Poppins Bold"/>
              </a:rPr>
              <a:t>PLAN ACTION</a:t>
            </a:r>
          </a:p>
        </p:txBody>
      </p:sp>
    </p:spTree>
    <p:extLst>
      <p:ext uri="{BB962C8B-B14F-4D97-AF65-F5344CB8AC3E}">
        <p14:creationId xmlns:p14="http://schemas.microsoft.com/office/powerpoint/2010/main" val="7535195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4FBDD10-96B6-4430-8D2F-50D7AFF2B5B7}"/>
              </a:ext>
            </a:extLst>
          </p:cNvPr>
          <p:cNvSpPr/>
          <p:nvPr/>
        </p:nvSpPr>
        <p:spPr>
          <a:xfrm>
            <a:off x="0" y="-3850"/>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2" name="Freeform 2"/>
          <p:cNvSpPr/>
          <p:nvPr/>
        </p:nvSpPr>
        <p:spPr>
          <a:xfrm rot="-5400000" flipH="1" flipV="1">
            <a:off x="-183894" y="-674598"/>
            <a:ext cx="2117840" cy="3264897"/>
          </a:xfrm>
          <a:custGeom>
            <a:avLst/>
            <a:gdLst/>
            <a:ahLst/>
            <a:cxnLst/>
            <a:rect l="l" t="t" r="r" b="b"/>
            <a:pathLst>
              <a:path w="2117840" h="3264897">
                <a:moveTo>
                  <a:pt x="2117840" y="3264897"/>
                </a:moveTo>
                <a:lnTo>
                  <a:pt x="0" y="3264897"/>
                </a:lnTo>
                <a:lnTo>
                  <a:pt x="0" y="0"/>
                </a:lnTo>
                <a:lnTo>
                  <a:pt x="2117840" y="0"/>
                </a:lnTo>
                <a:lnTo>
                  <a:pt x="2117840" y="3264897"/>
                </a:lnTo>
                <a:close/>
              </a:path>
            </a:pathLst>
          </a:custGeom>
          <a:blipFill>
            <a:blip r:embed="rId2">
              <a:extLst>
                <a:ext uri="{96DAC541-7B7A-43D3-8B79-37D633B846F1}">
                  <asvg:svgBlip xmlns:asvg="http://schemas.microsoft.com/office/drawing/2016/SVG/main" r:embed="rId3"/>
                </a:ext>
              </a:extLst>
            </a:blip>
            <a:stretch>
              <a:fillRect r="-75183"/>
            </a:stretch>
          </a:blipFill>
        </p:spPr>
      </p:sp>
      <p:sp>
        <p:nvSpPr>
          <p:cNvPr id="3" name="Freeform 3"/>
          <p:cNvSpPr/>
          <p:nvPr/>
        </p:nvSpPr>
        <p:spPr>
          <a:xfrm rot="-5400000" flipH="1">
            <a:off x="16351493" y="-712127"/>
            <a:ext cx="2117840" cy="3264897"/>
          </a:xfrm>
          <a:custGeom>
            <a:avLst/>
            <a:gdLst/>
            <a:ahLst/>
            <a:cxnLst/>
            <a:rect l="l" t="t" r="r" b="b"/>
            <a:pathLst>
              <a:path w="2117840" h="3264897">
                <a:moveTo>
                  <a:pt x="2117840" y="0"/>
                </a:moveTo>
                <a:lnTo>
                  <a:pt x="0" y="0"/>
                </a:lnTo>
                <a:lnTo>
                  <a:pt x="0" y="3264898"/>
                </a:lnTo>
                <a:lnTo>
                  <a:pt x="2117840" y="3264898"/>
                </a:lnTo>
                <a:lnTo>
                  <a:pt x="2117840" y="0"/>
                </a:lnTo>
                <a:close/>
              </a:path>
            </a:pathLst>
          </a:custGeom>
          <a:blipFill>
            <a:blip r:embed="rId2">
              <a:extLst>
                <a:ext uri="{96DAC541-7B7A-43D3-8B79-37D633B846F1}">
                  <asvg:svgBlip xmlns:asvg="http://schemas.microsoft.com/office/drawing/2016/SVG/main" r:embed="rId3"/>
                </a:ext>
              </a:extLst>
            </a:blip>
            <a:stretch>
              <a:fillRect r="-75183"/>
            </a:stretch>
          </a:blipFill>
        </p:spPr>
      </p:sp>
      <p:grpSp>
        <p:nvGrpSpPr>
          <p:cNvPr id="4" name="Group 4"/>
          <p:cNvGrpSpPr/>
          <p:nvPr/>
        </p:nvGrpSpPr>
        <p:grpSpPr>
          <a:xfrm>
            <a:off x="3938494" y="9963150"/>
            <a:ext cx="16477376" cy="783580"/>
            <a:chOff x="0" y="0"/>
            <a:chExt cx="4339720" cy="206375"/>
          </a:xfrm>
        </p:grpSpPr>
        <p:sp>
          <p:nvSpPr>
            <p:cNvPr id="5" name="Freeform 5"/>
            <p:cNvSpPr/>
            <p:nvPr/>
          </p:nvSpPr>
          <p:spPr>
            <a:xfrm>
              <a:off x="0" y="0"/>
              <a:ext cx="4339720" cy="206375"/>
            </a:xfrm>
            <a:custGeom>
              <a:avLst/>
              <a:gdLst/>
              <a:ahLst/>
              <a:cxnLst/>
              <a:rect l="l" t="t" r="r" b="b"/>
              <a:pathLst>
                <a:path w="4339720" h="206375">
                  <a:moveTo>
                    <a:pt x="203200" y="0"/>
                  </a:moveTo>
                  <a:lnTo>
                    <a:pt x="4339720" y="0"/>
                  </a:lnTo>
                  <a:lnTo>
                    <a:pt x="4136520" y="206375"/>
                  </a:lnTo>
                  <a:lnTo>
                    <a:pt x="0" y="206375"/>
                  </a:lnTo>
                  <a:lnTo>
                    <a:pt x="203200" y="0"/>
                  </a:lnTo>
                  <a:close/>
                </a:path>
              </a:pathLst>
            </a:custGeom>
            <a:solidFill>
              <a:srgbClr val="00BF63"/>
            </a:solidFill>
          </p:spPr>
        </p:sp>
        <p:sp>
          <p:nvSpPr>
            <p:cNvPr id="6" name="TextBox 6"/>
            <p:cNvSpPr txBox="1"/>
            <p:nvPr/>
          </p:nvSpPr>
          <p:spPr>
            <a:xfrm>
              <a:off x="101600" y="-57150"/>
              <a:ext cx="4136520" cy="2635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4868" y="9963150"/>
            <a:ext cx="7295490" cy="783580"/>
            <a:chOff x="0" y="0"/>
            <a:chExt cx="1921446" cy="206375"/>
          </a:xfrm>
        </p:grpSpPr>
        <p:sp>
          <p:nvSpPr>
            <p:cNvPr id="8" name="Freeform 8"/>
            <p:cNvSpPr/>
            <p:nvPr/>
          </p:nvSpPr>
          <p:spPr>
            <a:xfrm>
              <a:off x="0" y="0"/>
              <a:ext cx="1921446" cy="206375"/>
            </a:xfrm>
            <a:custGeom>
              <a:avLst/>
              <a:gdLst/>
              <a:ahLst/>
              <a:cxnLst/>
              <a:rect l="l" t="t" r="r" b="b"/>
              <a:pathLst>
                <a:path w="1921446" h="206375">
                  <a:moveTo>
                    <a:pt x="203200" y="0"/>
                  </a:moveTo>
                  <a:lnTo>
                    <a:pt x="1921446" y="0"/>
                  </a:lnTo>
                  <a:lnTo>
                    <a:pt x="1718246" y="206375"/>
                  </a:lnTo>
                  <a:lnTo>
                    <a:pt x="0" y="206375"/>
                  </a:lnTo>
                  <a:lnTo>
                    <a:pt x="203200" y="0"/>
                  </a:lnTo>
                  <a:close/>
                </a:path>
              </a:pathLst>
            </a:custGeom>
            <a:solidFill>
              <a:srgbClr val="024A59"/>
            </a:solidFill>
          </p:spPr>
        </p:sp>
        <p:sp>
          <p:nvSpPr>
            <p:cNvPr id="9" name="TextBox 9"/>
            <p:cNvSpPr txBox="1"/>
            <p:nvPr/>
          </p:nvSpPr>
          <p:spPr>
            <a:xfrm>
              <a:off x="101600" y="-57150"/>
              <a:ext cx="1718246" cy="263525"/>
            </a:xfrm>
            <a:prstGeom prst="rect">
              <a:avLst/>
            </a:prstGeom>
          </p:spPr>
          <p:txBody>
            <a:bodyPr lIns="50800" tIns="50800" rIns="50800" bIns="50800" rtlCol="0" anchor="ctr"/>
            <a:lstStyle/>
            <a:p>
              <a:pPr algn="ctr">
                <a:lnSpc>
                  <a:spcPts val="2659"/>
                </a:lnSpc>
              </a:pPr>
              <a:endParaRPr/>
            </a:p>
          </p:txBody>
        </p:sp>
      </p:grpSp>
      <p:sp>
        <p:nvSpPr>
          <p:cNvPr id="17" name="Freeform 24">
            <a:extLst>
              <a:ext uri="{FF2B5EF4-FFF2-40B4-BE49-F238E27FC236}">
                <a16:creationId xmlns:a16="http://schemas.microsoft.com/office/drawing/2014/main" id="{3203E72C-7ACF-42E4-9851-7BCB9390A1E4}"/>
              </a:ext>
            </a:extLst>
          </p:cNvPr>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4"/>
            <a:stretch>
              <a:fillRect t="-6013"/>
            </a:stretch>
          </a:blipFill>
        </p:spPr>
      </p:sp>
      <p:graphicFrame>
        <p:nvGraphicFramePr>
          <p:cNvPr id="11" name="Tableau 10">
            <a:extLst>
              <a:ext uri="{FF2B5EF4-FFF2-40B4-BE49-F238E27FC236}">
                <a16:creationId xmlns:a16="http://schemas.microsoft.com/office/drawing/2014/main" id="{8C89A671-EB3C-4805-9A70-58D75F0E8152}"/>
              </a:ext>
            </a:extLst>
          </p:cNvPr>
          <p:cNvGraphicFramePr>
            <a:graphicFrameLocks noGrp="1"/>
          </p:cNvGraphicFramePr>
          <p:nvPr>
            <p:extLst>
              <p:ext uri="{D42A27DB-BD31-4B8C-83A1-F6EECF244321}">
                <p14:modId xmlns:p14="http://schemas.microsoft.com/office/powerpoint/2010/main" val="3233827650"/>
              </p:ext>
            </p:extLst>
          </p:nvPr>
        </p:nvGraphicFramePr>
        <p:xfrm>
          <a:off x="2987378" y="786391"/>
          <a:ext cx="12313244" cy="8714218"/>
        </p:xfrm>
        <a:graphic>
          <a:graphicData uri="http://schemas.openxmlformats.org/drawingml/2006/table">
            <a:tbl>
              <a:tblPr/>
              <a:tblGrid>
                <a:gridCol w="7076875">
                  <a:extLst>
                    <a:ext uri="{9D8B030D-6E8A-4147-A177-3AD203B41FA5}">
                      <a16:colId xmlns:a16="http://schemas.microsoft.com/office/drawing/2014/main" val="2144312112"/>
                    </a:ext>
                  </a:extLst>
                </a:gridCol>
                <a:gridCol w="2670030">
                  <a:extLst>
                    <a:ext uri="{9D8B030D-6E8A-4147-A177-3AD203B41FA5}">
                      <a16:colId xmlns:a16="http://schemas.microsoft.com/office/drawing/2014/main" val="3985185007"/>
                    </a:ext>
                  </a:extLst>
                </a:gridCol>
                <a:gridCol w="2566339">
                  <a:extLst>
                    <a:ext uri="{9D8B030D-6E8A-4147-A177-3AD203B41FA5}">
                      <a16:colId xmlns:a16="http://schemas.microsoft.com/office/drawing/2014/main" val="4068406542"/>
                    </a:ext>
                  </a:extLst>
                </a:gridCol>
              </a:tblGrid>
              <a:tr h="356765">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2800" b="1" i="0" u="none" strike="noStrike" dirty="0">
                          <a:solidFill>
                            <a:srgbClr val="000000"/>
                          </a:solidFill>
                          <a:effectLst/>
                          <a:latin typeface="Calibri" panose="020F0502020204030204" pitchFamily="34" charset="0"/>
                        </a:rPr>
                        <a:t>Conformité à la réglementation</a:t>
                      </a:r>
                    </a:p>
                  </a:txBody>
                  <a:tcPr marL="6269" marR="6269" marT="6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122518359"/>
                  </a:ext>
                </a:extLst>
              </a:tr>
              <a:tr h="431691">
                <a:tc>
                  <a:txBody>
                    <a:bodyPr/>
                    <a:lstStyle/>
                    <a:p>
                      <a:pPr algn="ctr" fontAlgn="ctr"/>
                      <a:r>
                        <a:rPr lang="fr-FR" sz="1800" b="1" i="0" u="none" strike="noStrike" dirty="0">
                          <a:solidFill>
                            <a:srgbClr val="FFFFFF"/>
                          </a:solidFill>
                          <a:effectLst/>
                          <a:latin typeface="Calibri" panose="020F0502020204030204" pitchFamily="34" charset="0"/>
                        </a:rPr>
                        <a:t>texte règlementaire</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800" b="1" i="0" u="none" strike="noStrike">
                          <a:solidFill>
                            <a:srgbClr val="FFFFFF"/>
                          </a:solidFill>
                          <a:effectLst/>
                          <a:latin typeface="Calibri" panose="020F0502020204030204" pitchFamily="34" charset="0"/>
                        </a:rPr>
                        <a:t>oui</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1800" b="1" i="0" u="none" strike="noStrike">
                          <a:solidFill>
                            <a:srgbClr val="FFFFFF"/>
                          </a:solidFill>
                          <a:effectLst/>
                          <a:latin typeface="Calibri" panose="020F0502020204030204" pitchFamily="34" charset="0"/>
                        </a:rPr>
                        <a:t>non</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4076882788"/>
                  </a:ext>
                </a:extLst>
              </a:tr>
              <a:tr h="618369">
                <a:tc>
                  <a:txBody>
                    <a:bodyPr/>
                    <a:lstStyle/>
                    <a:p>
                      <a:pPr algn="ctr" fontAlgn="ctr"/>
                      <a:r>
                        <a:rPr lang="fr-FR" sz="1800" b="1" i="0" u="none" strike="noStrike" dirty="0">
                          <a:solidFill>
                            <a:srgbClr val="FFFFFF"/>
                          </a:solidFill>
                          <a:effectLst/>
                          <a:latin typeface="Calibri" panose="020F0502020204030204" pitchFamily="34" charset="0"/>
                        </a:rPr>
                        <a:t>Le décret n° 2-07-253 : portant la classification des déchets</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617310"/>
                  </a:ext>
                </a:extLst>
              </a:tr>
              <a:tr h="735042">
                <a:tc>
                  <a:txBody>
                    <a:bodyPr/>
                    <a:lstStyle/>
                    <a:p>
                      <a:pPr algn="ctr" fontAlgn="ctr"/>
                      <a:r>
                        <a:rPr lang="fr-FR" sz="1800" b="1" i="0" u="none" strike="noStrike" dirty="0">
                          <a:solidFill>
                            <a:srgbClr val="FFFFFF"/>
                          </a:solidFill>
                          <a:effectLst/>
                          <a:latin typeface="Calibri" panose="020F0502020204030204" pitchFamily="34" charset="0"/>
                        </a:rPr>
                        <a:t>Le Décret 2-09-284 : Les procédures administratives et les prescriptions techniques relatives aux décharges contrôlées</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129302"/>
                  </a:ext>
                </a:extLst>
              </a:tr>
              <a:tr h="816712">
                <a:tc>
                  <a:txBody>
                    <a:bodyPr/>
                    <a:lstStyle/>
                    <a:p>
                      <a:pPr algn="ctr" fontAlgn="ctr"/>
                      <a:r>
                        <a:rPr lang="fr-FR" sz="1800" b="1" i="0" u="none" strike="noStrike" dirty="0">
                          <a:solidFill>
                            <a:srgbClr val="FFFFFF"/>
                          </a:solidFill>
                          <a:effectLst/>
                          <a:latin typeface="Calibri" panose="020F0502020204030204" pitchFamily="34" charset="0"/>
                        </a:rPr>
                        <a:t>Décret n°2.09.538 : Les modalités d’élaboration du plan directeur national de gestion des déchets dangereux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8537"/>
                  </a:ext>
                </a:extLst>
              </a:tr>
              <a:tr h="746709">
                <a:tc>
                  <a:txBody>
                    <a:bodyPr/>
                    <a:lstStyle/>
                    <a:p>
                      <a:pPr algn="ctr" fontAlgn="ctr"/>
                      <a:r>
                        <a:rPr lang="fr-FR" sz="1800" b="1" i="0" u="none" strike="noStrike" dirty="0">
                          <a:solidFill>
                            <a:srgbClr val="FFFFFF"/>
                          </a:solidFill>
                          <a:effectLst/>
                          <a:latin typeface="Calibri" panose="020F0502020204030204" pitchFamily="34" charset="0"/>
                        </a:rPr>
                        <a:t>Décret n°2.09.285 : les modalités d’élaboration du plan directeur préfectoral ou provincial de gestion des déchets ménagers</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301426"/>
                  </a:ext>
                </a:extLst>
              </a:tr>
              <a:tr h="704586">
                <a:tc>
                  <a:txBody>
                    <a:bodyPr/>
                    <a:lstStyle/>
                    <a:p>
                      <a:pPr algn="ctr" fontAlgn="ctr"/>
                      <a:r>
                        <a:rPr lang="fr-FR" sz="1800" b="1" i="0" u="none" strike="noStrike" dirty="0">
                          <a:solidFill>
                            <a:srgbClr val="FFFFFF"/>
                          </a:solidFill>
                          <a:effectLst/>
                          <a:latin typeface="Calibri" panose="020F0502020204030204" pitchFamily="34" charset="0"/>
                        </a:rPr>
                        <a:t>Décret n°2.09.85 : Relatif à la collecte au transporte et au traitement de certaines huiles usagées</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dirty="0">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2653867"/>
                  </a:ext>
                </a:extLst>
              </a:tr>
              <a:tr h="571699">
                <a:tc>
                  <a:txBody>
                    <a:bodyPr/>
                    <a:lstStyle/>
                    <a:p>
                      <a:pPr algn="ctr" fontAlgn="ctr"/>
                      <a:r>
                        <a:rPr lang="fr-FR" sz="1800" b="1" i="0" u="none" strike="noStrike">
                          <a:solidFill>
                            <a:srgbClr val="FFFFFF"/>
                          </a:solidFill>
                          <a:effectLst/>
                          <a:latin typeface="Calibri" panose="020F0502020204030204" pitchFamily="34" charset="0"/>
                        </a:rPr>
                        <a:t>Décret n°2.14.85 : Relatif à la gestion des déchets dangereux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dirty="0">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0033576"/>
                  </a:ext>
                </a:extLst>
              </a:tr>
              <a:tr h="711708">
                <a:tc>
                  <a:txBody>
                    <a:bodyPr/>
                    <a:lstStyle/>
                    <a:p>
                      <a:pPr algn="ctr" fontAlgn="ctr"/>
                      <a:r>
                        <a:rPr lang="fr-FR" sz="1800" b="1" i="0" u="none" strike="noStrike">
                          <a:solidFill>
                            <a:srgbClr val="FFFFFF"/>
                          </a:solidFill>
                          <a:effectLst/>
                          <a:latin typeface="Calibri" panose="020F0502020204030204" pitchFamily="34" charset="0"/>
                        </a:rPr>
                        <a:t>Arrêté n° 2850-15 : Les prescriptions particulières relatives à la collecte et la valorisation des batteries usagées.</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dirty="0">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021614"/>
                  </a:ext>
                </a:extLst>
              </a:tr>
              <a:tr h="704586">
                <a:tc>
                  <a:txBody>
                    <a:bodyPr/>
                    <a:lstStyle/>
                    <a:p>
                      <a:pPr algn="ctr" fontAlgn="ctr"/>
                      <a:r>
                        <a:rPr lang="fr-FR" sz="1800" b="1" i="0" u="none" strike="noStrike">
                          <a:solidFill>
                            <a:srgbClr val="FFFFFF"/>
                          </a:solidFill>
                          <a:effectLst/>
                          <a:latin typeface="Calibri" panose="020F0502020204030204" pitchFamily="34" charset="0"/>
                        </a:rPr>
                        <a:t>Décret n° 2-09-319 relatif à la gestion des déchets d'emballages et d'emballages assimilés (2009)</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dirty="0">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6859693"/>
                  </a:ext>
                </a:extLst>
              </a:tr>
              <a:tr h="758377">
                <a:tc>
                  <a:txBody>
                    <a:bodyPr/>
                    <a:lstStyle/>
                    <a:p>
                      <a:pPr algn="ctr" fontAlgn="ctr"/>
                      <a:r>
                        <a:rPr lang="fr-FR" sz="1800" b="1" i="0" u="none" strike="noStrike">
                          <a:solidFill>
                            <a:srgbClr val="FFFFFF"/>
                          </a:solidFill>
                          <a:effectLst/>
                          <a:latin typeface="Calibri" panose="020F0502020204030204" pitchFamily="34" charset="0"/>
                        </a:rPr>
                        <a:t>Loi n° 12-03 relative aux études d'impact</a:t>
                      </a:r>
                      <a:br>
                        <a:rPr lang="fr-FR" sz="1800" b="1" i="0" u="none" strike="noStrike">
                          <a:solidFill>
                            <a:srgbClr val="FFFFFF"/>
                          </a:solidFill>
                          <a:effectLst/>
                          <a:latin typeface="Calibri" panose="020F0502020204030204" pitchFamily="34" charset="0"/>
                        </a:rPr>
                      </a:br>
                      <a:r>
                        <a:rPr lang="fr-FR" sz="1800" b="1" i="0" u="none" strike="noStrike">
                          <a:solidFill>
                            <a:srgbClr val="FFFFFF"/>
                          </a:solidFill>
                          <a:effectLst/>
                          <a:latin typeface="Calibri" panose="020F0502020204030204" pitchFamily="34" charset="0"/>
                        </a:rPr>
                        <a:t>sur l'environnement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dirty="0">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165057"/>
                  </a:ext>
                </a:extLst>
              </a:tr>
              <a:tr h="968389">
                <a:tc>
                  <a:txBody>
                    <a:bodyPr/>
                    <a:lstStyle/>
                    <a:p>
                      <a:pPr algn="ctr" fontAlgn="ctr"/>
                      <a:r>
                        <a:rPr lang="fr-FR" sz="1800" b="1" i="0" u="none" strike="noStrike">
                          <a:solidFill>
                            <a:srgbClr val="FFFFFF"/>
                          </a:solidFill>
                          <a:effectLst/>
                          <a:latin typeface="Calibri" panose="020F0502020204030204" pitchFamily="34" charset="0"/>
                        </a:rPr>
                        <a:t>Loi n° 28-00 relative à la gestion des déchets et à leur élimination promulguée par le dahir n° 1-06-153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dirty="0">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203322"/>
                  </a:ext>
                </a:extLst>
              </a:tr>
              <a:tr h="513361">
                <a:tc>
                  <a:txBody>
                    <a:bodyPr/>
                    <a:lstStyle/>
                    <a:p>
                      <a:pPr algn="ctr" fontAlgn="ctr"/>
                      <a:r>
                        <a:rPr lang="fr-FR" sz="1800" b="1" i="0" u="none" strike="noStrike">
                          <a:solidFill>
                            <a:srgbClr val="FFFFFF"/>
                          </a:solidFill>
                          <a:effectLst/>
                          <a:latin typeface="Calibri" panose="020F0502020204030204" pitchFamily="34" charset="0"/>
                        </a:rPr>
                        <a:t>la loi marocaine n° 10-95 sur l'eau</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fr-FR" sz="2400" b="1" i="0" u="none" strike="noStrike" dirty="0">
                          <a:solidFill>
                            <a:srgbClr val="000000"/>
                          </a:solidFill>
                          <a:effectLst/>
                          <a:latin typeface="Calibri" panose="020F0502020204030204" pitchFamily="34" charset="0"/>
                        </a:rPr>
                        <a:t>x</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dirty="0">
                          <a:solidFill>
                            <a:srgbClr val="000000"/>
                          </a:solidFill>
                          <a:effectLst/>
                          <a:latin typeface="Calibri" panose="020F0502020204030204" pitchFamily="34" charset="0"/>
                        </a:rPr>
                        <a:t> </a:t>
                      </a:r>
                    </a:p>
                  </a:txBody>
                  <a:tcPr marL="6269" marR="6269" marT="6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135128"/>
                  </a:ext>
                </a:extLst>
              </a:tr>
            </a:tbl>
          </a:graphicData>
        </a:graphic>
      </p:graphicFrame>
    </p:spTree>
    <p:extLst>
      <p:ext uri="{BB962C8B-B14F-4D97-AF65-F5344CB8AC3E}">
        <p14:creationId xmlns:p14="http://schemas.microsoft.com/office/powerpoint/2010/main" val="4201912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4FBDD10-96B6-4430-8D2F-50D7AFF2B5B7}"/>
              </a:ext>
            </a:extLst>
          </p:cNvPr>
          <p:cNvSpPr/>
          <p:nvPr/>
        </p:nvSpPr>
        <p:spPr>
          <a:xfrm>
            <a:off x="0" y="-3850"/>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2" name="Freeform 2"/>
          <p:cNvSpPr/>
          <p:nvPr/>
        </p:nvSpPr>
        <p:spPr>
          <a:xfrm rot="-5400000" flipH="1" flipV="1">
            <a:off x="-183894" y="-674598"/>
            <a:ext cx="2117840" cy="3264897"/>
          </a:xfrm>
          <a:custGeom>
            <a:avLst/>
            <a:gdLst/>
            <a:ahLst/>
            <a:cxnLst/>
            <a:rect l="l" t="t" r="r" b="b"/>
            <a:pathLst>
              <a:path w="2117840" h="3264897">
                <a:moveTo>
                  <a:pt x="2117840" y="3264897"/>
                </a:moveTo>
                <a:lnTo>
                  <a:pt x="0" y="3264897"/>
                </a:lnTo>
                <a:lnTo>
                  <a:pt x="0" y="0"/>
                </a:lnTo>
                <a:lnTo>
                  <a:pt x="2117840" y="0"/>
                </a:lnTo>
                <a:lnTo>
                  <a:pt x="2117840" y="3264897"/>
                </a:lnTo>
                <a:close/>
              </a:path>
            </a:pathLst>
          </a:custGeom>
          <a:blipFill>
            <a:blip r:embed="rId2">
              <a:extLst>
                <a:ext uri="{96DAC541-7B7A-43D3-8B79-37D633B846F1}">
                  <asvg:svgBlip xmlns:asvg="http://schemas.microsoft.com/office/drawing/2016/SVG/main" r:embed="rId3"/>
                </a:ext>
              </a:extLst>
            </a:blip>
            <a:stretch>
              <a:fillRect r="-75183"/>
            </a:stretch>
          </a:blipFill>
        </p:spPr>
      </p:sp>
      <p:sp>
        <p:nvSpPr>
          <p:cNvPr id="3" name="Freeform 3"/>
          <p:cNvSpPr/>
          <p:nvPr/>
        </p:nvSpPr>
        <p:spPr>
          <a:xfrm rot="-5400000" flipH="1">
            <a:off x="16351493" y="-712127"/>
            <a:ext cx="2117840" cy="3264897"/>
          </a:xfrm>
          <a:custGeom>
            <a:avLst/>
            <a:gdLst/>
            <a:ahLst/>
            <a:cxnLst/>
            <a:rect l="l" t="t" r="r" b="b"/>
            <a:pathLst>
              <a:path w="2117840" h="3264897">
                <a:moveTo>
                  <a:pt x="2117840" y="0"/>
                </a:moveTo>
                <a:lnTo>
                  <a:pt x="0" y="0"/>
                </a:lnTo>
                <a:lnTo>
                  <a:pt x="0" y="3264898"/>
                </a:lnTo>
                <a:lnTo>
                  <a:pt x="2117840" y="3264898"/>
                </a:lnTo>
                <a:lnTo>
                  <a:pt x="2117840" y="0"/>
                </a:lnTo>
                <a:close/>
              </a:path>
            </a:pathLst>
          </a:custGeom>
          <a:blipFill>
            <a:blip r:embed="rId2">
              <a:extLst>
                <a:ext uri="{96DAC541-7B7A-43D3-8B79-37D633B846F1}">
                  <asvg:svgBlip xmlns:asvg="http://schemas.microsoft.com/office/drawing/2016/SVG/main" r:embed="rId3"/>
                </a:ext>
              </a:extLst>
            </a:blip>
            <a:stretch>
              <a:fillRect r="-75183"/>
            </a:stretch>
          </a:blipFill>
        </p:spPr>
      </p:sp>
      <p:grpSp>
        <p:nvGrpSpPr>
          <p:cNvPr id="4" name="Group 4"/>
          <p:cNvGrpSpPr/>
          <p:nvPr/>
        </p:nvGrpSpPr>
        <p:grpSpPr>
          <a:xfrm>
            <a:off x="3938494" y="9963150"/>
            <a:ext cx="16477376" cy="783580"/>
            <a:chOff x="0" y="0"/>
            <a:chExt cx="4339720" cy="206375"/>
          </a:xfrm>
        </p:grpSpPr>
        <p:sp>
          <p:nvSpPr>
            <p:cNvPr id="5" name="Freeform 5"/>
            <p:cNvSpPr/>
            <p:nvPr/>
          </p:nvSpPr>
          <p:spPr>
            <a:xfrm>
              <a:off x="0" y="0"/>
              <a:ext cx="4339720" cy="206375"/>
            </a:xfrm>
            <a:custGeom>
              <a:avLst/>
              <a:gdLst/>
              <a:ahLst/>
              <a:cxnLst/>
              <a:rect l="l" t="t" r="r" b="b"/>
              <a:pathLst>
                <a:path w="4339720" h="206375">
                  <a:moveTo>
                    <a:pt x="203200" y="0"/>
                  </a:moveTo>
                  <a:lnTo>
                    <a:pt x="4339720" y="0"/>
                  </a:lnTo>
                  <a:lnTo>
                    <a:pt x="4136520" y="206375"/>
                  </a:lnTo>
                  <a:lnTo>
                    <a:pt x="0" y="206375"/>
                  </a:lnTo>
                  <a:lnTo>
                    <a:pt x="203200" y="0"/>
                  </a:lnTo>
                  <a:close/>
                </a:path>
              </a:pathLst>
            </a:custGeom>
            <a:solidFill>
              <a:srgbClr val="00BF63"/>
            </a:solidFill>
          </p:spPr>
        </p:sp>
        <p:sp>
          <p:nvSpPr>
            <p:cNvPr id="6" name="TextBox 6"/>
            <p:cNvSpPr txBox="1"/>
            <p:nvPr/>
          </p:nvSpPr>
          <p:spPr>
            <a:xfrm>
              <a:off x="101600" y="-57150"/>
              <a:ext cx="4136520" cy="2635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4868" y="9963150"/>
            <a:ext cx="7295490" cy="783580"/>
            <a:chOff x="0" y="0"/>
            <a:chExt cx="1921446" cy="206375"/>
          </a:xfrm>
        </p:grpSpPr>
        <p:sp>
          <p:nvSpPr>
            <p:cNvPr id="8" name="Freeform 8"/>
            <p:cNvSpPr/>
            <p:nvPr/>
          </p:nvSpPr>
          <p:spPr>
            <a:xfrm>
              <a:off x="0" y="0"/>
              <a:ext cx="1921446" cy="206375"/>
            </a:xfrm>
            <a:custGeom>
              <a:avLst/>
              <a:gdLst/>
              <a:ahLst/>
              <a:cxnLst/>
              <a:rect l="l" t="t" r="r" b="b"/>
              <a:pathLst>
                <a:path w="1921446" h="206375">
                  <a:moveTo>
                    <a:pt x="203200" y="0"/>
                  </a:moveTo>
                  <a:lnTo>
                    <a:pt x="1921446" y="0"/>
                  </a:lnTo>
                  <a:lnTo>
                    <a:pt x="1718246" y="206375"/>
                  </a:lnTo>
                  <a:lnTo>
                    <a:pt x="0" y="206375"/>
                  </a:lnTo>
                  <a:lnTo>
                    <a:pt x="203200" y="0"/>
                  </a:lnTo>
                  <a:close/>
                </a:path>
              </a:pathLst>
            </a:custGeom>
            <a:solidFill>
              <a:srgbClr val="024A59"/>
            </a:solidFill>
          </p:spPr>
        </p:sp>
        <p:sp>
          <p:nvSpPr>
            <p:cNvPr id="9" name="TextBox 9"/>
            <p:cNvSpPr txBox="1"/>
            <p:nvPr/>
          </p:nvSpPr>
          <p:spPr>
            <a:xfrm>
              <a:off x="101600" y="-57150"/>
              <a:ext cx="1718246" cy="263525"/>
            </a:xfrm>
            <a:prstGeom prst="rect">
              <a:avLst/>
            </a:prstGeom>
          </p:spPr>
          <p:txBody>
            <a:bodyPr lIns="50800" tIns="50800" rIns="50800" bIns="50800" rtlCol="0" anchor="ctr"/>
            <a:lstStyle/>
            <a:p>
              <a:pPr algn="ctr">
                <a:lnSpc>
                  <a:spcPts val="2659"/>
                </a:lnSpc>
              </a:pPr>
              <a:endParaRPr/>
            </a:p>
          </p:txBody>
        </p:sp>
      </p:grpSp>
      <p:sp>
        <p:nvSpPr>
          <p:cNvPr id="17" name="Freeform 24">
            <a:extLst>
              <a:ext uri="{FF2B5EF4-FFF2-40B4-BE49-F238E27FC236}">
                <a16:creationId xmlns:a16="http://schemas.microsoft.com/office/drawing/2014/main" id="{3203E72C-7ACF-42E4-9851-7BCB9390A1E4}"/>
              </a:ext>
            </a:extLst>
          </p:cNvPr>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4"/>
            <a:stretch>
              <a:fillRect t="-6013"/>
            </a:stretch>
          </a:blipFill>
        </p:spPr>
      </p:sp>
      <p:sp>
        <p:nvSpPr>
          <p:cNvPr id="13" name="ZoneTexte 12">
            <a:extLst>
              <a:ext uri="{FF2B5EF4-FFF2-40B4-BE49-F238E27FC236}">
                <a16:creationId xmlns:a16="http://schemas.microsoft.com/office/drawing/2014/main" id="{2FC4FCC9-BA21-48B0-A2C7-EC1554E4C2BD}"/>
              </a:ext>
            </a:extLst>
          </p:cNvPr>
          <p:cNvSpPr txBox="1"/>
          <p:nvPr/>
        </p:nvSpPr>
        <p:spPr>
          <a:xfrm>
            <a:off x="2160198" y="3339854"/>
            <a:ext cx="13967603" cy="3539430"/>
          </a:xfrm>
          <a:prstGeom prst="rect">
            <a:avLst/>
          </a:prstGeom>
          <a:noFill/>
        </p:spPr>
        <p:txBody>
          <a:bodyPr wrap="square">
            <a:spAutoFit/>
          </a:bodyPr>
          <a:lstStyle/>
          <a:p>
            <a:pPr algn="ctr"/>
            <a:r>
              <a:rPr lang="fr-FR" sz="3200" b="1" dirty="0"/>
              <a:t>l'Office Chérifien des Phosphates (OCP) a démontré un engagement significatif en faveur du développement durable et de l'innovation dans le secteur de la production de phosphates et d'acides phosphoriques. Bien que les détails spécifiques puissent évoluer au fil du temps, l'OCP a probablement adopté des pratiques innovantes pour minimiser son impact environnemental, promouvoir une gestion responsable des ressources et contribuer au bien-être des communautés locales</a:t>
            </a:r>
          </a:p>
        </p:txBody>
      </p:sp>
      <p:sp>
        <p:nvSpPr>
          <p:cNvPr id="15" name="TextBox 25">
            <a:extLst>
              <a:ext uri="{FF2B5EF4-FFF2-40B4-BE49-F238E27FC236}">
                <a16:creationId xmlns:a16="http://schemas.microsoft.com/office/drawing/2014/main" id="{42FAE26C-FEE5-456A-ABBC-AB65432EDEFE}"/>
              </a:ext>
            </a:extLst>
          </p:cNvPr>
          <p:cNvSpPr txBox="1"/>
          <p:nvPr/>
        </p:nvSpPr>
        <p:spPr>
          <a:xfrm>
            <a:off x="6807067" y="1111327"/>
            <a:ext cx="4671305" cy="795089"/>
          </a:xfrm>
          <a:prstGeom prst="rect">
            <a:avLst/>
          </a:prstGeom>
        </p:spPr>
        <p:txBody>
          <a:bodyPr lIns="0" tIns="0" rIns="0" bIns="0" rtlCol="0" anchor="t">
            <a:spAutoFit/>
          </a:bodyPr>
          <a:lstStyle/>
          <a:p>
            <a:pPr>
              <a:lnSpc>
                <a:spcPts val="6209"/>
              </a:lnSpc>
            </a:pPr>
            <a:r>
              <a:rPr lang="en-US" sz="5399" dirty="0">
                <a:solidFill>
                  <a:srgbClr val="000000"/>
                </a:solidFill>
                <a:latin typeface="Poppins Bold"/>
              </a:rPr>
              <a:t>Conclusion</a:t>
            </a:r>
          </a:p>
        </p:txBody>
      </p:sp>
    </p:spTree>
    <p:extLst>
      <p:ext uri="{BB962C8B-B14F-4D97-AF65-F5344CB8AC3E}">
        <p14:creationId xmlns:p14="http://schemas.microsoft.com/office/powerpoint/2010/main" val="270910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8BB2DD0-9B7C-4437-9EB9-EE87BAB1C850}"/>
              </a:ext>
            </a:extLst>
          </p:cNvPr>
          <p:cNvSpPr/>
          <p:nvPr/>
        </p:nvSpPr>
        <p:spPr>
          <a:xfrm>
            <a:off x="0" y="-3850"/>
            <a:ext cx="18528352" cy="10290850"/>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grpSp>
        <p:nvGrpSpPr>
          <p:cNvPr id="2" name="Group 2"/>
          <p:cNvGrpSpPr/>
          <p:nvPr/>
        </p:nvGrpSpPr>
        <p:grpSpPr>
          <a:xfrm rot="-1787783">
            <a:off x="1765300" y="10149589"/>
            <a:ext cx="13758345" cy="7410406"/>
            <a:chOff x="0" y="0"/>
            <a:chExt cx="1296853" cy="698500"/>
          </a:xfrm>
        </p:grpSpPr>
        <p:sp>
          <p:nvSpPr>
            <p:cNvPr id="3" name="Freeform 3"/>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0BF63"/>
            </a:solidFill>
          </p:spPr>
        </p:sp>
        <p:sp>
          <p:nvSpPr>
            <p:cNvPr id="4" name="TextBox 4"/>
            <p:cNvSpPr txBox="1"/>
            <p:nvPr/>
          </p:nvSpPr>
          <p:spPr>
            <a:xfrm>
              <a:off x="114300" y="-57150"/>
              <a:ext cx="1068253"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775767" flipV="1">
            <a:off x="7864699" y="9517084"/>
            <a:ext cx="4968491" cy="236003"/>
          </a:xfrm>
          <a:custGeom>
            <a:avLst/>
            <a:gdLst/>
            <a:ahLst/>
            <a:cxnLst/>
            <a:rect l="l" t="t" r="r" b="b"/>
            <a:pathLst>
              <a:path w="4968491" h="236003">
                <a:moveTo>
                  <a:pt x="0" y="236003"/>
                </a:moveTo>
                <a:lnTo>
                  <a:pt x="4968491" y="236003"/>
                </a:lnTo>
                <a:lnTo>
                  <a:pt x="4968491" y="0"/>
                </a:lnTo>
                <a:lnTo>
                  <a:pt x="0" y="0"/>
                </a:lnTo>
                <a:lnTo>
                  <a:pt x="0" y="236003"/>
                </a:lnTo>
                <a:close/>
              </a:path>
            </a:pathLst>
          </a:custGeom>
          <a:blipFill>
            <a:blip r:embed="rId3">
              <a:alphaModFix amt="80000"/>
            </a:blip>
            <a:stretch>
              <a:fillRect/>
            </a:stretch>
          </a:blipFill>
        </p:spPr>
      </p:sp>
      <p:grpSp>
        <p:nvGrpSpPr>
          <p:cNvPr id="6" name="Group 6"/>
          <p:cNvGrpSpPr/>
          <p:nvPr/>
        </p:nvGrpSpPr>
        <p:grpSpPr>
          <a:xfrm rot="-1787783">
            <a:off x="5129591" y="9086430"/>
            <a:ext cx="13531543" cy="3065584"/>
            <a:chOff x="0" y="0"/>
            <a:chExt cx="3083192" cy="698500"/>
          </a:xfrm>
        </p:grpSpPr>
        <p:sp>
          <p:nvSpPr>
            <p:cNvPr id="7" name="Freeform 7"/>
            <p:cNvSpPr/>
            <p:nvPr/>
          </p:nvSpPr>
          <p:spPr>
            <a:xfrm>
              <a:off x="0" y="0"/>
              <a:ext cx="3083192" cy="698500"/>
            </a:xfrm>
            <a:custGeom>
              <a:avLst/>
              <a:gdLst/>
              <a:ahLst/>
              <a:cxnLst/>
              <a:rect l="l" t="t" r="r" b="b"/>
              <a:pathLst>
                <a:path w="3083192" h="698500">
                  <a:moveTo>
                    <a:pt x="3083192" y="349250"/>
                  </a:moveTo>
                  <a:lnTo>
                    <a:pt x="2879992" y="698500"/>
                  </a:lnTo>
                  <a:lnTo>
                    <a:pt x="203200" y="698500"/>
                  </a:lnTo>
                  <a:lnTo>
                    <a:pt x="0" y="349250"/>
                  </a:lnTo>
                  <a:lnTo>
                    <a:pt x="203200" y="0"/>
                  </a:lnTo>
                  <a:lnTo>
                    <a:pt x="2879992" y="0"/>
                  </a:lnTo>
                  <a:lnTo>
                    <a:pt x="3083192" y="349250"/>
                  </a:lnTo>
                  <a:close/>
                </a:path>
              </a:pathLst>
            </a:custGeom>
            <a:solidFill>
              <a:srgbClr val="024A59"/>
            </a:solidFill>
          </p:spPr>
        </p:sp>
        <p:sp>
          <p:nvSpPr>
            <p:cNvPr id="8" name="TextBox 8"/>
            <p:cNvSpPr txBox="1"/>
            <p:nvPr/>
          </p:nvSpPr>
          <p:spPr>
            <a:xfrm>
              <a:off x="114300" y="-57150"/>
              <a:ext cx="2854592"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1787783">
            <a:off x="10578981" y="-1870630"/>
            <a:ext cx="13758345" cy="7410406"/>
            <a:chOff x="0" y="0"/>
            <a:chExt cx="1296853" cy="698500"/>
          </a:xfrm>
        </p:grpSpPr>
        <p:sp>
          <p:nvSpPr>
            <p:cNvPr id="10" name="Freeform 10"/>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24A59"/>
            </a:solidFill>
          </p:spPr>
        </p:sp>
        <p:sp>
          <p:nvSpPr>
            <p:cNvPr id="11" name="TextBox 11"/>
            <p:cNvSpPr txBox="1"/>
            <p:nvPr/>
          </p:nvSpPr>
          <p:spPr>
            <a:xfrm>
              <a:off x="114300" y="-57150"/>
              <a:ext cx="1068253" cy="7556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1787783">
            <a:off x="9316170" y="-96463"/>
            <a:ext cx="14503583" cy="7811799"/>
            <a:chOff x="0" y="0"/>
            <a:chExt cx="1296853" cy="698500"/>
          </a:xfrm>
        </p:grpSpPr>
        <p:sp>
          <p:nvSpPr>
            <p:cNvPr id="13" name="Freeform 13"/>
            <p:cNvSpPr/>
            <p:nvPr/>
          </p:nvSpPr>
          <p:spPr>
            <a:xfrm>
              <a:off x="0" y="0"/>
              <a:ext cx="1296853" cy="698500"/>
            </a:xfrm>
            <a:custGeom>
              <a:avLst/>
              <a:gdLst/>
              <a:ahLst/>
              <a:cxnLst/>
              <a:rect l="l" t="t" r="r" b="b"/>
              <a:pathLst>
                <a:path w="1296853" h="698500">
                  <a:moveTo>
                    <a:pt x="1296853" y="349250"/>
                  </a:moveTo>
                  <a:lnTo>
                    <a:pt x="1093653" y="698500"/>
                  </a:lnTo>
                  <a:lnTo>
                    <a:pt x="203200" y="698500"/>
                  </a:lnTo>
                  <a:lnTo>
                    <a:pt x="0" y="349250"/>
                  </a:lnTo>
                  <a:lnTo>
                    <a:pt x="203200" y="0"/>
                  </a:lnTo>
                  <a:lnTo>
                    <a:pt x="1093653" y="0"/>
                  </a:lnTo>
                  <a:lnTo>
                    <a:pt x="1296853" y="349250"/>
                  </a:lnTo>
                  <a:close/>
                </a:path>
              </a:pathLst>
            </a:custGeom>
            <a:solidFill>
              <a:srgbClr val="00BF63"/>
            </a:solidFill>
          </p:spPr>
        </p:sp>
        <p:sp>
          <p:nvSpPr>
            <p:cNvPr id="14" name="TextBox 14"/>
            <p:cNvSpPr txBox="1"/>
            <p:nvPr/>
          </p:nvSpPr>
          <p:spPr>
            <a:xfrm>
              <a:off x="114300" y="-57150"/>
              <a:ext cx="1068253" cy="75565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rot="-1775767">
            <a:off x="13825705" y="8472786"/>
            <a:ext cx="4968491" cy="236003"/>
          </a:xfrm>
          <a:custGeom>
            <a:avLst/>
            <a:gdLst/>
            <a:ahLst/>
            <a:cxnLst/>
            <a:rect l="l" t="t" r="r" b="b"/>
            <a:pathLst>
              <a:path w="4968491" h="236003">
                <a:moveTo>
                  <a:pt x="0" y="0"/>
                </a:moveTo>
                <a:lnTo>
                  <a:pt x="4968491" y="0"/>
                </a:lnTo>
                <a:lnTo>
                  <a:pt x="4968491" y="236003"/>
                </a:lnTo>
                <a:lnTo>
                  <a:pt x="0" y="236003"/>
                </a:lnTo>
                <a:lnTo>
                  <a:pt x="0" y="0"/>
                </a:lnTo>
                <a:close/>
              </a:path>
            </a:pathLst>
          </a:custGeom>
          <a:blipFill>
            <a:blip r:embed="rId3">
              <a:alphaModFix amt="57000"/>
            </a:blip>
            <a:stretch>
              <a:fillRect/>
            </a:stretch>
          </a:blipFill>
        </p:spPr>
      </p:sp>
      <p:sp>
        <p:nvSpPr>
          <p:cNvPr id="22" name="Freeform 22"/>
          <p:cNvSpPr/>
          <p:nvPr/>
        </p:nvSpPr>
        <p:spPr>
          <a:xfrm rot="-1775767" flipV="1">
            <a:off x="11104039" y="765857"/>
            <a:ext cx="4968491" cy="236003"/>
          </a:xfrm>
          <a:custGeom>
            <a:avLst/>
            <a:gdLst/>
            <a:ahLst/>
            <a:cxnLst/>
            <a:rect l="l" t="t" r="r" b="b"/>
            <a:pathLst>
              <a:path w="4968491" h="236003">
                <a:moveTo>
                  <a:pt x="0" y="236004"/>
                </a:moveTo>
                <a:lnTo>
                  <a:pt x="4968491" y="236004"/>
                </a:lnTo>
                <a:lnTo>
                  <a:pt x="4968491" y="0"/>
                </a:lnTo>
                <a:lnTo>
                  <a:pt x="0" y="0"/>
                </a:lnTo>
                <a:lnTo>
                  <a:pt x="0" y="236004"/>
                </a:lnTo>
                <a:close/>
              </a:path>
            </a:pathLst>
          </a:custGeom>
          <a:blipFill>
            <a:blip r:embed="rId3">
              <a:alphaModFix amt="63000"/>
            </a:blip>
            <a:stretch>
              <a:fillRect/>
            </a:stretch>
          </a:blipFill>
        </p:spPr>
      </p:sp>
      <p:sp>
        <p:nvSpPr>
          <p:cNvPr id="23" name="Freeform 23"/>
          <p:cNvSpPr/>
          <p:nvPr/>
        </p:nvSpPr>
        <p:spPr>
          <a:xfrm rot="1804615">
            <a:off x="9891747" y="8537528"/>
            <a:ext cx="4644064" cy="220593"/>
          </a:xfrm>
          <a:custGeom>
            <a:avLst/>
            <a:gdLst/>
            <a:ahLst/>
            <a:cxnLst/>
            <a:rect l="l" t="t" r="r" b="b"/>
            <a:pathLst>
              <a:path w="4644064" h="220593">
                <a:moveTo>
                  <a:pt x="0" y="0"/>
                </a:moveTo>
                <a:lnTo>
                  <a:pt x="4644063" y="0"/>
                </a:lnTo>
                <a:lnTo>
                  <a:pt x="4644063" y="220593"/>
                </a:lnTo>
                <a:lnTo>
                  <a:pt x="0" y="220593"/>
                </a:lnTo>
                <a:lnTo>
                  <a:pt x="0" y="0"/>
                </a:lnTo>
                <a:close/>
              </a:path>
            </a:pathLst>
          </a:custGeom>
          <a:blipFill>
            <a:blip r:embed="rId3">
              <a:alphaModFix amt="80000"/>
            </a:blip>
            <a:stretch>
              <a:fillRect/>
            </a:stretch>
          </a:blipFill>
        </p:spPr>
      </p:sp>
      <p:grpSp>
        <p:nvGrpSpPr>
          <p:cNvPr id="29" name="Group 16">
            <a:extLst>
              <a:ext uri="{FF2B5EF4-FFF2-40B4-BE49-F238E27FC236}">
                <a16:creationId xmlns:a16="http://schemas.microsoft.com/office/drawing/2014/main" id="{F5D3A790-5A7C-4572-B01C-735BFF86DDB3}"/>
              </a:ext>
            </a:extLst>
          </p:cNvPr>
          <p:cNvGrpSpPr/>
          <p:nvPr/>
        </p:nvGrpSpPr>
        <p:grpSpPr>
          <a:xfrm>
            <a:off x="10595487" y="939081"/>
            <a:ext cx="7226346" cy="8408839"/>
            <a:chOff x="0" y="0"/>
            <a:chExt cx="698500" cy="812800"/>
          </a:xfrm>
        </p:grpSpPr>
        <p:sp>
          <p:nvSpPr>
            <p:cNvPr id="30" name="Freeform 17">
              <a:extLst>
                <a:ext uri="{FF2B5EF4-FFF2-40B4-BE49-F238E27FC236}">
                  <a16:creationId xmlns:a16="http://schemas.microsoft.com/office/drawing/2014/main" id="{E1F7A15E-BBB3-4AA2-A5CB-71085090CF9D}"/>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24A59"/>
            </a:solidFill>
          </p:spPr>
        </p:sp>
        <p:sp>
          <p:nvSpPr>
            <p:cNvPr id="31" name="TextBox 18">
              <a:extLst>
                <a:ext uri="{FF2B5EF4-FFF2-40B4-BE49-F238E27FC236}">
                  <a16:creationId xmlns:a16="http://schemas.microsoft.com/office/drawing/2014/main" id="{3284B083-40F2-4B32-94A8-C2A28BE60E90}"/>
                </a:ext>
              </a:extLst>
            </p:cNvPr>
            <p:cNvSpPr txBox="1"/>
            <p:nvPr/>
          </p:nvSpPr>
          <p:spPr>
            <a:xfrm>
              <a:off x="0" y="82550"/>
              <a:ext cx="698500" cy="590550"/>
            </a:xfrm>
            <a:prstGeom prst="rect">
              <a:avLst/>
            </a:prstGeom>
          </p:spPr>
          <p:txBody>
            <a:bodyPr lIns="50800" tIns="50800" rIns="50800" bIns="50800" rtlCol="0" anchor="ctr"/>
            <a:lstStyle/>
            <a:p>
              <a:pPr algn="ctr">
                <a:lnSpc>
                  <a:spcPts val="2659"/>
                </a:lnSpc>
              </a:pPr>
              <a:endParaRPr/>
            </a:p>
          </p:txBody>
        </p:sp>
      </p:grpSp>
      <p:grpSp>
        <p:nvGrpSpPr>
          <p:cNvPr id="32" name="Group 19">
            <a:extLst>
              <a:ext uri="{FF2B5EF4-FFF2-40B4-BE49-F238E27FC236}">
                <a16:creationId xmlns:a16="http://schemas.microsoft.com/office/drawing/2014/main" id="{4EC34548-DC85-4179-9B89-724E908FBD9C}"/>
              </a:ext>
            </a:extLst>
          </p:cNvPr>
          <p:cNvGrpSpPr>
            <a:grpSpLocks noChangeAspect="1"/>
          </p:cNvGrpSpPr>
          <p:nvPr/>
        </p:nvGrpSpPr>
        <p:grpSpPr>
          <a:xfrm>
            <a:off x="10819302" y="1229804"/>
            <a:ext cx="6778716" cy="7827392"/>
            <a:chOff x="0" y="0"/>
            <a:chExt cx="31287555" cy="36127779"/>
          </a:xfrm>
        </p:grpSpPr>
        <p:sp>
          <p:nvSpPr>
            <p:cNvPr id="33" name="Freeform 20">
              <a:extLst>
                <a:ext uri="{FF2B5EF4-FFF2-40B4-BE49-F238E27FC236}">
                  <a16:creationId xmlns:a16="http://schemas.microsoft.com/office/drawing/2014/main" id="{3C0FE88E-2199-46C5-9A24-4E52CFAF18D2}"/>
                </a:ext>
              </a:extLst>
            </p:cNvPr>
            <p:cNvSpPr/>
            <p:nvPr/>
          </p:nvSpPr>
          <p:spPr>
            <a:xfrm>
              <a:off x="0" y="0"/>
              <a:ext cx="31287467" cy="36127817"/>
            </a:xfrm>
            <a:custGeom>
              <a:avLst/>
              <a:gdLst/>
              <a:ahLst/>
              <a:cxnLst/>
              <a:rect l="l" t="t" r="r" b="b"/>
              <a:pathLst>
                <a:path w="31287467" h="36127817">
                  <a:moveTo>
                    <a:pt x="15643733" y="0"/>
                  </a:moveTo>
                  <a:lnTo>
                    <a:pt x="0" y="9031859"/>
                  </a:lnTo>
                  <a:lnTo>
                    <a:pt x="0" y="27095831"/>
                  </a:lnTo>
                  <a:lnTo>
                    <a:pt x="15643733" y="36127817"/>
                  </a:lnTo>
                  <a:lnTo>
                    <a:pt x="31287467" y="27095958"/>
                  </a:lnTo>
                  <a:lnTo>
                    <a:pt x="31287467" y="9031859"/>
                  </a:lnTo>
                  <a:lnTo>
                    <a:pt x="15643861" y="0"/>
                  </a:lnTo>
                  <a:close/>
                </a:path>
              </a:pathLst>
            </a:custGeom>
            <a:blipFill>
              <a:blip r:embed="rId4"/>
              <a:stretch>
                <a:fillRect l="-52640" r="-52640"/>
              </a:stretch>
            </a:blipFill>
          </p:spPr>
        </p:sp>
      </p:grpSp>
      <p:sp>
        <p:nvSpPr>
          <p:cNvPr id="36" name="TextBox 25">
            <a:extLst>
              <a:ext uri="{FF2B5EF4-FFF2-40B4-BE49-F238E27FC236}">
                <a16:creationId xmlns:a16="http://schemas.microsoft.com/office/drawing/2014/main" id="{7E729284-DDDC-4433-BB21-41CBAEB72873}"/>
              </a:ext>
            </a:extLst>
          </p:cNvPr>
          <p:cNvSpPr txBox="1"/>
          <p:nvPr/>
        </p:nvSpPr>
        <p:spPr>
          <a:xfrm>
            <a:off x="601008" y="4656931"/>
            <a:ext cx="9944100" cy="795089"/>
          </a:xfrm>
          <a:prstGeom prst="rect">
            <a:avLst/>
          </a:prstGeom>
        </p:spPr>
        <p:txBody>
          <a:bodyPr wrap="square" lIns="0" tIns="0" rIns="0" bIns="0" rtlCol="0" anchor="t">
            <a:spAutoFit/>
          </a:bodyPr>
          <a:lstStyle/>
          <a:p>
            <a:pPr>
              <a:lnSpc>
                <a:spcPts val="6209"/>
              </a:lnSpc>
            </a:pPr>
            <a:r>
              <a:rPr lang="en-US" sz="5399" dirty="0">
                <a:solidFill>
                  <a:srgbClr val="000000"/>
                </a:solidFill>
                <a:latin typeface="Poppins Bold"/>
              </a:rPr>
              <a:t>Merci pour </a:t>
            </a:r>
            <a:r>
              <a:rPr lang="en-US" sz="5399" dirty="0" err="1">
                <a:solidFill>
                  <a:srgbClr val="000000"/>
                </a:solidFill>
                <a:latin typeface="Poppins Bold"/>
              </a:rPr>
              <a:t>votre</a:t>
            </a:r>
            <a:r>
              <a:rPr lang="en-US" sz="5399" dirty="0">
                <a:solidFill>
                  <a:srgbClr val="000000"/>
                </a:solidFill>
                <a:latin typeface="Poppins Bold"/>
              </a:rPr>
              <a:t> attention</a:t>
            </a:r>
          </a:p>
        </p:txBody>
      </p:sp>
    </p:spTree>
    <p:extLst>
      <p:ext uri="{BB962C8B-B14F-4D97-AF65-F5344CB8AC3E}">
        <p14:creationId xmlns:p14="http://schemas.microsoft.com/office/powerpoint/2010/main" val="11736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26077 -0.29244 L -2.77778E-6 3.95062E-6 " pathEditMode="relative" rAng="0" ptsTypes="AA">
                                      <p:cBhvr>
                                        <p:cTn id="6" dur="1000" fill="hold"/>
                                        <p:tgtEl>
                                          <p:spTgt spid="12"/>
                                        </p:tgtEl>
                                        <p:attrNameLst>
                                          <p:attrName>ppt_x</p:attrName>
                                          <p:attrName>ppt_y</p:attrName>
                                        </p:attrNameLst>
                                      </p:cBhvr>
                                      <p:rCtr x="-13038" y="14614"/>
                                    </p:animMotion>
                                  </p:childTnLst>
                                </p:cTn>
                              </p:par>
                              <p:par>
                                <p:cTn id="7" presetID="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500" fill="hold"/>
                                        <p:tgtEl>
                                          <p:spTgt spid="2"/>
                                        </p:tgtEl>
                                        <p:attrNameLst>
                                          <p:attrName>ppt_x</p:attrName>
                                        </p:attrNameLst>
                                      </p:cBhvr>
                                      <p:tavLst>
                                        <p:tav tm="0">
                                          <p:val>
                                            <p:strVal val="#ppt_x"/>
                                          </p:val>
                                        </p:tav>
                                        <p:tav tm="100000">
                                          <p:val>
                                            <p:strVal val="#ppt_x"/>
                                          </p:val>
                                        </p:tav>
                                      </p:tavLst>
                                    </p:anim>
                                    <p:anim calcmode="lin" valueType="num">
                                      <p:cBhvr additive="base">
                                        <p:cTn id="10" dur="500" fill="hold"/>
                                        <p:tgtEl>
                                          <p:spTgt spid="2"/>
                                        </p:tgtEl>
                                        <p:attrNameLst>
                                          <p:attrName>ppt_y</p:attrName>
                                        </p:attrNameLst>
                                      </p:cBhvr>
                                      <p:tavLst>
                                        <p:tav tm="0">
                                          <p:val>
                                            <p:strVal val="1+#ppt_h/2"/>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8EDC63-7AA5-44D0-92A1-CE5610A60FC5}"/>
              </a:ext>
            </a:extLst>
          </p:cNvPr>
          <p:cNvSpPr/>
          <p:nvPr/>
        </p:nvSpPr>
        <p:spPr>
          <a:xfrm>
            <a:off x="0" y="-3850"/>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2" name="Freeform 2"/>
          <p:cNvSpPr/>
          <p:nvPr/>
        </p:nvSpPr>
        <p:spPr>
          <a:xfrm rot="-5400000" flipH="1" flipV="1">
            <a:off x="-183894" y="-674598"/>
            <a:ext cx="2117840" cy="3264897"/>
          </a:xfrm>
          <a:custGeom>
            <a:avLst/>
            <a:gdLst/>
            <a:ahLst/>
            <a:cxnLst/>
            <a:rect l="l" t="t" r="r" b="b"/>
            <a:pathLst>
              <a:path w="2117840" h="3264897">
                <a:moveTo>
                  <a:pt x="2117840" y="3264897"/>
                </a:moveTo>
                <a:lnTo>
                  <a:pt x="0" y="3264897"/>
                </a:lnTo>
                <a:lnTo>
                  <a:pt x="0" y="0"/>
                </a:lnTo>
                <a:lnTo>
                  <a:pt x="2117840" y="0"/>
                </a:lnTo>
                <a:lnTo>
                  <a:pt x="2117840" y="3264897"/>
                </a:lnTo>
                <a:close/>
              </a:path>
            </a:pathLst>
          </a:custGeom>
          <a:blipFill>
            <a:blip r:embed="rId3">
              <a:extLst>
                <a:ext uri="{96DAC541-7B7A-43D3-8B79-37D633B846F1}">
                  <asvg:svgBlip xmlns:asvg="http://schemas.microsoft.com/office/drawing/2016/SVG/main" r:embed="rId4"/>
                </a:ext>
              </a:extLst>
            </a:blip>
            <a:stretch>
              <a:fillRect r="-75183"/>
            </a:stretch>
          </a:blipFill>
        </p:spPr>
      </p:sp>
      <p:sp>
        <p:nvSpPr>
          <p:cNvPr id="3" name="Freeform 3"/>
          <p:cNvSpPr/>
          <p:nvPr/>
        </p:nvSpPr>
        <p:spPr>
          <a:xfrm rot="-5400000" flipH="1">
            <a:off x="16351493" y="-712127"/>
            <a:ext cx="2117840" cy="3264897"/>
          </a:xfrm>
          <a:custGeom>
            <a:avLst/>
            <a:gdLst/>
            <a:ahLst/>
            <a:cxnLst/>
            <a:rect l="l" t="t" r="r" b="b"/>
            <a:pathLst>
              <a:path w="2117840" h="3264897">
                <a:moveTo>
                  <a:pt x="2117840" y="0"/>
                </a:moveTo>
                <a:lnTo>
                  <a:pt x="0" y="0"/>
                </a:lnTo>
                <a:lnTo>
                  <a:pt x="0" y="3264898"/>
                </a:lnTo>
                <a:lnTo>
                  <a:pt x="2117840" y="3264898"/>
                </a:lnTo>
                <a:lnTo>
                  <a:pt x="2117840" y="0"/>
                </a:lnTo>
                <a:close/>
              </a:path>
            </a:pathLst>
          </a:custGeom>
          <a:blipFill>
            <a:blip r:embed="rId3">
              <a:extLst>
                <a:ext uri="{96DAC541-7B7A-43D3-8B79-37D633B846F1}">
                  <asvg:svgBlip xmlns:asvg="http://schemas.microsoft.com/office/drawing/2016/SVG/main" r:embed="rId4"/>
                </a:ext>
              </a:extLst>
            </a:blip>
            <a:stretch>
              <a:fillRect r="-75183"/>
            </a:stretch>
          </a:blipFill>
        </p:spPr>
      </p:sp>
      <p:grpSp>
        <p:nvGrpSpPr>
          <p:cNvPr id="4" name="Group 4"/>
          <p:cNvGrpSpPr/>
          <p:nvPr/>
        </p:nvGrpSpPr>
        <p:grpSpPr>
          <a:xfrm>
            <a:off x="3938494" y="9963150"/>
            <a:ext cx="16477376" cy="783580"/>
            <a:chOff x="0" y="0"/>
            <a:chExt cx="4339720" cy="206375"/>
          </a:xfrm>
        </p:grpSpPr>
        <p:sp>
          <p:nvSpPr>
            <p:cNvPr id="5" name="Freeform 5"/>
            <p:cNvSpPr/>
            <p:nvPr/>
          </p:nvSpPr>
          <p:spPr>
            <a:xfrm>
              <a:off x="0" y="0"/>
              <a:ext cx="4339720" cy="206375"/>
            </a:xfrm>
            <a:custGeom>
              <a:avLst/>
              <a:gdLst/>
              <a:ahLst/>
              <a:cxnLst/>
              <a:rect l="l" t="t" r="r" b="b"/>
              <a:pathLst>
                <a:path w="4339720" h="206375">
                  <a:moveTo>
                    <a:pt x="203200" y="0"/>
                  </a:moveTo>
                  <a:lnTo>
                    <a:pt x="4339720" y="0"/>
                  </a:lnTo>
                  <a:lnTo>
                    <a:pt x="4136520" y="206375"/>
                  </a:lnTo>
                  <a:lnTo>
                    <a:pt x="0" y="206375"/>
                  </a:lnTo>
                  <a:lnTo>
                    <a:pt x="203200" y="0"/>
                  </a:lnTo>
                  <a:close/>
                </a:path>
              </a:pathLst>
            </a:custGeom>
            <a:solidFill>
              <a:srgbClr val="00BF63"/>
            </a:solidFill>
          </p:spPr>
        </p:sp>
        <p:sp>
          <p:nvSpPr>
            <p:cNvPr id="6" name="TextBox 6"/>
            <p:cNvSpPr txBox="1"/>
            <p:nvPr/>
          </p:nvSpPr>
          <p:spPr>
            <a:xfrm>
              <a:off x="101600" y="-57150"/>
              <a:ext cx="4136520" cy="2635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4868" y="9963150"/>
            <a:ext cx="7295490" cy="783580"/>
            <a:chOff x="0" y="0"/>
            <a:chExt cx="1921446" cy="206375"/>
          </a:xfrm>
        </p:grpSpPr>
        <p:sp>
          <p:nvSpPr>
            <p:cNvPr id="8" name="Freeform 8"/>
            <p:cNvSpPr/>
            <p:nvPr/>
          </p:nvSpPr>
          <p:spPr>
            <a:xfrm>
              <a:off x="0" y="0"/>
              <a:ext cx="1921446" cy="206375"/>
            </a:xfrm>
            <a:custGeom>
              <a:avLst/>
              <a:gdLst/>
              <a:ahLst/>
              <a:cxnLst/>
              <a:rect l="l" t="t" r="r" b="b"/>
              <a:pathLst>
                <a:path w="1921446" h="206375">
                  <a:moveTo>
                    <a:pt x="203200" y="0"/>
                  </a:moveTo>
                  <a:lnTo>
                    <a:pt x="1921446" y="0"/>
                  </a:lnTo>
                  <a:lnTo>
                    <a:pt x="1718246" y="206375"/>
                  </a:lnTo>
                  <a:lnTo>
                    <a:pt x="0" y="206375"/>
                  </a:lnTo>
                  <a:lnTo>
                    <a:pt x="203200" y="0"/>
                  </a:lnTo>
                  <a:close/>
                </a:path>
              </a:pathLst>
            </a:custGeom>
            <a:solidFill>
              <a:srgbClr val="024A59"/>
            </a:solidFill>
          </p:spPr>
        </p:sp>
        <p:sp>
          <p:nvSpPr>
            <p:cNvPr id="9" name="TextBox 9"/>
            <p:cNvSpPr txBox="1"/>
            <p:nvPr/>
          </p:nvSpPr>
          <p:spPr>
            <a:xfrm>
              <a:off x="101600" y="-57150"/>
              <a:ext cx="1718246" cy="26352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5"/>
            <a:stretch>
              <a:fillRect t="-6013"/>
            </a:stretch>
          </a:blipFill>
        </p:spPr>
      </p:sp>
      <p:sp>
        <p:nvSpPr>
          <p:cNvPr id="11" name="Freeform 11"/>
          <p:cNvSpPr/>
          <p:nvPr/>
        </p:nvSpPr>
        <p:spPr>
          <a:xfrm>
            <a:off x="1757429" y="2401102"/>
            <a:ext cx="14773142" cy="3820796"/>
          </a:xfrm>
          <a:custGeom>
            <a:avLst/>
            <a:gdLst/>
            <a:ahLst/>
            <a:cxnLst/>
            <a:rect l="l" t="t" r="r" b="b"/>
            <a:pathLst>
              <a:path w="14773142" h="3820796">
                <a:moveTo>
                  <a:pt x="0" y="0"/>
                </a:moveTo>
                <a:lnTo>
                  <a:pt x="14773142" y="0"/>
                </a:lnTo>
                <a:lnTo>
                  <a:pt x="14773142" y="3820796"/>
                </a:lnTo>
                <a:lnTo>
                  <a:pt x="0" y="3820796"/>
                </a:lnTo>
                <a:lnTo>
                  <a:pt x="0" y="0"/>
                </a:lnTo>
                <a:close/>
              </a:path>
            </a:pathLst>
          </a:custGeom>
          <a:blipFill>
            <a:blip r:embed="rId6"/>
            <a:stretch>
              <a:fillRect l="-20738" r="-3588" b="-19509"/>
            </a:stretch>
          </a:blipFill>
        </p:spPr>
      </p:sp>
      <p:sp>
        <p:nvSpPr>
          <p:cNvPr id="12" name="TextBox 12"/>
          <p:cNvSpPr txBox="1"/>
          <p:nvPr/>
        </p:nvSpPr>
        <p:spPr>
          <a:xfrm>
            <a:off x="4854259" y="338138"/>
            <a:ext cx="7652110" cy="1362075"/>
          </a:xfrm>
          <a:prstGeom prst="rect">
            <a:avLst/>
          </a:prstGeom>
        </p:spPr>
        <p:txBody>
          <a:bodyPr lIns="0" tIns="0" rIns="0" bIns="0" rtlCol="0" anchor="t">
            <a:spAutoFit/>
          </a:bodyPr>
          <a:lstStyle/>
          <a:p>
            <a:pPr algn="ctr">
              <a:lnSpc>
                <a:spcPts val="5174"/>
              </a:lnSpc>
            </a:pPr>
            <a:r>
              <a:rPr lang="en-US" sz="4500">
                <a:solidFill>
                  <a:srgbClr val="000000"/>
                </a:solidFill>
                <a:latin typeface="Poppins Bold"/>
              </a:rPr>
              <a:t>Chaine de production “OCP”</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D1AE4635-E626-461E-A751-DA9E6EC01171}"/>
              </a:ext>
            </a:extLst>
          </p:cNvPr>
          <p:cNvSpPr/>
          <p:nvPr/>
        </p:nvSpPr>
        <p:spPr>
          <a:xfrm>
            <a:off x="226997" y="19606"/>
            <a:ext cx="18288000" cy="10226838"/>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sp>
        <p:nvSpPr>
          <p:cNvPr id="2" name="Freeform 2"/>
          <p:cNvSpPr/>
          <p:nvPr/>
        </p:nvSpPr>
        <p:spPr>
          <a:xfrm rot="-5400000" flipH="1" flipV="1">
            <a:off x="-183894" y="-674598"/>
            <a:ext cx="2117840" cy="3264897"/>
          </a:xfrm>
          <a:custGeom>
            <a:avLst/>
            <a:gdLst/>
            <a:ahLst/>
            <a:cxnLst/>
            <a:rect l="l" t="t" r="r" b="b"/>
            <a:pathLst>
              <a:path w="2117840" h="3264897">
                <a:moveTo>
                  <a:pt x="2117840" y="3264897"/>
                </a:moveTo>
                <a:lnTo>
                  <a:pt x="0" y="3264897"/>
                </a:lnTo>
                <a:lnTo>
                  <a:pt x="0" y="0"/>
                </a:lnTo>
                <a:lnTo>
                  <a:pt x="2117840" y="0"/>
                </a:lnTo>
                <a:lnTo>
                  <a:pt x="2117840" y="3264897"/>
                </a:lnTo>
                <a:close/>
              </a:path>
            </a:pathLst>
          </a:custGeom>
          <a:blipFill>
            <a:blip r:embed="rId3">
              <a:extLst>
                <a:ext uri="{96DAC541-7B7A-43D3-8B79-37D633B846F1}">
                  <asvg:svgBlip xmlns:asvg="http://schemas.microsoft.com/office/drawing/2016/SVG/main" r:embed="rId4"/>
                </a:ext>
              </a:extLst>
            </a:blip>
            <a:stretch>
              <a:fillRect r="-75183"/>
            </a:stretch>
          </a:blipFill>
        </p:spPr>
      </p:sp>
      <p:sp>
        <p:nvSpPr>
          <p:cNvPr id="3" name="Freeform 3"/>
          <p:cNvSpPr/>
          <p:nvPr/>
        </p:nvSpPr>
        <p:spPr>
          <a:xfrm rot="-5400000" flipH="1">
            <a:off x="16351493" y="-712127"/>
            <a:ext cx="2117840" cy="3264897"/>
          </a:xfrm>
          <a:custGeom>
            <a:avLst/>
            <a:gdLst/>
            <a:ahLst/>
            <a:cxnLst/>
            <a:rect l="l" t="t" r="r" b="b"/>
            <a:pathLst>
              <a:path w="2117840" h="3264897">
                <a:moveTo>
                  <a:pt x="2117840" y="0"/>
                </a:moveTo>
                <a:lnTo>
                  <a:pt x="0" y="0"/>
                </a:lnTo>
                <a:lnTo>
                  <a:pt x="0" y="3264898"/>
                </a:lnTo>
                <a:lnTo>
                  <a:pt x="2117840" y="3264898"/>
                </a:lnTo>
                <a:lnTo>
                  <a:pt x="2117840" y="0"/>
                </a:lnTo>
                <a:close/>
              </a:path>
            </a:pathLst>
          </a:custGeom>
          <a:blipFill>
            <a:blip r:embed="rId3">
              <a:extLst>
                <a:ext uri="{96DAC541-7B7A-43D3-8B79-37D633B846F1}">
                  <asvg:svgBlip xmlns:asvg="http://schemas.microsoft.com/office/drawing/2016/SVG/main" r:embed="rId4"/>
                </a:ext>
              </a:extLst>
            </a:blip>
            <a:stretch>
              <a:fillRect r="-75183"/>
            </a:stretch>
          </a:blipFill>
        </p:spPr>
      </p:sp>
      <p:grpSp>
        <p:nvGrpSpPr>
          <p:cNvPr id="4" name="Group 4"/>
          <p:cNvGrpSpPr/>
          <p:nvPr/>
        </p:nvGrpSpPr>
        <p:grpSpPr>
          <a:xfrm>
            <a:off x="3938494" y="9963150"/>
            <a:ext cx="16477376" cy="783580"/>
            <a:chOff x="0" y="0"/>
            <a:chExt cx="4339720" cy="206375"/>
          </a:xfrm>
        </p:grpSpPr>
        <p:sp>
          <p:nvSpPr>
            <p:cNvPr id="5" name="Freeform 5"/>
            <p:cNvSpPr/>
            <p:nvPr/>
          </p:nvSpPr>
          <p:spPr>
            <a:xfrm>
              <a:off x="0" y="0"/>
              <a:ext cx="4339720" cy="206375"/>
            </a:xfrm>
            <a:custGeom>
              <a:avLst/>
              <a:gdLst/>
              <a:ahLst/>
              <a:cxnLst/>
              <a:rect l="l" t="t" r="r" b="b"/>
              <a:pathLst>
                <a:path w="4339720" h="206375">
                  <a:moveTo>
                    <a:pt x="203200" y="0"/>
                  </a:moveTo>
                  <a:lnTo>
                    <a:pt x="4339720" y="0"/>
                  </a:lnTo>
                  <a:lnTo>
                    <a:pt x="4136520" y="206375"/>
                  </a:lnTo>
                  <a:lnTo>
                    <a:pt x="0" y="206375"/>
                  </a:lnTo>
                  <a:lnTo>
                    <a:pt x="203200" y="0"/>
                  </a:lnTo>
                  <a:close/>
                </a:path>
              </a:pathLst>
            </a:custGeom>
            <a:solidFill>
              <a:srgbClr val="00BF63"/>
            </a:solidFill>
          </p:spPr>
        </p:sp>
        <p:sp>
          <p:nvSpPr>
            <p:cNvPr id="6" name="TextBox 6"/>
            <p:cNvSpPr txBox="1"/>
            <p:nvPr/>
          </p:nvSpPr>
          <p:spPr>
            <a:xfrm>
              <a:off x="101600" y="-57150"/>
              <a:ext cx="4136520" cy="2635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4868" y="9963150"/>
            <a:ext cx="7295490" cy="783580"/>
            <a:chOff x="0" y="0"/>
            <a:chExt cx="1921446" cy="206375"/>
          </a:xfrm>
        </p:grpSpPr>
        <p:sp>
          <p:nvSpPr>
            <p:cNvPr id="8" name="Freeform 8"/>
            <p:cNvSpPr/>
            <p:nvPr/>
          </p:nvSpPr>
          <p:spPr>
            <a:xfrm>
              <a:off x="0" y="0"/>
              <a:ext cx="1921446" cy="206375"/>
            </a:xfrm>
            <a:custGeom>
              <a:avLst/>
              <a:gdLst/>
              <a:ahLst/>
              <a:cxnLst/>
              <a:rect l="l" t="t" r="r" b="b"/>
              <a:pathLst>
                <a:path w="1921446" h="206375">
                  <a:moveTo>
                    <a:pt x="203200" y="0"/>
                  </a:moveTo>
                  <a:lnTo>
                    <a:pt x="1921446" y="0"/>
                  </a:lnTo>
                  <a:lnTo>
                    <a:pt x="1718246" y="206375"/>
                  </a:lnTo>
                  <a:lnTo>
                    <a:pt x="0" y="206375"/>
                  </a:lnTo>
                  <a:lnTo>
                    <a:pt x="203200" y="0"/>
                  </a:lnTo>
                  <a:close/>
                </a:path>
              </a:pathLst>
            </a:custGeom>
            <a:solidFill>
              <a:srgbClr val="024A59"/>
            </a:solidFill>
          </p:spPr>
        </p:sp>
        <p:sp>
          <p:nvSpPr>
            <p:cNvPr id="9" name="TextBox 9"/>
            <p:cNvSpPr txBox="1"/>
            <p:nvPr/>
          </p:nvSpPr>
          <p:spPr>
            <a:xfrm>
              <a:off x="101600" y="-57150"/>
              <a:ext cx="1718246" cy="26352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03244" y="2133968"/>
            <a:ext cx="3189689" cy="5676214"/>
            <a:chOff x="0" y="-57150"/>
            <a:chExt cx="901268" cy="1603852"/>
          </a:xfrm>
        </p:grpSpPr>
        <p:sp>
          <p:nvSpPr>
            <p:cNvPr id="11" name="Freeform 11"/>
            <p:cNvSpPr/>
            <p:nvPr/>
          </p:nvSpPr>
          <p:spPr>
            <a:xfrm>
              <a:off x="0" y="0"/>
              <a:ext cx="901268" cy="1546702"/>
            </a:xfrm>
            <a:custGeom>
              <a:avLst/>
              <a:gdLst/>
              <a:ahLst/>
              <a:cxnLst/>
              <a:rect l="l" t="t" r="r" b="b"/>
              <a:pathLst>
                <a:path w="901268" h="1546702">
                  <a:moveTo>
                    <a:pt x="0" y="0"/>
                  </a:moveTo>
                  <a:lnTo>
                    <a:pt x="901268" y="0"/>
                  </a:lnTo>
                  <a:lnTo>
                    <a:pt x="901268" y="1546702"/>
                  </a:lnTo>
                  <a:lnTo>
                    <a:pt x="0" y="1546702"/>
                  </a:lnTo>
                  <a:close/>
                </a:path>
              </a:pathLst>
            </a:custGeom>
            <a:solidFill>
              <a:srgbClr val="024A59"/>
            </a:solidFill>
          </p:spPr>
          <p:txBody>
            <a:bodyPr/>
            <a:lstStyle/>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pPr marL="285750" indent="-285750">
                <a:buClr>
                  <a:schemeClr val="bg1"/>
                </a:buClr>
                <a:buFont typeface="Wingdings" panose="05000000000000000000" pitchFamily="2" charset="2"/>
                <a:buChar char="v"/>
              </a:pPr>
              <a:endParaRPr lang="fr-FR" dirty="0">
                <a:solidFill>
                  <a:schemeClr val="bg1"/>
                </a:solidFill>
              </a:endParaRPr>
            </a:p>
            <a:p>
              <a:pPr marL="285750" indent="-285750">
                <a:buClr>
                  <a:schemeClr val="bg1"/>
                </a:buClr>
                <a:buFont typeface="Arial" panose="020B0604020202020204" pitchFamily="34" charset="0"/>
                <a:buChar char="•"/>
              </a:pPr>
              <a:r>
                <a:rPr lang="fr-FR" b="1" dirty="0">
                  <a:solidFill>
                    <a:schemeClr val="bg1"/>
                  </a:solidFill>
                </a:rPr>
                <a:t>Forage</a:t>
              </a:r>
            </a:p>
            <a:p>
              <a:pPr marL="285750" indent="-285750">
                <a:buClr>
                  <a:schemeClr val="bg1"/>
                </a:buClr>
                <a:buFont typeface="Arial" panose="020B0604020202020204" pitchFamily="34" charset="0"/>
                <a:buChar char="•"/>
              </a:pPr>
              <a:r>
                <a:rPr lang="fr-FR" b="1" dirty="0">
                  <a:solidFill>
                    <a:schemeClr val="bg1"/>
                  </a:solidFill>
                </a:rPr>
                <a:t>Conception de mine</a:t>
              </a:r>
            </a:p>
            <a:p>
              <a:pPr marL="285750" indent="-285750">
                <a:buClr>
                  <a:schemeClr val="bg1"/>
                </a:buClr>
                <a:buFont typeface="Arial" panose="020B0604020202020204" pitchFamily="34" charset="0"/>
                <a:buChar char="•"/>
              </a:pPr>
              <a:r>
                <a:rPr lang="fr-FR" b="1" dirty="0">
                  <a:solidFill>
                    <a:schemeClr val="bg1"/>
                  </a:solidFill>
                </a:rPr>
                <a:t>Forage d’explosive</a:t>
              </a:r>
            </a:p>
            <a:p>
              <a:pPr marL="285750" indent="-285750">
                <a:buClr>
                  <a:schemeClr val="bg1"/>
                </a:buClr>
                <a:buFont typeface="Arial" panose="020B0604020202020204" pitchFamily="34" charset="0"/>
                <a:buChar char="•"/>
              </a:pPr>
              <a:r>
                <a:rPr lang="fr-FR" b="1" dirty="0">
                  <a:solidFill>
                    <a:schemeClr val="bg1"/>
                  </a:solidFill>
                </a:rPr>
                <a:t>Charge </a:t>
              </a:r>
            </a:p>
            <a:p>
              <a:pPr marL="285750" indent="-285750">
                <a:buClr>
                  <a:schemeClr val="bg1"/>
                </a:buClr>
                <a:buFont typeface="Arial" panose="020B0604020202020204" pitchFamily="34" charset="0"/>
                <a:buChar char="•"/>
              </a:pPr>
              <a:r>
                <a:rPr lang="fr-FR" b="1" dirty="0">
                  <a:solidFill>
                    <a:schemeClr val="bg1"/>
                  </a:solidFill>
                </a:rPr>
                <a:t>Transport </a:t>
              </a:r>
            </a:p>
          </p:txBody>
        </p:sp>
        <p:sp>
          <p:nvSpPr>
            <p:cNvPr id="12" name="TextBox 12"/>
            <p:cNvSpPr txBox="1"/>
            <p:nvPr/>
          </p:nvSpPr>
          <p:spPr>
            <a:xfrm>
              <a:off x="0" y="-57150"/>
              <a:ext cx="901268" cy="1603852"/>
            </a:xfrm>
            <a:prstGeom prst="rect">
              <a:avLst/>
            </a:prstGeom>
          </p:spPr>
          <p:txBody>
            <a:bodyPr lIns="44992" tIns="44992" rIns="44992" bIns="44992" rtlCol="0" anchor="ctr"/>
            <a:lstStyle/>
            <a:p>
              <a:pPr algn="ctr">
                <a:lnSpc>
                  <a:spcPts val="2659"/>
                </a:lnSpc>
              </a:pPr>
              <a:endParaRPr>
                <a:solidFill>
                  <a:schemeClr val="bg1"/>
                </a:solidFill>
              </a:endParaRPr>
            </a:p>
          </p:txBody>
        </p:sp>
      </p:grpSp>
      <p:grpSp>
        <p:nvGrpSpPr>
          <p:cNvPr id="16" name="Group 16"/>
          <p:cNvGrpSpPr/>
          <p:nvPr/>
        </p:nvGrpSpPr>
        <p:grpSpPr>
          <a:xfrm>
            <a:off x="14495067" y="2336228"/>
            <a:ext cx="3189689" cy="5473954"/>
            <a:chOff x="0" y="0"/>
            <a:chExt cx="901268" cy="1546702"/>
          </a:xfrm>
        </p:grpSpPr>
        <p:sp>
          <p:nvSpPr>
            <p:cNvPr id="17" name="Freeform 17"/>
            <p:cNvSpPr/>
            <p:nvPr/>
          </p:nvSpPr>
          <p:spPr>
            <a:xfrm>
              <a:off x="0" y="0"/>
              <a:ext cx="901268" cy="1546702"/>
            </a:xfrm>
            <a:custGeom>
              <a:avLst/>
              <a:gdLst/>
              <a:ahLst/>
              <a:cxnLst/>
              <a:rect l="l" t="t" r="r" b="b"/>
              <a:pathLst>
                <a:path w="901268" h="1546702">
                  <a:moveTo>
                    <a:pt x="0" y="0"/>
                  </a:moveTo>
                  <a:lnTo>
                    <a:pt x="901268" y="0"/>
                  </a:lnTo>
                  <a:lnTo>
                    <a:pt x="901268" y="1546702"/>
                  </a:lnTo>
                  <a:lnTo>
                    <a:pt x="0" y="1546702"/>
                  </a:lnTo>
                  <a:close/>
                </a:path>
              </a:pathLst>
            </a:custGeom>
            <a:solidFill>
              <a:srgbClr val="024A59"/>
            </a:solidFill>
          </p:spPr>
          <p:txBody>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285750" indent="-285750">
                <a:buFont typeface="Arial" panose="020B0604020202020204" pitchFamily="34" charset="0"/>
                <a:buChar char="•"/>
              </a:pPr>
              <a:r>
                <a:rPr lang="fr-FR" b="1" dirty="0">
                  <a:solidFill>
                    <a:schemeClr val="bg1"/>
                  </a:solidFill>
                </a:rPr>
                <a:t>Ammonisation</a:t>
              </a:r>
            </a:p>
            <a:p>
              <a:pPr marL="285750" indent="-285750">
                <a:buFont typeface="Arial" panose="020B0604020202020204" pitchFamily="34" charset="0"/>
                <a:buChar char="•"/>
              </a:pPr>
              <a:r>
                <a:rPr lang="fr-FR" b="1" dirty="0">
                  <a:solidFill>
                    <a:schemeClr val="bg1"/>
                  </a:solidFill>
                </a:rPr>
                <a:t>Granulation</a:t>
              </a:r>
            </a:p>
            <a:p>
              <a:pPr marL="285750" indent="-285750">
                <a:buFont typeface="Arial" panose="020B0604020202020204" pitchFamily="34" charset="0"/>
                <a:buChar char="•"/>
              </a:pPr>
              <a:r>
                <a:rPr lang="fr-FR" b="1" dirty="0">
                  <a:solidFill>
                    <a:schemeClr val="bg1"/>
                  </a:solidFill>
                </a:rPr>
                <a:t>Séchage</a:t>
              </a:r>
            </a:p>
            <a:p>
              <a:pPr marL="285750" indent="-285750">
                <a:buFont typeface="Arial" panose="020B0604020202020204" pitchFamily="34" charset="0"/>
                <a:buChar char="•"/>
              </a:pPr>
              <a:r>
                <a:rPr lang="fr-FR" b="1" dirty="0">
                  <a:solidFill>
                    <a:schemeClr val="bg1"/>
                  </a:solidFill>
                </a:rPr>
                <a:t>Emballage</a:t>
              </a:r>
            </a:p>
            <a:p>
              <a:endParaRPr lang="fr-FR" dirty="0">
                <a:solidFill>
                  <a:schemeClr val="bg1"/>
                </a:solidFill>
              </a:endParaRPr>
            </a:p>
            <a:p>
              <a:endParaRPr lang="fr-FR" dirty="0"/>
            </a:p>
          </p:txBody>
        </p:sp>
        <p:sp>
          <p:nvSpPr>
            <p:cNvPr id="18" name="TextBox 18"/>
            <p:cNvSpPr txBox="1"/>
            <p:nvPr/>
          </p:nvSpPr>
          <p:spPr>
            <a:xfrm>
              <a:off x="0" y="-57150"/>
              <a:ext cx="901268" cy="1603852"/>
            </a:xfrm>
            <a:prstGeom prst="rect">
              <a:avLst/>
            </a:prstGeom>
          </p:spPr>
          <p:txBody>
            <a:bodyPr lIns="44992" tIns="44992" rIns="44992" bIns="44992" rtlCol="0" anchor="ctr"/>
            <a:lstStyle/>
            <a:p>
              <a:pPr algn="ctr">
                <a:lnSpc>
                  <a:spcPts val="2659"/>
                </a:lnSpc>
              </a:pPr>
              <a:endParaRPr/>
            </a:p>
          </p:txBody>
        </p:sp>
      </p:grpSp>
      <p:grpSp>
        <p:nvGrpSpPr>
          <p:cNvPr id="22" name="Group 22"/>
          <p:cNvGrpSpPr/>
          <p:nvPr/>
        </p:nvGrpSpPr>
        <p:grpSpPr>
          <a:xfrm>
            <a:off x="11022111" y="2336228"/>
            <a:ext cx="3189689" cy="5473954"/>
            <a:chOff x="0" y="0"/>
            <a:chExt cx="901268" cy="1546702"/>
          </a:xfrm>
        </p:grpSpPr>
        <p:sp>
          <p:nvSpPr>
            <p:cNvPr id="23" name="Freeform 23"/>
            <p:cNvSpPr/>
            <p:nvPr/>
          </p:nvSpPr>
          <p:spPr>
            <a:xfrm>
              <a:off x="0" y="0"/>
              <a:ext cx="901268" cy="1546702"/>
            </a:xfrm>
            <a:custGeom>
              <a:avLst/>
              <a:gdLst/>
              <a:ahLst/>
              <a:cxnLst/>
              <a:rect l="l" t="t" r="r" b="b"/>
              <a:pathLst>
                <a:path w="901268" h="1546702">
                  <a:moveTo>
                    <a:pt x="0" y="0"/>
                  </a:moveTo>
                  <a:lnTo>
                    <a:pt x="901268" y="0"/>
                  </a:lnTo>
                  <a:lnTo>
                    <a:pt x="901268" y="1546702"/>
                  </a:lnTo>
                  <a:lnTo>
                    <a:pt x="0" y="1546702"/>
                  </a:lnTo>
                  <a:close/>
                </a:path>
              </a:pathLst>
            </a:custGeom>
            <a:solidFill>
              <a:srgbClr val="024A59"/>
            </a:solidFill>
          </p:spPr>
          <p:txBody>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285750" indent="-285750">
                <a:buFont typeface="Arial" panose="020B0604020202020204" pitchFamily="34" charset="0"/>
                <a:buChar char="•"/>
              </a:pPr>
              <a:r>
                <a:rPr lang="en-IN" sz="1800" b="1" dirty="0" err="1">
                  <a:solidFill>
                    <a:schemeClr val="bg1"/>
                  </a:solidFill>
                  <a:latin typeface="Cambria" panose="02040503050406030204" pitchFamily="18" charset="0"/>
                  <a:ea typeface="Cambria" panose="02040503050406030204" pitchFamily="18" charset="0"/>
                </a:rPr>
                <a:t>Brulure</a:t>
              </a:r>
              <a:r>
                <a:rPr lang="en-IN" sz="1800" b="1" dirty="0">
                  <a:solidFill>
                    <a:schemeClr val="bg1"/>
                  </a:solidFill>
                  <a:latin typeface="Cambria" panose="02040503050406030204" pitchFamily="18" charset="0"/>
                  <a:ea typeface="Cambria" panose="02040503050406030204" pitchFamily="18" charset="0"/>
                </a:rPr>
                <a:t> de </a:t>
              </a:r>
              <a:r>
                <a:rPr lang="en-IN" sz="1800" b="1" dirty="0" err="1">
                  <a:solidFill>
                    <a:schemeClr val="bg1"/>
                  </a:solidFill>
                  <a:latin typeface="Cambria" panose="02040503050406030204" pitchFamily="18" charset="0"/>
                  <a:ea typeface="Cambria" panose="02040503050406030204" pitchFamily="18" charset="0"/>
                </a:rPr>
                <a:t>soufre</a:t>
              </a:r>
              <a:endParaRPr lang="en-IN" sz="1800" b="1"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800" b="1" dirty="0">
                  <a:solidFill>
                    <a:schemeClr val="bg1"/>
                  </a:solidFill>
                  <a:latin typeface="Cambria" panose="02040503050406030204" pitchFamily="18" charset="0"/>
                  <a:ea typeface="Cambria" panose="02040503050406030204" pitchFamily="18" charset="0"/>
                </a:rPr>
                <a:t>Conversion SO2 à  SO3</a:t>
              </a:r>
            </a:p>
            <a:p>
              <a:pPr marL="285750" indent="-285750">
                <a:buFont typeface="Arial" panose="020B0604020202020204" pitchFamily="34" charset="0"/>
                <a:buChar char="•"/>
              </a:pPr>
              <a:r>
                <a:rPr lang="en-IN" sz="1800" b="1" dirty="0">
                  <a:solidFill>
                    <a:schemeClr val="bg1"/>
                  </a:solidFill>
                  <a:latin typeface="Cambria" panose="02040503050406030204" pitchFamily="18" charset="0"/>
                  <a:ea typeface="Cambria" panose="02040503050406030204" pitchFamily="18" charset="0"/>
                </a:rPr>
                <a:t>Absorption dans </a:t>
              </a:r>
              <a:r>
                <a:rPr lang="en-IN" sz="1800" b="1" dirty="0" err="1">
                  <a:solidFill>
                    <a:schemeClr val="bg1"/>
                  </a:solidFill>
                  <a:latin typeface="Cambria" panose="02040503050406030204" pitchFamily="18" charset="0"/>
                  <a:ea typeface="Cambria" panose="02040503050406030204" pitchFamily="18" charset="0"/>
                </a:rPr>
                <a:t>l’eau</a:t>
              </a:r>
              <a:endParaRPr lang="en-IN" sz="1800" b="1"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800" b="1" dirty="0" err="1">
                  <a:solidFill>
                    <a:schemeClr val="bg1"/>
                  </a:solidFill>
                  <a:latin typeface="Cambria" panose="02040503050406030204" pitchFamily="18" charset="0"/>
                  <a:ea typeface="Cambria" panose="02040503050406030204" pitchFamily="18" charset="0"/>
                </a:rPr>
                <a:t>Attaque</a:t>
              </a:r>
              <a:r>
                <a:rPr lang="en-IN" sz="1800" b="1" dirty="0">
                  <a:solidFill>
                    <a:schemeClr val="bg1"/>
                  </a:solidFill>
                  <a:latin typeface="Cambria" panose="02040503050406030204" pitchFamily="18" charset="0"/>
                  <a:ea typeface="Cambria" panose="02040503050406030204" pitchFamily="18" charset="0"/>
                </a:rPr>
                <a:t> de </a:t>
              </a:r>
              <a:r>
                <a:rPr lang="en-IN" sz="1800" b="1" dirty="0" err="1">
                  <a:solidFill>
                    <a:schemeClr val="bg1"/>
                  </a:solidFill>
                  <a:latin typeface="Cambria" panose="02040503050406030204" pitchFamily="18" charset="0"/>
                  <a:ea typeface="Cambria" panose="02040503050406030204" pitchFamily="18" charset="0"/>
                </a:rPr>
                <a:t>l’acide</a:t>
              </a:r>
              <a:r>
                <a:rPr lang="en-IN" sz="1800" b="1" dirty="0">
                  <a:solidFill>
                    <a:schemeClr val="bg1"/>
                  </a:solidFill>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r>
                <a:rPr lang="en-IN" sz="1800" b="1" dirty="0">
                  <a:solidFill>
                    <a:schemeClr val="bg1"/>
                  </a:solidFill>
                  <a:latin typeface="Cambria" panose="02040503050406030204" pitchFamily="18" charset="0"/>
                  <a:ea typeface="Cambria" panose="02040503050406030204" pitchFamily="18" charset="0"/>
                </a:rPr>
                <a:t>Purification et concentration</a:t>
              </a:r>
            </a:p>
            <a:p>
              <a:pPr marL="285750" indent="-285750">
                <a:buFont typeface="Arial" panose="020B0604020202020204" pitchFamily="34" charset="0"/>
                <a:buChar char="•"/>
              </a:pPr>
              <a:endParaRPr lang="en-IN" sz="18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sz="18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sz="18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fr-FR" dirty="0">
                <a:solidFill>
                  <a:schemeClr val="bg1"/>
                </a:solidFill>
              </a:endParaRPr>
            </a:p>
            <a:p>
              <a:endParaRPr lang="fr-FR" dirty="0"/>
            </a:p>
          </p:txBody>
        </p:sp>
        <p:sp>
          <p:nvSpPr>
            <p:cNvPr id="24" name="TextBox 24"/>
            <p:cNvSpPr txBox="1"/>
            <p:nvPr/>
          </p:nvSpPr>
          <p:spPr>
            <a:xfrm>
              <a:off x="0" y="-57150"/>
              <a:ext cx="901268" cy="1603852"/>
            </a:xfrm>
            <a:prstGeom prst="rect">
              <a:avLst/>
            </a:prstGeom>
          </p:spPr>
          <p:txBody>
            <a:bodyPr lIns="44992" tIns="44992" rIns="44992" bIns="44992" rtlCol="0" anchor="ctr"/>
            <a:lstStyle/>
            <a:p>
              <a:pPr algn="ctr">
                <a:lnSpc>
                  <a:spcPts val="2659"/>
                </a:lnSpc>
              </a:pPr>
              <a:endParaRPr/>
            </a:p>
          </p:txBody>
        </p:sp>
      </p:grpSp>
      <p:grpSp>
        <p:nvGrpSpPr>
          <p:cNvPr id="28" name="Group 28"/>
          <p:cNvGrpSpPr/>
          <p:nvPr/>
        </p:nvGrpSpPr>
        <p:grpSpPr>
          <a:xfrm>
            <a:off x="7549155" y="2336228"/>
            <a:ext cx="3189689" cy="5473954"/>
            <a:chOff x="0" y="0"/>
            <a:chExt cx="901268" cy="1546702"/>
          </a:xfrm>
        </p:grpSpPr>
        <p:sp>
          <p:nvSpPr>
            <p:cNvPr id="29" name="Freeform 29"/>
            <p:cNvSpPr/>
            <p:nvPr/>
          </p:nvSpPr>
          <p:spPr>
            <a:xfrm>
              <a:off x="0" y="0"/>
              <a:ext cx="901268" cy="1546702"/>
            </a:xfrm>
            <a:custGeom>
              <a:avLst/>
              <a:gdLst/>
              <a:ahLst/>
              <a:cxnLst/>
              <a:rect l="l" t="t" r="r" b="b"/>
              <a:pathLst>
                <a:path w="901268" h="1546702">
                  <a:moveTo>
                    <a:pt x="0" y="0"/>
                  </a:moveTo>
                  <a:lnTo>
                    <a:pt x="901268" y="0"/>
                  </a:lnTo>
                  <a:lnTo>
                    <a:pt x="901268" y="1546702"/>
                  </a:lnTo>
                  <a:lnTo>
                    <a:pt x="0" y="1546702"/>
                  </a:lnTo>
                  <a:close/>
                </a:path>
              </a:pathLst>
            </a:custGeom>
            <a:solidFill>
              <a:srgbClr val="024A59"/>
            </a:solidFill>
          </p:spPr>
          <p:txBody>
            <a:bodyPr/>
            <a:lstStyle/>
            <a:p>
              <a:endParaRPr lang="fr-FR" dirty="0"/>
            </a:p>
            <a:p>
              <a:endParaRPr lang="fr-FR" dirty="0"/>
            </a:p>
            <a:p>
              <a:endParaRPr lang="fr-FR" dirty="0"/>
            </a:p>
            <a:p>
              <a:endParaRPr lang="fr-FR" dirty="0"/>
            </a:p>
            <a:p>
              <a:endParaRPr lang="fr-FR" dirty="0"/>
            </a:p>
            <a:p>
              <a:endParaRPr lang="fr-FR" dirty="0"/>
            </a:p>
            <a:p>
              <a:endParaRPr lang="fr-FR" dirty="0"/>
            </a:p>
            <a:p>
              <a:pPr marL="285750" indent="-285750">
                <a:buFont typeface="Arial" panose="020B0604020202020204" pitchFamily="34" charset="0"/>
                <a:buChar char="•"/>
              </a:pPr>
              <a:r>
                <a:rPr lang="fr-FR" b="1" dirty="0">
                  <a:solidFill>
                    <a:schemeClr val="bg1"/>
                  </a:solidFill>
                </a:rPr>
                <a:t>Utilisation des énergies fossiles au niveau du train</a:t>
              </a:r>
            </a:p>
            <a:p>
              <a:pPr marL="285750" indent="-285750">
                <a:buFont typeface="Arial" panose="020B0604020202020204" pitchFamily="34" charset="0"/>
                <a:buChar char="•"/>
              </a:pPr>
              <a:endParaRPr lang="fr-FR" b="1" dirty="0">
                <a:solidFill>
                  <a:schemeClr val="bg1"/>
                </a:solidFill>
              </a:endParaRPr>
            </a:p>
            <a:p>
              <a:pPr marL="285750" indent="-285750">
                <a:buFont typeface="Arial" panose="020B0604020202020204" pitchFamily="34" charset="0"/>
                <a:buChar char="•"/>
              </a:pPr>
              <a:r>
                <a:rPr lang="fr-FR" b="1" dirty="0">
                  <a:solidFill>
                    <a:schemeClr val="bg1"/>
                  </a:solidFill>
                </a:rPr>
                <a:t>Transport par des conduites</a:t>
              </a:r>
            </a:p>
            <a:p>
              <a:pPr marL="285750" indent="-285750">
                <a:buFont typeface="Arial" panose="020B0604020202020204" pitchFamily="34" charset="0"/>
                <a:buChar char="•"/>
              </a:pPr>
              <a:endParaRPr lang="fr-FR" b="1" dirty="0">
                <a:solidFill>
                  <a:schemeClr val="bg1"/>
                </a:solidFill>
              </a:endParaRPr>
            </a:p>
            <a:p>
              <a:pPr marL="285750" indent="-285750">
                <a:buFont typeface="Arial" panose="020B0604020202020204" pitchFamily="34" charset="0"/>
                <a:buChar char="•"/>
              </a:pPr>
              <a:r>
                <a:rPr lang="fr-FR" b="1" dirty="0">
                  <a:solidFill>
                    <a:schemeClr val="bg1"/>
                  </a:solidFill>
                </a:rPr>
                <a:t>Exportation maritime</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p>
          </p:txBody>
        </p:sp>
        <p:sp>
          <p:nvSpPr>
            <p:cNvPr id="30" name="TextBox 30"/>
            <p:cNvSpPr txBox="1"/>
            <p:nvPr/>
          </p:nvSpPr>
          <p:spPr>
            <a:xfrm>
              <a:off x="0" y="-57150"/>
              <a:ext cx="901268" cy="1603852"/>
            </a:xfrm>
            <a:prstGeom prst="rect">
              <a:avLst/>
            </a:prstGeom>
          </p:spPr>
          <p:txBody>
            <a:bodyPr lIns="44992" tIns="44992" rIns="44992" bIns="44992" rtlCol="0" anchor="ctr"/>
            <a:lstStyle/>
            <a:p>
              <a:pPr algn="ctr">
                <a:lnSpc>
                  <a:spcPts val="2659"/>
                </a:lnSpc>
              </a:pPr>
              <a:endParaRPr/>
            </a:p>
          </p:txBody>
        </p:sp>
      </p:grpSp>
      <p:grpSp>
        <p:nvGrpSpPr>
          <p:cNvPr id="34" name="Group 34"/>
          <p:cNvGrpSpPr/>
          <p:nvPr/>
        </p:nvGrpSpPr>
        <p:grpSpPr>
          <a:xfrm>
            <a:off x="4076200" y="2336228"/>
            <a:ext cx="3189689" cy="5473954"/>
            <a:chOff x="0" y="0"/>
            <a:chExt cx="901268" cy="1546702"/>
          </a:xfrm>
        </p:grpSpPr>
        <p:sp>
          <p:nvSpPr>
            <p:cNvPr id="35" name="Freeform 35"/>
            <p:cNvSpPr/>
            <p:nvPr/>
          </p:nvSpPr>
          <p:spPr>
            <a:xfrm>
              <a:off x="0" y="0"/>
              <a:ext cx="901268" cy="1546702"/>
            </a:xfrm>
            <a:custGeom>
              <a:avLst/>
              <a:gdLst/>
              <a:ahLst/>
              <a:cxnLst/>
              <a:rect l="l" t="t" r="r" b="b"/>
              <a:pathLst>
                <a:path w="901268" h="1546702">
                  <a:moveTo>
                    <a:pt x="0" y="0"/>
                  </a:moveTo>
                  <a:lnTo>
                    <a:pt x="901268" y="0"/>
                  </a:lnTo>
                  <a:lnTo>
                    <a:pt x="901268" y="1546702"/>
                  </a:lnTo>
                  <a:lnTo>
                    <a:pt x="0" y="1546702"/>
                  </a:lnTo>
                  <a:close/>
                </a:path>
              </a:pathLst>
            </a:custGeom>
            <a:solidFill>
              <a:srgbClr val="024A59"/>
            </a:solidFill>
          </p:spPr>
          <p:txBody>
            <a:bodyPr/>
            <a:lstStyle/>
            <a:p>
              <a:endParaRPr lang="fr-FR" dirty="0"/>
            </a:p>
            <a:p>
              <a:endParaRPr lang="fr-FR" dirty="0"/>
            </a:p>
            <a:p>
              <a:endParaRPr lang="fr-FR" dirty="0"/>
            </a:p>
            <a:p>
              <a:endParaRPr lang="fr-FR" dirty="0"/>
            </a:p>
            <a:p>
              <a:endParaRPr lang="fr-FR" dirty="0"/>
            </a:p>
            <a:p>
              <a:endParaRPr lang="fr-FR" dirty="0"/>
            </a:p>
            <a:p>
              <a:endParaRPr lang="fr-FR" dirty="0"/>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r>
                <a:rPr lang="fr-FR" b="1" dirty="0">
                  <a:solidFill>
                    <a:schemeClr val="bg1"/>
                  </a:solidFill>
                </a:rPr>
                <a:t>Concassage</a:t>
              </a:r>
            </a:p>
            <a:p>
              <a:pPr marL="285750" indent="-285750">
                <a:buFont typeface="Arial" panose="020B0604020202020204" pitchFamily="34" charset="0"/>
                <a:buChar char="•"/>
              </a:pPr>
              <a:r>
                <a:rPr lang="fr-FR" b="1" dirty="0">
                  <a:solidFill>
                    <a:schemeClr val="bg1"/>
                  </a:solidFill>
                </a:rPr>
                <a:t>Broyage</a:t>
              </a:r>
            </a:p>
            <a:p>
              <a:pPr marL="285750" indent="-285750">
                <a:buFont typeface="Arial" panose="020B0604020202020204" pitchFamily="34" charset="0"/>
                <a:buChar char="•"/>
              </a:pPr>
              <a:r>
                <a:rPr lang="fr-FR" b="1" dirty="0">
                  <a:solidFill>
                    <a:schemeClr val="bg1"/>
                  </a:solidFill>
                </a:rPr>
                <a:t>Lavage</a:t>
              </a:r>
            </a:p>
            <a:p>
              <a:pPr marL="285750" indent="-285750">
                <a:buFont typeface="Arial" panose="020B0604020202020204" pitchFamily="34" charset="0"/>
                <a:buChar char="•"/>
              </a:pPr>
              <a:r>
                <a:rPr lang="fr-FR" b="1" dirty="0">
                  <a:solidFill>
                    <a:schemeClr val="bg1"/>
                  </a:solidFill>
                </a:rPr>
                <a:t>Flottation</a:t>
              </a:r>
            </a:p>
            <a:p>
              <a:pPr marL="285750" indent="-285750">
                <a:buFont typeface="Arial" panose="020B0604020202020204" pitchFamily="34" charset="0"/>
                <a:buChar char="•"/>
              </a:pPr>
              <a:r>
                <a:rPr lang="fr-FR" b="1" dirty="0">
                  <a:solidFill>
                    <a:schemeClr val="bg1"/>
                  </a:solidFill>
                </a:rPr>
                <a:t>Séparation</a:t>
              </a:r>
            </a:p>
            <a:p>
              <a:endParaRPr lang="fr-FR" dirty="0"/>
            </a:p>
          </p:txBody>
        </p:sp>
        <p:sp>
          <p:nvSpPr>
            <p:cNvPr id="36" name="TextBox 36"/>
            <p:cNvSpPr txBox="1"/>
            <p:nvPr/>
          </p:nvSpPr>
          <p:spPr>
            <a:xfrm>
              <a:off x="0" y="-57150"/>
              <a:ext cx="901268" cy="1603852"/>
            </a:xfrm>
            <a:prstGeom prst="rect">
              <a:avLst/>
            </a:prstGeom>
          </p:spPr>
          <p:txBody>
            <a:bodyPr lIns="44992" tIns="44992" rIns="44992" bIns="44992" rtlCol="0" anchor="ctr"/>
            <a:lstStyle/>
            <a:p>
              <a:pPr algn="ctr">
                <a:lnSpc>
                  <a:spcPts val="2659"/>
                </a:lnSpc>
              </a:pPr>
              <a:endParaRPr/>
            </a:p>
          </p:txBody>
        </p:sp>
      </p:grpSp>
      <p:sp>
        <p:nvSpPr>
          <p:cNvPr id="45" name="TextBox 45"/>
          <p:cNvSpPr txBox="1"/>
          <p:nvPr/>
        </p:nvSpPr>
        <p:spPr>
          <a:xfrm>
            <a:off x="3871801" y="323850"/>
            <a:ext cx="10262177" cy="704850"/>
          </a:xfrm>
          <a:prstGeom prst="rect">
            <a:avLst/>
          </a:prstGeom>
        </p:spPr>
        <p:txBody>
          <a:bodyPr lIns="0" tIns="0" rIns="0" bIns="0" rtlCol="0" anchor="t">
            <a:spAutoFit/>
          </a:bodyPr>
          <a:lstStyle/>
          <a:p>
            <a:pPr algn="ctr">
              <a:lnSpc>
                <a:spcPts val="5174"/>
              </a:lnSpc>
            </a:pPr>
            <a:r>
              <a:rPr lang="en-US" sz="4500">
                <a:solidFill>
                  <a:srgbClr val="000000"/>
                </a:solidFill>
                <a:latin typeface="Poppins Bold"/>
              </a:rPr>
              <a:t>Aspects</a:t>
            </a:r>
          </a:p>
        </p:txBody>
      </p:sp>
      <p:sp>
        <p:nvSpPr>
          <p:cNvPr id="46" name="TextBox 46"/>
          <p:cNvSpPr txBox="1"/>
          <p:nvPr/>
        </p:nvSpPr>
        <p:spPr>
          <a:xfrm>
            <a:off x="800779" y="3401928"/>
            <a:ext cx="2794619" cy="351498"/>
          </a:xfrm>
          <a:prstGeom prst="rect">
            <a:avLst/>
          </a:prstGeom>
        </p:spPr>
        <p:txBody>
          <a:bodyPr lIns="0" tIns="0" rIns="0" bIns="0" rtlCol="0" anchor="t">
            <a:spAutoFit/>
          </a:bodyPr>
          <a:lstStyle/>
          <a:p>
            <a:pPr algn="ctr">
              <a:lnSpc>
                <a:spcPts val="2761"/>
              </a:lnSpc>
            </a:pPr>
            <a:r>
              <a:rPr lang="en-US" sz="2301">
                <a:solidFill>
                  <a:srgbClr val="FFFFFF"/>
                </a:solidFill>
                <a:latin typeface="Poppins Bold"/>
              </a:rPr>
              <a:t>Extraction minière</a:t>
            </a:r>
          </a:p>
        </p:txBody>
      </p:sp>
      <p:sp>
        <p:nvSpPr>
          <p:cNvPr id="47" name="TextBox 47"/>
          <p:cNvSpPr txBox="1"/>
          <p:nvPr/>
        </p:nvSpPr>
        <p:spPr>
          <a:xfrm>
            <a:off x="4274102" y="3401928"/>
            <a:ext cx="2793884" cy="693472"/>
          </a:xfrm>
          <a:prstGeom prst="rect">
            <a:avLst/>
          </a:prstGeom>
        </p:spPr>
        <p:txBody>
          <a:bodyPr lIns="0" tIns="0" rIns="0" bIns="0" rtlCol="0" anchor="t">
            <a:spAutoFit/>
          </a:bodyPr>
          <a:lstStyle/>
          <a:p>
            <a:pPr algn="ctr">
              <a:lnSpc>
                <a:spcPts val="2761"/>
              </a:lnSpc>
            </a:pPr>
            <a:r>
              <a:rPr lang="en-US" sz="2301">
                <a:solidFill>
                  <a:srgbClr val="FFFFFF"/>
                </a:solidFill>
                <a:latin typeface="Poppins Bold"/>
              </a:rPr>
              <a:t>Traitement de phosphate brute </a:t>
            </a:r>
          </a:p>
        </p:txBody>
      </p:sp>
      <p:sp>
        <p:nvSpPr>
          <p:cNvPr id="48" name="TextBox 48"/>
          <p:cNvSpPr txBox="1"/>
          <p:nvPr/>
        </p:nvSpPr>
        <p:spPr>
          <a:xfrm>
            <a:off x="7551639" y="3392403"/>
            <a:ext cx="3194858" cy="600782"/>
          </a:xfrm>
          <a:prstGeom prst="rect">
            <a:avLst/>
          </a:prstGeom>
        </p:spPr>
        <p:txBody>
          <a:bodyPr lIns="0" tIns="0" rIns="0" bIns="0" rtlCol="0" anchor="t">
            <a:spAutoFit/>
          </a:bodyPr>
          <a:lstStyle/>
          <a:p>
            <a:pPr algn="ctr">
              <a:lnSpc>
                <a:spcPts val="2349"/>
              </a:lnSpc>
            </a:pPr>
            <a:r>
              <a:rPr lang="en-US" sz="1957">
                <a:solidFill>
                  <a:srgbClr val="FFFFFF"/>
                </a:solidFill>
                <a:latin typeface="Poppins Bold"/>
              </a:rPr>
              <a:t>Transport et </a:t>
            </a:r>
          </a:p>
          <a:p>
            <a:pPr algn="ctr">
              <a:lnSpc>
                <a:spcPts val="2349"/>
              </a:lnSpc>
            </a:pPr>
            <a:r>
              <a:rPr lang="en-US" sz="1957">
                <a:solidFill>
                  <a:srgbClr val="FFFFFF"/>
                </a:solidFill>
                <a:latin typeface="Poppins Bold"/>
              </a:rPr>
              <a:t>chargement</a:t>
            </a:r>
          </a:p>
        </p:txBody>
      </p:sp>
      <p:sp>
        <p:nvSpPr>
          <p:cNvPr id="49" name="TextBox 49"/>
          <p:cNvSpPr txBox="1"/>
          <p:nvPr/>
        </p:nvSpPr>
        <p:spPr>
          <a:xfrm>
            <a:off x="11219645" y="3326911"/>
            <a:ext cx="2794619" cy="1059264"/>
          </a:xfrm>
          <a:prstGeom prst="rect">
            <a:avLst/>
          </a:prstGeom>
        </p:spPr>
        <p:txBody>
          <a:bodyPr lIns="0" tIns="0" rIns="0" bIns="0" rtlCol="0" anchor="t">
            <a:spAutoFit/>
          </a:bodyPr>
          <a:lstStyle/>
          <a:p>
            <a:pPr algn="ctr">
              <a:lnSpc>
                <a:spcPts val="2761"/>
              </a:lnSpc>
            </a:pPr>
            <a:r>
              <a:rPr lang="en-US" sz="2000" dirty="0">
                <a:solidFill>
                  <a:srgbClr val="FFFFFF"/>
                </a:solidFill>
                <a:latin typeface="Poppins Bold"/>
              </a:rPr>
              <a:t>Production </a:t>
            </a:r>
            <a:r>
              <a:rPr lang="en-US" sz="2000" dirty="0" err="1">
                <a:solidFill>
                  <a:srgbClr val="FFFFFF"/>
                </a:solidFill>
                <a:latin typeface="Poppins Bold"/>
              </a:rPr>
              <a:t>acide</a:t>
            </a:r>
            <a:r>
              <a:rPr lang="en-US" sz="2000" dirty="0">
                <a:solidFill>
                  <a:srgbClr val="FFFFFF"/>
                </a:solidFill>
                <a:latin typeface="Poppins Bold"/>
              </a:rPr>
              <a:t> </a:t>
            </a:r>
            <a:r>
              <a:rPr lang="en-US" sz="2000" dirty="0" err="1">
                <a:solidFill>
                  <a:srgbClr val="FFFFFF"/>
                </a:solidFill>
                <a:latin typeface="Poppins Bold"/>
              </a:rPr>
              <a:t>phosphorique</a:t>
            </a:r>
            <a:r>
              <a:rPr lang="en-US" sz="2000" dirty="0">
                <a:solidFill>
                  <a:srgbClr val="FFFFFF"/>
                </a:solidFill>
                <a:latin typeface="Poppins Bold"/>
              </a:rPr>
              <a:t>/</a:t>
            </a:r>
            <a:r>
              <a:rPr lang="en-US" sz="2000" dirty="0" err="1">
                <a:solidFill>
                  <a:srgbClr val="FFFFFF"/>
                </a:solidFill>
                <a:latin typeface="Poppins Bold"/>
              </a:rPr>
              <a:t>sulférique</a:t>
            </a:r>
            <a:endParaRPr lang="en-US" sz="2000" dirty="0">
              <a:solidFill>
                <a:srgbClr val="FFFFFF"/>
              </a:solidFill>
              <a:latin typeface="Poppins Bold"/>
            </a:endParaRPr>
          </a:p>
        </p:txBody>
      </p:sp>
      <p:sp>
        <p:nvSpPr>
          <p:cNvPr id="50" name="TextBox 50"/>
          <p:cNvSpPr txBox="1"/>
          <p:nvPr/>
        </p:nvSpPr>
        <p:spPr>
          <a:xfrm>
            <a:off x="14692602" y="3401928"/>
            <a:ext cx="2794619" cy="693472"/>
          </a:xfrm>
          <a:prstGeom prst="rect">
            <a:avLst/>
          </a:prstGeom>
        </p:spPr>
        <p:txBody>
          <a:bodyPr lIns="0" tIns="0" rIns="0" bIns="0" rtlCol="0" anchor="t">
            <a:spAutoFit/>
          </a:bodyPr>
          <a:lstStyle/>
          <a:p>
            <a:pPr algn="ctr">
              <a:lnSpc>
                <a:spcPts val="2761"/>
              </a:lnSpc>
            </a:pPr>
            <a:r>
              <a:rPr lang="en-US" sz="2301">
                <a:solidFill>
                  <a:srgbClr val="FFFFFF"/>
                </a:solidFill>
                <a:latin typeface="Poppins Bold"/>
              </a:rPr>
              <a:t>Production engrais</a:t>
            </a:r>
          </a:p>
        </p:txBody>
      </p:sp>
      <p:sp>
        <p:nvSpPr>
          <p:cNvPr id="51" name="Freeform 24">
            <a:extLst>
              <a:ext uri="{FF2B5EF4-FFF2-40B4-BE49-F238E27FC236}">
                <a16:creationId xmlns:a16="http://schemas.microsoft.com/office/drawing/2014/main" id="{97AF2D29-BF4E-414E-A108-90C52CE4026F}"/>
              </a:ext>
            </a:extLst>
          </p:cNvPr>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5"/>
            <a:stretch>
              <a:fillRect t="-6013"/>
            </a:stretch>
          </a:blipFill>
        </p:spPr>
      </p:sp>
      <mc:AlternateContent xmlns:mc="http://schemas.openxmlformats.org/markup-compatibility/2006" xmlns:psez="http://schemas.microsoft.com/office/powerpoint/2016/sectionzoom">
        <mc:Choice Requires="psez">
          <p:graphicFrame>
            <p:nvGraphicFramePr>
              <p:cNvPr id="79" name="Zoom de section 78">
                <a:extLst>
                  <a:ext uri="{FF2B5EF4-FFF2-40B4-BE49-F238E27FC236}">
                    <a16:creationId xmlns:a16="http://schemas.microsoft.com/office/drawing/2014/main" id="{FC5A4999-6321-415B-B43E-4BA9CC20133E}"/>
                  </a:ext>
                </a:extLst>
              </p:cNvPr>
              <p:cNvGraphicFramePr>
                <a:graphicFrameLocks noChangeAspect="1"/>
              </p:cNvGraphicFramePr>
              <p:nvPr>
                <p:extLst>
                  <p:ext uri="{D42A27DB-BD31-4B8C-83A1-F6EECF244321}">
                    <p14:modId xmlns:p14="http://schemas.microsoft.com/office/powerpoint/2010/main" val="563230070"/>
                  </p:ext>
                </p:extLst>
              </p:nvPr>
            </p:nvGraphicFramePr>
            <p:xfrm>
              <a:off x="24541" y="1302412"/>
              <a:ext cx="4572000" cy="2571750"/>
            </p:xfrm>
            <a:graphic>
              <a:graphicData uri="http://schemas.microsoft.com/office/powerpoint/2016/sectionzoom">
                <psez:sectionZm>
                  <psez:sectionZmObj sectionId="{43425637-26D7-4D59-A09F-1DA37B9E2BF1}">
                    <psez:zmPr id="{223039AD-A4CF-4C23-A696-F4AF0F890165}" transitionDur="1000" showBg="0">
                      <p166:blipFill xmlns:p166="http://schemas.microsoft.com/office/powerpoint/2016/6/main">
                        <a:blip r:embed="rId6"/>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xmlns="">
          <p:pic>
            <p:nvPicPr>
              <p:cNvPr id="79" name="Zoom de section 78">
                <a:hlinkClick r:id="rId7" action="ppaction://hlinksldjump"/>
                <a:extLst>
                  <a:ext uri="{FF2B5EF4-FFF2-40B4-BE49-F238E27FC236}">
                    <a16:creationId xmlns:a16="http://schemas.microsoft.com/office/drawing/2014/main" id="{FC5A4999-6321-415B-B43E-4BA9CC20133E}"/>
                  </a:ext>
                </a:extLst>
              </p:cNvPr>
              <p:cNvPicPr>
                <a:picLocks noGrp="1" noRot="1" noChangeAspect="1" noMove="1" noResize="1" noEditPoints="1" noAdjustHandles="1" noChangeArrowheads="1" noChangeShapeType="1"/>
              </p:cNvPicPr>
              <p:nvPr/>
            </p:nvPicPr>
            <p:blipFill>
              <a:blip r:embed="rId8"/>
              <a:stretch>
                <a:fillRect/>
              </a:stretch>
            </p:blipFill>
            <p:spPr>
              <a:xfrm>
                <a:off x="24541" y="1302412"/>
                <a:ext cx="4572000" cy="25717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81" name="Zoom de section 80">
                <a:extLst>
                  <a:ext uri="{FF2B5EF4-FFF2-40B4-BE49-F238E27FC236}">
                    <a16:creationId xmlns:a16="http://schemas.microsoft.com/office/drawing/2014/main" id="{DF28EA81-AAF7-44B0-A7F4-E1CAA3FAA56B}"/>
                  </a:ext>
                </a:extLst>
              </p:cNvPr>
              <p:cNvGraphicFramePr>
                <a:graphicFrameLocks noChangeAspect="1"/>
              </p:cNvGraphicFramePr>
              <p:nvPr>
                <p:extLst>
                  <p:ext uri="{D42A27DB-BD31-4B8C-83A1-F6EECF244321}">
                    <p14:modId xmlns:p14="http://schemas.microsoft.com/office/powerpoint/2010/main" val="1217514100"/>
                  </p:ext>
                </p:extLst>
              </p:nvPr>
            </p:nvGraphicFramePr>
            <p:xfrm>
              <a:off x="3485358" y="1302412"/>
              <a:ext cx="4572000" cy="2571750"/>
            </p:xfrm>
            <a:graphic>
              <a:graphicData uri="http://schemas.microsoft.com/office/powerpoint/2016/sectionzoom">
                <psez:sectionZm>
                  <psez:sectionZmObj sectionId="{18A5FC90-20F4-461F-81CE-EBFFD7A1F34A}">
                    <psez:zmPr id="{0B83E37C-91AD-4BD5-8D61-588C0A077CD7}" transitionDur="1000" showBg="0">
                      <p166:blipFill xmlns:p166="http://schemas.microsoft.com/office/powerpoint/2016/6/main">
                        <a:blip r:embed="rId9"/>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xmlns="">
          <p:pic>
            <p:nvPicPr>
              <p:cNvPr id="81" name="Zoom de section 80">
                <a:hlinkClick r:id="rId10" action="ppaction://hlinksldjump"/>
                <a:extLst>
                  <a:ext uri="{FF2B5EF4-FFF2-40B4-BE49-F238E27FC236}">
                    <a16:creationId xmlns:a16="http://schemas.microsoft.com/office/drawing/2014/main" id="{DF28EA81-AAF7-44B0-A7F4-E1CAA3FAA56B}"/>
                  </a:ext>
                </a:extLst>
              </p:cNvPr>
              <p:cNvPicPr>
                <a:picLocks noGrp="1" noRot="1" noChangeAspect="1" noMove="1" noResize="1" noEditPoints="1" noAdjustHandles="1" noChangeArrowheads="1" noChangeShapeType="1"/>
              </p:cNvPicPr>
              <p:nvPr/>
            </p:nvPicPr>
            <p:blipFill>
              <a:blip r:embed="rId11"/>
              <a:stretch>
                <a:fillRect/>
              </a:stretch>
            </p:blipFill>
            <p:spPr>
              <a:xfrm>
                <a:off x="3485358" y="1302412"/>
                <a:ext cx="4572000" cy="25717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83" name="Zoom de section 82">
                <a:extLst>
                  <a:ext uri="{FF2B5EF4-FFF2-40B4-BE49-F238E27FC236}">
                    <a16:creationId xmlns:a16="http://schemas.microsoft.com/office/drawing/2014/main" id="{8CFA6F7F-A80F-4A2D-9CAE-704B5E52DFD6}"/>
                  </a:ext>
                </a:extLst>
              </p:cNvPr>
              <p:cNvGraphicFramePr>
                <a:graphicFrameLocks noChangeAspect="1"/>
              </p:cNvGraphicFramePr>
              <p:nvPr>
                <p:extLst>
                  <p:ext uri="{D42A27DB-BD31-4B8C-83A1-F6EECF244321}">
                    <p14:modId xmlns:p14="http://schemas.microsoft.com/office/powerpoint/2010/main" val="1790397749"/>
                  </p:ext>
                </p:extLst>
              </p:nvPr>
            </p:nvGraphicFramePr>
            <p:xfrm>
              <a:off x="6920177" y="1212269"/>
              <a:ext cx="4572000" cy="2571750"/>
            </p:xfrm>
            <a:graphic>
              <a:graphicData uri="http://schemas.microsoft.com/office/powerpoint/2016/sectionzoom">
                <psez:sectionZm>
                  <psez:sectionZmObj sectionId="{91F64A2D-E8B2-49CC-8BA8-672C7041FB67}">
                    <psez:zmPr id="{9EBB77FC-E51B-459A-B63D-EBADE7E677E3}" transitionDur="1000" showBg="0">
                      <p166:blipFill xmlns:p166="http://schemas.microsoft.com/office/powerpoint/2016/6/main">
                        <a:blip r:embed="rId12"/>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xmlns="">
          <p:pic>
            <p:nvPicPr>
              <p:cNvPr id="83" name="Zoom de section 82">
                <a:hlinkClick r:id="rId13" action="ppaction://hlinksldjump"/>
                <a:extLst>
                  <a:ext uri="{FF2B5EF4-FFF2-40B4-BE49-F238E27FC236}">
                    <a16:creationId xmlns:a16="http://schemas.microsoft.com/office/drawing/2014/main" id="{8CFA6F7F-A80F-4A2D-9CAE-704B5E52DFD6}"/>
                  </a:ext>
                </a:extLst>
              </p:cNvPr>
              <p:cNvPicPr>
                <a:picLocks noGrp="1" noRot="1" noChangeAspect="1" noMove="1" noResize="1" noEditPoints="1" noAdjustHandles="1" noChangeArrowheads="1" noChangeShapeType="1"/>
              </p:cNvPicPr>
              <p:nvPr/>
            </p:nvPicPr>
            <p:blipFill>
              <a:blip r:embed="rId14"/>
              <a:stretch>
                <a:fillRect/>
              </a:stretch>
            </p:blipFill>
            <p:spPr>
              <a:xfrm>
                <a:off x="6920177" y="1212269"/>
                <a:ext cx="4572000" cy="25717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85" name="Zoom de section 84">
                <a:extLst>
                  <a:ext uri="{FF2B5EF4-FFF2-40B4-BE49-F238E27FC236}">
                    <a16:creationId xmlns:a16="http://schemas.microsoft.com/office/drawing/2014/main" id="{20A8A3C6-C1A8-422B-B402-953E076C6716}"/>
                  </a:ext>
                </a:extLst>
              </p:cNvPr>
              <p:cNvGraphicFramePr>
                <a:graphicFrameLocks noChangeAspect="1"/>
              </p:cNvGraphicFramePr>
              <p:nvPr>
                <p:extLst>
                  <p:ext uri="{D42A27DB-BD31-4B8C-83A1-F6EECF244321}">
                    <p14:modId xmlns:p14="http://schemas.microsoft.com/office/powerpoint/2010/main" val="3781402345"/>
                  </p:ext>
                </p:extLst>
              </p:nvPr>
            </p:nvGraphicFramePr>
            <p:xfrm>
              <a:off x="10415369" y="1212269"/>
              <a:ext cx="4572000" cy="2571750"/>
            </p:xfrm>
            <a:graphic>
              <a:graphicData uri="http://schemas.microsoft.com/office/powerpoint/2016/sectionzoom">
                <psez:sectionZm>
                  <psez:sectionZmObj sectionId="{D6389F14-A9F6-4CE0-ACAB-58AE68B5BACD}">
                    <psez:zmPr id="{BF303DDC-436B-48A0-8CA3-FC8EE62C1CFD}" transitionDur="1000" showBg="0">
                      <p166:blipFill xmlns:p166="http://schemas.microsoft.com/office/powerpoint/2016/6/main">
                        <a:blip r:embed="rId15"/>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xmlns="">
          <p:pic>
            <p:nvPicPr>
              <p:cNvPr id="85" name="Zoom de section 84">
                <a:hlinkClick r:id="rId16" action="ppaction://hlinksldjump"/>
                <a:extLst>
                  <a:ext uri="{FF2B5EF4-FFF2-40B4-BE49-F238E27FC236}">
                    <a16:creationId xmlns:a16="http://schemas.microsoft.com/office/drawing/2014/main" id="{20A8A3C6-C1A8-422B-B402-953E076C6716}"/>
                  </a:ext>
                </a:extLst>
              </p:cNvPr>
              <p:cNvPicPr>
                <a:picLocks noGrp="1" noRot="1" noChangeAspect="1" noMove="1" noResize="1" noEditPoints="1" noAdjustHandles="1" noChangeArrowheads="1" noChangeShapeType="1"/>
              </p:cNvPicPr>
              <p:nvPr/>
            </p:nvPicPr>
            <p:blipFill>
              <a:blip r:embed="rId17"/>
              <a:stretch>
                <a:fillRect/>
              </a:stretch>
            </p:blipFill>
            <p:spPr>
              <a:xfrm>
                <a:off x="10415369" y="1212269"/>
                <a:ext cx="4572000" cy="25717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87" name="Zoom de section 86">
                <a:extLst>
                  <a:ext uri="{FF2B5EF4-FFF2-40B4-BE49-F238E27FC236}">
                    <a16:creationId xmlns:a16="http://schemas.microsoft.com/office/drawing/2014/main" id="{01D7ED93-2CA5-4171-A447-829EFA57552D}"/>
                  </a:ext>
                </a:extLst>
              </p:cNvPr>
              <p:cNvGraphicFramePr>
                <a:graphicFrameLocks noChangeAspect="1"/>
              </p:cNvGraphicFramePr>
              <p:nvPr>
                <p:extLst>
                  <p:ext uri="{D42A27DB-BD31-4B8C-83A1-F6EECF244321}">
                    <p14:modId xmlns:p14="http://schemas.microsoft.com/office/powerpoint/2010/main" val="3566309500"/>
                  </p:ext>
                </p:extLst>
              </p:nvPr>
            </p:nvGraphicFramePr>
            <p:xfrm>
              <a:off x="13942997" y="1248531"/>
              <a:ext cx="4572000" cy="2571750"/>
            </p:xfrm>
            <a:graphic>
              <a:graphicData uri="http://schemas.microsoft.com/office/powerpoint/2016/sectionzoom">
                <psez:sectionZm>
                  <psez:sectionZmObj sectionId="{AE0E758E-E7E5-4828-BCD7-A40E3D235999}">
                    <psez:zmPr id="{80CFF8C2-FB6C-4A4A-BDF6-E9F39433625B}" transitionDur="1000" showBg="0">
                      <p166:blipFill xmlns:p166="http://schemas.microsoft.com/office/powerpoint/2016/6/main">
                        <a:blip r:embed="rId18"/>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xmlns="">
          <p:pic>
            <p:nvPicPr>
              <p:cNvPr id="87" name="Zoom de section 86">
                <a:hlinkClick r:id="rId19" action="ppaction://hlinksldjump"/>
                <a:extLst>
                  <a:ext uri="{FF2B5EF4-FFF2-40B4-BE49-F238E27FC236}">
                    <a16:creationId xmlns:a16="http://schemas.microsoft.com/office/drawing/2014/main" id="{01D7ED93-2CA5-4171-A447-829EFA57552D}"/>
                  </a:ext>
                </a:extLst>
              </p:cNvPr>
              <p:cNvPicPr>
                <a:picLocks noGrp="1" noRot="1" noChangeAspect="1" noMove="1" noResize="1" noEditPoints="1" noAdjustHandles="1" noChangeArrowheads="1" noChangeShapeType="1"/>
              </p:cNvPicPr>
              <p:nvPr/>
            </p:nvPicPr>
            <p:blipFill>
              <a:blip r:embed="rId20"/>
              <a:stretch>
                <a:fillRect/>
              </a:stretch>
            </p:blipFill>
            <p:spPr>
              <a:xfrm>
                <a:off x="13942997" y="1248531"/>
                <a:ext cx="4572000" cy="2571750"/>
              </a:xfrm>
              <a:prstGeom prst="rect">
                <a:avLst/>
              </a:prstGeom>
            </p:spPr>
          </p:pic>
        </mc:Fallback>
      </mc:AlternateContent>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3">
            <a:extLst>
              <a:ext uri="{FF2B5EF4-FFF2-40B4-BE49-F238E27FC236}">
                <a16:creationId xmlns:a16="http://schemas.microsoft.com/office/drawing/2014/main" id="{4ACA1152-7595-403A-BD6C-D980F241F486}"/>
              </a:ext>
            </a:extLst>
          </p:cNvPr>
          <p:cNvGrpSpPr/>
          <p:nvPr/>
        </p:nvGrpSpPr>
        <p:grpSpPr>
          <a:xfrm>
            <a:off x="4190999" y="489244"/>
            <a:ext cx="8608484" cy="7712459"/>
            <a:chOff x="-31058" y="-57150"/>
            <a:chExt cx="812800" cy="755650"/>
          </a:xfrm>
        </p:grpSpPr>
        <p:sp>
          <p:nvSpPr>
            <p:cNvPr id="21" name="Freeform 14">
              <a:extLst>
                <a:ext uri="{FF2B5EF4-FFF2-40B4-BE49-F238E27FC236}">
                  <a16:creationId xmlns:a16="http://schemas.microsoft.com/office/drawing/2014/main" id="{DCF7F4AE-C3A1-4412-B88C-BF8FD48CACF2}"/>
                </a:ext>
              </a:extLst>
            </p:cNvPr>
            <p:cNvSpPr/>
            <p:nvPr/>
          </p:nvSpPr>
          <p:spPr>
            <a:xfrm>
              <a:off x="-31058" y="-28575"/>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22" name="TextBox 15">
              <a:extLst>
                <a:ext uri="{FF2B5EF4-FFF2-40B4-BE49-F238E27FC236}">
                  <a16:creationId xmlns:a16="http://schemas.microsoft.com/office/drawing/2014/main" id="{749E1E7A-4A18-4C51-A0D2-54AC5F6FFE25}"/>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sp>
        <p:nvSpPr>
          <p:cNvPr id="23" name="Freeform 40">
            <a:extLst>
              <a:ext uri="{FF2B5EF4-FFF2-40B4-BE49-F238E27FC236}">
                <a16:creationId xmlns:a16="http://schemas.microsoft.com/office/drawing/2014/main" id="{1F1346FC-038D-4421-8CDD-50F11C1BBD67}"/>
              </a:ext>
            </a:extLst>
          </p:cNvPr>
          <p:cNvSpPr/>
          <p:nvPr/>
        </p:nvSpPr>
        <p:spPr>
          <a:xfrm>
            <a:off x="5884859" y="1979242"/>
            <a:ext cx="4837032" cy="4732461"/>
          </a:xfrm>
          <a:custGeom>
            <a:avLst/>
            <a:gdLst/>
            <a:ahLst/>
            <a:cxnLst/>
            <a:rect l="l" t="t" r="r" b="b"/>
            <a:pathLst>
              <a:path w="1052435" h="1016915">
                <a:moveTo>
                  <a:pt x="0" y="0"/>
                </a:moveTo>
                <a:lnTo>
                  <a:pt x="1052435" y="0"/>
                </a:lnTo>
                <a:lnTo>
                  <a:pt x="1052435" y="1016915"/>
                </a:lnTo>
                <a:lnTo>
                  <a:pt x="0" y="10169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7027677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0B06C6B-BBF4-498E-83C1-1C4AB03FC878}"/>
              </a:ext>
            </a:extLst>
          </p:cNvPr>
          <p:cNvSpPr/>
          <p:nvPr/>
        </p:nvSpPr>
        <p:spPr>
          <a:xfrm>
            <a:off x="-76200" y="-609612"/>
            <a:ext cx="18821400" cy="11163312"/>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endParaRPr lang="fr-FR" sz="1200" dirty="0">
              <a:noFill/>
            </a:endParaRPr>
          </a:p>
        </p:txBody>
      </p:sp>
      <p:grpSp>
        <p:nvGrpSpPr>
          <p:cNvPr id="13" name="Group 13">
            <a:extLst>
              <a:ext uri="{FF2B5EF4-FFF2-40B4-BE49-F238E27FC236}">
                <a16:creationId xmlns:a16="http://schemas.microsoft.com/office/drawing/2014/main" id="{7BEE8BC1-4D3A-4746-B3DE-F78C211C5209}"/>
              </a:ext>
            </a:extLst>
          </p:cNvPr>
          <p:cNvGrpSpPr/>
          <p:nvPr/>
        </p:nvGrpSpPr>
        <p:grpSpPr>
          <a:xfrm>
            <a:off x="8447573" y="249392"/>
            <a:ext cx="1774623" cy="1480161"/>
            <a:chOff x="0" y="0"/>
            <a:chExt cx="812800" cy="698500"/>
          </a:xfrm>
        </p:grpSpPr>
        <p:sp>
          <p:nvSpPr>
            <p:cNvPr id="14" name="Freeform 14">
              <a:extLst>
                <a:ext uri="{FF2B5EF4-FFF2-40B4-BE49-F238E27FC236}">
                  <a16:creationId xmlns:a16="http://schemas.microsoft.com/office/drawing/2014/main" id="{BE06F500-9485-4FCD-B20B-A20EC3468594}"/>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15" name="TextBox 15">
              <a:extLst>
                <a:ext uri="{FF2B5EF4-FFF2-40B4-BE49-F238E27FC236}">
                  <a16:creationId xmlns:a16="http://schemas.microsoft.com/office/drawing/2014/main" id="{7A0DEBEC-544C-4F01-B44D-80667CE7BD32}"/>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cxnSp>
        <p:nvCxnSpPr>
          <p:cNvPr id="37" name="Straight Connector 88">
            <a:extLst>
              <a:ext uri="{FF2B5EF4-FFF2-40B4-BE49-F238E27FC236}">
                <a16:creationId xmlns:a16="http://schemas.microsoft.com/office/drawing/2014/main" id="{E292DF2C-7BE2-4C1E-B490-F3ED61E580BF}"/>
              </a:ext>
            </a:extLst>
          </p:cNvPr>
          <p:cNvCxnSpPr/>
          <p:nvPr/>
        </p:nvCxnSpPr>
        <p:spPr>
          <a:xfrm flipH="1">
            <a:off x="8266433" y="1794546"/>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90">
            <a:extLst>
              <a:ext uri="{FF2B5EF4-FFF2-40B4-BE49-F238E27FC236}">
                <a16:creationId xmlns:a16="http://schemas.microsoft.com/office/drawing/2014/main" id="{6208FE7A-1D2D-4DFD-9350-C44814F83A8C}"/>
              </a:ext>
            </a:extLst>
          </p:cNvPr>
          <p:cNvCxnSpPr/>
          <p:nvPr/>
        </p:nvCxnSpPr>
        <p:spPr>
          <a:xfrm>
            <a:off x="9903126" y="1762878"/>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Curved Connector 97">
            <a:extLst>
              <a:ext uri="{FF2B5EF4-FFF2-40B4-BE49-F238E27FC236}">
                <a16:creationId xmlns:a16="http://schemas.microsoft.com/office/drawing/2014/main" id="{6D233939-16C9-4BCF-B685-EED851014D8F}"/>
              </a:ext>
            </a:extLst>
          </p:cNvPr>
          <p:cNvCxnSpPr>
            <a:cxnSpLocks/>
          </p:cNvCxnSpPr>
          <p:nvPr/>
        </p:nvCxnSpPr>
        <p:spPr>
          <a:xfrm rot="10800000" flipV="1">
            <a:off x="2344806" y="1037437"/>
            <a:ext cx="6014629" cy="1157770"/>
          </a:xfrm>
          <a:prstGeom prst="curvedConnector3">
            <a:avLst>
              <a:gd name="adj1" fmla="val 9972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Hexagon 59">
            <a:extLst>
              <a:ext uri="{FF2B5EF4-FFF2-40B4-BE49-F238E27FC236}">
                <a16:creationId xmlns:a16="http://schemas.microsoft.com/office/drawing/2014/main" id="{CC3D069F-E7E6-4FD3-BFDC-559A2EBDA5C0}"/>
              </a:ext>
            </a:extLst>
          </p:cNvPr>
          <p:cNvSpPr/>
          <p:nvPr/>
        </p:nvSpPr>
        <p:spPr>
          <a:xfrm>
            <a:off x="867707" y="2273234"/>
            <a:ext cx="3071405"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Forage</a:t>
            </a:r>
          </a:p>
        </p:txBody>
      </p:sp>
      <p:cxnSp>
        <p:nvCxnSpPr>
          <p:cNvPr id="56" name="Curved Connector 97">
            <a:extLst>
              <a:ext uri="{FF2B5EF4-FFF2-40B4-BE49-F238E27FC236}">
                <a16:creationId xmlns:a16="http://schemas.microsoft.com/office/drawing/2014/main" id="{6C06F8EC-5F18-45D6-8F6F-422EA66ADD67}"/>
              </a:ext>
            </a:extLst>
          </p:cNvPr>
          <p:cNvCxnSpPr>
            <a:cxnSpLocks/>
          </p:cNvCxnSpPr>
          <p:nvPr/>
        </p:nvCxnSpPr>
        <p:spPr>
          <a:xfrm>
            <a:off x="10419346" y="990945"/>
            <a:ext cx="5505562" cy="1184738"/>
          </a:xfrm>
          <a:prstGeom prst="curvedConnector3">
            <a:avLst>
              <a:gd name="adj1" fmla="val 9982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Hexagon 59">
            <a:extLst>
              <a:ext uri="{FF2B5EF4-FFF2-40B4-BE49-F238E27FC236}">
                <a16:creationId xmlns:a16="http://schemas.microsoft.com/office/drawing/2014/main" id="{D0ED5972-441D-4A22-9839-583AC89DDD9A}"/>
              </a:ext>
            </a:extLst>
          </p:cNvPr>
          <p:cNvSpPr/>
          <p:nvPr/>
        </p:nvSpPr>
        <p:spPr>
          <a:xfrm>
            <a:off x="4996010" y="2296056"/>
            <a:ext cx="3071405"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Conception de mine</a:t>
            </a:r>
          </a:p>
        </p:txBody>
      </p:sp>
      <p:sp>
        <p:nvSpPr>
          <p:cNvPr id="60" name="Hexagon 59">
            <a:extLst>
              <a:ext uri="{FF2B5EF4-FFF2-40B4-BE49-F238E27FC236}">
                <a16:creationId xmlns:a16="http://schemas.microsoft.com/office/drawing/2014/main" id="{7E26385B-1D6B-433D-9E7E-EB6AAFF3DE25}"/>
              </a:ext>
            </a:extLst>
          </p:cNvPr>
          <p:cNvSpPr/>
          <p:nvPr/>
        </p:nvSpPr>
        <p:spPr>
          <a:xfrm>
            <a:off x="9730253" y="2312025"/>
            <a:ext cx="3071405"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Forage explosive</a:t>
            </a:r>
          </a:p>
        </p:txBody>
      </p:sp>
      <p:sp>
        <p:nvSpPr>
          <p:cNvPr id="61" name="Hexagon 59">
            <a:extLst>
              <a:ext uri="{FF2B5EF4-FFF2-40B4-BE49-F238E27FC236}">
                <a16:creationId xmlns:a16="http://schemas.microsoft.com/office/drawing/2014/main" id="{9AB055FF-88E2-4567-98E5-FB385A1750B7}"/>
              </a:ext>
            </a:extLst>
          </p:cNvPr>
          <p:cNvSpPr/>
          <p:nvPr/>
        </p:nvSpPr>
        <p:spPr>
          <a:xfrm>
            <a:off x="14464496" y="2273234"/>
            <a:ext cx="3071405"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   </a:t>
            </a:r>
            <a:r>
              <a:rPr lang="en-IN" sz="2000" b="1" dirty="0" err="1">
                <a:latin typeface="Cambria" panose="02040503050406030204" pitchFamily="18" charset="0"/>
                <a:ea typeface="Cambria" panose="02040503050406030204" pitchFamily="18" charset="0"/>
              </a:rPr>
              <a:t>Chargement</a:t>
            </a:r>
            <a:r>
              <a:rPr lang="en-IN" sz="2000" b="1" dirty="0">
                <a:latin typeface="Cambria" panose="02040503050406030204" pitchFamily="18" charset="0"/>
                <a:ea typeface="Cambria" panose="02040503050406030204" pitchFamily="18" charset="0"/>
              </a:rPr>
              <a:t>	</a:t>
            </a:r>
          </a:p>
        </p:txBody>
      </p:sp>
      <p:grpSp>
        <p:nvGrpSpPr>
          <p:cNvPr id="95" name="Group 124">
            <a:extLst>
              <a:ext uri="{FF2B5EF4-FFF2-40B4-BE49-F238E27FC236}">
                <a16:creationId xmlns:a16="http://schemas.microsoft.com/office/drawing/2014/main" id="{22C41F17-5227-4776-9839-9F24E767FBD8}"/>
              </a:ext>
            </a:extLst>
          </p:cNvPr>
          <p:cNvGrpSpPr/>
          <p:nvPr/>
        </p:nvGrpSpPr>
        <p:grpSpPr>
          <a:xfrm>
            <a:off x="2344806" y="3733977"/>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96" name="Flowchart: Connector 146">
              <a:extLst>
                <a:ext uri="{FF2B5EF4-FFF2-40B4-BE49-F238E27FC236}">
                  <a16:creationId xmlns:a16="http://schemas.microsoft.com/office/drawing/2014/main" id="{1FC0A40F-0DD0-463A-BB54-A75C2203A5B4}"/>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7" name="Flowchart: Connector 147">
              <a:extLst>
                <a:ext uri="{FF2B5EF4-FFF2-40B4-BE49-F238E27FC236}">
                  <a16:creationId xmlns:a16="http://schemas.microsoft.com/office/drawing/2014/main" id="{FD3F94AE-1F7E-4C61-AA10-BAAB2C7850F2}"/>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8" name="Flowchart: Connector 148">
              <a:extLst>
                <a:ext uri="{FF2B5EF4-FFF2-40B4-BE49-F238E27FC236}">
                  <a16:creationId xmlns:a16="http://schemas.microsoft.com/office/drawing/2014/main" id="{28A536E2-C93D-4561-A955-4DBDD638460F}"/>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9" name="Flowchart: Connector 149">
              <a:extLst>
                <a:ext uri="{FF2B5EF4-FFF2-40B4-BE49-F238E27FC236}">
                  <a16:creationId xmlns:a16="http://schemas.microsoft.com/office/drawing/2014/main" id="{F1D8E932-0C91-400D-A433-035D7707C092}"/>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0" name="Flowchart: Merge 150">
              <a:extLst>
                <a:ext uri="{FF2B5EF4-FFF2-40B4-BE49-F238E27FC236}">
                  <a16:creationId xmlns:a16="http://schemas.microsoft.com/office/drawing/2014/main" id="{123FD0AC-6818-4AE4-BD43-D28B82E54B73}"/>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01" name="Group 123">
            <a:extLst>
              <a:ext uri="{FF2B5EF4-FFF2-40B4-BE49-F238E27FC236}">
                <a16:creationId xmlns:a16="http://schemas.microsoft.com/office/drawing/2014/main" id="{80714BF5-68E1-4874-A02F-203D24AC838A}"/>
              </a:ext>
            </a:extLst>
          </p:cNvPr>
          <p:cNvGrpSpPr/>
          <p:nvPr/>
        </p:nvGrpSpPr>
        <p:grpSpPr>
          <a:xfrm>
            <a:off x="6411735" y="3788478"/>
            <a:ext cx="122952" cy="658484"/>
            <a:chOff x="5050737" y="3468568"/>
            <a:chExt cx="144000" cy="77120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102" name="Flowchart: Connector 141">
              <a:extLst>
                <a:ext uri="{FF2B5EF4-FFF2-40B4-BE49-F238E27FC236}">
                  <a16:creationId xmlns:a16="http://schemas.microsoft.com/office/drawing/2014/main" id="{21C80D41-518F-4906-BEEC-487CFA002814}"/>
                </a:ext>
              </a:extLst>
            </p:cNvPr>
            <p:cNvSpPr/>
            <p:nvPr/>
          </p:nvSpPr>
          <p:spPr>
            <a:xfrm>
              <a:off x="5068737"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3" name="Flowchart: Connector 142">
              <a:extLst>
                <a:ext uri="{FF2B5EF4-FFF2-40B4-BE49-F238E27FC236}">
                  <a16:creationId xmlns:a16="http://schemas.microsoft.com/office/drawing/2014/main" id="{7661BA69-942E-406E-A0CE-A7B8DA12944A}"/>
                </a:ext>
              </a:extLst>
            </p:cNvPr>
            <p:cNvSpPr/>
            <p:nvPr/>
          </p:nvSpPr>
          <p:spPr>
            <a:xfrm>
              <a:off x="5086737"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4" name="Flowchart: Connector 143">
              <a:extLst>
                <a:ext uri="{FF2B5EF4-FFF2-40B4-BE49-F238E27FC236}">
                  <a16:creationId xmlns:a16="http://schemas.microsoft.com/office/drawing/2014/main" id="{1E54370F-BF6C-4934-9A20-E8D0F5966B96}"/>
                </a:ext>
              </a:extLst>
            </p:cNvPr>
            <p:cNvSpPr/>
            <p:nvPr/>
          </p:nvSpPr>
          <p:spPr>
            <a:xfrm>
              <a:off x="5104737"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5" name="Flowchart: Connector 144">
              <a:extLst>
                <a:ext uri="{FF2B5EF4-FFF2-40B4-BE49-F238E27FC236}">
                  <a16:creationId xmlns:a16="http://schemas.microsoft.com/office/drawing/2014/main" id="{1987367E-7EAB-44D4-982A-1D3CAB636747}"/>
                </a:ext>
              </a:extLst>
            </p:cNvPr>
            <p:cNvSpPr/>
            <p:nvPr/>
          </p:nvSpPr>
          <p:spPr>
            <a:xfrm>
              <a:off x="5050737"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6" name="Flowchart: Merge 145">
              <a:extLst>
                <a:ext uri="{FF2B5EF4-FFF2-40B4-BE49-F238E27FC236}">
                  <a16:creationId xmlns:a16="http://schemas.microsoft.com/office/drawing/2014/main" id="{19160DEF-147A-4BB5-A1ED-52A839E92F1F}"/>
                </a:ext>
              </a:extLst>
            </p:cNvPr>
            <p:cNvSpPr/>
            <p:nvPr/>
          </p:nvSpPr>
          <p:spPr>
            <a:xfrm>
              <a:off x="5050940"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13" name="Group 117">
            <a:extLst>
              <a:ext uri="{FF2B5EF4-FFF2-40B4-BE49-F238E27FC236}">
                <a16:creationId xmlns:a16="http://schemas.microsoft.com/office/drawing/2014/main" id="{DB37C0D9-AE1B-4E57-BE57-2ABE7BC38D30}"/>
              </a:ext>
            </a:extLst>
          </p:cNvPr>
          <p:cNvGrpSpPr/>
          <p:nvPr/>
        </p:nvGrpSpPr>
        <p:grpSpPr>
          <a:xfrm>
            <a:off x="11107867" y="3799192"/>
            <a:ext cx="122952" cy="658484"/>
            <a:chOff x="6349360" y="4651691"/>
            <a:chExt cx="144000" cy="771209"/>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grpSpPr>
        <p:sp>
          <p:nvSpPr>
            <p:cNvPr id="114" name="Flowchart: Connector 99">
              <a:extLst>
                <a:ext uri="{FF2B5EF4-FFF2-40B4-BE49-F238E27FC236}">
                  <a16:creationId xmlns:a16="http://schemas.microsoft.com/office/drawing/2014/main" id="{847B8547-E814-4E0A-ABCD-07CDDF3795D2}"/>
                </a:ext>
              </a:extLst>
            </p:cNvPr>
            <p:cNvSpPr/>
            <p:nvPr/>
          </p:nvSpPr>
          <p:spPr>
            <a:xfrm>
              <a:off x="6367360" y="4852917"/>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15" name="Flowchart: Connector 120">
              <a:extLst>
                <a:ext uri="{FF2B5EF4-FFF2-40B4-BE49-F238E27FC236}">
                  <a16:creationId xmlns:a16="http://schemas.microsoft.com/office/drawing/2014/main" id="{5D285682-0D5A-4142-8DDB-C003CF3DE4F5}"/>
                </a:ext>
              </a:extLst>
            </p:cNvPr>
            <p:cNvSpPr/>
            <p:nvPr/>
          </p:nvSpPr>
          <p:spPr>
            <a:xfrm>
              <a:off x="6385360" y="5006586"/>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16" name="Flowchart: Connector 121">
              <a:extLst>
                <a:ext uri="{FF2B5EF4-FFF2-40B4-BE49-F238E27FC236}">
                  <a16:creationId xmlns:a16="http://schemas.microsoft.com/office/drawing/2014/main" id="{047F6D7A-81AA-4750-844D-3CEEA9A19285}"/>
                </a:ext>
              </a:extLst>
            </p:cNvPr>
            <p:cNvSpPr/>
            <p:nvPr/>
          </p:nvSpPr>
          <p:spPr>
            <a:xfrm>
              <a:off x="6403360" y="5129086"/>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17" name="Flowchart: Connector 122">
              <a:extLst>
                <a:ext uri="{FF2B5EF4-FFF2-40B4-BE49-F238E27FC236}">
                  <a16:creationId xmlns:a16="http://schemas.microsoft.com/office/drawing/2014/main" id="{46574AD2-7DCC-4442-8131-17021373CC80}"/>
                </a:ext>
              </a:extLst>
            </p:cNvPr>
            <p:cNvSpPr/>
            <p:nvPr/>
          </p:nvSpPr>
          <p:spPr>
            <a:xfrm>
              <a:off x="6349360" y="4651691"/>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18" name="Flowchart: Merge 109">
              <a:extLst>
                <a:ext uri="{FF2B5EF4-FFF2-40B4-BE49-F238E27FC236}">
                  <a16:creationId xmlns:a16="http://schemas.microsoft.com/office/drawing/2014/main" id="{0A76AE4B-1CD3-44CA-8877-080254CC013F}"/>
                </a:ext>
              </a:extLst>
            </p:cNvPr>
            <p:cNvSpPr/>
            <p:nvPr/>
          </p:nvSpPr>
          <p:spPr>
            <a:xfrm>
              <a:off x="6349563" y="5283200"/>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19" name="Group 118">
            <a:extLst>
              <a:ext uri="{FF2B5EF4-FFF2-40B4-BE49-F238E27FC236}">
                <a16:creationId xmlns:a16="http://schemas.microsoft.com/office/drawing/2014/main" id="{1D2F46B2-CE11-4B5F-A019-23E31360F1EF}"/>
              </a:ext>
            </a:extLst>
          </p:cNvPr>
          <p:cNvGrpSpPr/>
          <p:nvPr/>
        </p:nvGrpSpPr>
        <p:grpSpPr>
          <a:xfrm>
            <a:off x="16053476" y="3742939"/>
            <a:ext cx="122952" cy="658484"/>
            <a:chOff x="7647983" y="3468568"/>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20" name="Flowchart: Connector 134">
              <a:extLst>
                <a:ext uri="{FF2B5EF4-FFF2-40B4-BE49-F238E27FC236}">
                  <a16:creationId xmlns:a16="http://schemas.microsoft.com/office/drawing/2014/main" id="{F2860515-44DF-40C4-AEC2-60BD6DF80111}"/>
                </a:ext>
              </a:extLst>
            </p:cNvPr>
            <p:cNvSpPr/>
            <p:nvPr/>
          </p:nvSpPr>
          <p:spPr>
            <a:xfrm>
              <a:off x="7647983"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21" name="Flowchart: Connector 131">
              <a:extLst>
                <a:ext uri="{FF2B5EF4-FFF2-40B4-BE49-F238E27FC236}">
                  <a16:creationId xmlns:a16="http://schemas.microsoft.com/office/drawing/2014/main" id="{925E97CF-E46E-4675-9BD7-48673FF03A56}"/>
                </a:ext>
              </a:extLst>
            </p:cNvPr>
            <p:cNvSpPr/>
            <p:nvPr/>
          </p:nvSpPr>
          <p:spPr>
            <a:xfrm>
              <a:off x="7665983"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122" name="Flowchart: Connector 132">
              <a:extLst>
                <a:ext uri="{FF2B5EF4-FFF2-40B4-BE49-F238E27FC236}">
                  <a16:creationId xmlns:a16="http://schemas.microsoft.com/office/drawing/2014/main" id="{FD2BAEE7-F0D2-4CD1-A7E5-61208AD8712F}"/>
                </a:ext>
              </a:extLst>
            </p:cNvPr>
            <p:cNvSpPr/>
            <p:nvPr/>
          </p:nvSpPr>
          <p:spPr>
            <a:xfrm>
              <a:off x="7683983"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23" name="Flowchart: Connector 133">
              <a:extLst>
                <a:ext uri="{FF2B5EF4-FFF2-40B4-BE49-F238E27FC236}">
                  <a16:creationId xmlns:a16="http://schemas.microsoft.com/office/drawing/2014/main" id="{554C1CDB-A8FC-464F-82ED-12BE1C94A094}"/>
                </a:ext>
              </a:extLst>
            </p:cNvPr>
            <p:cNvSpPr/>
            <p:nvPr/>
          </p:nvSpPr>
          <p:spPr>
            <a:xfrm>
              <a:off x="7701983"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24" name="Flowchart: Merge 135">
              <a:extLst>
                <a:ext uri="{FF2B5EF4-FFF2-40B4-BE49-F238E27FC236}">
                  <a16:creationId xmlns:a16="http://schemas.microsoft.com/office/drawing/2014/main" id="{C5315593-21D3-4D75-90DE-99E2856B0658}"/>
                </a:ext>
              </a:extLst>
            </p:cNvPr>
            <p:cNvSpPr/>
            <p:nvPr/>
          </p:nvSpPr>
          <p:spPr>
            <a:xfrm>
              <a:off x="7648186"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125" name="TextBox 67">
            <a:extLst>
              <a:ext uri="{FF2B5EF4-FFF2-40B4-BE49-F238E27FC236}">
                <a16:creationId xmlns:a16="http://schemas.microsoft.com/office/drawing/2014/main" id="{00F1AB6F-8BF7-4DFE-8FCD-5FE73658F51E}"/>
              </a:ext>
            </a:extLst>
          </p:cNvPr>
          <p:cNvSpPr txBox="1"/>
          <p:nvPr/>
        </p:nvSpPr>
        <p:spPr>
          <a:xfrm>
            <a:off x="1150363" y="4763001"/>
            <a:ext cx="2388886" cy="584775"/>
          </a:xfrm>
          <a:prstGeom prst="rect">
            <a:avLst/>
          </a:prstGeom>
          <a:noFill/>
        </p:spPr>
        <p:txBody>
          <a:bodyPr wrap="square" rtlCol="0">
            <a:spAutoFit/>
          </a:bodyPr>
          <a:lstStyle/>
          <a:p>
            <a:pPr marL="285750" lvl="0" indent="-285750">
              <a:buFont typeface="Wingdings" panose="05000000000000000000" pitchFamily="2" charset="2"/>
              <a:buChar char="v"/>
            </a:pPr>
            <a:r>
              <a:rPr lang="fr-FR" sz="1600" b="1" i="0" dirty="0">
                <a:solidFill>
                  <a:schemeClr val="tx1"/>
                </a:solidFill>
                <a:latin typeface="Cambria" panose="02040503050406030204" pitchFamily="18" charset="0"/>
                <a:ea typeface="Cambria" panose="02040503050406030204" pitchFamily="18" charset="0"/>
              </a:rPr>
              <a:t>déplacement des niveaux stériles</a:t>
            </a:r>
            <a:endParaRPr lang="fr-FR" sz="1600" b="1" dirty="0">
              <a:solidFill>
                <a:schemeClr val="tx1"/>
              </a:solidFill>
              <a:latin typeface="Cambria" panose="02040503050406030204" pitchFamily="18" charset="0"/>
              <a:ea typeface="Cambria" panose="02040503050406030204" pitchFamily="18" charset="0"/>
            </a:endParaRPr>
          </a:p>
        </p:txBody>
      </p:sp>
      <p:sp>
        <p:nvSpPr>
          <p:cNvPr id="126" name="TextBox 67">
            <a:extLst>
              <a:ext uri="{FF2B5EF4-FFF2-40B4-BE49-F238E27FC236}">
                <a16:creationId xmlns:a16="http://schemas.microsoft.com/office/drawing/2014/main" id="{48AB2B52-5E86-4FDF-96D8-40DAF3CC6BC0}"/>
              </a:ext>
            </a:extLst>
          </p:cNvPr>
          <p:cNvSpPr txBox="1"/>
          <p:nvPr/>
        </p:nvSpPr>
        <p:spPr>
          <a:xfrm>
            <a:off x="5537813" y="4945353"/>
            <a:ext cx="2388886" cy="830997"/>
          </a:xfrm>
          <a:prstGeom prst="rect">
            <a:avLst/>
          </a:prstGeom>
          <a:noFill/>
        </p:spPr>
        <p:txBody>
          <a:bodyPr wrap="square" rtlCol="0">
            <a:spAutoFit/>
          </a:bodyPr>
          <a:lstStyle/>
          <a:p>
            <a:pPr marL="285750" lvl="0" indent="-285750">
              <a:buFont typeface="Wingdings" panose="05000000000000000000" pitchFamily="2" charset="2"/>
              <a:buChar char="v"/>
            </a:pPr>
            <a:r>
              <a:rPr lang="fr-FR" sz="1600" b="1" dirty="0">
                <a:solidFill>
                  <a:schemeClr val="tx1"/>
                </a:solidFill>
                <a:latin typeface="Cambria" panose="02040503050406030204" pitchFamily="18" charset="0"/>
                <a:ea typeface="Cambria" panose="02040503050406030204" pitchFamily="18" charset="0"/>
              </a:rPr>
              <a:t>Utilisation des </a:t>
            </a:r>
            <a:r>
              <a:rPr lang="fr-FR" sz="1600" b="1" dirty="0" err="1">
                <a:solidFill>
                  <a:schemeClr val="tx1"/>
                </a:solidFill>
                <a:latin typeface="Cambria" panose="02040503050406030204" pitchFamily="18" charset="0"/>
                <a:ea typeface="Cambria" panose="02040503050406030204" pitchFamily="18" charset="0"/>
              </a:rPr>
              <a:t>camionset</a:t>
            </a:r>
            <a:r>
              <a:rPr lang="fr-FR" sz="1600" b="1" dirty="0">
                <a:solidFill>
                  <a:schemeClr val="tx1"/>
                </a:solidFill>
                <a:latin typeface="Cambria" panose="02040503050406030204" pitchFamily="18" charset="0"/>
                <a:ea typeface="Cambria" panose="02040503050406030204" pitchFamily="18" charset="0"/>
              </a:rPr>
              <a:t> l’activité des tires</a:t>
            </a:r>
          </a:p>
        </p:txBody>
      </p:sp>
      <p:sp>
        <p:nvSpPr>
          <p:cNvPr id="127" name="TextBox 67">
            <a:extLst>
              <a:ext uri="{FF2B5EF4-FFF2-40B4-BE49-F238E27FC236}">
                <a16:creationId xmlns:a16="http://schemas.microsoft.com/office/drawing/2014/main" id="{8F810010-9E81-4C3B-A168-7483EAF26450}"/>
              </a:ext>
            </a:extLst>
          </p:cNvPr>
          <p:cNvSpPr txBox="1"/>
          <p:nvPr/>
        </p:nvSpPr>
        <p:spPr>
          <a:xfrm>
            <a:off x="9913424" y="4904139"/>
            <a:ext cx="2388886" cy="757130"/>
          </a:xfrm>
          <a:prstGeom prst="rect">
            <a:avLst/>
          </a:prstGeom>
          <a:noFill/>
        </p:spPr>
        <p:txBody>
          <a:bodyPr wrap="square" rtlCol="0">
            <a:spAutoFit/>
          </a:bodyPr>
          <a:lstStyle/>
          <a:p>
            <a:pPr marL="285750" lvl="0" indent="-285750" algn="ctr" defTabSz="800100">
              <a:lnSpc>
                <a:spcPct val="90000"/>
              </a:lnSpc>
              <a:spcBef>
                <a:spcPct val="0"/>
              </a:spcBef>
              <a:spcAft>
                <a:spcPct val="35000"/>
              </a:spcAft>
              <a:buFont typeface="Wingdings" panose="05000000000000000000" pitchFamily="2" charset="2"/>
              <a:buChar char="v"/>
            </a:pPr>
            <a:r>
              <a:rPr lang="fr-FR" sz="1600" b="1" kern="1200" dirty="0">
                <a:solidFill>
                  <a:prstClr val="black"/>
                </a:solidFill>
                <a:latin typeface="Cambria" panose="02040503050406030204" pitchFamily="18" charset="0"/>
                <a:ea typeface="Cambria" panose="02040503050406030204" pitchFamily="18" charset="0"/>
              </a:rPr>
              <a:t>Activité de forage avec des équipement lourds</a:t>
            </a:r>
          </a:p>
        </p:txBody>
      </p:sp>
      <p:sp>
        <p:nvSpPr>
          <p:cNvPr id="128" name="TextBox 67">
            <a:extLst>
              <a:ext uri="{FF2B5EF4-FFF2-40B4-BE49-F238E27FC236}">
                <a16:creationId xmlns:a16="http://schemas.microsoft.com/office/drawing/2014/main" id="{2E7BA493-E8FF-46F1-90A1-A92856EB182B}"/>
              </a:ext>
            </a:extLst>
          </p:cNvPr>
          <p:cNvSpPr txBox="1"/>
          <p:nvPr/>
        </p:nvSpPr>
        <p:spPr>
          <a:xfrm>
            <a:off x="14935878" y="4803141"/>
            <a:ext cx="2388886" cy="1064907"/>
          </a:xfrm>
          <a:prstGeom prst="rect">
            <a:avLst/>
          </a:prstGeom>
          <a:noFill/>
        </p:spPr>
        <p:txBody>
          <a:bodyPr wrap="square" rtlCol="0">
            <a:spAutoFit/>
          </a:bodyPr>
          <a:lstStyle/>
          <a:p>
            <a:pPr marL="285750" lvl="0" indent="-285750" defTabSz="666750">
              <a:lnSpc>
                <a:spcPct val="90000"/>
              </a:lnSpc>
              <a:spcBef>
                <a:spcPct val="0"/>
              </a:spcBef>
              <a:spcAft>
                <a:spcPct val="35000"/>
              </a:spcAft>
              <a:buFont typeface="Wingdings" panose="05000000000000000000" pitchFamily="2" charset="2"/>
              <a:buChar char="v"/>
            </a:pPr>
            <a:r>
              <a:rPr lang="fr-FR" sz="1600" b="1" kern="1200" dirty="0">
                <a:solidFill>
                  <a:prstClr val="black"/>
                </a:solidFill>
                <a:latin typeface="Cambria" panose="02040503050406030204" pitchFamily="18" charset="0"/>
                <a:ea typeface="Cambria" panose="02040503050406030204" pitchFamily="18" charset="0"/>
              </a:rPr>
              <a:t>Vibrations/ Risques géotechniques</a:t>
            </a:r>
          </a:p>
          <a:p>
            <a:pPr marL="285750" lvl="0" indent="-285750" algn="ctr" defTabSz="666750">
              <a:lnSpc>
                <a:spcPct val="90000"/>
              </a:lnSpc>
              <a:spcBef>
                <a:spcPct val="0"/>
              </a:spcBef>
              <a:spcAft>
                <a:spcPct val="35000"/>
              </a:spcAft>
              <a:buFont typeface="Wingdings" panose="05000000000000000000" pitchFamily="2" charset="2"/>
              <a:buChar char="v"/>
            </a:pPr>
            <a:r>
              <a:rPr lang="fr-FR" sz="1600" b="1" kern="1200" dirty="0">
                <a:solidFill>
                  <a:prstClr val="black"/>
                </a:solidFill>
                <a:latin typeface="Cambria" panose="02040503050406030204" pitchFamily="18" charset="0"/>
                <a:ea typeface="Cambria" panose="02040503050406030204" pitchFamily="18" charset="0"/>
              </a:rPr>
              <a:t>Emissions atmosphériques</a:t>
            </a:r>
          </a:p>
        </p:txBody>
      </p:sp>
      <p:grpSp>
        <p:nvGrpSpPr>
          <p:cNvPr id="130" name="Group 124">
            <a:extLst>
              <a:ext uri="{FF2B5EF4-FFF2-40B4-BE49-F238E27FC236}">
                <a16:creationId xmlns:a16="http://schemas.microsoft.com/office/drawing/2014/main" id="{D86EDFD7-8C32-4B0F-8A0C-B275F2EFF0FD}"/>
              </a:ext>
            </a:extLst>
          </p:cNvPr>
          <p:cNvGrpSpPr/>
          <p:nvPr/>
        </p:nvGrpSpPr>
        <p:grpSpPr>
          <a:xfrm>
            <a:off x="2275118" y="6069844"/>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31" name="Flowchart: Connector 146">
              <a:extLst>
                <a:ext uri="{FF2B5EF4-FFF2-40B4-BE49-F238E27FC236}">
                  <a16:creationId xmlns:a16="http://schemas.microsoft.com/office/drawing/2014/main" id="{0F5AA623-BC65-49A9-BE62-B7A37DD54EF4}"/>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2" name="Flowchart: Connector 147">
              <a:extLst>
                <a:ext uri="{FF2B5EF4-FFF2-40B4-BE49-F238E27FC236}">
                  <a16:creationId xmlns:a16="http://schemas.microsoft.com/office/drawing/2014/main" id="{04511559-1237-4D00-9CF4-37C8E35EB253}"/>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3" name="Flowchart: Connector 148">
              <a:extLst>
                <a:ext uri="{FF2B5EF4-FFF2-40B4-BE49-F238E27FC236}">
                  <a16:creationId xmlns:a16="http://schemas.microsoft.com/office/drawing/2014/main" id="{58B1206B-7E9B-4A30-A02B-EEFECF7EAECB}"/>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4" name="Flowchart: Connector 149">
              <a:extLst>
                <a:ext uri="{FF2B5EF4-FFF2-40B4-BE49-F238E27FC236}">
                  <a16:creationId xmlns:a16="http://schemas.microsoft.com/office/drawing/2014/main" id="{DC4DCC60-AC39-468C-8D5E-859611859BE5}"/>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5" name="Flowchart: Merge 150">
              <a:extLst>
                <a:ext uri="{FF2B5EF4-FFF2-40B4-BE49-F238E27FC236}">
                  <a16:creationId xmlns:a16="http://schemas.microsoft.com/office/drawing/2014/main" id="{1EFD60DF-6192-4C70-85EC-A8EF44528357}"/>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36" name="Group 124">
            <a:extLst>
              <a:ext uri="{FF2B5EF4-FFF2-40B4-BE49-F238E27FC236}">
                <a16:creationId xmlns:a16="http://schemas.microsoft.com/office/drawing/2014/main" id="{D2704E6E-A8E5-4751-9BE2-A733CA749DF1}"/>
              </a:ext>
            </a:extLst>
          </p:cNvPr>
          <p:cNvGrpSpPr/>
          <p:nvPr/>
        </p:nvGrpSpPr>
        <p:grpSpPr>
          <a:xfrm>
            <a:off x="6380997" y="6595318"/>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37" name="Flowchart: Connector 146">
              <a:extLst>
                <a:ext uri="{FF2B5EF4-FFF2-40B4-BE49-F238E27FC236}">
                  <a16:creationId xmlns:a16="http://schemas.microsoft.com/office/drawing/2014/main" id="{CE480944-1139-4307-AA75-133E2FE4C06F}"/>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8" name="Flowchart: Connector 147">
              <a:extLst>
                <a:ext uri="{FF2B5EF4-FFF2-40B4-BE49-F238E27FC236}">
                  <a16:creationId xmlns:a16="http://schemas.microsoft.com/office/drawing/2014/main" id="{A17B8FE3-80A5-4F32-8D8B-29ED5606A6DA}"/>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9" name="Flowchart: Connector 148">
              <a:extLst>
                <a:ext uri="{FF2B5EF4-FFF2-40B4-BE49-F238E27FC236}">
                  <a16:creationId xmlns:a16="http://schemas.microsoft.com/office/drawing/2014/main" id="{97E098FC-77DB-4FBD-B00F-5FE66E684A27}"/>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0" name="Flowchart: Connector 149">
              <a:extLst>
                <a:ext uri="{FF2B5EF4-FFF2-40B4-BE49-F238E27FC236}">
                  <a16:creationId xmlns:a16="http://schemas.microsoft.com/office/drawing/2014/main" id="{8C0F20AF-178F-4C96-B3FE-44C754246D67}"/>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1" name="Flowchart: Merge 150">
              <a:extLst>
                <a:ext uri="{FF2B5EF4-FFF2-40B4-BE49-F238E27FC236}">
                  <a16:creationId xmlns:a16="http://schemas.microsoft.com/office/drawing/2014/main" id="{D908772A-10C8-487D-87CF-DD53B85ADF1A}"/>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42" name="Group 124">
            <a:extLst>
              <a:ext uri="{FF2B5EF4-FFF2-40B4-BE49-F238E27FC236}">
                <a16:creationId xmlns:a16="http://schemas.microsoft.com/office/drawing/2014/main" id="{A8D98236-D29F-4D58-A35E-0AA2D902136E}"/>
              </a:ext>
            </a:extLst>
          </p:cNvPr>
          <p:cNvGrpSpPr/>
          <p:nvPr/>
        </p:nvGrpSpPr>
        <p:grpSpPr>
          <a:xfrm>
            <a:off x="11125727" y="5967925"/>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43" name="Flowchart: Connector 146">
              <a:extLst>
                <a:ext uri="{FF2B5EF4-FFF2-40B4-BE49-F238E27FC236}">
                  <a16:creationId xmlns:a16="http://schemas.microsoft.com/office/drawing/2014/main" id="{EDC339B3-F74D-40D4-BE77-294E484E92AA}"/>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4" name="Flowchart: Connector 147">
              <a:extLst>
                <a:ext uri="{FF2B5EF4-FFF2-40B4-BE49-F238E27FC236}">
                  <a16:creationId xmlns:a16="http://schemas.microsoft.com/office/drawing/2014/main" id="{B5B93DAD-D973-4407-B4FE-D0F69E2AB48D}"/>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5" name="Flowchart: Connector 148">
              <a:extLst>
                <a:ext uri="{FF2B5EF4-FFF2-40B4-BE49-F238E27FC236}">
                  <a16:creationId xmlns:a16="http://schemas.microsoft.com/office/drawing/2014/main" id="{F80A5D20-C63B-4FED-ADA0-AFD1C7BF6238}"/>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6" name="Flowchart: Connector 149">
              <a:extLst>
                <a:ext uri="{FF2B5EF4-FFF2-40B4-BE49-F238E27FC236}">
                  <a16:creationId xmlns:a16="http://schemas.microsoft.com/office/drawing/2014/main" id="{B4ACDFE5-ED9B-4661-8F1E-C3CDE02CFF92}"/>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7" name="Flowchart: Merge 150">
              <a:extLst>
                <a:ext uri="{FF2B5EF4-FFF2-40B4-BE49-F238E27FC236}">
                  <a16:creationId xmlns:a16="http://schemas.microsoft.com/office/drawing/2014/main" id="{9020B5CA-A8A2-4DC3-83F9-C1CF00CACA79}"/>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48" name="Group 124">
            <a:extLst>
              <a:ext uri="{FF2B5EF4-FFF2-40B4-BE49-F238E27FC236}">
                <a16:creationId xmlns:a16="http://schemas.microsoft.com/office/drawing/2014/main" id="{4DAAEC58-51CD-406F-A0D6-DBAF96C37853}"/>
              </a:ext>
            </a:extLst>
          </p:cNvPr>
          <p:cNvGrpSpPr/>
          <p:nvPr/>
        </p:nvGrpSpPr>
        <p:grpSpPr>
          <a:xfrm>
            <a:off x="16144783" y="6333290"/>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49" name="Flowchart: Connector 146">
              <a:extLst>
                <a:ext uri="{FF2B5EF4-FFF2-40B4-BE49-F238E27FC236}">
                  <a16:creationId xmlns:a16="http://schemas.microsoft.com/office/drawing/2014/main" id="{A9DED6D6-B2AC-4CCC-8B32-C085B3D66772}"/>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50" name="Flowchart: Connector 147">
              <a:extLst>
                <a:ext uri="{FF2B5EF4-FFF2-40B4-BE49-F238E27FC236}">
                  <a16:creationId xmlns:a16="http://schemas.microsoft.com/office/drawing/2014/main" id="{8EC7BE2D-76C8-4B12-83F7-12D8B48D2BBF}"/>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51" name="Flowchart: Connector 148">
              <a:extLst>
                <a:ext uri="{FF2B5EF4-FFF2-40B4-BE49-F238E27FC236}">
                  <a16:creationId xmlns:a16="http://schemas.microsoft.com/office/drawing/2014/main" id="{FF1E17E7-1366-4695-9A1C-40D2EE8FB338}"/>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52" name="Flowchart: Connector 149">
              <a:extLst>
                <a:ext uri="{FF2B5EF4-FFF2-40B4-BE49-F238E27FC236}">
                  <a16:creationId xmlns:a16="http://schemas.microsoft.com/office/drawing/2014/main" id="{AD639BB6-DF70-4672-A8CE-349C3DE4916B}"/>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53" name="Flowchart: Merge 150">
              <a:extLst>
                <a:ext uri="{FF2B5EF4-FFF2-40B4-BE49-F238E27FC236}">
                  <a16:creationId xmlns:a16="http://schemas.microsoft.com/office/drawing/2014/main" id="{4E14FEE4-7F4E-47F4-AA9E-3D5A2FE5330E}"/>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160" name="TextBox 67">
            <a:extLst>
              <a:ext uri="{FF2B5EF4-FFF2-40B4-BE49-F238E27FC236}">
                <a16:creationId xmlns:a16="http://schemas.microsoft.com/office/drawing/2014/main" id="{8EAC47EB-8442-4CD6-9FD3-20A56879CDB9}"/>
              </a:ext>
            </a:extLst>
          </p:cNvPr>
          <p:cNvSpPr txBox="1"/>
          <p:nvPr/>
        </p:nvSpPr>
        <p:spPr>
          <a:xfrm>
            <a:off x="1126782" y="7531806"/>
            <a:ext cx="2388886" cy="830997"/>
          </a:xfrm>
          <a:prstGeom prst="rect">
            <a:avLst/>
          </a:prstGeom>
          <a:noFill/>
        </p:spPr>
        <p:txBody>
          <a:bodyPr wrap="square" rtlCol="0">
            <a:spAutoFit/>
          </a:bodyPr>
          <a:lstStyle/>
          <a:p>
            <a:pPr marL="285750" lvl="0" indent="-285750">
              <a:buFont typeface="Wingdings" panose="05000000000000000000" pitchFamily="2" charset="2"/>
              <a:buChar char="v"/>
            </a:pPr>
            <a:r>
              <a:rPr lang="fr-FR" sz="1600" b="1" i="0" kern="1200" dirty="0">
                <a:solidFill>
                  <a:schemeClr val="tx1"/>
                </a:solidFill>
              </a:rPr>
              <a:t>la perturbation </a:t>
            </a:r>
            <a:r>
              <a:rPr lang="fr-FR" sz="1600" b="1" kern="1200" dirty="0">
                <a:solidFill>
                  <a:prstClr val="black"/>
                </a:solidFill>
                <a:latin typeface="Calibri" panose="020F0502020204030204"/>
                <a:ea typeface="+mn-ea"/>
                <a:cs typeface="+mn-cs"/>
              </a:rPr>
              <a:t>significative</a:t>
            </a:r>
            <a:r>
              <a:rPr lang="fr-FR" sz="1600" b="1" i="0" kern="1200" dirty="0">
                <a:solidFill>
                  <a:schemeClr val="tx1"/>
                </a:solidFill>
              </a:rPr>
              <a:t> des écosystèmes locaux</a:t>
            </a:r>
            <a:endParaRPr lang="fr-FR" sz="1600" b="1" kern="1200" dirty="0">
              <a:solidFill>
                <a:schemeClr val="tx1"/>
              </a:solidFill>
            </a:endParaRPr>
          </a:p>
        </p:txBody>
      </p:sp>
      <p:sp>
        <p:nvSpPr>
          <p:cNvPr id="161" name="TextBox 67">
            <a:extLst>
              <a:ext uri="{FF2B5EF4-FFF2-40B4-BE49-F238E27FC236}">
                <a16:creationId xmlns:a16="http://schemas.microsoft.com/office/drawing/2014/main" id="{9E5D339D-24D7-4D96-A7A5-853D8892057E}"/>
              </a:ext>
            </a:extLst>
          </p:cNvPr>
          <p:cNvSpPr txBox="1"/>
          <p:nvPr/>
        </p:nvSpPr>
        <p:spPr>
          <a:xfrm>
            <a:off x="5278768" y="7872991"/>
            <a:ext cx="2388886" cy="584775"/>
          </a:xfrm>
          <a:prstGeom prst="rect">
            <a:avLst/>
          </a:prstGeom>
          <a:noFill/>
        </p:spPr>
        <p:txBody>
          <a:bodyPr wrap="square" rtlCol="0">
            <a:spAutoFit/>
          </a:bodyPr>
          <a:lstStyle/>
          <a:p>
            <a:pPr marL="285750" lvl="0" indent="-285750">
              <a:buFont typeface="Wingdings" panose="05000000000000000000" pitchFamily="2" charset="2"/>
              <a:buChar char="v"/>
            </a:pPr>
            <a:r>
              <a:rPr lang="fr-FR" sz="1600" b="1" dirty="0">
                <a:solidFill>
                  <a:schemeClr val="tx1"/>
                </a:solidFill>
              </a:rPr>
              <a:t>Pollution sonore et atmosphérique</a:t>
            </a:r>
          </a:p>
        </p:txBody>
      </p:sp>
      <p:sp>
        <p:nvSpPr>
          <p:cNvPr id="162" name="TextBox 67">
            <a:extLst>
              <a:ext uri="{FF2B5EF4-FFF2-40B4-BE49-F238E27FC236}">
                <a16:creationId xmlns:a16="http://schemas.microsoft.com/office/drawing/2014/main" id="{BB43CFEA-3701-4FFF-9E66-6482B7FF1B9A}"/>
              </a:ext>
            </a:extLst>
          </p:cNvPr>
          <p:cNvSpPr txBox="1"/>
          <p:nvPr/>
        </p:nvSpPr>
        <p:spPr>
          <a:xfrm>
            <a:off x="9974900" y="7338895"/>
            <a:ext cx="2388886" cy="757130"/>
          </a:xfrm>
          <a:prstGeom prst="rect">
            <a:avLst/>
          </a:prstGeom>
          <a:noFill/>
        </p:spPr>
        <p:txBody>
          <a:bodyPr wrap="square" rtlCol="0">
            <a:spAutoFit/>
          </a:bodyPr>
          <a:lstStyle/>
          <a:p>
            <a:pPr marL="285750" lvl="0" indent="-285750" algn="ctr" defTabSz="800100">
              <a:lnSpc>
                <a:spcPct val="90000"/>
              </a:lnSpc>
              <a:spcBef>
                <a:spcPct val="0"/>
              </a:spcBef>
              <a:spcAft>
                <a:spcPct val="35000"/>
              </a:spcAft>
              <a:buFont typeface="Wingdings" panose="05000000000000000000" pitchFamily="2" charset="2"/>
              <a:buChar char="v"/>
            </a:pPr>
            <a:r>
              <a:rPr lang="fr-FR" sz="1600" b="1" kern="1200" dirty="0">
                <a:solidFill>
                  <a:prstClr val="black"/>
                </a:solidFill>
                <a:latin typeface="Calibri" panose="020F0502020204030204"/>
                <a:ea typeface="+mn-ea"/>
                <a:cs typeface="+mn-cs"/>
              </a:rPr>
              <a:t>Dommages potentiels de la biodiversité locale</a:t>
            </a:r>
          </a:p>
        </p:txBody>
      </p:sp>
      <p:sp>
        <p:nvSpPr>
          <p:cNvPr id="163" name="TextBox 67">
            <a:extLst>
              <a:ext uri="{FF2B5EF4-FFF2-40B4-BE49-F238E27FC236}">
                <a16:creationId xmlns:a16="http://schemas.microsoft.com/office/drawing/2014/main" id="{3507ED45-A8C2-42BB-A462-32586CA927F2}"/>
              </a:ext>
            </a:extLst>
          </p:cNvPr>
          <p:cNvSpPr txBox="1"/>
          <p:nvPr/>
        </p:nvSpPr>
        <p:spPr>
          <a:xfrm>
            <a:off x="15073119" y="7427997"/>
            <a:ext cx="2388886" cy="1200329"/>
          </a:xfrm>
          <a:prstGeom prst="rect">
            <a:avLst/>
          </a:prstGeom>
          <a:noFill/>
        </p:spPr>
        <p:txBody>
          <a:bodyPr wrap="square" rtlCol="0">
            <a:spAutoFit/>
          </a:bodyPr>
          <a:lstStyle/>
          <a:p>
            <a:pPr marL="285750" lvl="0" indent="-285750" algn="ctr" defTabSz="800100">
              <a:lnSpc>
                <a:spcPct val="90000"/>
              </a:lnSpc>
              <a:spcBef>
                <a:spcPct val="0"/>
              </a:spcBef>
              <a:spcAft>
                <a:spcPct val="35000"/>
              </a:spcAft>
              <a:buFont typeface="Wingdings" panose="05000000000000000000" pitchFamily="2" charset="2"/>
              <a:buChar char="v"/>
            </a:pPr>
            <a:r>
              <a:rPr lang="fr-FR" sz="1600" b="1" kern="1200" dirty="0">
                <a:solidFill>
                  <a:prstClr val="black"/>
                </a:solidFill>
                <a:latin typeface="Calibri" panose="020F0502020204030204"/>
                <a:ea typeface="+mn-ea"/>
                <a:cs typeface="+mn-cs"/>
              </a:rPr>
              <a:t>Altérations de la biodiversité locale et modifications substantielles du cycle hydrique</a:t>
            </a:r>
          </a:p>
        </p:txBody>
      </p:sp>
      <p:sp>
        <p:nvSpPr>
          <p:cNvPr id="165" name="Freeform 40">
            <a:extLst>
              <a:ext uri="{FF2B5EF4-FFF2-40B4-BE49-F238E27FC236}">
                <a16:creationId xmlns:a16="http://schemas.microsoft.com/office/drawing/2014/main" id="{36501379-AFA0-4311-B864-1F4B0E48D230}"/>
              </a:ext>
            </a:extLst>
          </p:cNvPr>
          <p:cNvSpPr/>
          <p:nvPr/>
        </p:nvSpPr>
        <p:spPr>
          <a:xfrm>
            <a:off x="8763000" y="473166"/>
            <a:ext cx="967253" cy="1010430"/>
          </a:xfrm>
          <a:custGeom>
            <a:avLst/>
            <a:gdLst/>
            <a:ahLst/>
            <a:cxnLst/>
            <a:rect l="l" t="t" r="r" b="b"/>
            <a:pathLst>
              <a:path w="1052435" h="1016915">
                <a:moveTo>
                  <a:pt x="0" y="0"/>
                </a:moveTo>
                <a:lnTo>
                  <a:pt x="1052435" y="0"/>
                </a:lnTo>
                <a:lnTo>
                  <a:pt x="1052435" y="1016915"/>
                </a:lnTo>
                <a:lnTo>
                  <a:pt x="0" y="101691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3925587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3">
            <a:extLst>
              <a:ext uri="{FF2B5EF4-FFF2-40B4-BE49-F238E27FC236}">
                <a16:creationId xmlns:a16="http://schemas.microsoft.com/office/drawing/2014/main" id="{4ACA1152-7595-403A-BD6C-D980F241F486}"/>
              </a:ext>
            </a:extLst>
          </p:cNvPr>
          <p:cNvGrpSpPr/>
          <p:nvPr/>
        </p:nvGrpSpPr>
        <p:grpSpPr>
          <a:xfrm>
            <a:off x="4648198" y="489244"/>
            <a:ext cx="8608484" cy="7712459"/>
            <a:chOff x="12110" y="-57150"/>
            <a:chExt cx="812800" cy="755650"/>
          </a:xfrm>
        </p:grpSpPr>
        <p:sp>
          <p:nvSpPr>
            <p:cNvPr id="21" name="Freeform 14">
              <a:extLst>
                <a:ext uri="{FF2B5EF4-FFF2-40B4-BE49-F238E27FC236}">
                  <a16:creationId xmlns:a16="http://schemas.microsoft.com/office/drawing/2014/main" id="{DCF7F4AE-C3A1-4412-B88C-BF8FD48CACF2}"/>
                </a:ext>
              </a:extLst>
            </p:cNvPr>
            <p:cNvSpPr/>
            <p:nvPr/>
          </p:nvSpPr>
          <p:spPr>
            <a:xfrm>
              <a:off x="12110" y="-42105"/>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22" name="TextBox 15">
              <a:extLst>
                <a:ext uri="{FF2B5EF4-FFF2-40B4-BE49-F238E27FC236}">
                  <a16:creationId xmlns:a16="http://schemas.microsoft.com/office/drawing/2014/main" id="{749E1E7A-4A18-4C51-A0D2-54AC5F6FFE25}"/>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sp>
        <p:nvSpPr>
          <p:cNvPr id="15" name="Freeform 41">
            <a:extLst>
              <a:ext uri="{FF2B5EF4-FFF2-40B4-BE49-F238E27FC236}">
                <a16:creationId xmlns:a16="http://schemas.microsoft.com/office/drawing/2014/main" id="{FC6ED875-6534-43C3-94EC-115CB5726861}"/>
              </a:ext>
            </a:extLst>
          </p:cNvPr>
          <p:cNvSpPr/>
          <p:nvPr/>
        </p:nvSpPr>
        <p:spPr>
          <a:xfrm>
            <a:off x="6463548" y="1866900"/>
            <a:ext cx="4721266" cy="4680961"/>
          </a:xfrm>
          <a:custGeom>
            <a:avLst/>
            <a:gdLst/>
            <a:ahLst/>
            <a:cxnLst/>
            <a:rect l="l" t="t" r="r" b="b"/>
            <a:pathLst>
              <a:path w="1088071" h="1010546">
                <a:moveTo>
                  <a:pt x="0" y="0"/>
                </a:moveTo>
                <a:lnTo>
                  <a:pt x="1088071" y="0"/>
                </a:lnTo>
                <a:lnTo>
                  <a:pt x="1088071" y="1010546"/>
                </a:lnTo>
                <a:lnTo>
                  <a:pt x="0" y="1010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5993089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623D2D-065C-44F6-A104-A8ED8A635858}"/>
              </a:ext>
            </a:extLst>
          </p:cNvPr>
          <p:cNvSpPr/>
          <p:nvPr/>
        </p:nvSpPr>
        <p:spPr>
          <a:xfrm>
            <a:off x="0" y="-3850"/>
            <a:ext cx="18288000" cy="10557550"/>
          </a:xfrm>
          <a:prstGeom prst="rect">
            <a:avLst/>
          </a:prstGeom>
          <a:ln>
            <a:noFill/>
          </a:ln>
          <a:effectLst>
            <a:outerShdw blurRad="50800" dist="38100" algn="l" rotWithShape="0">
              <a:prstClr val="black">
                <a:alpha val="40000"/>
              </a:prstClr>
            </a:outerShdw>
          </a:effectLst>
        </p:spPr>
        <p:style>
          <a:lnRef idx="0">
            <a:scrgbClr r="0" g="0" b="0"/>
          </a:lnRef>
          <a:fillRef idx="1003">
            <a:schemeClr val="lt1"/>
          </a:fillRef>
          <a:effectRef idx="0">
            <a:scrgbClr r="0" g="0" b="0"/>
          </a:effectRef>
          <a:fontRef idx="minor">
            <a:schemeClr val="lt1"/>
          </a:fontRef>
        </p:style>
        <p:txBody>
          <a:bodyPr rtlCol="0" anchor="ctr"/>
          <a:lstStyle/>
          <a:p>
            <a:pPr algn="ctr"/>
            <a:r>
              <a:rPr lang="fr-FR" sz="1200">
                <a:noFill/>
              </a:rPr>
              <a:t>Effets néfaste sur les écosystèmes aquatiques</a:t>
            </a:r>
            <a:endParaRPr lang="fr-FR" sz="1200" dirty="0">
              <a:noFill/>
            </a:endParaRPr>
          </a:p>
        </p:txBody>
      </p:sp>
      <p:grpSp>
        <p:nvGrpSpPr>
          <p:cNvPr id="12" name="Group 13">
            <a:extLst>
              <a:ext uri="{FF2B5EF4-FFF2-40B4-BE49-F238E27FC236}">
                <a16:creationId xmlns:a16="http://schemas.microsoft.com/office/drawing/2014/main" id="{5E016820-B5E3-43A4-A630-D048263B06E6}"/>
              </a:ext>
            </a:extLst>
          </p:cNvPr>
          <p:cNvGrpSpPr/>
          <p:nvPr/>
        </p:nvGrpSpPr>
        <p:grpSpPr>
          <a:xfrm>
            <a:off x="8229599" y="191632"/>
            <a:ext cx="2011899" cy="1825139"/>
            <a:chOff x="12110" y="-57150"/>
            <a:chExt cx="812800" cy="755650"/>
          </a:xfrm>
        </p:grpSpPr>
        <p:sp>
          <p:nvSpPr>
            <p:cNvPr id="13" name="Freeform 14">
              <a:extLst>
                <a:ext uri="{FF2B5EF4-FFF2-40B4-BE49-F238E27FC236}">
                  <a16:creationId xmlns:a16="http://schemas.microsoft.com/office/drawing/2014/main" id="{D1247D19-91DA-48ED-BD50-9DFF3579ABA5}"/>
                </a:ext>
              </a:extLst>
            </p:cNvPr>
            <p:cNvSpPr/>
            <p:nvPr/>
          </p:nvSpPr>
          <p:spPr>
            <a:xfrm>
              <a:off x="12110" y="-42105"/>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14" name="TextBox 15">
              <a:extLst>
                <a:ext uri="{FF2B5EF4-FFF2-40B4-BE49-F238E27FC236}">
                  <a16:creationId xmlns:a16="http://schemas.microsoft.com/office/drawing/2014/main" id="{5B7CC156-DA57-4C09-B7B3-DFE1BED5DC69}"/>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sp>
        <p:nvSpPr>
          <p:cNvPr id="10" name="Freeform 10"/>
          <p:cNvSpPr/>
          <p:nvPr/>
        </p:nvSpPr>
        <p:spPr>
          <a:xfrm>
            <a:off x="17410413" y="9043030"/>
            <a:ext cx="764928" cy="920120"/>
          </a:xfrm>
          <a:custGeom>
            <a:avLst/>
            <a:gdLst/>
            <a:ahLst/>
            <a:cxnLst/>
            <a:rect l="l" t="t" r="r" b="b"/>
            <a:pathLst>
              <a:path w="764928" h="920120">
                <a:moveTo>
                  <a:pt x="0" y="0"/>
                </a:moveTo>
                <a:lnTo>
                  <a:pt x="764928" y="0"/>
                </a:lnTo>
                <a:lnTo>
                  <a:pt x="764928" y="920120"/>
                </a:lnTo>
                <a:lnTo>
                  <a:pt x="0" y="920120"/>
                </a:lnTo>
                <a:lnTo>
                  <a:pt x="0" y="0"/>
                </a:lnTo>
                <a:close/>
              </a:path>
            </a:pathLst>
          </a:custGeom>
          <a:blipFill>
            <a:blip r:embed="rId2"/>
            <a:stretch>
              <a:fillRect t="-6013"/>
            </a:stretch>
          </a:blipFill>
        </p:spPr>
      </p:sp>
      <p:sp>
        <p:nvSpPr>
          <p:cNvPr id="15" name="Freeform 41">
            <a:extLst>
              <a:ext uri="{FF2B5EF4-FFF2-40B4-BE49-F238E27FC236}">
                <a16:creationId xmlns:a16="http://schemas.microsoft.com/office/drawing/2014/main" id="{832C3790-A850-40FD-A465-A3B807F57F2A}"/>
              </a:ext>
            </a:extLst>
          </p:cNvPr>
          <p:cNvSpPr/>
          <p:nvPr/>
        </p:nvSpPr>
        <p:spPr>
          <a:xfrm>
            <a:off x="8625085" y="478490"/>
            <a:ext cx="1103413" cy="1107740"/>
          </a:xfrm>
          <a:custGeom>
            <a:avLst/>
            <a:gdLst/>
            <a:ahLst/>
            <a:cxnLst/>
            <a:rect l="l" t="t" r="r" b="b"/>
            <a:pathLst>
              <a:path w="1088071" h="1010546">
                <a:moveTo>
                  <a:pt x="0" y="0"/>
                </a:moveTo>
                <a:lnTo>
                  <a:pt x="1088071" y="0"/>
                </a:lnTo>
                <a:lnTo>
                  <a:pt x="1088071" y="1010546"/>
                </a:lnTo>
                <a:lnTo>
                  <a:pt x="0" y="10105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9" name="Group 124">
            <a:extLst>
              <a:ext uri="{FF2B5EF4-FFF2-40B4-BE49-F238E27FC236}">
                <a16:creationId xmlns:a16="http://schemas.microsoft.com/office/drawing/2014/main" id="{C73BF8B3-DEBB-4290-9CCB-4BFA73B0F000}"/>
              </a:ext>
            </a:extLst>
          </p:cNvPr>
          <p:cNvGrpSpPr/>
          <p:nvPr/>
        </p:nvGrpSpPr>
        <p:grpSpPr>
          <a:xfrm>
            <a:off x="2280631" y="3970494"/>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50" name="Flowchart: Connector 146">
              <a:extLst>
                <a:ext uri="{FF2B5EF4-FFF2-40B4-BE49-F238E27FC236}">
                  <a16:creationId xmlns:a16="http://schemas.microsoft.com/office/drawing/2014/main" id="{02117078-B425-4A5D-BF3A-CE06BBF07FE1}"/>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1" name="Flowchart: Connector 147">
              <a:extLst>
                <a:ext uri="{FF2B5EF4-FFF2-40B4-BE49-F238E27FC236}">
                  <a16:creationId xmlns:a16="http://schemas.microsoft.com/office/drawing/2014/main" id="{A1F36DE6-C0CE-4CC8-9EFE-6099466E7537}"/>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2" name="Flowchart: Connector 148">
              <a:extLst>
                <a:ext uri="{FF2B5EF4-FFF2-40B4-BE49-F238E27FC236}">
                  <a16:creationId xmlns:a16="http://schemas.microsoft.com/office/drawing/2014/main" id="{05F7D0CD-97D3-4974-B47C-858E2089FCCC}"/>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3" name="Flowchart: Connector 149">
              <a:extLst>
                <a:ext uri="{FF2B5EF4-FFF2-40B4-BE49-F238E27FC236}">
                  <a16:creationId xmlns:a16="http://schemas.microsoft.com/office/drawing/2014/main" id="{543FD787-E377-4FD2-B47A-2C3A3F9E0120}"/>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4" name="Flowchart: Merge 150">
              <a:extLst>
                <a:ext uri="{FF2B5EF4-FFF2-40B4-BE49-F238E27FC236}">
                  <a16:creationId xmlns:a16="http://schemas.microsoft.com/office/drawing/2014/main" id="{C3B5A64D-D3B7-46A0-9128-1364C2B03CDC}"/>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55" name="Group 123">
            <a:extLst>
              <a:ext uri="{FF2B5EF4-FFF2-40B4-BE49-F238E27FC236}">
                <a16:creationId xmlns:a16="http://schemas.microsoft.com/office/drawing/2014/main" id="{E22E8172-C7FF-4302-B948-4FE75C2D7F40}"/>
              </a:ext>
            </a:extLst>
          </p:cNvPr>
          <p:cNvGrpSpPr/>
          <p:nvPr/>
        </p:nvGrpSpPr>
        <p:grpSpPr>
          <a:xfrm>
            <a:off x="5743975" y="3985863"/>
            <a:ext cx="122952" cy="658484"/>
            <a:chOff x="5050737" y="3468568"/>
            <a:chExt cx="144000" cy="77120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56" name="Flowchart: Connector 141">
              <a:extLst>
                <a:ext uri="{FF2B5EF4-FFF2-40B4-BE49-F238E27FC236}">
                  <a16:creationId xmlns:a16="http://schemas.microsoft.com/office/drawing/2014/main" id="{459E0262-E2AA-40F1-8BC1-67CA0FD3D2E3}"/>
                </a:ext>
              </a:extLst>
            </p:cNvPr>
            <p:cNvSpPr/>
            <p:nvPr/>
          </p:nvSpPr>
          <p:spPr>
            <a:xfrm>
              <a:off x="5068737"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7" name="Flowchart: Connector 142">
              <a:extLst>
                <a:ext uri="{FF2B5EF4-FFF2-40B4-BE49-F238E27FC236}">
                  <a16:creationId xmlns:a16="http://schemas.microsoft.com/office/drawing/2014/main" id="{A0D87B01-18E4-468D-B23D-C6DE08F95709}"/>
                </a:ext>
              </a:extLst>
            </p:cNvPr>
            <p:cNvSpPr/>
            <p:nvPr/>
          </p:nvSpPr>
          <p:spPr>
            <a:xfrm>
              <a:off x="5086737"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8" name="Flowchart: Connector 143">
              <a:extLst>
                <a:ext uri="{FF2B5EF4-FFF2-40B4-BE49-F238E27FC236}">
                  <a16:creationId xmlns:a16="http://schemas.microsoft.com/office/drawing/2014/main" id="{82FDE32E-057A-40B5-8AD2-4B697983F4A8}"/>
                </a:ext>
              </a:extLst>
            </p:cNvPr>
            <p:cNvSpPr/>
            <p:nvPr/>
          </p:nvSpPr>
          <p:spPr>
            <a:xfrm>
              <a:off x="5104737"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59" name="Flowchart: Connector 144">
              <a:extLst>
                <a:ext uri="{FF2B5EF4-FFF2-40B4-BE49-F238E27FC236}">
                  <a16:creationId xmlns:a16="http://schemas.microsoft.com/office/drawing/2014/main" id="{8715BB6D-D436-4DFA-BDAF-270D0AE6E9E1}"/>
                </a:ext>
              </a:extLst>
            </p:cNvPr>
            <p:cNvSpPr/>
            <p:nvPr/>
          </p:nvSpPr>
          <p:spPr>
            <a:xfrm>
              <a:off x="5050737"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0" name="Flowchart: Merge 145">
              <a:extLst>
                <a:ext uri="{FF2B5EF4-FFF2-40B4-BE49-F238E27FC236}">
                  <a16:creationId xmlns:a16="http://schemas.microsoft.com/office/drawing/2014/main" id="{CE27C787-0F92-49C2-AD7E-68343B6D8CAC}"/>
                </a:ext>
              </a:extLst>
            </p:cNvPr>
            <p:cNvSpPr/>
            <p:nvPr/>
          </p:nvSpPr>
          <p:spPr>
            <a:xfrm>
              <a:off x="5050940"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cxnSp>
        <p:nvCxnSpPr>
          <p:cNvPr id="70" name="Curved Connector 97">
            <a:extLst>
              <a:ext uri="{FF2B5EF4-FFF2-40B4-BE49-F238E27FC236}">
                <a16:creationId xmlns:a16="http://schemas.microsoft.com/office/drawing/2014/main" id="{657608C9-E671-492F-85F7-C9D77D476C3B}"/>
              </a:ext>
            </a:extLst>
          </p:cNvPr>
          <p:cNvCxnSpPr>
            <a:cxnSpLocks/>
          </p:cNvCxnSpPr>
          <p:nvPr/>
        </p:nvCxnSpPr>
        <p:spPr>
          <a:xfrm rot="10800000" flipV="1">
            <a:off x="2290070" y="1037437"/>
            <a:ext cx="6014629" cy="1157770"/>
          </a:xfrm>
          <a:prstGeom prst="curvedConnector3">
            <a:avLst>
              <a:gd name="adj1" fmla="val 9972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61" name="Group 119">
            <a:extLst>
              <a:ext uri="{FF2B5EF4-FFF2-40B4-BE49-F238E27FC236}">
                <a16:creationId xmlns:a16="http://schemas.microsoft.com/office/drawing/2014/main" id="{558BD707-174C-4E73-9507-B72C2BC3F191}"/>
              </a:ext>
            </a:extLst>
          </p:cNvPr>
          <p:cNvGrpSpPr/>
          <p:nvPr/>
        </p:nvGrpSpPr>
        <p:grpSpPr>
          <a:xfrm>
            <a:off x="15877420" y="4035709"/>
            <a:ext cx="122952" cy="658484"/>
            <a:chOff x="8946605" y="4688433"/>
            <a:chExt cx="144000" cy="771209"/>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grpSpPr>
        <p:sp>
          <p:nvSpPr>
            <p:cNvPr id="62" name="Flowchart: Connector 136">
              <a:extLst>
                <a:ext uri="{FF2B5EF4-FFF2-40B4-BE49-F238E27FC236}">
                  <a16:creationId xmlns:a16="http://schemas.microsoft.com/office/drawing/2014/main" id="{25FAE83B-1478-4E48-BEEA-E285AC219271}"/>
                </a:ext>
              </a:extLst>
            </p:cNvPr>
            <p:cNvSpPr/>
            <p:nvPr/>
          </p:nvSpPr>
          <p:spPr>
            <a:xfrm>
              <a:off x="8946605" y="4688433"/>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3" name="Flowchart: Connector 137">
              <a:extLst>
                <a:ext uri="{FF2B5EF4-FFF2-40B4-BE49-F238E27FC236}">
                  <a16:creationId xmlns:a16="http://schemas.microsoft.com/office/drawing/2014/main" id="{6198595B-F24A-4BCA-B3F3-197FB147E9EE}"/>
                </a:ext>
              </a:extLst>
            </p:cNvPr>
            <p:cNvSpPr/>
            <p:nvPr/>
          </p:nvSpPr>
          <p:spPr>
            <a:xfrm>
              <a:off x="8964605" y="4889659"/>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4" name="Flowchart: Connector 138">
              <a:extLst>
                <a:ext uri="{FF2B5EF4-FFF2-40B4-BE49-F238E27FC236}">
                  <a16:creationId xmlns:a16="http://schemas.microsoft.com/office/drawing/2014/main" id="{2A54597F-1860-46F3-A682-7C72BF6B72E1}"/>
                </a:ext>
              </a:extLst>
            </p:cNvPr>
            <p:cNvSpPr/>
            <p:nvPr/>
          </p:nvSpPr>
          <p:spPr>
            <a:xfrm>
              <a:off x="8982605" y="5043328"/>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5" name="Flowchart: Connector 139">
              <a:extLst>
                <a:ext uri="{FF2B5EF4-FFF2-40B4-BE49-F238E27FC236}">
                  <a16:creationId xmlns:a16="http://schemas.microsoft.com/office/drawing/2014/main" id="{14602E70-35DE-4835-815D-54555B526A1D}"/>
                </a:ext>
              </a:extLst>
            </p:cNvPr>
            <p:cNvSpPr/>
            <p:nvPr/>
          </p:nvSpPr>
          <p:spPr>
            <a:xfrm>
              <a:off x="9000605" y="5165828"/>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6" name="Flowchart: Merge 140">
              <a:extLst>
                <a:ext uri="{FF2B5EF4-FFF2-40B4-BE49-F238E27FC236}">
                  <a16:creationId xmlns:a16="http://schemas.microsoft.com/office/drawing/2014/main" id="{56946C7D-D134-4CBA-A173-825C5080B4D2}"/>
                </a:ext>
              </a:extLst>
            </p:cNvPr>
            <p:cNvSpPr/>
            <p:nvPr/>
          </p:nvSpPr>
          <p:spPr>
            <a:xfrm>
              <a:off x="8946808" y="5319942"/>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cxnSp>
        <p:nvCxnSpPr>
          <p:cNvPr id="67" name="Straight Connector 68">
            <a:extLst>
              <a:ext uri="{FF2B5EF4-FFF2-40B4-BE49-F238E27FC236}">
                <a16:creationId xmlns:a16="http://schemas.microsoft.com/office/drawing/2014/main" id="{1FDE0517-2470-4281-90C3-388A0322283A}"/>
              </a:ext>
            </a:extLst>
          </p:cNvPr>
          <p:cNvCxnSpPr>
            <a:cxnSpLocks/>
          </p:cNvCxnSpPr>
          <p:nvPr/>
        </p:nvCxnSpPr>
        <p:spPr>
          <a:xfrm>
            <a:off x="9205573" y="2153234"/>
            <a:ext cx="0" cy="358799"/>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88">
            <a:extLst>
              <a:ext uri="{FF2B5EF4-FFF2-40B4-BE49-F238E27FC236}">
                <a16:creationId xmlns:a16="http://schemas.microsoft.com/office/drawing/2014/main" id="{887DFB7F-B6D0-4B1A-B88F-5AE9C2A9BE26}"/>
              </a:ext>
            </a:extLst>
          </p:cNvPr>
          <p:cNvCxnSpPr/>
          <p:nvPr/>
        </p:nvCxnSpPr>
        <p:spPr>
          <a:xfrm flipH="1">
            <a:off x="7339994" y="2055568"/>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90">
            <a:extLst>
              <a:ext uri="{FF2B5EF4-FFF2-40B4-BE49-F238E27FC236}">
                <a16:creationId xmlns:a16="http://schemas.microsoft.com/office/drawing/2014/main" id="{FA32BB6D-70FA-484F-BA1B-15465B576A22}"/>
              </a:ext>
            </a:extLst>
          </p:cNvPr>
          <p:cNvCxnSpPr/>
          <p:nvPr/>
        </p:nvCxnSpPr>
        <p:spPr>
          <a:xfrm>
            <a:off x="10769743" y="1937257"/>
            <a:ext cx="506335" cy="4809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1" name="Group 117">
            <a:extLst>
              <a:ext uri="{FF2B5EF4-FFF2-40B4-BE49-F238E27FC236}">
                <a16:creationId xmlns:a16="http://schemas.microsoft.com/office/drawing/2014/main" id="{EF5AB516-0480-4B81-8DBE-1195E4926328}"/>
              </a:ext>
            </a:extLst>
          </p:cNvPr>
          <p:cNvGrpSpPr/>
          <p:nvPr/>
        </p:nvGrpSpPr>
        <p:grpSpPr>
          <a:xfrm>
            <a:off x="9196528" y="4283218"/>
            <a:ext cx="122952" cy="658484"/>
            <a:chOff x="6349360" y="4651691"/>
            <a:chExt cx="144000" cy="771209"/>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grpSpPr>
        <p:sp>
          <p:nvSpPr>
            <p:cNvPr id="72" name="Flowchart: Connector 99">
              <a:extLst>
                <a:ext uri="{FF2B5EF4-FFF2-40B4-BE49-F238E27FC236}">
                  <a16:creationId xmlns:a16="http://schemas.microsoft.com/office/drawing/2014/main" id="{ADD96678-CE1F-4F45-9E7D-F37FCE818B90}"/>
                </a:ext>
              </a:extLst>
            </p:cNvPr>
            <p:cNvSpPr/>
            <p:nvPr/>
          </p:nvSpPr>
          <p:spPr>
            <a:xfrm>
              <a:off x="6367360" y="4852917"/>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3" name="Flowchart: Connector 120">
              <a:extLst>
                <a:ext uri="{FF2B5EF4-FFF2-40B4-BE49-F238E27FC236}">
                  <a16:creationId xmlns:a16="http://schemas.microsoft.com/office/drawing/2014/main" id="{4B3B79D5-BE53-4A4E-91AA-B8A52B546292}"/>
                </a:ext>
              </a:extLst>
            </p:cNvPr>
            <p:cNvSpPr/>
            <p:nvPr/>
          </p:nvSpPr>
          <p:spPr>
            <a:xfrm>
              <a:off x="6385360" y="5006586"/>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4" name="Flowchart: Connector 121">
              <a:extLst>
                <a:ext uri="{FF2B5EF4-FFF2-40B4-BE49-F238E27FC236}">
                  <a16:creationId xmlns:a16="http://schemas.microsoft.com/office/drawing/2014/main" id="{5C17AB8D-9C91-45F7-99DA-8910EFC0B66A}"/>
                </a:ext>
              </a:extLst>
            </p:cNvPr>
            <p:cNvSpPr/>
            <p:nvPr/>
          </p:nvSpPr>
          <p:spPr>
            <a:xfrm>
              <a:off x="6403360" y="5129086"/>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5" name="Flowchart: Connector 122">
              <a:extLst>
                <a:ext uri="{FF2B5EF4-FFF2-40B4-BE49-F238E27FC236}">
                  <a16:creationId xmlns:a16="http://schemas.microsoft.com/office/drawing/2014/main" id="{B9D781B0-06A3-48A9-9583-3E7579053F3C}"/>
                </a:ext>
              </a:extLst>
            </p:cNvPr>
            <p:cNvSpPr/>
            <p:nvPr/>
          </p:nvSpPr>
          <p:spPr>
            <a:xfrm>
              <a:off x="6349360" y="4651691"/>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6" name="Flowchart: Merge 109">
              <a:extLst>
                <a:ext uri="{FF2B5EF4-FFF2-40B4-BE49-F238E27FC236}">
                  <a16:creationId xmlns:a16="http://schemas.microsoft.com/office/drawing/2014/main" id="{7E414DC2-D420-4711-9011-E895BA1E87A9}"/>
                </a:ext>
              </a:extLst>
            </p:cNvPr>
            <p:cNvSpPr/>
            <p:nvPr/>
          </p:nvSpPr>
          <p:spPr>
            <a:xfrm>
              <a:off x="6349563" y="5283200"/>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77" name="Group 118">
            <a:extLst>
              <a:ext uri="{FF2B5EF4-FFF2-40B4-BE49-F238E27FC236}">
                <a16:creationId xmlns:a16="http://schemas.microsoft.com/office/drawing/2014/main" id="{0D481EBA-6FAB-4AB4-AB4D-DDEF0CAC93B8}"/>
              </a:ext>
            </a:extLst>
          </p:cNvPr>
          <p:cNvGrpSpPr/>
          <p:nvPr/>
        </p:nvGrpSpPr>
        <p:grpSpPr>
          <a:xfrm>
            <a:off x="12664622" y="4097185"/>
            <a:ext cx="122952" cy="658484"/>
            <a:chOff x="7647983" y="3468568"/>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78" name="Flowchart: Connector 134">
              <a:extLst>
                <a:ext uri="{FF2B5EF4-FFF2-40B4-BE49-F238E27FC236}">
                  <a16:creationId xmlns:a16="http://schemas.microsoft.com/office/drawing/2014/main" id="{4D6FF393-B673-4E83-9F5A-32FA884C58EB}"/>
                </a:ext>
              </a:extLst>
            </p:cNvPr>
            <p:cNvSpPr/>
            <p:nvPr/>
          </p:nvSpPr>
          <p:spPr>
            <a:xfrm>
              <a:off x="7647983"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79" name="Flowchart: Connector 131">
              <a:extLst>
                <a:ext uri="{FF2B5EF4-FFF2-40B4-BE49-F238E27FC236}">
                  <a16:creationId xmlns:a16="http://schemas.microsoft.com/office/drawing/2014/main" id="{D7773EC7-333B-4A88-8EA1-935E6267D961}"/>
                </a:ext>
              </a:extLst>
            </p:cNvPr>
            <p:cNvSpPr/>
            <p:nvPr/>
          </p:nvSpPr>
          <p:spPr>
            <a:xfrm>
              <a:off x="7665983"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80" name="Flowchart: Connector 132">
              <a:extLst>
                <a:ext uri="{FF2B5EF4-FFF2-40B4-BE49-F238E27FC236}">
                  <a16:creationId xmlns:a16="http://schemas.microsoft.com/office/drawing/2014/main" id="{E8D92F16-7643-4DF0-AFB0-D42FD5A111AE}"/>
                </a:ext>
              </a:extLst>
            </p:cNvPr>
            <p:cNvSpPr/>
            <p:nvPr/>
          </p:nvSpPr>
          <p:spPr>
            <a:xfrm>
              <a:off x="7683983"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1" name="Flowchart: Connector 133">
              <a:extLst>
                <a:ext uri="{FF2B5EF4-FFF2-40B4-BE49-F238E27FC236}">
                  <a16:creationId xmlns:a16="http://schemas.microsoft.com/office/drawing/2014/main" id="{CAD983D5-10B4-4606-B989-69B2CF14D3F5}"/>
                </a:ext>
              </a:extLst>
            </p:cNvPr>
            <p:cNvSpPr/>
            <p:nvPr/>
          </p:nvSpPr>
          <p:spPr>
            <a:xfrm>
              <a:off x="7701983"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2" name="Flowchart: Merge 135">
              <a:extLst>
                <a:ext uri="{FF2B5EF4-FFF2-40B4-BE49-F238E27FC236}">
                  <a16:creationId xmlns:a16="http://schemas.microsoft.com/office/drawing/2014/main" id="{0BEBCB02-4B45-4CE7-8781-38A50AB49EA2}"/>
                </a:ext>
              </a:extLst>
            </p:cNvPr>
            <p:cNvSpPr/>
            <p:nvPr/>
          </p:nvSpPr>
          <p:spPr>
            <a:xfrm>
              <a:off x="7648186"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83" name="Hexagon 59">
            <a:extLst>
              <a:ext uri="{FF2B5EF4-FFF2-40B4-BE49-F238E27FC236}">
                <a16:creationId xmlns:a16="http://schemas.microsoft.com/office/drawing/2014/main" id="{60BAF95F-0ECE-49AE-8120-ABF92E7B338F}"/>
              </a:ext>
            </a:extLst>
          </p:cNvPr>
          <p:cNvSpPr/>
          <p:nvPr/>
        </p:nvSpPr>
        <p:spPr>
          <a:xfrm>
            <a:off x="4669669" y="2350389"/>
            <a:ext cx="2394517"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latin typeface="Cambria" panose="02040503050406030204" pitchFamily="18" charset="0"/>
                <a:ea typeface="Cambria" panose="02040503050406030204" pitchFamily="18" charset="0"/>
              </a:rPr>
              <a:t>Broyage</a:t>
            </a:r>
            <a:endParaRPr lang="en-IN" sz="2000" b="1" dirty="0">
              <a:latin typeface="Cambria" panose="02040503050406030204" pitchFamily="18" charset="0"/>
              <a:ea typeface="Cambria" panose="02040503050406030204" pitchFamily="18" charset="0"/>
            </a:endParaRPr>
          </a:p>
        </p:txBody>
      </p:sp>
      <p:sp>
        <p:nvSpPr>
          <p:cNvPr id="84" name="Hexagon 59">
            <a:extLst>
              <a:ext uri="{FF2B5EF4-FFF2-40B4-BE49-F238E27FC236}">
                <a16:creationId xmlns:a16="http://schemas.microsoft.com/office/drawing/2014/main" id="{3C4EC95F-38F9-470A-86ED-4A4596B50089}"/>
              </a:ext>
            </a:extLst>
          </p:cNvPr>
          <p:cNvSpPr/>
          <p:nvPr/>
        </p:nvSpPr>
        <p:spPr>
          <a:xfrm>
            <a:off x="8084876" y="2747154"/>
            <a:ext cx="2394517"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mbria" panose="02040503050406030204" pitchFamily="18" charset="0"/>
                <a:ea typeface="Cambria" panose="02040503050406030204" pitchFamily="18" charset="0"/>
              </a:rPr>
              <a:t>Lavage</a:t>
            </a:r>
          </a:p>
        </p:txBody>
      </p:sp>
      <p:sp>
        <p:nvSpPr>
          <p:cNvPr id="85" name="Hexagon 59">
            <a:extLst>
              <a:ext uri="{FF2B5EF4-FFF2-40B4-BE49-F238E27FC236}">
                <a16:creationId xmlns:a16="http://schemas.microsoft.com/office/drawing/2014/main" id="{8C1EF67B-7AEE-44FE-84D2-4248AF40323C}"/>
              </a:ext>
            </a:extLst>
          </p:cNvPr>
          <p:cNvSpPr/>
          <p:nvPr/>
        </p:nvSpPr>
        <p:spPr>
          <a:xfrm>
            <a:off x="11467364" y="2350389"/>
            <a:ext cx="2394517"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latin typeface="Cambria" panose="02040503050406030204" pitchFamily="18" charset="0"/>
                <a:ea typeface="Cambria" panose="02040503050406030204" pitchFamily="18" charset="0"/>
              </a:rPr>
              <a:t>Flottation</a:t>
            </a:r>
            <a:endParaRPr lang="en-IN" sz="2000" b="1" dirty="0">
              <a:latin typeface="Cambria" panose="02040503050406030204" pitchFamily="18" charset="0"/>
              <a:ea typeface="Cambria" panose="02040503050406030204" pitchFamily="18" charset="0"/>
            </a:endParaRPr>
          </a:p>
        </p:txBody>
      </p:sp>
      <p:sp>
        <p:nvSpPr>
          <p:cNvPr id="86" name="Hexagon 59">
            <a:extLst>
              <a:ext uri="{FF2B5EF4-FFF2-40B4-BE49-F238E27FC236}">
                <a16:creationId xmlns:a16="http://schemas.microsoft.com/office/drawing/2014/main" id="{A26A6F10-FF1B-46CA-BB85-B26C63B14C0B}"/>
              </a:ext>
            </a:extLst>
          </p:cNvPr>
          <p:cNvSpPr/>
          <p:nvPr/>
        </p:nvSpPr>
        <p:spPr>
          <a:xfrm>
            <a:off x="1147547" y="2296056"/>
            <a:ext cx="2394517"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latin typeface="Cambria" panose="02040503050406030204" pitchFamily="18" charset="0"/>
                <a:ea typeface="Cambria" panose="02040503050406030204" pitchFamily="18" charset="0"/>
              </a:rPr>
              <a:t>Concassage</a:t>
            </a:r>
            <a:endParaRPr lang="en-IN" sz="2000" b="1" dirty="0">
              <a:latin typeface="Cambria" panose="02040503050406030204" pitchFamily="18" charset="0"/>
              <a:ea typeface="Cambria" panose="02040503050406030204" pitchFamily="18" charset="0"/>
            </a:endParaRPr>
          </a:p>
        </p:txBody>
      </p:sp>
      <p:cxnSp>
        <p:nvCxnSpPr>
          <p:cNvPr id="87" name="Curved Connector 97">
            <a:extLst>
              <a:ext uri="{FF2B5EF4-FFF2-40B4-BE49-F238E27FC236}">
                <a16:creationId xmlns:a16="http://schemas.microsoft.com/office/drawing/2014/main" id="{03C1BC28-CE7E-4914-A6F2-02B8EC3A2B41}"/>
              </a:ext>
            </a:extLst>
          </p:cNvPr>
          <p:cNvCxnSpPr>
            <a:cxnSpLocks/>
          </p:cNvCxnSpPr>
          <p:nvPr/>
        </p:nvCxnSpPr>
        <p:spPr>
          <a:xfrm>
            <a:off x="10419346" y="990945"/>
            <a:ext cx="5505562" cy="1184738"/>
          </a:xfrm>
          <a:prstGeom prst="curvedConnector3">
            <a:avLst>
              <a:gd name="adj1" fmla="val 9982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Hexagon 59">
            <a:extLst>
              <a:ext uri="{FF2B5EF4-FFF2-40B4-BE49-F238E27FC236}">
                <a16:creationId xmlns:a16="http://schemas.microsoft.com/office/drawing/2014/main" id="{AB09FBC4-4E47-4BF6-8CDD-FD852C969B41}"/>
              </a:ext>
            </a:extLst>
          </p:cNvPr>
          <p:cNvSpPr/>
          <p:nvPr/>
        </p:nvSpPr>
        <p:spPr>
          <a:xfrm>
            <a:off x="14727650" y="2296056"/>
            <a:ext cx="2394517" cy="1197940"/>
          </a:xfrm>
          <a:prstGeom prst="hexagon">
            <a:avLst>
              <a:gd name="adj" fmla="val 24184"/>
              <a:gd name="vf" fmla="val 115470"/>
            </a:avLst>
          </a:prstGeom>
          <a:solidFill>
            <a:srgbClr val="00B050"/>
          </a:solidFill>
          <a:ln w="38100">
            <a:solidFill>
              <a:schemeClr val="bg1"/>
            </a:solidFill>
          </a:ln>
          <a:effectLst>
            <a:outerShdw blurRad="317500" dist="1905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latin typeface="Cambria" panose="02040503050406030204" pitchFamily="18" charset="0"/>
                <a:ea typeface="Cambria" panose="02040503050406030204" pitchFamily="18" charset="0"/>
              </a:rPr>
              <a:t>Séparation</a:t>
            </a:r>
            <a:endParaRPr lang="en-IN" sz="2000" b="1" dirty="0">
              <a:latin typeface="Cambria" panose="02040503050406030204" pitchFamily="18" charset="0"/>
              <a:ea typeface="Cambria" panose="02040503050406030204" pitchFamily="18" charset="0"/>
            </a:endParaRPr>
          </a:p>
        </p:txBody>
      </p:sp>
      <p:grpSp>
        <p:nvGrpSpPr>
          <p:cNvPr id="89" name="Group 124">
            <a:extLst>
              <a:ext uri="{FF2B5EF4-FFF2-40B4-BE49-F238E27FC236}">
                <a16:creationId xmlns:a16="http://schemas.microsoft.com/office/drawing/2014/main" id="{1F9EF93B-2689-4775-A848-4CA6A0D48DB9}"/>
              </a:ext>
            </a:extLst>
          </p:cNvPr>
          <p:cNvGrpSpPr/>
          <p:nvPr/>
        </p:nvGrpSpPr>
        <p:grpSpPr>
          <a:xfrm>
            <a:off x="2280631" y="3970494"/>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90" name="Flowchart: Connector 146">
              <a:extLst>
                <a:ext uri="{FF2B5EF4-FFF2-40B4-BE49-F238E27FC236}">
                  <a16:creationId xmlns:a16="http://schemas.microsoft.com/office/drawing/2014/main" id="{8628FAC3-1049-49C7-9F9F-7998AC6D7266}"/>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1" name="Flowchart: Connector 147">
              <a:extLst>
                <a:ext uri="{FF2B5EF4-FFF2-40B4-BE49-F238E27FC236}">
                  <a16:creationId xmlns:a16="http://schemas.microsoft.com/office/drawing/2014/main" id="{285757E6-954E-4C5D-BF9E-A1E1CB8B2E86}"/>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2" name="Flowchart: Connector 148">
              <a:extLst>
                <a:ext uri="{FF2B5EF4-FFF2-40B4-BE49-F238E27FC236}">
                  <a16:creationId xmlns:a16="http://schemas.microsoft.com/office/drawing/2014/main" id="{7872BFEB-1A6C-4D84-9824-1F2C95BA0FA1}"/>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3" name="Flowchart: Connector 149">
              <a:extLst>
                <a:ext uri="{FF2B5EF4-FFF2-40B4-BE49-F238E27FC236}">
                  <a16:creationId xmlns:a16="http://schemas.microsoft.com/office/drawing/2014/main" id="{0734C44A-F211-4612-AF5A-41F16339A218}"/>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4" name="Flowchart: Merge 150">
              <a:extLst>
                <a:ext uri="{FF2B5EF4-FFF2-40B4-BE49-F238E27FC236}">
                  <a16:creationId xmlns:a16="http://schemas.microsoft.com/office/drawing/2014/main" id="{08530DFC-979B-47EC-8B03-75830759A840}"/>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95" name="Group 123">
            <a:extLst>
              <a:ext uri="{FF2B5EF4-FFF2-40B4-BE49-F238E27FC236}">
                <a16:creationId xmlns:a16="http://schemas.microsoft.com/office/drawing/2014/main" id="{794193FC-D43C-4011-92FB-AA4FD8FB069A}"/>
              </a:ext>
            </a:extLst>
          </p:cNvPr>
          <p:cNvGrpSpPr/>
          <p:nvPr/>
        </p:nvGrpSpPr>
        <p:grpSpPr>
          <a:xfrm>
            <a:off x="5743975" y="3985863"/>
            <a:ext cx="122952" cy="658484"/>
            <a:chOff x="5050737" y="3468568"/>
            <a:chExt cx="144000" cy="77120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96" name="Flowchart: Connector 141">
              <a:extLst>
                <a:ext uri="{FF2B5EF4-FFF2-40B4-BE49-F238E27FC236}">
                  <a16:creationId xmlns:a16="http://schemas.microsoft.com/office/drawing/2014/main" id="{BB79D210-CF12-486A-87AA-FCE5604CF0EB}"/>
                </a:ext>
              </a:extLst>
            </p:cNvPr>
            <p:cNvSpPr/>
            <p:nvPr/>
          </p:nvSpPr>
          <p:spPr>
            <a:xfrm>
              <a:off x="5068737"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7" name="Flowchart: Connector 142">
              <a:extLst>
                <a:ext uri="{FF2B5EF4-FFF2-40B4-BE49-F238E27FC236}">
                  <a16:creationId xmlns:a16="http://schemas.microsoft.com/office/drawing/2014/main" id="{93CBB411-27B6-407D-88B4-8BFEED42319F}"/>
                </a:ext>
              </a:extLst>
            </p:cNvPr>
            <p:cNvSpPr/>
            <p:nvPr/>
          </p:nvSpPr>
          <p:spPr>
            <a:xfrm>
              <a:off x="5086737"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8" name="Flowchart: Connector 143">
              <a:extLst>
                <a:ext uri="{FF2B5EF4-FFF2-40B4-BE49-F238E27FC236}">
                  <a16:creationId xmlns:a16="http://schemas.microsoft.com/office/drawing/2014/main" id="{BD153D9C-C533-4AA1-A7F5-3EB091474964}"/>
                </a:ext>
              </a:extLst>
            </p:cNvPr>
            <p:cNvSpPr/>
            <p:nvPr/>
          </p:nvSpPr>
          <p:spPr>
            <a:xfrm>
              <a:off x="5104737"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99" name="Flowchart: Connector 144">
              <a:extLst>
                <a:ext uri="{FF2B5EF4-FFF2-40B4-BE49-F238E27FC236}">
                  <a16:creationId xmlns:a16="http://schemas.microsoft.com/office/drawing/2014/main" id="{DB715A19-1345-469B-8A9E-F2072F8FBCAE}"/>
                </a:ext>
              </a:extLst>
            </p:cNvPr>
            <p:cNvSpPr/>
            <p:nvPr/>
          </p:nvSpPr>
          <p:spPr>
            <a:xfrm>
              <a:off x="5050737"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0" name="Flowchart: Merge 145">
              <a:extLst>
                <a:ext uri="{FF2B5EF4-FFF2-40B4-BE49-F238E27FC236}">
                  <a16:creationId xmlns:a16="http://schemas.microsoft.com/office/drawing/2014/main" id="{DAA2FF0A-D27C-441E-81C6-BCFBAC966460}"/>
                </a:ext>
              </a:extLst>
            </p:cNvPr>
            <p:cNvSpPr/>
            <p:nvPr/>
          </p:nvSpPr>
          <p:spPr>
            <a:xfrm>
              <a:off x="5050940"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01" name="Group 119">
            <a:extLst>
              <a:ext uri="{FF2B5EF4-FFF2-40B4-BE49-F238E27FC236}">
                <a16:creationId xmlns:a16="http://schemas.microsoft.com/office/drawing/2014/main" id="{4EDA27B4-D2A8-4CD8-A341-8F642EDAA439}"/>
              </a:ext>
            </a:extLst>
          </p:cNvPr>
          <p:cNvGrpSpPr/>
          <p:nvPr/>
        </p:nvGrpSpPr>
        <p:grpSpPr>
          <a:xfrm>
            <a:off x="15877420" y="4035709"/>
            <a:ext cx="122952" cy="658484"/>
            <a:chOff x="8946605" y="4688433"/>
            <a:chExt cx="144000" cy="771209"/>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grpSpPr>
        <p:sp>
          <p:nvSpPr>
            <p:cNvPr id="102" name="Flowchart: Connector 136">
              <a:extLst>
                <a:ext uri="{FF2B5EF4-FFF2-40B4-BE49-F238E27FC236}">
                  <a16:creationId xmlns:a16="http://schemas.microsoft.com/office/drawing/2014/main" id="{4BCE3BE8-CB16-451A-A067-75EF586DDC89}"/>
                </a:ext>
              </a:extLst>
            </p:cNvPr>
            <p:cNvSpPr/>
            <p:nvPr/>
          </p:nvSpPr>
          <p:spPr>
            <a:xfrm>
              <a:off x="8946605" y="4688433"/>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3" name="Flowchart: Connector 137">
              <a:extLst>
                <a:ext uri="{FF2B5EF4-FFF2-40B4-BE49-F238E27FC236}">
                  <a16:creationId xmlns:a16="http://schemas.microsoft.com/office/drawing/2014/main" id="{DA703B62-DAC3-4256-9D8B-A2DF32E9A651}"/>
                </a:ext>
              </a:extLst>
            </p:cNvPr>
            <p:cNvSpPr/>
            <p:nvPr/>
          </p:nvSpPr>
          <p:spPr>
            <a:xfrm>
              <a:off x="8964605" y="4889659"/>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4" name="Flowchart: Connector 138">
              <a:extLst>
                <a:ext uri="{FF2B5EF4-FFF2-40B4-BE49-F238E27FC236}">
                  <a16:creationId xmlns:a16="http://schemas.microsoft.com/office/drawing/2014/main" id="{672EAB93-1AF1-424E-8A26-3605DDBC5F09}"/>
                </a:ext>
              </a:extLst>
            </p:cNvPr>
            <p:cNvSpPr/>
            <p:nvPr/>
          </p:nvSpPr>
          <p:spPr>
            <a:xfrm>
              <a:off x="8982605" y="5043328"/>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5" name="Flowchart: Connector 139">
              <a:extLst>
                <a:ext uri="{FF2B5EF4-FFF2-40B4-BE49-F238E27FC236}">
                  <a16:creationId xmlns:a16="http://schemas.microsoft.com/office/drawing/2014/main" id="{F390E25A-FEE5-406D-81BC-A831633B71A2}"/>
                </a:ext>
              </a:extLst>
            </p:cNvPr>
            <p:cNvSpPr/>
            <p:nvPr/>
          </p:nvSpPr>
          <p:spPr>
            <a:xfrm>
              <a:off x="9000605" y="5165828"/>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06" name="Flowchart: Merge 140">
              <a:extLst>
                <a:ext uri="{FF2B5EF4-FFF2-40B4-BE49-F238E27FC236}">
                  <a16:creationId xmlns:a16="http://schemas.microsoft.com/office/drawing/2014/main" id="{03D4F5F9-0DA4-4E6F-AF8C-2B997E64DA15}"/>
                </a:ext>
              </a:extLst>
            </p:cNvPr>
            <p:cNvSpPr/>
            <p:nvPr/>
          </p:nvSpPr>
          <p:spPr>
            <a:xfrm>
              <a:off x="8946808" y="5319942"/>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13" name="Group 118">
            <a:extLst>
              <a:ext uri="{FF2B5EF4-FFF2-40B4-BE49-F238E27FC236}">
                <a16:creationId xmlns:a16="http://schemas.microsoft.com/office/drawing/2014/main" id="{AABA884C-62B5-4685-8229-A4FA145CE810}"/>
              </a:ext>
            </a:extLst>
          </p:cNvPr>
          <p:cNvGrpSpPr/>
          <p:nvPr/>
        </p:nvGrpSpPr>
        <p:grpSpPr>
          <a:xfrm>
            <a:off x="12664622" y="4097185"/>
            <a:ext cx="122952" cy="658484"/>
            <a:chOff x="7647983" y="3468568"/>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14" name="Flowchart: Connector 134">
              <a:extLst>
                <a:ext uri="{FF2B5EF4-FFF2-40B4-BE49-F238E27FC236}">
                  <a16:creationId xmlns:a16="http://schemas.microsoft.com/office/drawing/2014/main" id="{7E0568AD-2F17-4927-B411-7BEAA57DCB4A}"/>
                </a:ext>
              </a:extLst>
            </p:cNvPr>
            <p:cNvSpPr/>
            <p:nvPr/>
          </p:nvSpPr>
          <p:spPr>
            <a:xfrm>
              <a:off x="7647983" y="3468568"/>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15" name="Flowchart: Connector 131">
              <a:extLst>
                <a:ext uri="{FF2B5EF4-FFF2-40B4-BE49-F238E27FC236}">
                  <a16:creationId xmlns:a16="http://schemas.microsoft.com/office/drawing/2014/main" id="{35242FC1-737D-412C-B320-DFCEB19E15B0}"/>
                </a:ext>
              </a:extLst>
            </p:cNvPr>
            <p:cNvSpPr/>
            <p:nvPr/>
          </p:nvSpPr>
          <p:spPr>
            <a:xfrm>
              <a:off x="7665983" y="3669794"/>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116" name="Flowchart: Connector 132">
              <a:extLst>
                <a:ext uri="{FF2B5EF4-FFF2-40B4-BE49-F238E27FC236}">
                  <a16:creationId xmlns:a16="http://schemas.microsoft.com/office/drawing/2014/main" id="{ECB7C2C7-36DE-4925-B4C0-DABBF8763AD9}"/>
                </a:ext>
              </a:extLst>
            </p:cNvPr>
            <p:cNvSpPr/>
            <p:nvPr/>
          </p:nvSpPr>
          <p:spPr>
            <a:xfrm>
              <a:off x="7683983" y="3823463"/>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17" name="Flowchart: Connector 133">
              <a:extLst>
                <a:ext uri="{FF2B5EF4-FFF2-40B4-BE49-F238E27FC236}">
                  <a16:creationId xmlns:a16="http://schemas.microsoft.com/office/drawing/2014/main" id="{F4590CB7-C9A3-4AAC-8985-18BC9B912ECD}"/>
                </a:ext>
              </a:extLst>
            </p:cNvPr>
            <p:cNvSpPr/>
            <p:nvPr/>
          </p:nvSpPr>
          <p:spPr>
            <a:xfrm>
              <a:off x="7701983" y="3945963"/>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18" name="Flowchart: Merge 135">
              <a:extLst>
                <a:ext uri="{FF2B5EF4-FFF2-40B4-BE49-F238E27FC236}">
                  <a16:creationId xmlns:a16="http://schemas.microsoft.com/office/drawing/2014/main" id="{28E4804E-3431-4A2D-AF4A-418F352B5602}"/>
                </a:ext>
              </a:extLst>
            </p:cNvPr>
            <p:cNvSpPr/>
            <p:nvPr/>
          </p:nvSpPr>
          <p:spPr>
            <a:xfrm>
              <a:off x="7648186" y="4100077"/>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119" name="TextBox 67">
            <a:extLst>
              <a:ext uri="{FF2B5EF4-FFF2-40B4-BE49-F238E27FC236}">
                <a16:creationId xmlns:a16="http://schemas.microsoft.com/office/drawing/2014/main" id="{2858C047-02FF-4E9F-A24D-ABD0699FA98D}"/>
              </a:ext>
            </a:extLst>
          </p:cNvPr>
          <p:cNvSpPr txBox="1"/>
          <p:nvPr/>
        </p:nvSpPr>
        <p:spPr>
          <a:xfrm>
            <a:off x="1086188" y="4999518"/>
            <a:ext cx="2388886" cy="646331"/>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Poussière</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riche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phosphate </a:t>
            </a:r>
          </a:p>
        </p:txBody>
      </p:sp>
      <p:sp>
        <p:nvSpPr>
          <p:cNvPr id="120" name="TextBox 67">
            <a:extLst>
              <a:ext uri="{FF2B5EF4-FFF2-40B4-BE49-F238E27FC236}">
                <a16:creationId xmlns:a16="http://schemas.microsoft.com/office/drawing/2014/main" id="{C38A54A6-AE9B-461B-AAF6-A0BD69FFC8DA}"/>
              </a:ext>
            </a:extLst>
          </p:cNvPr>
          <p:cNvSpPr txBox="1"/>
          <p:nvPr/>
        </p:nvSpPr>
        <p:spPr>
          <a:xfrm>
            <a:off x="4345655" y="4869114"/>
            <a:ext cx="2919592" cy="1200329"/>
          </a:xfrm>
          <a:prstGeom prst="rect">
            <a:avLst/>
          </a:prstGeom>
          <a:noFill/>
        </p:spPr>
        <p:txBody>
          <a:bodyPr wrap="square" rtlCol="0">
            <a:spAutoFit/>
          </a:bodyPr>
          <a:lstStyle/>
          <a:p>
            <a:pPr marL="285750" indent="-285750" algn="ctr">
              <a:buFont typeface="Wingdings" panose="05000000000000000000" pitchFamily="2" charset="2"/>
              <a:buChar char="v"/>
            </a:pPr>
            <a:r>
              <a:rPr lang="en-IN" b="1" dirty="0" err="1">
                <a:latin typeface="Cambria" panose="02040503050406030204" pitchFamily="18" charset="0"/>
                <a:ea typeface="Cambria" panose="02040503050406030204" pitchFamily="18" charset="0"/>
              </a:rPr>
              <a:t>Poussière</a:t>
            </a:r>
            <a:r>
              <a:rPr lang="en-IN" b="1" dirty="0">
                <a:latin typeface="Cambria" panose="02040503050406030204" pitchFamily="18" charset="0"/>
                <a:ea typeface="Cambria" panose="02040503050406030204" pitchFamily="18" charset="0"/>
              </a:rPr>
              <a:t> riche </a:t>
            </a:r>
            <a:r>
              <a:rPr lang="en-IN" b="1" dirty="0" err="1">
                <a:latin typeface="Cambria" panose="02040503050406030204" pitchFamily="18" charset="0"/>
                <a:ea typeface="Cambria" panose="02040503050406030204" pitchFamily="18" charset="0"/>
              </a:rPr>
              <a:t>en</a:t>
            </a:r>
            <a:r>
              <a:rPr lang="en-IN" b="1" dirty="0">
                <a:latin typeface="Cambria" panose="02040503050406030204" pitchFamily="18" charset="0"/>
                <a:ea typeface="Cambria" panose="02040503050406030204" pitchFamily="18" charset="0"/>
              </a:rPr>
              <a:t> phosphate et </a:t>
            </a:r>
            <a:r>
              <a:rPr lang="en-IN" b="1" dirty="0" err="1">
                <a:latin typeface="Cambria" panose="02040503050406030204" pitchFamily="18" charset="0"/>
                <a:ea typeface="Cambria" panose="02040503050406030204" pitchFamily="18" charset="0"/>
              </a:rPr>
              <a:t>d’autres</a:t>
            </a:r>
            <a:r>
              <a:rPr lang="en-IN" b="1" dirty="0">
                <a:latin typeface="Cambria" panose="02040503050406030204" pitchFamily="18" charset="0"/>
                <a:ea typeface="Cambria" panose="02040503050406030204" pitchFamily="18" charset="0"/>
              </a:rPr>
              <a:t> </a:t>
            </a:r>
            <a:r>
              <a:rPr lang="en-IN" b="1" dirty="0" err="1">
                <a:latin typeface="Cambria" panose="02040503050406030204" pitchFamily="18" charset="0"/>
                <a:ea typeface="Cambria" panose="02040503050406030204" pitchFamily="18" charset="0"/>
              </a:rPr>
              <a:t>matériaux</a:t>
            </a:r>
            <a:r>
              <a:rPr lang="en-IN" b="1" dirty="0">
                <a:latin typeface="Cambria" panose="02040503050406030204" pitchFamily="18" charset="0"/>
                <a:ea typeface="Cambria" panose="02040503050406030204" pitchFamily="18" charset="0"/>
              </a:rPr>
              <a:t> </a:t>
            </a:r>
          </a:p>
          <a:p>
            <a:pPr marL="285750" indent="-285750" algn="ctr">
              <a:buFont typeface="Wingdings" panose="05000000000000000000" pitchFamily="2" charset="2"/>
              <a:buChar char="v"/>
            </a:pPr>
            <a:endParaRPr lang="en-IN" b="1" dirty="0">
              <a:latin typeface="Cambria" panose="02040503050406030204" pitchFamily="18" charset="0"/>
              <a:ea typeface="Cambria" panose="02040503050406030204" pitchFamily="18" charset="0"/>
            </a:endParaRPr>
          </a:p>
        </p:txBody>
      </p:sp>
      <p:sp>
        <p:nvSpPr>
          <p:cNvPr id="121" name="TextBox 67">
            <a:extLst>
              <a:ext uri="{FF2B5EF4-FFF2-40B4-BE49-F238E27FC236}">
                <a16:creationId xmlns:a16="http://schemas.microsoft.com/office/drawing/2014/main" id="{9D34B91E-3813-4973-95F9-859746324242}"/>
              </a:ext>
            </a:extLst>
          </p:cNvPr>
          <p:cNvSpPr txBox="1"/>
          <p:nvPr/>
        </p:nvSpPr>
        <p:spPr>
          <a:xfrm>
            <a:off x="7608942" y="5110268"/>
            <a:ext cx="3276943" cy="1754326"/>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Rejets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liquides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riche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résidus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chimiques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et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dérivés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 phosphate</a:t>
            </a:r>
          </a:p>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Consommation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des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quantités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importantes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d’eau</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122" name="TextBox 67">
            <a:extLst>
              <a:ext uri="{FF2B5EF4-FFF2-40B4-BE49-F238E27FC236}">
                <a16:creationId xmlns:a16="http://schemas.microsoft.com/office/drawing/2014/main" id="{786BC765-709A-4EB5-9C48-44CAD6A8697A}"/>
              </a:ext>
            </a:extLst>
          </p:cNvPr>
          <p:cNvSpPr txBox="1"/>
          <p:nvPr/>
        </p:nvSpPr>
        <p:spPr>
          <a:xfrm>
            <a:off x="11547024" y="5157387"/>
            <a:ext cx="2747838" cy="1477328"/>
          </a:xfrm>
          <a:prstGeom prst="rect">
            <a:avLst/>
          </a:prstGeom>
          <a:noFill/>
        </p:spPr>
        <p:txBody>
          <a:bodyPr wrap="square" rtlCol="0">
            <a:spAutoFit/>
          </a:bodyPr>
          <a:lstStyle/>
          <a:p>
            <a:pPr marL="171450" indent="-1714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Rejets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liquides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riche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phosphate et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d’autres</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substances.</a:t>
            </a:r>
          </a:p>
          <a:p>
            <a:pPr marL="171450" indent="-1714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Conductivité</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eaux</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elevée</a:t>
            </a:r>
            <a:r>
              <a:rPr lang="en-IN"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endParaRPr lang="en-IN" b="1" dirty="0">
              <a:latin typeface="Cambria" panose="02040503050406030204" pitchFamily="18" charset="0"/>
              <a:ea typeface="Cambria" panose="02040503050406030204" pitchFamily="18" charset="0"/>
            </a:endParaRPr>
          </a:p>
        </p:txBody>
      </p:sp>
      <p:sp>
        <p:nvSpPr>
          <p:cNvPr id="123" name="TextBox 67">
            <a:extLst>
              <a:ext uri="{FF2B5EF4-FFF2-40B4-BE49-F238E27FC236}">
                <a16:creationId xmlns:a16="http://schemas.microsoft.com/office/drawing/2014/main" id="{95951FB9-C4BA-4C3D-94A5-56E0C851368D}"/>
              </a:ext>
            </a:extLst>
          </p:cNvPr>
          <p:cNvSpPr txBox="1"/>
          <p:nvPr/>
        </p:nvSpPr>
        <p:spPr>
          <a:xfrm>
            <a:off x="14790560" y="5138337"/>
            <a:ext cx="2388886" cy="830997"/>
          </a:xfrm>
          <a:prstGeom prst="rect">
            <a:avLst/>
          </a:prstGeom>
          <a:noFill/>
        </p:spPr>
        <p:txBody>
          <a:bodyPr wrap="square" rtlCol="0">
            <a:spAutoFit/>
          </a:bodyPr>
          <a:lstStyle/>
          <a:p>
            <a:pPr marL="171450" indent="-171450" algn="ctr">
              <a:buFont typeface="Wingdings" panose="05000000000000000000" pitchFamily="2" charset="2"/>
              <a:buChar char="v"/>
            </a:pPr>
            <a:r>
              <a:rPr lang="en-US" sz="1600"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Rejets</a:t>
            </a:r>
            <a:r>
              <a:rPr lang="en-US" sz="1600"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sz="1600"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liquides</a:t>
            </a:r>
            <a:r>
              <a:rPr lang="en-US" sz="1600"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riche </a:t>
            </a:r>
            <a:r>
              <a:rPr lang="en-US" sz="1600"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en</a:t>
            </a:r>
            <a:r>
              <a:rPr lang="en-US" sz="1600"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phosphate et </a:t>
            </a:r>
            <a:r>
              <a:rPr lang="en-US" sz="1600"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d’autres</a:t>
            </a:r>
            <a:r>
              <a:rPr lang="en-US" sz="1600"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substances.</a:t>
            </a:r>
            <a:r>
              <a:rPr lang="en-IN" sz="1600"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endParaRPr lang="en-IN" sz="1600" b="1" dirty="0">
              <a:latin typeface="Cambria" panose="02040503050406030204" pitchFamily="18" charset="0"/>
              <a:ea typeface="Cambria" panose="02040503050406030204" pitchFamily="18" charset="0"/>
            </a:endParaRPr>
          </a:p>
        </p:txBody>
      </p:sp>
      <p:grpSp>
        <p:nvGrpSpPr>
          <p:cNvPr id="124" name="Group 124">
            <a:extLst>
              <a:ext uri="{FF2B5EF4-FFF2-40B4-BE49-F238E27FC236}">
                <a16:creationId xmlns:a16="http://schemas.microsoft.com/office/drawing/2014/main" id="{8DD7DA8E-9099-4BCD-85B3-8B8C85D604A9}"/>
              </a:ext>
            </a:extLst>
          </p:cNvPr>
          <p:cNvGrpSpPr/>
          <p:nvPr/>
        </p:nvGrpSpPr>
        <p:grpSpPr>
          <a:xfrm>
            <a:off x="2311369" y="6187150"/>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25" name="Flowchart: Connector 146">
              <a:extLst>
                <a:ext uri="{FF2B5EF4-FFF2-40B4-BE49-F238E27FC236}">
                  <a16:creationId xmlns:a16="http://schemas.microsoft.com/office/drawing/2014/main" id="{F39094CE-6280-4B79-92F6-0791947BE817}"/>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26" name="Flowchart: Connector 147">
              <a:extLst>
                <a:ext uri="{FF2B5EF4-FFF2-40B4-BE49-F238E27FC236}">
                  <a16:creationId xmlns:a16="http://schemas.microsoft.com/office/drawing/2014/main" id="{AE3AFB0A-C23C-4355-8CB2-65CEF630149C}"/>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27" name="Flowchart: Connector 148">
              <a:extLst>
                <a:ext uri="{FF2B5EF4-FFF2-40B4-BE49-F238E27FC236}">
                  <a16:creationId xmlns:a16="http://schemas.microsoft.com/office/drawing/2014/main" id="{C031524A-FDDE-41A0-8DA1-DA9D821751CF}"/>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28" name="Flowchart: Connector 149">
              <a:extLst>
                <a:ext uri="{FF2B5EF4-FFF2-40B4-BE49-F238E27FC236}">
                  <a16:creationId xmlns:a16="http://schemas.microsoft.com/office/drawing/2014/main" id="{E819D313-0B9A-4D04-8258-5F8A5EA45DFD}"/>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29" name="Flowchart: Merge 150">
              <a:extLst>
                <a:ext uri="{FF2B5EF4-FFF2-40B4-BE49-F238E27FC236}">
                  <a16:creationId xmlns:a16="http://schemas.microsoft.com/office/drawing/2014/main" id="{5DFBD3E0-9195-434B-B345-CAD1666855D2}"/>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30" name="Group 124">
            <a:extLst>
              <a:ext uri="{FF2B5EF4-FFF2-40B4-BE49-F238E27FC236}">
                <a16:creationId xmlns:a16="http://schemas.microsoft.com/office/drawing/2014/main" id="{71B80BEA-61EA-448E-AA69-781A1ED40C8E}"/>
              </a:ext>
            </a:extLst>
          </p:cNvPr>
          <p:cNvGrpSpPr/>
          <p:nvPr/>
        </p:nvGrpSpPr>
        <p:grpSpPr>
          <a:xfrm>
            <a:off x="5790082" y="6296988"/>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31" name="Flowchart: Connector 146">
              <a:extLst>
                <a:ext uri="{FF2B5EF4-FFF2-40B4-BE49-F238E27FC236}">
                  <a16:creationId xmlns:a16="http://schemas.microsoft.com/office/drawing/2014/main" id="{07344D41-1B40-4E15-A0D8-EC074D18419D}"/>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2" name="Flowchart: Connector 147">
              <a:extLst>
                <a:ext uri="{FF2B5EF4-FFF2-40B4-BE49-F238E27FC236}">
                  <a16:creationId xmlns:a16="http://schemas.microsoft.com/office/drawing/2014/main" id="{EAF41BCC-B108-417F-8D0E-1D918D8C8E46}"/>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3" name="Flowchart: Connector 148">
              <a:extLst>
                <a:ext uri="{FF2B5EF4-FFF2-40B4-BE49-F238E27FC236}">
                  <a16:creationId xmlns:a16="http://schemas.microsoft.com/office/drawing/2014/main" id="{B4B0995E-E8EB-479D-9DBF-F92881830E7F}"/>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4" name="Flowchart: Connector 149">
              <a:extLst>
                <a:ext uri="{FF2B5EF4-FFF2-40B4-BE49-F238E27FC236}">
                  <a16:creationId xmlns:a16="http://schemas.microsoft.com/office/drawing/2014/main" id="{96967B5C-5C8D-4828-A891-FC5EA88F6DAA}"/>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5" name="Flowchart: Merge 150">
              <a:extLst>
                <a:ext uri="{FF2B5EF4-FFF2-40B4-BE49-F238E27FC236}">
                  <a16:creationId xmlns:a16="http://schemas.microsoft.com/office/drawing/2014/main" id="{CBD09779-D8F4-4114-94B5-B5DB3A7824D0}"/>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36" name="Group 124">
            <a:extLst>
              <a:ext uri="{FF2B5EF4-FFF2-40B4-BE49-F238E27FC236}">
                <a16:creationId xmlns:a16="http://schemas.microsoft.com/office/drawing/2014/main" id="{3586E271-6843-4AD9-B247-7BE22A3C2F82}"/>
              </a:ext>
            </a:extLst>
          </p:cNvPr>
          <p:cNvGrpSpPr/>
          <p:nvPr/>
        </p:nvGrpSpPr>
        <p:grpSpPr>
          <a:xfrm>
            <a:off x="9242811" y="6991989"/>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37" name="Flowchart: Connector 146">
              <a:extLst>
                <a:ext uri="{FF2B5EF4-FFF2-40B4-BE49-F238E27FC236}">
                  <a16:creationId xmlns:a16="http://schemas.microsoft.com/office/drawing/2014/main" id="{6AB868DA-A017-4927-8478-8117DC8CB1D4}"/>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8" name="Flowchart: Connector 147">
              <a:extLst>
                <a:ext uri="{FF2B5EF4-FFF2-40B4-BE49-F238E27FC236}">
                  <a16:creationId xmlns:a16="http://schemas.microsoft.com/office/drawing/2014/main" id="{460B12BF-8F08-4C65-B81F-D8B50DF99589}"/>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39" name="Flowchart: Connector 148">
              <a:extLst>
                <a:ext uri="{FF2B5EF4-FFF2-40B4-BE49-F238E27FC236}">
                  <a16:creationId xmlns:a16="http://schemas.microsoft.com/office/drawing/2014/main" id="{18484D3F-7057-49D8-AB19-46D073C7311E}"/>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0" name="Flowchart: Connector 149">
              <a:extLst>
                <a:ext uri="{FF2B5EF4-FFF2-40B4-BE49-F238E27FC236}">
                  <a16:creationId xmlns:a16="http://schemas.microsoft.com/office/drawing/2014/main" id="{64A48066-BEE9-4246-BA17-3E86A01E7FF4}"/>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1" name="Flowchart: Merge 150">
              <a:extLst>
                <a:ext uri="{FF2B5EF4-FFF2-40B4-BE49-F238E27FC236}">
                  <a16:creationId xmlns:a16="http://schemas.microsoft.com/office/drawing/2014/main" id="{A9BA20ED-2456-4EDA-8D5E-D36616106086}"/>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42" name="Group 124">
            <a:extLst>
              <a:ext uri="{FF2B5EF4-FFF2-40B4-BE49-F238E27FC236}">
                <a16:creationId xmlns:a16="http://schemas.microsoft.com/office/drawing/2014/main" id="{71E932B9-7FBA-4EBB-9BE0-562EC5C85071}"/>
              </a:ext>
            </a:extLst>
          </p:cNvPr>
          <p:cNvGrpSpPr/>
          <p:nvPr/>
        </p:nvGrpSpPr>
        <p:grpSpPr>
          <a:xfrm>
            <a:off x="12787401" y="6864594"/>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43" name="Flowchart: Connector 146">
              <a:extLst>
                <a:ext uri="{FF2B5EF4-FFF2-40B4-BE49-F238E27FC236}">
                  <a16:creationId xmlns:a16="http://schemas.microsoft.com/office/drawing/2014/main" id="{484704DF-F594-48BF-8BB1-1E9FC67FF660}"/>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4" name="Flowchart: Connector 147">
              <a:extLst>
                <a:ext uri="{FF2B5EF4-FFF2-40B4-BE49-F238E27FC236}">
                  <a16:creationId xmlns:a16="http://schemas.microsoft.com/office/drawing/2014/main" id="{F0E88BD1-FC73-47CE-A0E7-49A50A425ADD}"/>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5" name="Flowchart: Connector 148">
              <a:extLst>
                <a:ext uri="{FF2B5EF4-FFF2-40B4-BE49-F238E27FC236}">
                  <a16:creationId xmlns:a16="http://schemas.microsoft.com/office/drawing/2014/main" id="{EB3A2CE1-89BB-42D9-9C64-00EE2D91F382}"/>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6" name="Flowchart: Connector 149">
              <a:extLst>
                <a:ext uri="{FF2B5EF4-FFF2-40B4-BE49-F238E27FC236}">
                  <a16:creationId xmlns:a16="http://schemas.microsoft.com/office/drawing/2014/main" id="{6AE568F4-3DF3-47E2-8FE6-72377AFB0314}"/>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47" name="Flowchart: Merge 150">
              <a:extLst>
                <a:ext uri="{FF2B5EF4-FFF2-40B4-BE49-F238E27FC236}">
                  <a16:creationId xmlns:a16="http://schemas.microsoft.com/office/drawing/2014/main" id="{E9C1F045-D341-4655-9E8C-858DDE9E5537}"/>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48" name="Group 124">
            <a:extLst>
              <a:ext uri="{FF2B5EF4-FFF2-40B4-BE49-F238E27FC236}">
                <a16:creationId xmlns:a16="http://schemas.microsoft.com/office/drawing/2014/main" id="{05A5AA9F-D86A-4064-9B03-D9E8D7E36C50}"/>
              </a:ext>
            </a:extLst>
          </p:cNvPr>
          <p:cNvGrpSpPr/>
          <p:nvPr/>
        </p:nvGrpSpPr>
        <p:grpSpPr>
          <a:xfrm>
            <a:off x="15971563" y="6574346"/>
            <a:ext cx="122952" cy="658484"/>
            <a:chOff x="3752115" y="4688644"/>
            <a:chExt cx="144000" cy="771209"/>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49" name="Flowchart: Connector 146">
              <a:extLst>
                <a:ext uri="{FF2B5EF4-FFF2-40B4-BE49-F238E27FC236}">
                  <a16:creationId xmlns:a16="http://schemas.microsoft.com/office/drawing/2014/main" id="{A6BE4562-4504-458D-943A-F9D5D205DD41}"/>
                </a:ext>
              </a:extLst>
            </p:cNvPr>
            <p:cNvSpPr/>
            <p:nvPr/>
          </p:nvSpPr>
          <p:spPr>
            <a:xfrm>
              <a:off x="3770115" y="4889870"/>
              <a:ext cx="108000" cy="108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50" name="Flowchart: Connector 147">
              <a:extLst>
                <a:ext uri="{FF2B5EF4-FFF2-40B4-BE49-F238E27FC236}">
                  <a16:creationId xmlns:a16="http://schemas.microsoft.com/office/drawing/2014/main" id="{09C21451-3D08-4475-B9B3-CFAA7D934C02}"/>
                </a:ext>
              </a:extLst>
            </p:cNvPr>
            <p:cNvSpPr/>
            <p:nvPr/>
          </p:nvSpPr>
          <p:spPr>
            <a:xfrm>
              <a:off x="3788115" y="5043539"/>
              <a:ext cx="72000" cy="72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51" name="Flowchart: Connector 148">
              <a:extLst>
                <a:ext uri="{FF2B5EF4-FFF2-40B4-BE49-F238E27FC236}">
                  <a16:creationId xmlns:a16="http://schemas.microsoft.com/office/drawing/2014/main" id="{D7F6DCDB-B5A5-43AC-BEAD-D0539DE64267}"/>
                </a:ext>
              </a:extLst>
            </p:cNvPr>
            <p:cNvSpPr/>
            <p:nvPr/>
          </p:nvSpPr>
          <p:spPr>
            <a:xfrm>
              <a:off x="3806115" y="5166039"/>
              <a:ext cx="36000" cy="36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52" name="Flowchart: Connector 149">
              <a:extLst>
                <a:ext uri="{FF2B5EF4-FFF2-40B4-BE49-F238E27FC236}">
                  <a16:creationId xmlns:a16="http://schemas.microsoft.com/office/drawing/2014/main" id="{91F9DE42-530A-49E4-AEBA-76E06C3B8F8B}"/>
                </a:ext>
              </a:extLst>
            </p:cNvPr>
            <p:cNvSpPr/>
            <p:nvPr/>
          </p:nvSpPr>
          <p:spPr>
            <a:xfrm>
              <a:off x="3752115" y="4688644"/>
              <a:ext cx="144000" cy="144000"/>
            </a:xfrm>
            <a:prstGeom prst="flowChartConnector">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53" name="Flowchart: Merge 150">
              <a:extLst>
                <a:ext uri="{FF2B5EF4-FFF2-40B4-BE49-F238E27FC236}">
                  <a16:creationId xmlns:a16="http://schemas.microsoft.com/office/drawing/2014/main" id="{12F4C7C4-6680-4BDF-A2DD-8EFDB0860D72}"/>
                </a:ext>
              </a:extLst>
            </p:cNvPr>
            <p:cNvSpPr/>
            <p:nvPr/>
          </p:nvSpPr>
          <p:spPr>
            <a:xfrm>
              <a:off x="3752318" y="5320153"/>
              <a:ext cx="143595" cy="139700"/>
            </a:xfrm>
            <a:prstGeom prst="flowChartMerg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sp>
        <p:nvSpPr>
          <p:cNvPr id="156" name="TextBox 67">
            <a:extLst>
              <a:ext uri="{FF2B5EF4-FFF2-40B4-BE49-F238E27FC236}">
                <a16:creationId xmlns:a16="http://schemas.microsoft.com/office/drawing/2014/main" id="{BE763218-7B2B-4CB3-802D-9799375917F3}"/>
              </a:ext>
            </a:extLst>
          </p:cNvPr>
          <p:cNvSpPr txBox="1"/>
          <p:nvPr/>
        </p:nvSpPr>
        <p:spPr>
          <a:xfrm>
            <a:off x="1108348" y="7232830"/>
            <a:ext cx="2388886" cy="1200329"/>
          </a:xfrm>
          <a:prstGeom prst="rect">
            <a:avLst/>
          </a:prstGeom>
          <a:noFill/>
        </p:spPr>
        <p:txBody>
          <a:bodyPr wrap="square" rtlCol="0">
            <a:spAutoFit/>
          </a:bodyPr>
          <a:lstStyle/>
          <a:p>
            <a:pPr marL="285750" indent="-285750" algn="ctr">
              <a:buFont typeface="Wingdings" panose="05000000000000000000" pitchFamily="2" charset="2"/>
              <a:buChar char="v"/>
            </a:pPr>
            <a:r>
              <a:rPr lang="fr-FR" b="1" noProof="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Dégradation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air local</a:t>
            </a:r>
          </a:p>
          <a:p>
            <a:pPr marL="285750" indent="-285750" algn="ctr">
              <a:buFont typeface="Wingdings" panose="05000000000000000000" pitchFamily="2" charset="2"/>
              <a:buChar char="v"/>
            </a:pP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Altération</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de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l'aspect</a:t>
            </a:r>
            <a:r>
              <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visuel</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157" name="TextBox 67">
            <a:extLst>
              <a:ext uri="{FF2B5EF4-FFF2-40B4-BE49-F238E27FC236}">
                <a16:creationId xmlns:a16="http://schemas.microsoft.com/office/drawing/2014/main" id="{BD204559-D743-4EFF-BB4C-B449CC906489}"/>
              </a:ext>
            </a:extLst>
          </p:cNvPr>
          <p:cNvSpPr txBox="1"/>
          <p:nvPr/>
        </p:nvSpPr>
        <p:spPr>
          <a:xfrm>
            <a:off x="4626377" y="7212944"/>
            <a:ext cx="2388886" cy="1200329"/>
          </a:xfrm>
          <a:prstGeom prst="rect">
            <a:avLst/>
          </a:prstGeom>
          <a:noFill/>
        </p:spPr>
        <p:txBody>
          <a:bodyPr wrap="square" rtlCol="0">
            <a:spAutoFit/>
          </a:bodyPr>
          <a:lstStyle/>
          <a:p>
            <a:pPr marL="285750" indent="-285750" algn="ctr">
              <a:buFont typeface="Wingdings" panose="05000000000000000000" pitchFamily="2" charset="2"/>
              <a:buChar char="v"/>
            </a:pPr>
            <a:r>
              <a:rPr lang="fr-FR" b="1" noProof="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Maladies respiratoires chez les ovriers et les citoyens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158" name="TextBox 67">
            <a:extLst>
              <a:ext uri="{FF2B5EF4-FFF2-40B4-BE49-F238E27FC236}">
                <a16:creationId xmlns:a16="http://schemas.microsoft.com/office/drawing/2014/main" id="{F4D9E025-01C0-44CE-9BCE-B70788B90AB7}"/>
              </a:ext>
            </a:extLst>
          </p:cNvPr>
          <p:cNvSpPr txBox="1"/>
          <p:nvPr/>
        </p:nvSpPr>
        <p:spPr>
          <a:xfrm>
            <a:off x="7745488" y="7813108"/>
            <a:ext cx="3086507" cy="1200329"/>
          </a:xfrm>
          <a:prstGeom prst="rect">
            <a:avLst/>
          </a:prstGeom>
          <a:noFill/>
        </p:spPr>
        <p:txBody>
          <a:bodyPr wrap="square" rtlCol="0">
            <a:spAutoFit/>
          </a:bodyPr>
          <a:lstStyle/>
          <a:p>
            <a:pPr marL="285750" indent="-285750" algn="ctr">
              <a:buFont typeface="Wingdings" panose="05000000000000000000" pitchFamily="2" charset="2"/>
              <a:buChar char="v"/>
            </a:pPr>
            <a:r>
              <a:rPr lang="fr-FR" b="1" noProof="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Effets néfastes sur les eco systèmes aquatiques</a:t>
            </a:r>
          </a:p>
          <a:p>
            <a:pPr marL="285750" indent="-285750" algn="ctr">
              <a:buFont typeface="Wingdings" panose="05000000000000000000" pitchFamily="2" charset="2"/>
              <a:buChar char="v"/>
            </a:pPr>
            <a:r>
              <a:rPr lang="fr-FR" b="1" noProof="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Pression sur les ressources en eau local</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159" name="TextBox 67">
            <a:extLst>
              <a:ext uri="{FF2B5EF4-FFF2-40B4-BE49-F238E27FC236}">
                <a16:creationId xmlns:a16="http://schemas.microsoft.com/office/drawing/2014/main" id="{5904CA34-29BB-434C-A21E-463208BF0ABB}"/>
              </a:ext>
            </a:extLst>
          </p:cNvPr>
          <p:cNvSpPr txBox="1"/>
          <p:nvPr/>
        </p:nvSpPr>
        <p:spPr>
          <a:xfrm>
            <a:off x="11592958" y="7595477"/>
            <a:ext cx="2388886" cy="1200329"/>
          </a:xfrm>
          <a:prstGeom prst="rect">
            <a:avLst/>
          </a:prstGeom>
          <a:noFill/>
        </p:spPr>
        <p:txBody>
          <a:bodyPr wrap="square" rtlCol="0">
            <a:spAutoFit/>
          </a:bodyPr>
          <a:lstStyle/>
          <a:p>
            <a:pPr marL="285750" indent="-285750" algn="ctr">
              <a:buFont typeface="Wingdings" panose="05000000000000000000" pitchFamily="2" charset="2"/>
              <a:buChar char="v"/>
            </a:pPr>
            <a:r>
              <a:rPr lang="fr-FR" b="1" noProof="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Pollution de l’eau par des dérivés dangereux du phosphates </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155" name="TextBox 67">
            <a:extLst>
              <a:ext uri="{FF2B5EF4-FFF2-40B4-BE49-F238E27FC236}">
                <a16:creationId xmlns:a16="http://schemas.microsoft.com/office/drawing/2014/main" id="{A4D27C36-E77F-42D1-9165-D8CE038C3D92}"/>
              </a:ext>
            </a:extLst>
          </p:cNvPr>
          <p:cNvSpPr txBox="1"/>
          <p:nvPr/>
        </p:nvSpPr>
        <p:spPr>
          <a:xfrm>
            <a:off x="14798835" y="7580334"/>
            <a:ext cx="2388886" cy="923330"/>
          </a:xfrm>
          <a:prstGeom prst="rect">
            <a:avLst/>
          </a:prstGeom>
          <a:noFill/>
        </p:spPr>
        <p:txBody>
          <a:bodyPr wrap="square" rtlCol="0">
            <a:spAutoFit/>
          </a:bodyPr>
          <a:lstStyle/>
          <a:p>
            <a:pPr marL="285750" indent="-285750" algn="ctr">
              <a:buFont typeface="Wingdings" panose="05000000000000000000" pitchFamily="2" charset="2"/>
              <a:buChar char="v"/>
            </a:pPr>
            <a:r>
              <a:rPr lang="fr-FR" b="1" noProof="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Effets néfastes sur les eco systèmes aquatiques</a:t>
            </a:r>
            <a:endParaRPr lang="en-US" b="1"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Tree>
    <p:extLst>
      <p:ext uri="{BB962C8B-B14F-4D97-AF65-F5344CB8AC3E}">
        <p14:creationId xmlns:p14="http://schemas.microsoft.com/office/powerpoint/2010/main" val="2241304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3">
            <a:extLst>
              <a:ext uri="{FF2B5EF4-FFF2-40B4-BE49-F238E27FC236}">
                <a16:creationId xmlns:a16="http://schemas.microsoft.com/office/drawing/2014/main" id="{4ACA1152-7595-403A-BD6C-D980F241F486}"/>
              </a:ext>
            </a:extLst>
          </p:cNvPr>
          <p:cNvGrpSpPr/>
          <p:nvPr/>
        </p:nvGrpSpPr>
        <p:grpSpPr>
          <a:xfrm>
            <a:off x="4519939" y="1072539"/>
            <a:ext cx="8608484" cy="7129164"/>
            <a:chOff x="0" y="0"/>
            <a:chExt cx="812800" cy="698500"/>
          </a:xfrm>
        </p:grpSpPr>
        <p:sp>
          <p:nvSpPr>
            <p:cNvPr id="21" name="Freeform 14">
              <a:extLst>
                <a:ext uri="{FF2B5EF4-FFF2-40B4-BE49-F238E27FC236}">
                  <a16:creationId xmlns:a16="http://schemas.microsoft.com/office/drawing/2014/main" id="{DCF7F4AE-C3A1-4412-B88C-BF8FD48CACF2}"/>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BF63"/>
            </a:solidFill>
            <a:ln w="66675" cap="sq">
              <a:solidFill>
                <a:schemeClr val="tx1"/>
              </a:solidFill>
              <a:prstDash val="solid"/>
              <a:miter/>
            </a:ln>
          </p:spPr>
        </p:sp>
        <p:sp>
          <p:nvSpPr>
            <p:cNvPr id="22" name="TextBox 15">
              <a:extLst>
                <a:ext uri="{FF2B5EF4-FFF2-40B4-BE49-F238E27FC236}">
                  <a16:creationId xmlns:a16="http://schemas.microsoft.com/office/drawing/2014/main" id="{749E1E7A-4A18-4C51-A0D2-54AC5F6FFE25}"/>
                </a:ext>
              </a:extLst>
            </p:cNvPr>
            <p:cNvSpPr txBox="1"/>
            <p:nvPr/>
          </p:nvSpPr>
          <p:spPr>
            <a:xfrm>
              <a:off x="114300" y="-57150"/>
              <a:ext cx="584200" cy="755650"/>
            </a:xfrm>
            <a:prstGeom prst="rect">
              <a:avLst/>
            </a:prstGeom>
            <a:ln>
              <a:noFill/>
            </a:ln>
          </p:spPr>
          <p:txBody>
            <a:bodyPr lIns="44992" tIns="44992" rIns="44992" bIns="44992" rtlCol="0" anchor="ctr"/>
            <a:lstStyle/>
            <a:p>
              <a:pPr algn="ctr">
                <a:lnSpc>
                  <a:spcPts val="2659"/>
                </a:lnSpc>
              </a:pPr>
              <a:endParaRPr/>
            </a:p>
          </p:txBody>
        </p:sp>
      </p:grpSp>
      <p:sp>
        <p:nvSpPr>
          <p:cNvPr id="15" name="Freeform 42">
            <a:extLst>
              <a:ext uri="{FF2B5EF4-FFF2-40B4-BE49-F238E27FC236}">
                <a16:creationId xmlns:a16="http://schemas.microsoft.com/office/drawing/2014/main" id="{A6871F2D-B054-4330-92D4-8F9C14FDC41C}"/>
              </a:ext>
            </a:extLst>
          </p:cNvPr>
          <p:cNvSpPr/>
          <p:nvPr/>
        </p:nvSpPr>
        <p:spPr>
          <a:xfrm>
            <a:off x="6270622" y="1562100"/>
            <a:ext cx="5240246" cy="5001770"/>
          </a:xfrm>
          <a:custGeom>
            <a:avLst/>
            <a:gdLst/>
            <a:ahLst/>
            <a:cxnLst/>
            <a:rect l="l" t="t" r="r" b="b"/>
            <a:pathLst>
              <a:path w="1232370" h="1262351">
                <a:moveTo>
                  <a:pt x="0" y="0"/>
                </a:moveTo>
                <a:lnTo>
                  <a:pt x="1232370" y="0"/>
                </a:lnTo>
                <a:lnTo>
                  <a:pt x="1232370" y="1262350"/>
                </a:lnTo>
                <a:lnTo>
                  <a:pt x="0" y="12623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18243364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1604</TotalTime>
  <Words>1463</Words>
  <Application>Microsoft Office PowerPoint</Application>
  <PresentationFormat>Personnalisé</PresentationFormat>
  <Paragraphs>518</Paragraphs>
  <Slides>23</Slides>
  <Notes>6</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23</vt:i4>
      </vt:variant>
    </vt:vector>
  </HeadingPairs>
  <TitlesOfParts>
    <vt:vector size="33" baseType="lpstr">
      <vt:lpstr>Calibri Light</vt:lpstr>
      <vt:lpstr>Calibri</vt:lpstr>
      <vt:lpstr>Cambria</vt:lpstr>
      <vt:lpstr>Poppins Semi-Bold</vt:lpstr>
      <vt:lpstr>Wingdings</vt:lpstr>
      <vt:lpstr>Arial</vt:lpstr>
      <vt:lpstr>Poppins</vt:lpstr>
      <vt:lpstr>Poppins Bold</vt:lpstr>
      <vt:lpstr>Office Theme</vt:lpstr>
      <vt:lpstr>1_Office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Orange Modern Professional Enterprise Resource Planning Presentation</dc:title>
  <dc:creator>elaga</dc:creator>
  <cp:lastModifiedBy>elagadi.mohammedikbal@gmail.com</cp:lastModifiedBy>
  <cp:revision>74</cp:revision>
  <dcterms:created xsi:type="dcterms:W3CDTF">2006-08-16T00:00:00Z</dcterms:created>
  <dcterms:modified xsi:type="dcterms:W3CDTF">2023-11-29T21:49:14Z</dcterms:modified>
  <dc:identifier>DAF0hRUYbiI</dc:identifier>
</cp:coreProperties>
</file>