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9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0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1" r:id="rId3"/>
    <p:sldMasterId id="2147483702" r:id="rId4"/>
    <p:sldMasterId id="2147483715" r:id="rId5"/>
    <p:sldMasterId id="2147483727" r:id="rId6"/>
    <p:sldMasterId id="2147483759" r:id="rId7"/>
    <p:sldMasterId id="2147483772" r:id="rId8"/>
    <p:sldMasterId id="2147483791" r:id="rId9"/>
    <p:sldMasterId id="2147483812" r:id="rId10"/>
    <p:sldMasterId id="2147483824" r:id="rId11"/>
    <p:sldMasterId id="2147483837" r:id="rId12"/>
  </p:sldMasterIdLst>
  <p:notesMasterIdLst>
    <p:notesMasterId r:id="rId46"/>
  </p:notesMasterIdLst>
  <p:handoutMasterIdLst>
    <p:handoutMasterId r:id="rId47"/>
  </p:handoutMasterIdLst>
  <p:sldIdLst>
    <p:sldId id="297" r:id="rId13"/>
    <p:sldId id="257" r:id="rId14"/>
    <p:sldId id="285" r:id="rId15"/>
    <p:sldId id="260" r:id="rId16"/>
    <p:sldId id="314" r:id="rId17"/>
    <p:sldId id="325" r:id="rId18"/>
    <p:sldId id="281" r:id="rId19"/>
    <p:sldId id="280" r:id="rId20"/>
    <p:sldId id="315" r:id="rId21"/>
    <p:sldId id="370" r:id="rId22"/>
    <p:sldId id="291" r:id="rId23"/>
    <p:sldId id="351" r:id="rId24"/>
    <p:sldId id="293" r:id="rId25"/>
    <p:sldId id="352" r:id="rId26"/>
    <p:sldId id="316" r:id="rId27"/>
    <p:sldId id="347" r:id="rId28"/>
    <p:sldId id="348" r:id="rId29"/>
    <p:sldId id="349" r:id="rId30"/>
    <p:sldId id="350" r:id="rId31"/>
    <p:sldId id="323" r:id="rId32"/>
    <p:sldId id="311" r:id="rId33"/>
    <p:sldId id="320" r:id="rId34"/>
    <p:sldId id="324" r:id="rId35"/>
    <p:sldId id="345" r:id="rId36"/>
    <p:sldId id="313" r:id="rId37"/>
    <p:sldId id="307" r:id="rId38"/>
    <p:sldId id="372" r:id="rId39"/>
    <p:sldId id="373" r:id="rId40"/>
    <p:sldId id="374" r:id="rId41"/>
    <p:sldId id="344" r:id="rId42"/>
    <p:sldId id="346" r:id="rId43"/>
    <p:sldId id="342" r:id="rId44"/>
    <p:sldId id="371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343434"/>
    <a:srgbClr val="3F3F3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2" autoAdjust="0"/>
    <p:restoredTop sz="93060" autoAdjust="0"/>
  </p:normalViewPr>
  <p:slideViewPr>
    <p:cSldViewPr snapToGrid="0" showGuides="1">
      <p:cViewPr varScale="1">
        <p:scale>
          <a:sx n="69" d="100"/>
          <a:sy n="69" d="100"/>
        </p:scale>
        <p:origin x="366" y="60"/>
      </p:cViewPr>
      <p:guideLst>
        <p:guide orient="horz" pos="2139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6EDB-D5CF-43D5-B52C-9785B31AAB90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1DE3-00D6-4685-9C31-743561FA0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22F2-B3F9-4525-A8E3-F7B3C090F38D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95567-437D-4226-98FB-9972F346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5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58222F-4CEA-475B-A4E2-DE1721F7BF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Année universitaire : 2021/2022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B95567-437D-4226-98FB-9972F346D0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93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B95567-437D-4226-98FB-9972F346D0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993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B95567-437D-4226-98FB-9972F346D0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77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enfin La durée d’un mois que j’ai effectuée au sein du bureau ALKHIBRA, est une expérience enrichissant </a:t>
            </a:r>
            <a:r>
              <a:rPr lang="fr-FR" sz="1400" b="1" dirty="0">
                <a:latin typeface="Times New Roman" panose="02020603050405020304" pitchFamily="18" charset="0"/>
              </a:rPr>
              <a:t>dans ma formation professionnelle</a:t>
            </a: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car il m’a permis 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258E6-9381-480B-B811-C27DACA987E2}" type="slidenum">
              <a:rPr lang="fr-FR" smtClean="0"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95567-437D-4226-98FB-9972F346D0B6}" type="slidenum">
              <a:rPr lang="fr-FR" smtClean="0">
                <a:solidFill>
                  <a:prstClr val="black"/>
                </a:solidFill>
              </a:rPr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://bit.ly/2TtBDfr" TargetMode="Externa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/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/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/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/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/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/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/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/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-1" fmla="*/ 0 w 182880"/>
                <a:gd name="connsiteY0-2" fmla="*/ 1664988 h 1664988"/>
                <a:gd name="connsiteX1-3" fmla="*/ 0 w 182880"/>
                <a:gd name="connsiteY1-4" fmla="*/ 0 h 1664988"/>
                <a:gd name="connsiteX2-5" fmla="*/ 130540 w 182880"/>
                <a:gd name="connsiteY2-6" fmla="*/ 3079 h 1664988"/>
                <a:gd name="connsiteX3-7" fmla="*/ 182880 w 182880"/>
                <a:gd name="connsiteY3-8" fmla="*/ 1664988 h 1664988"/>
                <a:gd name="connsiteX4-9" fmla="*/ 0 w 182880"/>
                <a:gd name="connsiteY4-10" fmla="*/ 1664988 h 1664988"/>
                <a:gd name="connsiteX0-11" fmla="*/ 0 w 182880"/>
                <a:gd name="connsiteY0-12" fmla="*/ 1664988 h 1664988"/>
                <a:gd name="connsiteX1-13" fmla="*/ 0 w 182880"/>
                <a:gd name="connsiteY1-14" fmla="*/ 0 h 1664988"/>
                <a:gd name="connsiteX2-15" fmla="*/ 68965 w 182880"/>
                <a:gd name="connsiteY2-16" fmla="*/ 6157 h 1664988"/>
                <a:gd name="connsiteX3-17" fmla="*/ 182880 w 182880"/>
                <a:gd name="connsiteY3-18" fmla="*/ 1664988 h 1664988"/>
                <a:gd name="connsiteX4-19" fmla="*/ 0 w 182880"/>
                <a:gd name="connsiteY4-20" fmla="*/ 1664988 h 1664988"/>
                <a:gd name="connsiteX0-21" fmla="*/ 0 w 182880"/>
                <a:gd name="connsiteY0-22" fmla="*/ 1664988 h 1664988"/>
                <a:gd name="connsiteX1-23" fmla="*/ 0 w 182880"/>
                <a:gd name="connsiteY1-24" fmla="*/ 0 h 1664988"/>
                <a:gd name="connsiteX2-25" fmla="*/ 133619 w 182880"/>
                <a:gd name="connsiteY2-26" fmla="*/ 3079 h 1664988"/>
                <a:gd name="connsiteX3-27" fmla="*/ 182880 w 182880"/>
                <a:gd name="connsiteY3-28" fmla="*/ 1664988 h 1664988"/>
                <a:gd name="connsiteX4-29" fmla="*/ 0 w 182880"/>
                <a:gd name="connsiteY4-30" fmla="*/ 1664988 h 16649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/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/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/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/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/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/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/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/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/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/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/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/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rgbClr val="33333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E02E86-B87C-4223-96EE-807FD729876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8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ABDD-C1BC-4094-9CCA-E1215EEAB577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066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965A-30A2-4583-99AA-D5ECAB3953C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0389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9A6-A5F8-44B0-8A7D-83616DF392DB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503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092-7291-4ED8-8941-88007064F34A}" type="datetime1">
              <a:rPr lang="fr-FR" smtClean="0"/>
              <a:t>16/12/2023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960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24-1922-413B-AE97-6A42EBF5BAD3}" type="datetime1">
              <a:rPr lang="fr-FR" smtClean="0"/>
              <a:t>16/12/2023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94331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21AF-4B6C-4B81-B442-C20EA033279C}" type="datetime1">
              <a:rPr lang="fr-FR" smtClean="0"/>
              <a:t>16/12/2023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0951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FA60-0B7F-46EF-95D5-971C8EA0CBD4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89384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C9C-7EB8-4D7A-A410-1EADC8D8DB68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1639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73A8-BE98-41C1-86AF-F0A2797AAE2E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224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041-95FE-4AD2-A4DD-8F0574EFB0B9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6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2067" y="1541733"/>
            <a:ext cx="7469200" cy="23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74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8000" b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4600" y="4714833"/>
            <a:ext cx="3564000" cy="7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84500" y="3236016"/>
            <a:ext cx="3823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234500" y="1904393"/>
            <a:ext cx="1691200" cy="14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84300" y="4465332"/>
            <a:ext cx="382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16" name="Google Shape;16;p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" name="Google Shape;17;p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721000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94167" y="3323305"/>
            <a:ext cx="38768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21000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94167" y="3722435"/>
            <a:ext cx="3876800" cy="1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39" name="Google Shape;39;p5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8600" y="2305767"/>
            <a:ext cx="51276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6964800" y="1631367"/>
            <a:ext cx="4113200" cy="4460400"/>
          </a:xfrm>
          <a:prstGeom prst="snipRoundRect">
            <a:avLst>
              <a:gd name="adj1" fmla="val 16667"/>
              <a:gd name="adj2" fmla="val 16667"/>
            </a:avLst>
          </a:prstGeom>
          <a:noFill/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0" y="5130800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741167" y="2360000"/>
            <a:ext cx="6708000" cy="21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849067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 rot="5400000">
            <a:off x="-66879" y="5966166"/>
            <a:ext cx="1106461" cy="391569"/>
            <a:chOff x="469350" y="4971100"/>
            <a:chExt cx="605550" cy="214300"/>
          </a:xfrm>
        </p:grpSpPr>
        <p:sp>
          <p:nvSpPr>
            <p:cNvPr id="63" name="Google Shape;63;p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660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>
            <a:off x="6393100" y="2005233"/>
            <a:ext cx="4848000" cy="3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10569834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3840" y="4403667"/>
            <a:ext cx="2364800" cy="2454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 rot="5400000">
            <a:off x="-66879" y="378166"/>
            <a:ext cx="1106461" cy="391569"/>
            <a:chOff x="469350" y="4971100"/>
            <a:chExt cx="605550" cy="214300"/>
          </a:xfrm>
        </p:grpSpPr>
        <p:sp>
          <p:nvSpPr>
            <p:cNvPr id="79" name="Google Shape;79;p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1944567"/>
            <a:ext cx="7480800" cy="1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355600" y="4172167"/>
            <a:ext cx="3496000" cy="8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979827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8027163" y="2984267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3979827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8027163" y="5280833"/>
            <a:ext cx="3202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979833" y="593367"/>
            <a:ext cx="7252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5092033" y="1833735"/>
            <a:ext cx="978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5093433" y="4138611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9140767" y="1834820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9140767" y="4138613"/>
            <a:ext cx="975200" cy="7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3979827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3"/>
          </p:nvPr>
        </p:nvSpPr>
        <p:spPr>
          <a:xfrm>
            <a:off x="3979827" y="483680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8027163" y="2540067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8027163" y="4836804"/>
            <a:ext cx="3202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9" name="Google Shape;109;p1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10" name="Google Shape;110;p1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19" name="Google Shape;119;p1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960000" y="1770267"/>
            <a:ext cx="5842800" cy="1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956527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2"/>
          </p:nvPr>
        </p:nvSpPr>
        <p:spPr>
          <a:xfrm>
            <a:off x="4538400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3"/>
          </p:nvPr>
        </p:nvSpPr>
        <p:spPr>
          <a:xfrm>
            <a:off x="8133859" y="3913493"/>
            <a:ext cx="3115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956527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5"/>
          </p:nvPr>
        </p:nvSpPr>
        <p:spPr>
          <a:xfrm>
            <a:off x="8133859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4538400" y="3472571"/>
            <a:ext cx="3115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465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32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/>
          <p:nvPr/>
        </p:nvSpPr>
        <p:spPr>
          <a:xfrm rot="10800000">
            <a:off x="10569834" y="526640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 rot="5400000" flipH="1">
            <a:off x="-66879" y="6082800"/>
            <a:ext cx="1106461" cy="391569"/>
            <a:chOff x="469350" y="4971100"/>
            <a:chExt cx="605550" cy="214300"/>
          </a:xfrm>
        </p:grpSpPr>
        <p:sp>
          <p:nvSpPr>
            <p:cNvPr id="151" name="Google Shape;151;p17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953393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4563428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953393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563428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8173467" y="3008425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8173467" y="533260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7"/>
          </p:nvPr>
        </p:nvSpPr>
        <p:spPr>
          <a:xfrm>
            <a:off x="953393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8"/>
          </p:nvPr>
        </p:nvSpPr>
        <p:spPr>
          <a:xfrm>
            <a:off x="4563428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9"/>
          </p:nvPr>
        </p:nvSpPr>
        <p:spPr>
          <a:xfrm>
            <a:off x="8173467" y="2582477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3"/>
          </p:nvPr>
        </p:nvSpPr>
        <p:spPr>
          <a:xfrm>
            <a:off x="953393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4"/>
          </p:nvPr>
        </p:nvSpPr>
        <p:spPr>
          <a:xfrm>
            <a:off x="4563428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5"/>
          </p:nvPr>
        </p:nvSpPr>
        <p:spPr>
          <a:xfrm>
            <a:off x="8173467" y="4906825"/>
            <a:ext cx="30740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5" b="1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 flipH="1">
            <a:off x="0" y="-17108"/>
            <a:ext cx="1664000" cy="1727200"/>
          </a:xfrm>
          <a:prstGeom prst="rtTriangle">
            <a:avLst/>
          </a:pr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 rot="10800000">
            <a:off x="10569834" y="5281346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77" name="Google Shape;177;p18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79" name="Google Shape;179;p18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hasCustomPrompt="1"/>
          </p:nvPr>
        </p:nvSpPr>
        <p:spPr>
          <a:xfrm>
            <a:off x="4698867" y="1214767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"/>
          </p:nvPr>
        </p:nvSpPr>
        <p:spPr>
          <a:xfrm>
            <a:off x="4698871" y="2667680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4698867" y="3690795"/>
            <a:ext cx="6363200" cy="1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5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3"/>
          </p:nvPr>
        </p:nvSpPr>
        <p:spPr>
          <a:xfrm>
            <a:off x="4698871" y="5143635"/>
            <a:ext cx="6363200" cy="4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193" name="Google Shape;193;p19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07" name="Google Shape;207;p20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2363081" y="766180"/>
            <a:ext cx="46224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363081" y="2124613"/>
            <a:ext cx="462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5863300" y="4500467"/>
            <a:ext cx="41760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CREDITS: This presentation template was created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335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infographics &amp; images by </a:t>
            </a:r>
            <a:r>
              <a:rPr lang="en-GB" sz="1335" b="1" u="sng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335" u="sng">
                <a:solidFill>
                  <a:srgbClr val="33333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35" u="sng">
              <a:solidFill>
                <a:srgbClr val="33333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2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222" name="Google Shape;222;p22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226" name="Google Shape;226;p22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28" name="Google Shape;228;p22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230" name="Google Shape;230;p22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400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rot="10800000">
            <a:off x="11192265" y="5232304"/>
            <a:ext cx="999735" cy="1625697"/>
          </a:xfrm>
          <a:custGeom>
            <a:avLst/>
            <a:gdLst/>
            <a:ahLst/>
            <a:cxnLst/>
            <a:rect l="l" t="t" r="r" b="b"/>
            <a:pathLst>
              <a:path w="124500" h="202453" extrusionOk="0">
                <a:moveTo>
                  <a:pt x="1" y="1"/>
                </a:moveTo>
                <a:lnTo>
                  <a:pt x="1" y="202453"/>
                </a:lnTo>
                <a:lnTo>
                  <a:pt x="117230" y="85197"/>
                </a:lnTo>
                <a:cubicBezTo>
                  <a:pt x="124499" y="77982"/>
                  <a:pt x="124499" y="66237"/>
                  <a:pt x="117230" y="58995"/>
                </a:cubicBezTo>
                <a:lnTo>
                  <a:pt x="5823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65000">
                <a:srgbClr val="00A8FD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 rot="10800000" flipH="1">
            <a:off x="-9707" y="-17108"/>
            <a:ext cx="1664000" cy="1727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 rot="5400000">
            <a:off x="11210722" y="387028"/>
            <a:ext cx="1106461" cy="391569"/>
            <a:chOff x="469350" y="4971100"/>
            <a:chExt cx="605550" cy="214300"/>
          </a:xfrm>
        </p:grpSpPr>
        <p:sp>
          <p:nvSpPr>
            <p:cNvPr id="242" name="Google Shape;242;p23"/>
            <p:cNvSpPr/>
            <p:nvPr/>
          </p:nvSpPr>
          <p:spPr>
            <a:xfrm>
              <a:off x="469350" y="4971100"/>
              <a:ext cx="46125" cy="45475"/>
            </a:xfrm>
            <a:custGeom>
              <a:avLst/>
              <a:gdLst/>
              <a:ahLst/>
              <a:cxnLst/>
              <a:rect l="l" t="t" r="r" b="b"/>
              <a:pathLst>
                <a:path w="1845" h="1819" extrusionOk="0">
                  <a:moveTo>
                    <a:pt x="922" y="1"/>
                  </a:moveTo>
                  <a:cubicBezTo>
                    <a:pt x="407" y="1"/>
                    <a:pt x="0" y="408"/>
                    <a:pt x="0" y="923"/>
                  </a:cubicBezTo>
                  <a:cubicBezTo>
                    <a:pt x="0" y="1411"/>
                    <a:pt x="407" y="1818"/>
                    <a:pt x="922" y="1818"/>
                  </a:cubicBezTo>
                  <a:cubicBezTo>
                    <a:pt x="1438" y="1818"/>
                    <a:pt x="1845" y="1411"/>
                    <a:pt x="1845" y="923"/>
                  </a:cubicBezTo>
                  <a:cubicBezTo>
                    <a:pt x="1845" y="435"/>
                    <a:pt x="1438" y="28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469350" y="4971100"/>
              <a:ext cx="605550" cy="214300"/>
              <a:chOff x="469350" y="4971100"/>
              <a:chExt cx="605550" cy="2143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655825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8423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02810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3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3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65" y="28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6935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2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2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5582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842300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62"/>
                      <a:pt x="1438" y="55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028775" y="5139275"/>
                <a:ext cx="461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45" extrusionOk="0">
                    <a:moveTo>
                      <a:pt x="923" y="1"/>
                    </a:moveTo>
                    <a:cubicBezTo>
                      <a:pt x="407" y="1"/>
                      <a:pt x="0" y="435"/>
                      <a:pt x="0" y="923"/>
                    </a:cubicBezTo>
                    <a:cubicBezTo>
                      <a:pt x="0" y="1438"/>
                      <a:pt x="407" y="1845"/>
                      <a:pt x="923" y="1845"/>
                    </a:cubicBezTo>
                    <a:cubicBezTo>
                      <a:pt x="1438" y="1845"/>
                      <a:pt x="1845" y="1438"/>
                      <a:pt x="1845" y="923"/>
                    </a:cubicBezTo>
                    <a:cubicBezTo>
                      <a:pt x="1845" y="435"/>
                      <a:pt x="1438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2400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251" name="Google Shape;251;p23"/>
          <p:cNvGrpSpPr/>
          <p:nvPr/>
        </p:nvGrpSpPr>
        <p:grpSpPr>
          <a:xfrm rot="10800000" flipH="1">
            <a:off x="845631" y="-1352914"/>
            <a:ext cx="2570716" cy="2564561"/>
            <a:chOff x="2786850" y="3855175"/>
            <a:chExt cx="1430825" cy="1427400"/>
          </a:xfrm>
        </p:grpSpPr>
        <p:sp>
          <p:nvSpPr>
            <p:cNvPr id="252" name="Google Shape;252;p23"/>
            <p:cNvSpPr/>
            <p:nvPr/>
          </p:nvSpPr>
          <p:spPr>
            <a:xfrm>
              <a:off x="2827550" y="3891775"/>
              <a:ext cx="1390125" cy="1390800"/>
            </a:xfrm>
            <a:custGeom>
              <a:avLst/>
              <a:gdLst/>
              <a:ahLst/>
              <a:cxnLst/>
              <a:rect l="l" t="t" r="r" b="b"/>
              <a:pathLst>
                <a:path w="55605" h="55632" fill="none" extrusionOk="0">
                  <a:moveTo>
                    <a:pt x="0" y="1"/>
                  </a:moveTo>
                  <a:lnTo>
                    <a:pt x="55604" y="55632"/>
                  </a:lnTo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786850" y="3855175"/>
              <a:ext cx="556075" cy="556050"/>
            </a:xfrm>
            <a:custGeom>
              <a:avLst/>
              <a:gdLst/>
              <a:ahLst/>
              <a:cxnLst/>
              <a:rect l="l" t="t" r="r" b="b"/>
              <a:pathLst>
                <a:path w="22243" h="22242" extrusionOk="0">
                  <a:moveTo>
                    <a:pt x="1" y="0"/>
                  </a:moveTo>
                  <a:lnTo>
                    <a:pt x="22243" y="22242"/>
                  </a:lnTo>
                  <a:lnTo>
                    <a:pt x="22243" y="5995"/>
                  </a:lnTo>
                  <a:cubicBezTo>
                    <a:pt x="22243" y="2686"/>
                    <a:pt x="19584" y="0"/>
                    <a:pt x="162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633200" y="1752500"/>
            <a:ext cx="8925600" cy="3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" y="-5533"/>
            <a:ext cx="1647873" cy="1591661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-8400" y="-16767"/>
            <a:ext cx="12200400" cy="6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950967" y="5333989"/>
            <a:ext cx="10290000" cy="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4403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19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241AB3-2508-4E91-B6E9-28CCFE96F82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‹N°›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83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3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4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86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0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fr/84873126-Les-entreprises-entre-systeme-de-management-environnemental-et-developpement-durable-cas-de-la-societe-cosumar-sidi-bennour.html" TargetMode="External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22.xml"/><Relationship Id="rId4" Type="http://schemas.openxmlformats.org/officeDocument/2006/relationships/hyperlink" Target="https://www.cosumar.co.ma/wp-content/uploads/2022/04/Cosumar-RFA-2021-29-04-19_compressed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65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982" y="1754841"/>
            <a:ext cx="6912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Option: G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estion d’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nvironnement et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D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éveloppement </a:t>
            </a:r>
            <a:r>
              <a:rPr lang="fr-FR" sz="2000" b="1" dirty="0">
                <a:solidFill>
                  <a:prstClr val="black"/>
                </a:solidFill>
                <a:latin typeface="Cambria" panose="02040503050406030204" pitchFamily="18" charset="0"/>
              </a:rPr>
              <a:t>D</a:t>
            </a:r>
            <a:r>
              <a:rPr kumimoji="0" lang="fr-F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urable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534" y="3137286"/>
            <a:ext cx="10748932" cy="120032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1" i="0" u="none" strike="noStrike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Application de ISO 14001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1" i="0" u="none" strike="noStrike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Etude de cas de la Société COSUMAR Sidi Bennour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132" y="4563410"/>
            <a:ext cx="11053735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Réalisé par 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: 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ABAHANI Imad / TATA Soufiane / RYAHI Houda / MESSAOUDI Hajar / 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rPr>
              <a:t>AIT OUALI Fatima Zahra /NAKHILI Aya 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</a:endParaRPr>
          </a:p>
        </p:txBody>
      </p:sp>
      <p:pic>
        <p:nvPicPr>
          <p:cNvPr id="2" name="Image 1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" y="495467"/>
            <a:ext cx="2968487" cy="1113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Imag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0137914" y="393262"/>
            <a:ext cx="1525420" cy="14620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Zone de texte 4"/>
          <p:cNvSpPr txBox="1"/>
          <p:nvPr/>
        </p:nvSpPr>
        <p:spPr>
          <a:xfrm>
            <a:off x="4863830" y="6130139"/>
            <a:ext cx="29196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9200">
              <a:buClr>
                <a:srgbClr val="000000"/>
              </a:buClr>
            </a:pPr>
            <a:r>
              <a:rPr lang="fr-FR" altLang="en-US" sz="1200" b="1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Année Universitaire : 2023/2024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856" y="2417423"/>
            <a:ext cx="4406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Présentation sur :</a:t>
            </a:r>
          </a:p>
        </p:txBody>
      </p:sp>
      <p:sp>
        <p:nvSpPr>
          <p:cNvPr id="13" name="Espace réservé du numéro de diapositive 2">
            <a:extLst>
              <a:ext uri="{FF2B5EF4-FFF2-40B4-BE49-F238E27FC236}">
                <a16:creationId xmlns:a16="http://schemas.microsoft.com/office/drawing/2014/main" id="{F5F40A98-60F1-4E27-3B52-3FF7F44B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0279" y="600974"/>
            <a:ext cx="9517524" cy="9517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légende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684" y="2068741"/>
            <a:ext cx="2865910" cy="18671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07" y="2068741"/>
            <a:ext cx="2685056" cy="16085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287" y="2118444"/>
            <a:ext cx="3109229" cy="1499746"/>
          </a:xfrm>
          <a:prstGeom prst="rect">
            <a:avLst/>
          </a:prstGeom>
        </p:spPr>
      </p:pic>
      <p:graphicFrame>
        <p:nvGraphicFramePr>
          <p:cNvPr id="9" name="Table 8"/>
          <p:cNvGraphicFramePr/>
          <p:nvPr/>
        </p:nvGraphicFramePr>
        <p:xfrm>
          <a:off x="1682750" y="4493895"/>
          <a:ext cx="853313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>
                          <a:solidFill>
                            <a:schemeClr val="tx1"/>
                          </a:solidFill>
                        </a:rPr>
                        <a:t>Gravite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gaz a effet de serre / rechauffement climatique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polution de l’air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E6DDB599-01E0-B59E-CF97-EFC13BE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10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939" y="1076005"/>
            <a:ext cx="11369992" cy="461665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1 : Évaluation Aspect/Impact pour le milieu récepteur « Air »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78026368"/>
              </p:ext>
            </p:extLst>
          </p:nvPr>
        </p:nvGraphicFramePr>
        <p:xfrm>
          <a:off x="238539" y="1591310"/>
          <a:ext cx="11728173" cy="4632518"/>
        </p:xfrm>
        <a:graphic>
          <a:graphicData uri="http://schemas.openxmlformats.org/drawingml/2006/table">
            <a:tbl>
              <a:tblPr/>
              <a:tblGrid>
                <a:gridCol w="140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9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4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64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67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30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Activités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Aspect</a:t>
                      </a:r>
                      <a:r>
                        <a:rPr lang="fr-FR" alt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environnemental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sur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l’environnement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Maitrise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Fréquence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Gravité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Sensibilité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Criticité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1=F*G*S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Maitrise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Influence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Criticité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2=C*M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Significativité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/non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28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Extraction de jus de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canne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sucre et clarification du jus pour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eliminer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les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impurtés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altLang="en-US" sz="12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GES, COV , COV, SO2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particules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fines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émissions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gaz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à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serre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Changement climatique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serre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120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01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Évaporer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le jus de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l'eau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la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critallisation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POUR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formé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cristaux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 sucre</a:t>
                      </a:r>
                      <a:endParaRPr lang="en-US" altLang="en-US" sz="12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CO2, N2,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vapeur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d'h2o,  CO,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No, no2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hfc,cfc,n₂o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₄ 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l’air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sym typeface="+mn-ea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indent="0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2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Centrifugations et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sécharge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pour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eliminer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toute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humidité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résiduelle</a:t>
                      </a:r>
                      <a:endParaRPr lang="en-US" altLang="en-US" sz="12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Hfc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cfc,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pfc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, no , co2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Pollution 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l’air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/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changement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climatique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fr-FR" alt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F9749B64-F61D-3682-B8B4-082AAE9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11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0279" y="600974"/>
            <a:ext cx="9517524" cy="9517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légende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684" y="2068741"/>
            <a:ext cx="2688569" cy="16521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07" y="2068741"/>
            <a:ext cx="2685056" cy="16085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287" y="2118444"/>
            <a:ext cx="3109229" cy="14997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654" y="4183879"/>
            <a:ext cx="5852667" cy="132904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08EE7A-010D-3CDE-D531-C8710B7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12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7566" y="918547"/>
            <a:ext cx="11137599" cy="461665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2 : Évaluation Aspect/Impact pour le milieu récepteur « Eau » 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4073"/>
              </p:ext>
            </p:extLst>
          </p:nvPr>
        </p:nvGraphicFramePr>
        <p:xfrm>
          <a:off x="238539" y="1511317"/>
          <a:ext cx="11714923" cy="4778979"/>
        </p:xfrm>
        <a:graphic>
          <a:graphicData uri="http://schemas.openxmlformats.org/drawingml/2006/table">
            <a:tbl>
              <a:tblPr/>
              <a:tblGrid>
                <a:gridCol w="167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3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806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4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Activités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Aspect environnemental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Impact sur l’environnement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Normal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Accidentel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Fréquence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Gravité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Sensibilité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Criticité 1= F*G*S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Maitrise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Influence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Criticité 2=C*M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Significativité oui/non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Culture de betterave et déchargement de matière première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Consommation intensive de l'eau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Stress hydrique et  la diminution des niveaux d'eau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5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Lavage des filtres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Consommation intensive de l'eau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Stress hydrique et  la diminution des niveaux d'eau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Extraction de jus de betterave : les cannes à sucre sont pressées pour extraire le jus sucré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Génération des effluents liquides contaminants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Pollution de l’eau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479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Clarification du jus : le jus de betterave extrait est souvent traité pour éliminer les impuretés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Génération des effluents liquides contaminants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Pollution de l'eau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2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Utilisation du carburant lors des processus d’évaporation et centrifugation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Benzène ,toluène 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éthy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lbenzène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Contamination de la nappe phréatique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0B369E9A-7B7E-C9CD-C75C-83289984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13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7566" y="918547"/>
            <a:ext cx="11137599" cy="461665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2 : Évaluation Aspect/Impact pour le milieu récepteur « Sol » 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4897"/>
              </p:ext>
            </p:extLst>
          </p:nvPr>
        </p:nvGraphicFramePr>
        <p:xfrm>
          <a:off x="212035" y="1536440"/>
          <a:ext cx="11754681" cy="5073638"/>
        </p:xfrm>
        <a:graphic>
          <a:graphicData uri="http://schemas.openxmlformats.org/drawingml/2006/table">
            <a:tbl>
              <a:tblPr/>
              <a:tblGrid>
                <a:gridCol w="135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1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3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1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52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65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Activités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Aspect environnemental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Impact sur l’environnement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Normal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Accidentel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Fréquence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Gravité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Sensibilité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Criticité 1=F*G*S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Maitrise 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Influence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Criticité 2=C*M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Significativité oui/non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Culture de la betterave et matière première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Culture intensive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Épuisement des nutriments du sol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94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Raffinage</a:t>
                      </a:r>
                      <a:r>
                        <a:rPr lang="fr-F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de sucre brut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Déforestation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Destruction de l'habitat naturel des animaux et contribue aux changements climatiques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des engrais chimiques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Pollution du sol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Dégradation de la qualité du sol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X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1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des plastiques et de matériaux d'emballage jetables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Déchets solides persistants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Détérioration du sol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1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Extraction de jus de betterave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Génération des effluent liquides contaminants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Perte de la capacité de filtration du sol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X </a:t>
                      </a:r>
                    </a:p>
                  </a:txBody>
                  <a:tcPr marL="5802" marR="5802" marT="58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2" marR="5802" marT="58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68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A07740F4-FE63-1D60-C919-63D9E8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14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987696" y="3140590"/>
            <a:ext cx="843146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Classement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et Plan d’Action</a:t>
            </a: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4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endParaRPr kumimoji="0" sz="18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A4900F4C-6411-ECCF-B30F-433148F460DC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15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9" y="1662264"/>
            <a:ext cx="7358063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re 4"/>
          <p:cNvSpPr>
            <a:spLocks noGrp="1"/>
          </p:cNvSpPr>
          <p:nvPr>
            <p:ph type="title"/>
          </p:nvPr>
        </p:nvSpPr>
        <p:spPr>
          <a:xfrm>
            <a:off x="960000" y="1017436"/>
            <a:ext cx="10272000" cy="615523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l’Sol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DB0FFD-B0CD-A839-B4E2-CD7ED39CEECE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16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/>
          <p:nvPr/>
        </p:nvSpPr>
        <p:spPr>
          <a:xfrm>
            <a:off x="4700311" y="210875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4. Act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19789" y="374132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1. plan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2536761" y="3780629"/>
            <a:ext cx="3412920" cy="2511355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Up">
              <a:avLst>
                <a:gd name="adj" fmla="val 13465646"/>
              </a:avLst>
            </a:prstTxWarp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/>
              <a:t>. Check</a:t>
            </a:r>
            <a:endParaRPr lang="ko-KR" altLang="en-US" dirty="0"/>
          </a:p>
        </p:txBody>
      </p:sp>
      <p:sp>
        <p:nvSpPr>
          <p:cNvPr id="43" name="TextBox 5"/>
          <p:cNvSpPr txBox="1"/>
          <p:nvPr/>
        </p:nvSpPr>
        <p:spPr>
          <a:xfrm>
            <a:off x="4697887" y="5341859"/>
            <a:ext cx="2796225" cy="124709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2. Do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578899" y="125732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578899" y="1257320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142539" y="2799924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111887" y="277649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111887" y="2776497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387734" y="3045832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513734" y="3171832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554525" y="4127912"/>
            <a:ext cx="3832497" cy="1367801"/>
            <a:chOff x="2937438" y="4283314"/>
            <a:chExt cx="2100805" cy="1367801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142875">
                <a:spcBef>
                  <a:spcPts val="600"/>
                </a:spcBef>
                <a:tabLst>
                  <a:tab pos="814705" algn="l"/>
                  <a:tab pos="815340" algn="l"/>
                </a:tabLst>
              </a:pPr>
              <a:endParaRPr lang="en-US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prévoient d'étendre l'utilisation du "SB" à l'ensemble de leurs périmètres 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ont établi une collaboration avec la Fédération des Semences et l'ONSSA.</a:t>
              </a: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lang="ko-KR" altLang="en-US" sz="16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629364" y="1879296"/>
            <a:ext cx="3922203" cy="1523494"/>
            <a:chOff x="3017859" y="4283314"/>
            <a:chExt cx="1870812" cy="1523494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142875" indent="-1714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Amélioration de la productivité de la betterave  sur plus de 14 000 hectares </a:t>
              </a:r>
            </a:p>
            <a:p>
              <a:pPr marL="171450" marR="142875" indent="-1714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Ils ont réussi à  réduire les coûts de fertilisation de 25%</a:t>
              </a: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lang="ko-KR" altLang="en-US" sz="12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215013" y="4088388"/>
            <a:ext cx="3956986" cy="1892826"/>
            <a:chOff x="3017859" y="4283314"/>
            <a:chExt cx="1890849" cy="1892826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Déployé projet pilote de fertilisation "smart blender "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Produire des formules d'engrais  adaptées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Traitement par des drones 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 réduire les coûts de traitement de 1 200 DH/ha)</a:t>
              </a: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196712" y="1807953"/>
            <a:ext cx="3619524" cy="1815882"/>
            <a:chOff x="3017859" y="4283314"/>
            <a:chExt cx="1870812" cy="1815882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 des problèmes de sol.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Collaboration avec le Groupe OCP pour développer la fertilisation intelligente des plantes sucrières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Mise en place d'un laboratoire national</a:t>
              </a: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264365" y="1914252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056059" y="1921901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283887" y="4709090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055063" y="4709090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271415" y="198195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055291" y="198195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289663" y="4773216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074341" y="476369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806361" y="3516999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4591" y="955004"/>
            <a:ext cx="11150221" cy="52322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>
              <a:defRPr/>
            </a:pPr>
            <a:r>
              <a:rPr lang="fr-FR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le Sol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F555BB-F1F1-C8C0-4BEC-7240B5396D71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defTabSz="457200">
                <a:defRPr/>
              </a:pPr>
              <a:t>17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60000" y="1017436"/>
            <a:ext cx="10272000" cy="615523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l’air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5" y="1902659"/>
            <a:ext cx="6156035" cy="42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5124D141-BFC7-D279-6E8C-7D4ACFD14770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18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/>
          <p:nvPr/>
        </p:nvSpPr>
        <p:spPr>
          <a:xfrm>
            <a:off x="4704156" y="2040594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4. Act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23634" y="3673164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1. Plan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3157300" y="3712473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3. Check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4734760" y="4900415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2. Do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582744" y="1189164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582744" y="1189164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146384" y="2731768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115732" y="2708341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115732" y="2708341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391579" y="2977676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517579" y="3103676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Arial Unicode M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558370" y="4391041"/>
            <a:ext cx="3832497" cy="1367801"/>
            <a:chOff x="2937438" y="4283314"/>
            <a:chExt cx="2100805" cy="1367801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142875">
                <a:spcBef>
                  <a:spcPts val="600"/>
                </a:spcBef>
                <a:tabLst>
                  <a:tab pos="814705" algn="l"/>
                  <a:tab pos="815340" algn="l"/>
                </a:tabLst>
                <a:defRPr/>
              </a:pPr>
              <a:endParaRPr lang="fr-FR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Augmenter l'utilisation de combustibles alternatifs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Poursuivre l'implémentation de l'énergie solaire .</a:t>
              </a: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lang="ko-KR" altLang="en-US" sz="16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633210" y="1811140"/>
            <a:ext cx="3683424" cy="1096967"/>
            <a:chOff x="3017859" y="4283314"/>
            <a:chExt cx="1870812" cy="1096967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81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lnSpc>
                  <a:spcPct val="101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Une économie d’énergie de près de 16 000 tonnes de co2 par an.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L'implémentation de l'énergie solaire</a:t>
              </a:r>
              <a:endParaRPr lang="en-US" sz="1400" dirty="0">
                <a:solidFill>
                  <a:srgbClr val="343434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lang="ko-KR" altLang="en-US" sz="1200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199580" y="4391041"/>
            <a:ext cx="3956986" cy="1600438"/>
            <a:chOff x="3017859" y="4283314"/>
            <a:chExt cx="1890849" cy="1600438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Introduire des combustibles alternatifs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Récupérer et réutiliser la vapeur issue du procédé de raffinage.</a:t>
              </a:r>
            </a:p>
            <a:p>
              <a:pPr marL="285750" marR="142875" indent="-285750">
                <a:spcBef>
                  <a:spcPts val="600"/>
                </a:spcBef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Lancer des études techniques pour évaluer l'utilisation de l'énergie solaire </a:t>
              </a: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199580" y="1803230"/>
            <a:ext cx="3619524" cy="1523494"/>
            <a:chOff x="3017859" y="4283314"/>
            <a:chExt cx="1870812" cy="1523494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  <a:r>
                <a:rPr lang="fr-FR" sz="1400" dirty="0" err="1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tteindre</a:t>
              </a: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un mix énergétique de 40% de combustibles alternatifs et 60% de charbon d'ici 2025.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</a:t>
              </a:r>
              <a:r>
                <a:rPr lang="fr-FR" sz="1400" dirty="0" err="1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éduire</a:t>
              </a:r>
              <a:r>
                <a:rPr lang="fr-FR" sz="1400" dirty="0">
                  <a:solidFill>
                    <a:srgbClr val="34343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la consommation énergétique de 15%</a:t>
              </a: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b="1" u="sng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lang="ko-KR" altLang="en-US" b="1" u="sng" dirty="0">
                <a:solidFill>
                  <a:srgbClr val="000000">
                    <a:lumMod val="75000"/>
                    <a:lumOff val="25000"/>
                  </a:srgbClr>
                </a:solidFill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268210" y="1846096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059904" y="1853745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287732" y="4640934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058908" y="4640934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2700" kern="0" dirty="0">
              <a:solidFill>
                <a:prstClr val="white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275260" y="191380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059136" y="191380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293508" y="4705060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078186" y="4695536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lang="ko-KR" altLang="en-US" sz="4000" b="1" dirty="0">
              <a:solidFill>
                <a:prstClr val="white"/>
              </a:solidFill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796954" y="3448843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Air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4591" y="955004"/>
            <a:ext cx="11150221" cy="52322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>
              <a:defRPr/>
            </a:pPr>
            <a:r>
              <a:rPr lang="fr-FR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le Air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5B5864-9ADA-47C3-E48B-9ED24CE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19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1301984" y="724186"/>
            <a:ext cx="25716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34783" y="1572866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Présentation de l’entreprise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42426" y="2674948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2000" b="1" dirty="0"/>
              <a:t>Analyses SWOT et PESTEL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4782" y="3777030"/>
            <a:ext cx="50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fr-FR" sz="2000" b="1" dirty="0"/>
              <a:t>Grille de Cotation et d'évaluation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2774" y="4902096"/>
            <a:ext cx="428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fr-FR" altLang="en-US" sz="2000" b="1" dirty="0"/>
              <a:t>plan d’action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2508" y="3044322"/>
            <a:ext cx="2645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Plan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 de Travail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19C974F-9885-1F46-11D8-AD7C0F8E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r="19982"/>
          <a:stretch>
            <a:fillRect/>
          </a:stretch>
        </p:blipFill>
        <p:spPr/>
      </p:pic>
      <p:sp>
        <p:nvSpPr>
          <p:cNvPr id="2" name="Zone de texte 3"/>
          <p:cNvSpPr txBox="1"/>
          <p:nvPr/>
        </p:nvSpPr>
        <p:spPr>
          <a:xfrm>
            <a:off x="447598" y="1648255"/>
            <a:ext cx="4684896" cy="1420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Photo 1 : Cheminé pour évacuation des rejets atmosphériques a Cosumar Sidi Bennour</a:t>
            </a:r>
            <a:endParaRPr lang="fr-FR" altLang="en-US" sz="2000" b="1" dirty="0"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</a:endParaRPr>
          </a:p>
        </p:txBody>
      </p:sp>
      <p:grpSp>
        <p:nvGrpSpPr>
          <p:cNvPr id="3" name="Google Shape;11014;p62"/>
          <p:cNvGrpSpPr/>
          <p:nvPr/>
        </p:nvGrpSpPr>
        <p:grpSpPr>
          <a:xfrm>
            <a:off x="2009180" y="3538049"/>
            <a:ext cx="1376324" cy="1096899"/>
            <a:chOff x="2640993" y="3357835"/>
            <a:chExt cx="365348" cy="364966"/>
          </a:xfrm>
          <a:solidFill>
            <a:srgbClr val="0070C0"/>
          </a:solidFill>
        </p:grpSpPr>
        <p:sp>
          <p:nvSpPr>
            <p:cNvPr id="5" name="Google Shape;11015;p62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16;p62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17;p62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18;p62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19;p62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20;p62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21;p62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22;p62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23;p62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24;p62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F0D246B3-C3B7-5827-0997-7F96D4CB0370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20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h.PNG"/>
          <p:cNvPicPr>
            <a:picLocks noChangeAspect="1"/>
          </p:cNvPicPr>
          <p:nvPr/>
        </p:nvPicPr>
        <p:blipFill rotWithShape="1">
          <a:blip r:embed="rId2"/>
          <a:srcRect r="846" b="5713"/>
          <a:stretch/>
        </p:blipFill>
        <p:spPr>
          <a:xfrm>
            <a:off x="2672013" y="1563835"/>
            <a:ext cx="6790039" cy="4518913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tre 4"/>
          <p:cNvSpPr>
            <a:spLocks noGrp="1"/>
          </p:cNvSpPr>
          <p:nvPr>
            <p:ph type="title"/>
          </p:nvPr>
        </p:nvSpPr>
        <p:spPr>
          <a:xfrm>
            <a:off x="959999" y="948312"/>
            <a:ext cx="10272000" cy="615523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defTabSz="457200">
              <a:buClrTx/>
              <a:buSzTx/>
            </a:pPr>
            <a:r>
              <a:rPr lang="fr-FR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Classement des impacts sur l’air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30B95B-F84B-EEE8-9916-F098242CB4FA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21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/>
          <p:nvPr/>
        </p:nvSpPr>
        <p:spPr>
          <a:xfrm>
            <a:off x="4798859" y="2171371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Arial Unicode MS"/>
                <a:cs typeface="Arial" panose="020B0604020202020204" pitchFamily="34" charset="0"/>
              </a:rPr>
              <a:t>4.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Act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418337" y="3803941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1. Plan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3252003" y="384325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3. Check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4871866" y="5242705"/>
            <a:ext cx="2796225" cy="106086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2. Do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5" name="Rounded Rectangle 7"/>
          <p:cNvSpPr/>
          <p:nvPr/>
        </p:nvSpPr>
        <p:spPr>
          <a:xfrm rot="2700000">
            <a:off x="5677447" y="1319941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46" name="Rounded Rectangle 8"/>
          <p:cNvSpPr/>
          <p:nvPr/>
        </p:nvSpPr>
        <p:spPr>
          <a:xfrm rot="18900000">
            <a:off x="5677447" y="1319941"/>
            <a:ext cx="1008000" cy="4968000"/>
          </a:xfrm>
          <a:prstGeom prst="roundRect">
            <a:avLst>
              <a:gd name="adj" fmla="val 50000"/>
            </a:avLst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47" name="Oval 9"/>
          <p:cNvSpPr/>
          <p:nvPr/>
        </p:nvSpPr>
        <p:spPr>
          <a:xfrm>
            <a:off x="5241087" y="2862545"/>
            <a:ext cx="1912524" cy="1912524"/>
          </a:xfrm>
          <a:prstGeom prst="ellipse">
            <a:avLst/>
          </a:prstGeom>
          <a:solidFill>
            <a:srgbClr val="000000">
              <a:lumMod val="75000"/>
              <a:lumOff val="25000"/>
              <a:alpha val="30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cxnSp>
        <p:nvCxnSpPr>
          <p:cNvPr id="48" name="Straight Arrow Connector 10"/>
          <p:cNvCxnSpPr/>
          <p:nvPr/>
        </p:nvCxnSpPr>
        <p:spPr>
          <a:xfrm>
            <a:off x="5210435" y="2839118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11"/>
          <p:cNvCxnSpPr/>
          <p:nvPr/>
        </p:nvCxnSpPr>
        <p:spPr>
          <a:xfrm rot="5400000">
            <a:off x="5210435" y="2839118"/>
            <a:ext cx="1944000" cy="19440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50" name="Oval 12"/>
          <p:cNvSpPr/>
          <p:nvPr/>
        </p:nvSpPr>
        <p:spPr>
          <a:xfrm>
            <a:off x="5486282" y="3108453"/>
            <a:ext cx="1404000" cy="1404000"/>
          </a:xfrm>
          <a:prstGeom prst="ellipse">
            <a:avLst/>
          </a:prstGeom>
          <a:solidFill>
            <a:srgbClr val="000000">
              <a:lumMod val="75000"/>
              <a:lumOff val="25000"/>
            </a:srgbClr>
          </a:solidFill>
          <a:ln w="63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51" name="Oval 13"/>
          <p:cNvSpPr/>
          <p:nvPr/>
        </p:nvSpPr>
        <p:spPr>
          <a:xfrm>
            <a:off x="5612282" y="3234453"/>
            <a:ext cx="1152000" cy="1152000"/>
          </a:xfrm>
          <a:prstGeom prst="ellipse">
            <a:avLst/>
          </a:prstGeom>
          <a:solidFill>
            <a:srgbClr val="2C2F45"/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624591" y="4344890"/>
            <a:ext cx="3832497" cy="1583245"/>
            <a:chOff x="2937438" y="4283314"/>
            <a:chExt cx="2100805" cy="1583245"/>
          </a:xfrm>
        </p:grpSpPr>
        <p:sp>
          <p:nvSpPr>
            <p:cNvPr id="53" name="TextBox 16"/>
            <p:cNvSpPr txBox="1"/>
            <p:nvPr/>
          </p:nvSpPr>
          <p:spPr>
            <a:xfrm>
              <a:off x="2937438" y="4327676"/>
              <a:ext cx="2100805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Surveillance des performances de ses pratiques d'irrigation</a:t>
              </a: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La conformité des installations de traitement des eaux usées aux normes environnementales .</a:t>
              </a: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Check</a:t>
              </a:r>
              <a:endPara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727913" y="1941917"/>
            <a:ext cx="3683424" cy="1303242"/>
            <a:chOff x="3017859" y="4283314"/>
            <a:chExt cx="1870812" cy="1303242"/>
          </a:xfrm>
        </p:grpSpPr>
        <p:sp>
          <p:nvSpPr>
            <p:cNvPr id="56" name="TextBox 19"/>
            <p:cNvSpPr txBox="1"/>
            <p:nvPr/>
          </p:nvSpPr>
          <p:spPr>
            <a:xfrm>
              <a:off x="3021856" y="4560313"/>
              <a:ext cx="1843922" cy="10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1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Analyse des résultats du suivi et de l'évaluation .</a:t>
              </a:r>
            </a:p>
            <a:p>
              <a:pPr marL="285750" marR="142875" lvl="0" indent="-285750" algn="l" defTabSz="914400" rtl="0" eaLnBrk="1" fontAlgn="auto" latinLnBrk="0" hangingPunct="1">
                <a:lnSpc>
                  <a:spcPct val="101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Mises en place des actions correctives  pour résoudre les écarts</a:t>
              </a: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Act</a:t>
              </a:r>
              <a:endParaRPr kumimoji="0" lang="ko-KR" alt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58" name="Group 21"/>
          <p:cNvGrpSpPr/>
          <p:nvPr/>
        </p:nvGrpSpPr>
        <p:grpSpPr>
          <a:xfrm>
            <a:off x="8294283" y="4535755"/>
            <a:ext cx="3575232" cy="1308050"/>
            <a:chOff x="3017859" y="4283314"/>
            <a:chExt cx="1890849" cy="1308050"/>
          </a:xfrm>
        </p:grpSpPr>
        <p:sp>
          <p:nvSpPr>
            <p:cNvPr id="59" name="TextBox 22"/>
            <p:cNvSpPr txBox="1"/>
            <p:nvPr/>
          </p:nvSpPr>
          <p:spPr>
            <a:xfrm>
              <a:off x="3021856" y="4560313"/>
              <a:ext cx="1886852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Installation des bassins à lagunage et des stations d'épuration</a:t>
              </a:r>
            </a:p>
            <a:p>
              <a:pPr marL="285750" marR="142875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814705" algn="l"/>
                  <a:tab pos="815340" algn="l"/>
                </a:tabLst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 en place  d un système de récupération et de réutilisation des effluents traités </a:t>
              </a:r>
            </a:p>
          </p:txBody>
        </p:sp>
        <p:sp>
          <p:nvSpPr>
            <p:cNvPr id="60" name="TextBox 23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Do</a:t>
              </a:r>
              <a:endPara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8294283" y="1934007"/>
            <a:ext cx="3619524" cy="1738938"/>
            <a:chOff x="3017859" y="4283314"/>
            <a:chExt cx="1870812" cy="1738938"/>
          </a:xfrm>
        </p:grpSpPr>
        <p:sp>
          <p:nvSpPr>
            <p:cNvPr id="62" name="TextBox 25"/>
            <p:cNvSpPr txBox="1"/>
            <p:nvPr/>
          </p:nvSpPr>
          <p:spPr>
            <a:xfrm>
              <a:off x="3021856" y="4560313"/>
              <a:ext cx="1843922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Mis en place d un système de pilotage de l'irrigation à travers ses 19 stations météorologiques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43434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Accompagnement des agriculteurs pour installer des cultures sucrières équipées en goutte à goutte</a:t>
              </a: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3017859" y="4283314"/>
              <a:ext cx="187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haroni" panose="02010803020104030203" pitchFamily="2" charset="-79"/>
                  <a:ea typeface="Arial Unicode MS"/>
                  <a:cs typeface="Aharoni" panose="02010803020104030203" pitchFamily="2" charset="-79"/>
                </a:rPr>
                <a:t>Plan</a:t>
              </a:r>
              <a:endPara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Arial Unicode MS"/>
                <a:cs typeface="Aharoni" panose="02010803020104030203" pitchFamily="2" charset="-79"/>
              </a:endParaRPr>
            </a:p>
          </p:txBody>
        </p:sp>
      </p:grpSp>
      <p:sp>
        <p:nvSpPr>
          <p:cNvPr id="64" name="Oval 27"/>
          <p:cNvSpPr/>
          <p:nvPr/>
        </p:nvSpPr>
        <p:spPr>
          <a:xfrm>
            <a:off x="4362913" y="1976873"/>
            <a:ext cx="828000" cy="828000"/>
          </a:xfrm>
          <a:prstGeom prst="ellipse">
            <a:avLst/>
          </a:prstGeom>
          <a:solidFill>
            <a:srgbClr val="0680C3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5" name="Oval 28"/>
          <p:cNvSpPr/>
          <p:nvPr/>
        </p:nvSpPr>
        <p:spPr>
          <a:xfrm>
            <a:off x="7154607" y="1984522"/>
            <a:ext cx="828000" cy="828000"/>
          </a:xfrm>
          <a:prstGeom prst="ellipse">
            <a:avLst/>
          </a:prstGeom>
          <a:solidFill>
            <a:srgbClr val="FBA200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6" name="Oval 29"/>
          <p:cNvSpPr/>
          <p:nvPr/>
        </p:nvSpPr>
        <p:spPr>
          <a:xfrm>
            <a:off x="4382435" y="4771711"/>
            <a:ext cx="828000" cy="828000"/>
          </a:xfrm>
          <a:prstGeom prst="ellipse">
            <a:avLst/>
          </a:prstGeom>
          <a:solidFill>
            <a:srgbClr val="07A398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7" name="Oval 30"/>
          <p:cNvSpPr/>
          <p:nvPr/>
        </p:nvSpPr>
        <p:spPr>
          <a:xfrm>
            <a:off x="7153611" y="4771711"/>
            <a:ext cx="828000" cy="828000"/>
          </a:xfrm>
          <a:prstGeom prst="ellipse">
            <a:avLst/>
          </a:prstGeom>
          <a:solidFill>
            <a:srgbClr val="90C221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+mn-cs"/>
            </a:endParaRPr>
          </a:p>
        </p:txBody>
      </p:sp>
      <p:sp>
        <p:nvSpPr>
          <p:cNvPr id="68" name="TextBox 31"/>
          <p:cNvSpPr txBox="1"/>
          <p:nvPr/>
        </p:nvSpPr>
        <p:spPr>
          <a:xfrm>
            <a:off x="4369963" y="204457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A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69" name="TextBox 32"/>
          <p:cNvSpPr txBox="1"/>
          <p:nvPr/>
        </p:nvSpPr>
        <p:spPr>
          <a:xfrm>
            <a:off x="7153839" y="204457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P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4388211" y="4835837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C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7172889" y="482631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rial Unicode MS"/>
                <a:cs typeface="Arial" panose="020B0604020202020204" pitchFamily="34" charset="0"/>
              </a:rPr>
              <a:t>D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891657" y="3579620"/>
            <a:ext cx="75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4591" y="955004"/>
            <a:ext cx="11150221" cy="52322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>
              <a:defRPr/>
            </a:pPr>
            <a:r>
              <a:rPr lang="fr-FR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 d’action pour maitriser l’impact sur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CBB68F-8526-867A-137B-FB834ABE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22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r="20545" b="9372"/>
          <a:stretch>
            <a:fillRect/>
          </a:stretch>
        </p:blipFill>
        <p:spPr>
          <a:xfrm>
            <a:off x="5333999" y="0"/>
            <a:ext cx="6858001" cy="6858000"/>
          </a:xfrm>
        </p:spPr>
      </p:pic>
      <p:sp>
        <p:nvSpPr>
          <p:cNvPr id="2" name="Zone de texte 3"/>
          <p:cNvSpPr txBox="1"/>
          <p:nvPr/>
        </p:nvSpPr>
        <p:spPr>
          <a:xfrm>
            <a:off x="447598" y="1648255"/>
            <a:ext cx="4684896" cy="958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Photo </a:t>
            </a:r>
            <a:r>
              <a:rPr lang="fr-FR" sz="20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2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 :  Système de lagunage de Cosumar Sidi Bennour</a:t>
            </a:r>
            <a:endParaRPr kumimoji="0" lang="fr-F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 Black" panose="020B0A04020102020204" pitchFamily="34" charset="0"/>
            </a:endParaRPr>
          </a:p>
        </p:txBody>
      </p:sp>
      <p:grpSp>
        <p:nvGrpSpPr>
          <p:cNvPr id="15" name="Google Shape;12671;p64"/>
          <p:cNvGrpSpPr/>
          <p:nvPr/>
        </p:nvGrpSpPr>
        <p:grpSpPr>
          <a:xfrm>
            <a:off x="2090822" y="3429000"/>
            <a:ext cx="1314988" cy="1386342"/>
            <a:chOff x="1768821" y="3361108"/>
            <a:chExt cx="278739" cy="339073"/>
          </a:xfrm>
          <a:solidFill>
            <a:srgbClr val="0070C0"/>
          </a:solidFill>
        </p:grpSpPr>
        <p:sp>
          <p:nvSpPr>
            <p:cNvPr id="16" name="Google Shape;12672;p64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73;p64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74;p64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5;p64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76;p64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77;p64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78;p64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79;p64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80;p64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81;p64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82;p64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86CE1C-3A0A-4FA5-8897-4C7060D80175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23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742123" y="1816347"/>
          <a:ext cx="10774016" cy="17830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Mode de collecte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Destination finale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ordures ménagères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Entreposé dans les bennes de collecte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Décharge communale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Déchets de démolition exempts d’éléments toxiques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Déposé dans les aires prévues à cet effet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Réutilisé dans les travaux de génie civil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Boues et terres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Stocké dans les bassins des eaux de lavage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Evacué vers les carrières désaffectées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42123" y="4313334"/>
          <a:ext cx="10774016" cy="178308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49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 de collecte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None/>
                      </a:pPr>
                      <a:r>
                        <a:rPr lang="fr-FR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Destination finale</a:t>
                      </a:r>
                      <a:endParaRPr lang="fr-FR" sz="1600" b="1" u="none" strike="noStrike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58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Chiffons utilisés lors des activités de maintenance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Enfermés dans des fûts métalliques </a:t>
                      </a:r>
                      <a:b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fermés déposés dans la décharge </a:t>
                      </a:r>
                      <a:b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contrôlée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Prestataire externe délivrant un certificat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Huiles usagées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Récupérés dans des fûts déposés dans la décharge contrôlée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Prestataire externe délivrant un certificat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Zone de texte 3"/>
          <p:cNvSpPr txBox="1"/>
          <p:nvPr/>
        </p:nvSpPr>
        <p:spPr>
          <a:xfrm>
            <a:off x="665451" y="1141008"/>
            <a:ext cx="9874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Tableau 4 : Traitement des déchets industriels banals</a:t>
            </a:r>
          </a:p>
        </p:txBody>
      </p:sp>
      <p:sp>
        <p:nvSpPr>
          <p:cNvPr id="11" name="Zone de texte 3"/>
          <p:cNvSpPr txBox="1"/>
          <p:nvPr/>
        </p:nvSpPr>
        <p:spPr>
          <a:xfrm>
            <a:off x="665451" y="3694796"/>
            <a:ext cx="98742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  <a:cs typeface="Arial Black" panose="020B0A04020102020204" pitchFamily="34" charset="0"/>
                <a:sym typeface="+mn-ea"/>
              </a:rPr>
              <a:t>Tableau 5 : Traitement des déchets industriels spéciaux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EB3B8F9-0339-BDE2-3D35-409FC116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24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839" y="987767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fr-FR" sz="2800" b="1" kern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</a:t>
            </a:r>
            <a:r>
              <a:rPr kumimoji="0" lang="fr-FR" sz="2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volution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de la consommation d’eau dans l’activité raffinage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FBBBA97-8BCA-9149-57AD-A5C062BFFEBF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25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5E277-B9E1-793C-6FE8-CE0379BD65D3}"/>
              </a:ext>
            </a:extLst>
          </p:cNvPr>
          <p:cNvSpPr/>
          <p:nvPr/>
        </p:nvSpPr>
        <p:spPr>
          <a:xfrm>
            <a:off x="384314" y="1140167"/>
            <a:ext cx="11436626" cy="461665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fr-FR" sz="2400" b="1" kern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Évolution de la consommation d’eau dans les sucreries de betteraves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C134231-B747-7B51-6F71-577B981E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" t="8932" r="7877" b="5299"/>
          <a:stretch/>
        </p:blipFill>
        <p:spPr>
          <a:xfrm>
            <a:off x="1775791" y="2544418"/>
            <a:ext cx="8640418" cy="26901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BCFE19E-E1B1-5F91-68BE-FDAB05E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26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6D829A-28DF-C97C-DDC2-6F4CBF7A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6" y="3044100"/>
            <a:ext cx="9105303" cy="3134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EDA4B3-3539-6F58-FDEA-294360C1BEA9}"/>
              </a:ext>
            </a:extLst>
          </p:cNvPr>
          <p:cNvSpPr/>
          <p:nvPr/>
        </p:nvSpPr>
        <p:spPr>
          <a:xfrm>
            <a:off x="278295" y="987767"/>
            <a:ext cx="11582401" cy="461665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fr-FR" sz="2400" b="1" kern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Évolution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de la consommation d'énergie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3D414E-9E6B-CB0F-ABAC-1D1FAE56D259}"/>
              </a:ext>
            </a:extLst>
          </p:cNvPr>
          <p:cNvSpPr txBox="1"/>
          <p:nvPr/>
        </p:nvSpPr>
        <p:spPr>
          <a:xfrm>
            <a:off x="1060174" y="1616657"/>
            <a:ext cx="10071652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horizon 2025, le Groupe ambitionne d’atteindre un mix énergétique de 40% de combustibles alternatifs et 60% de charbon, ce qui permettra une réduction supplémentaire de 15% de sa consommation énergétique par rapport à la situation actuelle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BCFE19E-E1B1-5F91-68BE-FDAB05E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78F675-4585-B529-2263-7C844A25E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2" t="12248" r="8790" b="-1"/>
          <a:stretch/>
        </p:blipFill>
        <p:spPr>
          <a:xfrm>
            <a:off x="2126973" y="2637183"/>
            <a:ext cx="7938052" cy="2346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32CAC0-4B26-5570-D7AD-20A2A68A15CC}"/>
              </a:ext>
            </a:extLst>
          </p:cNvPr>
          <p:cNvSpPr/>
          <p:nvPr/>
        </p:nvSpPr>
        <p:spPr>
          <a:xfrm>
            <a:off x="899839" y="1350703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fr-FR" sz="2800" b="1" kern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Évolution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de la consommation d’eau dans l’activité raffinage</a:t>
            </a:r>
          </a:p>
        </p:txBody>
      </p:sp>
    </p:spTree>
    <p:extLst>
      <p:ext uri="{BB962C8B-B14F-4D97-AF65-F5344CB8AC3E}">
        <p14:creationId xmlns:p14="http://schemas.microsoft.com/office/powerpoint/2010/main" val="3313064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BCFE19E-E1B1-5F91-68BE-FDAB05E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2CAC0-4B26-5570-D7AD-20A2A68A15CC}"/>
              </a:ext>
            </a:extLst>
          </p:cNvPr>
          <p:cNvSpPr/>
          <p:nvPr/>
        </p:nvSpPr>
        <p:spPr>
          <a:xfrm>
            <a:off x="899839" y="1093889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Évolution de la consommation de Charbon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9107C4-A0B1-1881-9A38-F1F40DF6D6E4}"/>
              </a:ext>
            </a:extLst>
          </p:cNvPr>
          <p:cNvSpPr txBox="1"/>
          <p:nvPr/>
        </p:nvSpPr>
        <p:spPr>
          <a:xfrm>
            <a:off x="1060173" y="1812566"/>
            <a:ext cx="10071652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Au titre de la campagne 2020-2021, de nouvelles chaudières de dernière technologie utilisant le charbon propre. Outre la performance en termes de rendement et d’efficacité énergétique, elles permettent de réduire de près de 65% les émissions atmosphériques, grâce à un système de filtration conforme aux meilleurs standards internationaux.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E4E4B7-4250-E313-938D-7694EC6ED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89" y="4301760"/>
            <a:ext cx="8331622" cy="7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5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altLang="en-US" sz="1900" b="1" i="0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Plan d’action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BCFE19E-E1B1-5F91-68BE-FDAB05E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2CAC0-4B26-5570-D7AD-20A2A68A15CC}"/>
              </a:ext>
            </a:extLst>
          </p:cNvPr>
          <p:cNvSpPr/>
          <p:nvPr/>
        </p:nvSpPr>
        <p:spPr>
          <a:xfrm>
            <a:off x="899839" y="1093889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Economie circulaire des déchets et coproduits valorisés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9107C4-A0B1-1881-9A38-F1F40DF6D6E4}"/>
              </a:ext>
            </a:extLst>
          </p:cNvPr>
          <p:cNvSpPr txBox="1"/>
          <p:nvPr/>
        </p:nvSpPr>
        <p:spPr>
          <a:xfrm>
            <a:off x="1060173" y="1812566"/>
            <a:ext cx="10071652" cy="336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COSUMAR a mis en place de nombreuses initiatives pour la gestion de ses déchets et coproduits. Les déchets de la betterave à sucre sont valorisés en totalité sous forme d’alimentation animale ou d’amendement organique.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u="sng" dirty="0">
                <a:latin typeface="Cambria" panose="02040503050406030204" pitchFamily="18" charset="0"/>
                <a:ea typeface="Cambria" panose="02040503050406030204" pitchFamily="18" charset="0"/>
              </a:rPr>
              <a:t>La mélasse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coproduit issu du raffinage du sucre, est utilisée comme substrat pour la fabrication de levures alimentaires.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u="sng" dirty="0">
                <a:latin typeface="Cambria" panose="02040503050406030204" pitchFamily="18" charset="0"/>
                <a:ea typeface="Cambria" panose="02040503050406030204" pitchFamily="18" charset="0"/>
              </a:rPr>
              <a:t>La bagasse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résidu fibreux de la canne à sucre est utilisée comme combustible au niveau des sucreries de cannes et comme combustible alternatif au niveau de la sucrerie de betterave.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Les boues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issues du nettoyage sont utilisées pour la fertilisation des sols.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3205010" y="3185249"/>
            <a:ext cx="619829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Présentation de l’entreprise</a:t>
            </a: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1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065C5269-53D2-073F-7B84-C79D7E3CFBD9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3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839" y="526854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9839" y="1862652"/>
            <a:ext cx="10392321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L'intégration de la SME conforme à la norme ISO 14001 chez COSUMAR Sidi Bennour bénéficie favorablement au développement durable de la région de Doukkala. </a:t>
            </a:r>
          </a:p>
          <a:p>
            <a:pPr marL="95694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société contribue de manière substantielle à l'amélioration des revenus des producteurs betteraviers dont le nombre s'élève à 22 000.</a:t>
            </a:r>
          </a:p>
          <a:p>
            <a:pPr marL="95694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 développement socio-économique de la région en générant des revenus et des emplois.</a:t>
            </a:r>
          </a:p>
          <a:p>
            <a:pPr marL="2339975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240 emplois permanents.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7BBD1CF9-EE48-265A-C656-F988D23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30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5493879176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21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5592" y="1476494"/>
            <a:ext cx="8961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latin typeface="Bradley Hand ITC" panose="03070402050302030203" pitchFamily="66" charset="0"/>
              </a:rPr>
              <a:t>’’Engagés pour un avenir durable’’</a:t>
            </a:r>
            <a:endParaRPr lang="fr-FR" sz="9600" dirty="0"/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021B24B5-AC2E-725A-CBDD-C19189462FE7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31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01637" y="2227942"/>
            <a:ext cx="11788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00B0F0"/>
                </a:solidFill>
                <a:latin typeface="Gabriola" panose="04040605051002020D02" pitchFamily="82" charset="0"/>
              </a:rPr>
              <a:t>Merci pour votre attention.</a:t>
            </a:r>
            <a:endParaRPr lang="fr-FR" sz="9600" dirty="0">
              <a:solidFill>
                <a:srgbClr val="00B0F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2C25E6-496A-CBF7-FF6A-1E65D34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t>32</a:t>
            </a:fld>
            <a:endParaRPr lang="fr-FR">
              <a:solidFill>
                <a:srgbClr val="1CADE4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2C25E6-496A-CBF7-FF6A-1E65D34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5FAE-D60D-4739-A85A-750A5CAF4FB1}" type="slidenum">
              <a:rPr lang="fr-FR" smtClean="0">
                <a:solidFill>
                  <a:srgbClr val="1CADE4"/>
                </a:solidFill>
              </a:rPr>
              <a:pPr/>
              <a:t>33</a:t>
            </a:fld>
            <a:endParaRPr lang="fr-FR">
              <a:solidFill>
                <a:srgbClr val="1CADE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839" y="526854"/>
            <a:ext cx="10392321" cy="523220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rgbClr val="1CADE4"/>
            </a:solidFill>
            <a:prstDash val="solid"/>
          </a:ln>
          <a:effectLst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Références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838" y="1853535"/>
            <a:ext cx="10392321" cy="333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>
              <a:lnSpc>
                <a:spcPct val="150000"/>
              </a:lnSpc>
            </a:pPr>
            <a:r>
              <a:rPr lang="fr-FR" sz="1700" b="1" u="sng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fr-FR" sz="17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Rapport sur L’application de ISO 14001 COSUMAR</a:t>
            </a:r>
          </a:p>
          <a:p>
            <a:pPr marL="342900" lvl="0" algn="ctr">
              <a:lnSpc>
                <a:spcPct val="150000"/>
              </a:lnSpc>
              <a:spcAft>
                <a:spcPts val="1200"/>
              </a:spcAft>
            </a:pPr>
            <a:r>
              <a:rPr lang="fr-FR" sz="1700" b="1" u="sng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700" b="1" u="sng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https://docplayer.fr/84873126-Les-entreprises-entre-systeme-de-management-environnemental-et-developpement-durable-cas-de-la-societe-cosumar-sidi-bennour.html</a:t>
            </a:r>
            <a:endParaRPr lang="fr-FR" sz="1700" b="1" u="sng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>
              <a:lnSpc>
                <a:spcPct val="150000"/>
              </a:lnSpc>
            </a:pPr>
            <a:r>
              <a:rPr lang="fr-FR" sz="1700" b="1" u="sng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fr-FR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fr-FR" sz="1700" dirty="0">
                <a:latin typeface="Cambria" panose="02040503050406030204" pitchFamily="18" charset="0"/>
                <a:ea typeface="Cambria" panose="02040503050406030204" pitchFamily="18" charset="0"/>
              </a:rPr>
              <a:t>Rapport Financier Annuel 2021 de COSUMAR </a:t>
            </a:r>
            <a:r>
              <a:rPr lang="fr-FR" sz="17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page 95</a:t>
            </a:r>
          </a:p>
          <a:p>
            <a:pPr marL="342900" algn="ctr">
              <a:lnSpc>
                <a:spcPct val="150000"/>
              </a:lnSpc>
            </a:pP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700" b="1" u="sng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https://www.cosumar.co.ma/wp-content/uploads/2022/04/Cosumar-RFA-2021-29-04-19_compressed.pdf</a:t>
            </a:r>
            <a:endParaRPr lang="fr-FR" sz="1700" b="1" u="sng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</a:pPr>
            <a:r>
              <a:rPr lang="fr-FR" sz="1700" b="1" u="sng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fr-FR" sz="17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L’outil d'intelligence artificielle « Google AI Bard », est un grand modèle de langage (LLM) développé par Google AI</a:t>
            </a:r>
            <a:endParaRPr lang="fr-FR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32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r="15520"/>
          <a:stretch>
            <a:fillRect/>
          </a:stretch>
        </p:blipFill>
        <p:spPr>
          <a:xfrm>
            <a:off x="6964800" y="1426130"/>
            <a:ext cx="4617600" cy="4620888"/>
          </a:xfrm>
          <a:prstGeom prst="ellipse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855548" y="1749070"/>
            <a:ext cx="610925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L'usine COSUMAR de Sidi Bennour est une usine de production de sucre, certifiée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selon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ISO 14001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en 2009</a:t>
            </a:r>
          </a:p>
          <a:p>
            <a:pPr indent="457200">
              <a:lnSpc>
                <a:spcPct val="15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Elle a renouvelé sa certification ISO 14001 en 2013, 2017 et 2021.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l">
              <a:lnSpc>
                <a:spcPct val="150000"/>
              </a:lnSpc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obtenir cette certification, l'usine a mis en place un système de management environnemental repose sur les principes suivants :</a:t>
            </a: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prévention de la pollution</a:t>
            </a: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protection de l'environnement</a:t>
            </a:r>
          </a:p>
          <a:p>
            <a:pPr marL="1080135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L'amélioration continue</a:t>
            </a:r>
          </a:p>
          <a:p>
            <a:pPr indent="457200">
              <a:lnSpc>
                <a:spcPct val="15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oogle Shape;10866;p51"/>
          <p:cNvGrpSpPr/>
          <p:nvPr/>
        </p:nvGrpSpPr>
        <p:grpSpPr>
          <a:xfrm>
            <a:off x="523413" y="934279"/>
            <a:ext cx="664270" cy="646331"/>
            <a:chOff x="2508373" y="2779889"/>
            <a:chExt cx="337523" cy="337680"/>
          </a:xfrm>
        </p:grpSpPr>
        <p:sp>
          <p:nvSpPr>
            <p:cNvPr id="34" name="Google Shape;10867;p51"/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68;p51"/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69;p51"/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70;p51"/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71;p51"/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72;p51"/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Présentation de l’entreprise</a:t>
                      </a:r>
                      <a:endParaRPr kumimoji="0" lang="fr-FR" sz="1900" b="1" i="0" u="none" strike="noStrike" kern="0" cap="none" spc="0" normalizeH="0" baseline="0" noProof="0" dirty="0"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Analyses SWOT et PESTEL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CB44D2EE-767B-5145-0D78-43C065E489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t="16232" r="16184" b="16135"/>
          <a:stretch/>
        </p:blipFill>
        <p:spPr>
          <a:xfrm>
            <a:off x="5979288" y="5268820"/>
            <a:ext cx="1431946" cy="1462206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19005EF5-94F5-9099-8B73-45A0BF5A4A7E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smtClean="0">
                <a:solidFill>
                  <a:srgbClr val="1CADE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4</a:t>
            </a:fld>
            <a:endParaRPr lang="fr-FR" sz="1600" dirty="0">
              <a:solidFill>
                <a:srgbClr val="1CADE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2644572" y="3182498"/>
            <a:ext cx="6912384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Analyse SWOT et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PESTEL</a:t>
            </a: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2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B8A485E-BAE2-86F9-1552-E2B3A40C59CA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5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A0CCC4-AD81-9B78-DAC3-53194BC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35FAE-D60D-4739-A85A-750A5CAF4FB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D52A08-3DAE-81DE-C3D0-4FC7BF715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8" y="1516357"/>
            <a:ext cx="10086281" cy="46014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4F8E81-7ACF-1531-5D49-2472DE945D30}"/>
              </a:ext>
            </a:extLst>
          </p:cNvPr>
          <p:cNvSpPr/>
          <p:nvPr/>
        </p:nvSpPr>
        <p:spPr>
          <a:xfrm>
            <a:off x="1229836" y="394332"/>
            <a:ext cx="9530366" cy="95410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Schéma 1 : flux entrant et sortant dans le processus de production</a:t>
            </a:r>
          </a:p>
        </p:txBody>
      </p:sp>
    </p:spTree>
    <p:extLst>
      <p:ext uri="{BB962C8B-B14F-4D97-AF65-F5344CB8AC3E}">
        <p14:creationId xmlns:p14="http://schemas.microsoft.com/office/powerpoint/2010/main" val="112825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9386" y="916606"/>
            <a:ext cx="9530366" cy="52322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Analyse PESTEL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2755" y="1583492"/>
          <a:ext cx="10763628" cy="265792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92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3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Politiques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Technologiques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2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L'adoption de nouvelles réglementations environnementales plus strictes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croissance de la demande de produits et services durables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changements démographiques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nouvelles technologies de production plus respectueuses de l'environnement</a:t>
                      </a:r>
                      <a:endParaRPr lang="fr-FR" sz="1600" b="0" i="0" u="none" strike="noStrike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subventions gouvernementales pour la protection de l'environnement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hausse des coûts des matières premières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préférences des consommateurs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560" marR="8560" marT="856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004604" y="4415900"/>
          <a:ext cx="6179930" cy="189638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5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Environnement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Législatifs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 changement climatique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 lois et règlements en matière d'environnement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 pollution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Présentation de l’entreprise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1900" b="1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Analyses PESTEL et SWOT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329B95D4-4E47-C2B6-1F12-E1295D7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19" y="6244954"/>
            <a:ext cx="62024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F2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98229" y="2330302"/>
          <a:ext cx="10995542" cy="219739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208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Forces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Faiblesse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Opportunités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Menaces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6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Positionnement de leader sur le marché marocain du sucre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Concurrence de la part d'autres pays producteurs de sucre</a:t>
                      </a:r>
                      <a:endParaRPr lang="fr-FR" sz="1600" b="0" i="0" u="none" strike="noStrike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Croissance de la demande mondiale de sucre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Augmentation de la culture environnementale dans le pays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Personnel qualifié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Culture environnement insuffisamment développé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Investissements dans des technologies de production plus durables</a:t>
                      </a:r>
                      <a:endParaRPr lang="fr-FR" sz="1600" b="0" i="0" u="none" strike="noStrike" dirty="0">
                        <a:solidFill>
                          <a:srgbClr val="1F1F1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35" marR="7835" marT="7835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7835" marR="7835" marT="783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0" y="0"/>
          <a:ext cx="12192000" cy="7421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fr-FR" sz="1900" b="1" u="none" strike="noStrike" kern="0" cap="none" spc="0" normalizeH="0" baseline="0" noProof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Présentation de l’entreprise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1900" b="1" u="none" strike="noStrike" kern="0" cap="none" spc="0" normalizeH="0" baseline="0" dirty="0"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Analyses PESTEL et SWOT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Grille de Cotation et d'évaluation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fr-FR" altLang="en-US" sz="19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 d’action 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8229" y="1592467"/>
            <a:ext cx="10995542" cy="52322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457200"/>
            <a:r>
              <a:rPr lang="fr-FR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Analyse SWOT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9F41D730-B6A3-D3FB-0355-4FA9DA87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420" y="6244954"/>
            <a:ext cx="273564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1731D-1F12-4EF2-98D7-B3254FC5A5DE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987696" y="3140590"/>
            <a:ext cx="8431467" cy="187806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Grille de Cotation </a:t>
            </a:r>
            <a:b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fr-FR" sz="5400" dirty="0">
                <a:latin typeface="Arial Black" panose="020B0A04020102020204" pitchFamily="34" charset="0"/>
                <a:cs typeface="Arial Black" panose="020B0A04020102020204" pitchFamily="34" charset="0"/>
              </a:rPr>
              <a:t> et d’Evaluation </a:t>
            </a: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2"/>
          </p:nvPr>
        </p:nvSpPr>
        <p:spPr>
          <a:xfrm>
            <a:off x="5250400" y="1574548"/>
            <a:ext cx="1691200" cy="14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/>
              <a:t>3</a:t>
            </a:r>
            <a:endParaRPr dirty="0"/>
          </a:p>
        </p:txBody>
      </p:sp>
      <p:cxnSp>
        <p:nvCxnSpPr>
          <p:cNvPr id="345" name="Google Shape;345;p31"/>
          <p:cNvCxnSpPr/>
          <p:nvPr/>
        </p:nvCxnSpPr>
        <p:spPr>
          <a:xfrm>
            <a:off x="5399765" y="2743229"/>
            <a:ext cx="12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1"/>
          <p:cNvGrpSpPr/>
          <p:nvPr/>
        </p:nvGrpSpPr>
        <p:grpSpPr>
          <a:xfrm>
            <a:off x="-1739900" y="-21407"/>
            <a:ext cx="6363267" cy="6391907"/>
            <a:chOff x="-1304925" y="-16055"/>
            <a:chExt cx="4772450" cy="4793930"/>
          </a:xfrm>
        </p:grpSpPr>
        <p:sp>
          <p:nvSpPr>
            <p:cNvPr id="347" name="Google Shape;347;p31"/>
            <p:cNvSpPr/>
            <p:nvPr/>
          </p:nvSpPr>
          <p:spPr>
            <a:xfrm rot="10800000" flipH="1">
              <a:off x="505250" y="0"/>
              <a:ext cx="2076300" cy="18288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flipH="1">
              <a:off x="-1304925" y="0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-8170" y="-16055"/>
              <a:ext cx="1927882" cy="3134985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5844333" y="3269533"/>
            <a:ext cx="9025600" cy="6363267"/>
            <a:chOff x="4383250" y="2452150"/>
            <a:chExt cx="6769200" cy="4772450"/>
          </a:xfrm>
        </p:grpSpPr>
        <p:sp>
          <p:nvSpPr>
            <p:cNvPr id="351" name="Google Shape;351;p31"/>
            <p:cNvSpPr/>
            <p:nvPr/>
          </p:nvSpPr>
          <p:spPr>
            <a:xfrm rot="5400000">
              <a:off x="4385963" y="2449438"/>
              <a:ext cx="4772450" cy="4777875"/>
            </a:xfrm>
            <a:custGeom>
              <a:avLst/>
              <a:gdLst/>
              <a:ahLst/>
              <a:cxnLst/>
              <a:rect l="l" t="t" r="r" b="b"/>
              <a:pathLst>
                <a:path w="190898" h="191115" extrusionOk="0">
                  <a:moveTo>
                    <a:pt x="190898" y="190843"/>
                  </a:moveTo>
                  <a:lnTo>
                    <a:pt x="2360" y="2333"/>
                  </a:lnTo>
                  <a:lnTo>
                    <a:pt x="2360" y="2333"/>
                  </a:lnTo>
                  <a:lnTo>
                    <a:pt x="0" y="0"/>
                  </a:lnTo>
                  <a:lnTo>
                    <a:pt x="0" y="24601"/>
                  </a:lnTo>
                  <a:cubicBezTo>
                    <a:pt x="0" y="29646"/>
                    <a:pt x="4069" y="33715"/>
                    <a:pt x="9087" y="33715"/>
                  </a:cubicBezTo>
                  <a:lnTo>
                    <a:pt x="33200" y="33715"/>
                  </a:lnTo>
                  <a:lnTo>
                    <a:pt x="190627" y="19111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6500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 flipH="1">
              <a:off x="7625036" y="1611211"/>
              <a:ext cx="2686399" cy="4368430"/>
            </a:xfrm>
            <a:custGeom>
              <a:avLst/>
              <a:gdLst/>
              <a:ahLst/>
              <a:cxnLst/>
              <a:rect l="l" t="t" r="r" b="b"/>
              <a:pathLst>
                <a:path w="124500" h="202453" extrusionOk="0">
                  <a:moveTo>
                    <a:pt x="1" y="1"/>
                  </a:moveTo>
                  <a:lnTo>
                    <a:pt x="1" y="202453"/>
                  </a:lnTo>
                  <a:lnTo>
                    <a:pt x="117230" y="85197"/>
                  </a:lnTo>
                  <a:cubicBezTo>
                    <a:pt x="124499" y="77982"/>
                    <a:pt x="124499" y="66237"/>
                    <a:pt x="117230" y="58995"/>
                  </a:cubicBezTo>
                  <a:lnTo>
                    <a:pt x="58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53" name="Google Shape;353;p31"/>
            <p:cNvGrpSpPr/>
            <p:nvPr/>
          </p:nvGrpSpPr>
          <p:grpSpPr>
            <a:xfrm flipH="1">
              <a:off x="8153744" y="4665123"/>
              <a:ext cx="829846" cy="293677"/>
              <a:chOff x="469350" y="4971100"/>
              <a:chExt cx="605550" cy="214300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469350" y="4971100"/>
                <a:ext cx="461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819" extrusionOk="0">
                    <a:moveTo>
                      <a:pt x="922" y="1"/>
                    </a:moveTo>
                    <a:cubicBezTo>
                      <a:pt x="407" y="1"/>
                      <a:pt x="0" y="408"/>
                      <a:pt x="0" y="923"/>
                    </a:cubicBezTo>
                    <a:cubicBezTo>
                      <a:pt x="0" y="1411"/>
                      <a:pt x="407" y="1818"/>
                      <a:pt x="922" y="1818"/>
                    </a:cubicBezTo>
                    <a:cubicBezTo>
                      <a:pt x="1438" y="1818"/>
                      <a:pt x="1845" y="1411"/>
                      <a:pt x="1845" y="923"/>
                    </a:cubicBezTo>
                    <a:cubicBezTo>
                      <a:pt x="1845" y="435"/>
                      <a:pt x="1438" y="28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endParaRPr kumimoji="0" sz="18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469350" y="4971100"/>
                <a:ext cx="605550" cy="214300"/>
                <a:chOff x="469350" y="4971100"/>
                <a:chExt cx="605550" cy="214300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>
                  <a:off x="655825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8423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38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028100" y="4971100"/>
                  <a:ext cx="46125" cy="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19" extrusionOk="0">
                      <a:moveTo>
                        <a:pt x="923" y="1"/>
                      </a:moveTo>
                      <a:cubicBezTo>
                        <a:pt x="407" y="1"/>
                        <a:pt x="0" y="408"/>
                        <a:pt x="0" y="923"/>
                      </a:cubicBezTo>
                      <a:cubicBezTo>
                        <a:pt x="0" y="1411"/>
                        <a:pt x="407" y="1818"/>
                        <a:pt x="923" y="1818"/>
                      </a:cubicBezTo>
                      <a:cubicBezTo>
                        <a:pt x="1438" y="1818"/>
                        <a:pt x="1845" y="1411"/>
                        <a:pt x="1845" y="923"/>
                      </a:cubicBezTo>
                      <a:cubicBezTo>
                        <a:pt x="1845" y="435"/>
                        <a:pt x="1465" y="28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46935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2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2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5582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842300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62"/>
                        <a:pt x="1438" y="55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1028775" y="5139275"/>
                  <a:ext cx="46125" cy="4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1845" extrusionOk="0">
                      <a:moveTo>
                        <a:pt x="923" y="1"/>
                      </a:moveTo>
                      <a:cubicBezTo>
                        <a:pt x="407" y="1"/>
                        <a:pt x="0" y="435"/>
                        <a:pt x="0" y="923"/>
                      </a:cubicBezTo>
                      <a:cubicBezTo>
                        <a:pt x="0" y="1438"/>
                        <a:pt x="407" y="1845"/>
                        <a:pt x="923" y="1845"/>
                      </a:cubicBezTo>
                      <a:cubicBezTo>
                        <a:pt x="1438" y="1845"/>
                        <a:pt x="1845" y="1438"/>
                        <a:pt x="1845" y="923"/>
                      </a:cubicBezTo>
                      <a:cubicBezTo>
                        <a:pt x="1845" y="435"/>
                        <a:pt x="1438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72005144-DECB-47C6-03D1-30F0B85F6A6D}"/>
              </a:ext>
            </a:extLst>
          </p:cNvPr>
          <p:cNvSpPr txBox="1">
            <a:spLocks/>
          </p:cNvSpPr>
          <p:nvPr/>
        </p:nvSpPr>
        <p:spPr>
          <a:xfrm>
            <a:off x="11028419" y="6244954"/>
            <a:ext cx="620241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200">
              <a:defRPr/>
            </a:pPr>
            <a:fld id="{7021731D-1F12-4EF2-98D7-B3254FC5A5DE}" type="slidenum">
              <a:rPr lang="fr-FR" sz="16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 defTabSz="457200">
                <a:defRPr/>
              </a:pPr>
              <a:t>9</a:t>
            </a:fld>
            <a:endParaRPr lang="fr-FR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ISO Standards Minitheme by Slidesgo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333333"/>
    </a:dk1>
    <a:lt1>
      <a:srgbClr val="FFFFFF"/>
    </a:lt1>
    <a:dk2>
      <a:srgbClr val="00CDFC"/>
    </a:dk2>
    <a:lt2>
      <a:srgbClr val="00AFFE"/>
    </a:lt2>
    <a:accent1>
      <a:srgbClr val="0083FD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333333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Base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2103</Words>
  <Application>Microsoft Office PowerPoint</Application>
  <PresentationFormat>Grand écran</PresentationFormat>
  <Paragraphs>524</Paragraphs>
  <Slides>33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33</vt:i4>
      </vt:variant>
    </vt:vector>
  </HeadingPairs>
  <TitlesOfParts>
    <vt:vector size="63" baseType="lpstr">
      <vt:lpstr>Aharoni</vt:lpstr>
      <vt:lpstr>Albert Sans</vt:lpstr>
      <vt:lpstr>Arial</vt:lpstr>
      <vt:lpstr>Arial Black</vt:lpstr>
      <vt:lpstr>Bebas Neue</vt:lpstr>
      <vt:lpstr>Bradley Hand ITC</vt:lpstr>
      <vt:lpstr>Calibri</vt:lpstr>
      <vt:lpstr>Cambria</vt:lpstr>
      <vt:lpstr>Corbel</vt:lpstr>
      <vt:lpstr>Cormorant Garamond</vt:lpstr>
      <vt:lpstr>Darker Grotesque SemiBold</vt:lpstr>
      <vt:lpstr>Gabriola</vt:lpstr>
      <vt:lpstr>Heebo</vt:lpstr>
      <vt:lpstr>Open Sans</vt:lpstr>
      <vt:lpstr>Open Sans Medium</vt:lpstr>
      <vt:lpstr>quicksand</vt:lpstr>
      <vt:lpstr>Times New Roman</vt:lpstr>
      <vt:lpstr>Wingdings</vt:lpstr>
      <vt:lpstr>Base</vt:lpstr>
      <vt:lpstr>ISO Standards Minitheme by Slidesgo</vt:lpstr>
      <vt:lpstr>1_ISO Standards Minitheme by Slidesgo</vt:lpstr>
      <vt:lpstr>1_Base</vt:lpstr>
      <vt:lpstr>2_Base</vt:lpstr>
      <vt:lpstr>3_Base</vt:lpstr>
      <vt:lpstr>Office Theme</vt:lpstr>
      <vt:lpstr>Contents Slide Master</vt:lpstr>
      <vt:lpstr>2_ISO Standards Minitheme by Slidesgo</vt:lpstr>
      <vt:lpstr>4_Base</vt:lpstr>
      <vt:lpstr>5_Base</vt:lpstr>
      <vt:lpstr>6_Base</vt:lpstr>
      <vt:lpstr>Présentation PowerPoint</vt:lpstr>
      <vt:lpstr>Présentation PowerPoint</vt:lpstr>
      <vt:lpstr>Présentation de l’entreprise</vt:lpstr>
      <vt:lpstr>Présentation PowerPoint</vt:lpstr>
      <vt:lpstr>Analyse SWOT et  PESTEL</vt:lpstr>
      <vt:lpstr>Présentation PowerPoint</vt:lpstr>
      <vt:lpstr>Présentation PowerPoint</vt:lpstr>
      <vt:lpstr>Présentation PowerPoint</vt:lpstr>
      <vt:lpstr>Grille de Cotation   et d’Evaluation </vt:lpstr>
      <vt:lpstr>légende</vt:lpstr>
      <vt:lpstr>Présentation PowerPoint</vt:lpstr>
      <vt:lpstr>légende</vt:lpstr>
      <vt:lpstr>Présentation PowerPoint</vt:lpstr>
      <vt:lpstr>Présentation PowerPoint</vt:lpstr>
      <vt:lpstr>Classement  et Plan d’Action</vt:lpstr>
      <vt:lpstr>Classement des impacts sur l’Sol</vt:lpstr>
      <vt:lpstr>Présentation PowerPoint</vt:lpstr>
      <vt:lpstr>Classement des impacts sur l’air</vt:lpstr>
      <vt:lpstr>Présentation PowerPoint</vt:lpstr>
      <vt:lpstr>Présentation PowerPoint</vt:lpstr>
      <vt:lpstr>Classement des impacts sur l’air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imad ab</dc:creator>
  <cp:lastModifiedBy>imad ab</cp:lastModifiedBy>
  <cp:revision>111</cp:revision>
  <dcterms:created xsi:type="dcterms:W3CDTF">2023-11-23T18:21:00Z</dcterms:created>
  <dcterms:modified xsi:type="dcterms:W3CDTF">2023-12-16T13:37:26Z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0A6DBFE91C0A4B338BA7B72DD2CAEC80_12</vt:lpwstr>
  </property>
  <property fmtid="{D5CDD505-2E9C-101B-9397-08002B2CF9AE}" pid="3" name="KSOProductBuildVer">
    <vt:lpwstr>1036-12.2.0.13306</vt:lpwstr>
  </property>
</Properties>
</file>