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22"/>
  </p:notesMasterIdLst>
  <p:handoutMasterIdLst>
    <p:handoutMasterId r:id="rId23"/>
  </p:handoutMasterIdLst>
  <p:sldIdLst>
    <p:sldId id="257" r:id="rId2"/>
    <p:sldId id="258" r:id="rId3"/>
    <p:sldId id="259" r:id="rId4"/>
    <p:sldId id="355" r:id="rId5"/>
    <p:sldId id="383" r:id="rId6"/>
    <p:sldId id="384" r:id="rId7"/>
    <p:sldId id="380" r:id="rId8"/>
    <p:sldId id="381" r:id="rId9"/>
    <p:sldId id="351" r:id="rId10"/>
    <p:sldId id="354" r:id="rId11"/>
    <p:sldId id="378" r:id="rId12"/>
    <p:sldId id="382" r:id="rId13"/>
    <p:sldId id="379" r:id="rId14"/>
    <p:sldId id="352" r:id="rId15"/>
    <p:sldId id="386" r:id="rId16"/>
    <p:sldId id="387" r:id="rId17"/>
    <p:sldId id="388" r:id="rId18"/>
    <p:sldId id="390" r:id="rId19"/>
    <p:sldId id="374" r:id="rId20"/>
    <p:sldId id="276" r:id="rId21"/>
  </p:sldIdLst>
  <p:sldSz cx="12192000" cy="6858000"/>
  <p:notesSz cx="6669088" cy="9928225"/>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3" autoAdjust="0"/>
    <p:restoredTop sz="93447" autoAdjust="0"/>
  </p:normalViewPr>
  <p:slideViewPr>
    <p:cSldViewPr snapToGrid="0">
      <p:cViewPr varScale="1">
        <p:scale>
          <a:sx n="111" d="100"/>
          <a:sy n="111" d="100"/>
        </p:scale>
        <p:origin x="78"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70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1"/>
            <a:ext cx="2889938" cy="49641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777608" y="1"/>
            <a:ext cx="2889938" cy="496411"/>
          </a:xfrm>
          <a:prstGeom prst="rect">
            <a:avLst/>
          </a:prstGeom>
        </p:spPr>
        <p:txBody>
          <a:bodyPr vert="horz" lIns="91440" tIns="45720" rIns="91440" bIns="45720" rtlCol="0"/>
          <a:lstStyle>
            <a:lvl1pPr algn="r">
              <a:defRPr sz="1200"/>
            </a:lvl1pPr>
          </a:lstStyle>
          <a:p>
            <a:fld id="{E334ED8D-45F4-4D53-AD12-6D87846740FE}" type="datetimeFigureOut">
              <a:rPr lang="fr-FR" smtClean="0"/>
              <a:pPr/>
              <a:t>30/11/2023</a:t>
            </a:fld>
            <a:endParaRPr lang="fr-FR"/>
          </a:p>
        </p:txBody>
      </p:sp>
      <p:sp>
        <p:nvSpPr>
          <p:cNvPr id="4" name="Espace réservé du pied de page 3"/>
          <p:cNvSpPr>
            <a:spLocks noGrp="1"/>
          </p:cNvSpPr>
          <p:nvPr>
            <p:ph type="ftr" sz="quarter" idx="2"/>
          </p:nvPr>
        </p:nvSpPr>
        <p:spPr>
          <a:xfrm>
            <a:off x="1" y="9430092"/>
            <a:ext cx="2889938" cy="496411"/>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777608" y="9430092"/>
            <a:ext cx="2889938" cy="496411"/>
          </a:xfrm>
          <a:prstGeom prst="rect">
            <a:avLst/>
          </a:prstGeom>
        </p:spPr>
        <p:txBody>
          <a:bodyPr vert="horz" lIns="91440" tIns="45720" rIns="91440" bIns="45720" rtlCol="0" anchor="b"/>
          <a:lstStyle>
            <a:lvl1pPr algn="r">
              <a:defRPr sz="1200"/>
            </a:lvl1pPr>
          </a:lstStyle>
          <a:p>
            <a:fld id="{59514CB8-FF5F-4DAF-A513-567FECFD8640}" type="slidenum">
              <a:rPr lang="fr-FR" smtClean="0"/>
              <a:pPr/>
              <a:t>‹N°›</a:t>
            </a:fld>
            <a:endParaRPr lang="fr-FR"/>
          </a:p>
        </p:txBody>
      </p:sp>
    </p:spTree>
    <p:extLst>
      <p:ext uri="{BB962C8B-B14F-4D97-AF65-F5344CB8AC3E}">
        <p14:creationId xmlns:p14="http://schemas.microsoft.com/office/powerpoint/2010/main" val="11271082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1"/>
            <a:ext cx="2889938" cy="49641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777608" y="1"/>
            <a:ext cx="2889938" cy="496411"/>
          </a:xfrm>
          <a:prstGeom prst="rect">
            <a:avLst/>
          </a:prstGeom>
        </p:spPr>
        <p:txBody>
          <a:bodyPr vert="horz" lIns="91440" tIns="45720" rIns="91440" bIns="45720" rtlCol="0"/>
          <a:lstStyle>
            <a:lvl1pPr algn="r">
              <a:defRPr sz="1200"/>
            </a:lvl1pPr>
          </a:lstStyle>
          <a:p>
            <a:fld id="{4FE29CD6-09D4-44D8-AD2B-E077C1D6939D}" type="datetimeFigureOut">
              <a:rPr lang="fr-FR" smtClean="0"/>
              <a:pPr/>
              <a:t>30/11/2023</a:t>
            </a:fld>
            <a:endParaRPr lang="fr-FR"/>
          </a:p>
        </p:txBody>
      </p:sp>
      <p:sp>
        <p:nvSpPr>
          <p:cNvPr id="4" name="Espace réservé de l'image des diapositives 3"/>
          <p:cNvSpPr>
            <a:spLocks noGrp="1" noRot="1" noChangeAspect="1"/>
          </p:cNvSpPr>
          <p:nvPr>
            <p:ph type="sldImg" idx="2"/>
          </p:nvPr>
        </p:nvSpPr>
        <p:spPr>
          <a:xfrm>
            <a:off x="26988" y="744538"/>
            <a:ext cx="6615112"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66909" y="4715907"/>
            <a:ext cx="5335270" cy="4467701"/>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1" y="9430092"/>
            <a:ext cx="2889938" cy="496411"/>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777608" y="9430092"/>
            <a:ext cx="2889938" cy="496411"/>
          </a:xfrm>
          <a:prstGeom prst="rect">
            <a:avLst/>
          </a:prstGeom>
        </p:spPr>
        <p:txBody>
          <a:bodyPr vert="horz" lIns="91440" tIns="45720" rIns="91440" bIns="45720" rtlCol="0" anchor="b"/>
          <a:lstStyle>
            <a:lvl1pPr algn="r">
              <a:defRPr sz="1200"/>
            </a:lvl1pPr>
          </a:lstStyle>
          <a:p>
            <a:fld id="{68C042E7-7E7A-42EE-B460-B8B63752137E}" type="slidenum">
              <a:rPr lang="fr-FR" smtClean="0"/>
              <a:pPr/>
              <a:t>‹N°›</a:t>
            </a:fld>
            <a:endParaRPr lang="fr-FR"/>
          </a:p>
        </p:txBody>
      </p:sp>
    </p:spTree>
    <p:extLst>
      <p:ext uri="{BB962C8B-B14F-4D97-AF65-F5344CB8AC3E}">
        <p14:creationId xmlns:p14="http://schemas.microsoft.com/office/powerpoint/2010/main" val="2418328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6988" y="744538"/>
            <a:ext cx="6615112" cy="3722687"/>
          </a:xfrm>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3942335-6F17-9D48-9B92-D0C1605D0D3E}" type="slidenum">
              <a:rPr lang="fr-FR" smtClean="0"/>
              <a:pPr/>
              <a:t>1</a:t>
            </a:fld>
            <a:endParaRPr lang="fr-FR"/>
          </a:p>
        </p:txBody>
      </p:sp>
    </p:spTree>
    <p:extLst>
      <p:ext uri="{BB962C8B-B14F-4D97-AF65-F5344CB8AC3E}">
        <p14:creationId xmlns:p14="http://schemas.microsoft.com/office/powerpoint/2010/main" val="3731641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6988" y="744538"/>
            <a:ext cx="6615112" cy="3722687"/>
          </a:xfrm>
        </p:spPr>
      </p:sp>
      <p:sp>
        <p:nvSpPr>
          <p:cNvPr id="3" name="Espace réservé des commentaires 2"/>
          <p:cNvSpPr>
            <a:spLocks noGrp="1"/>
          </p:cNvSpPr>
          <p:nvPr>
            <p:ph type="body" idx="1"/>
          </p:nvPr>
        </p:nvSpPr>
        <p:spPr/>
        <p:txBody>
          <a:bodyPr>
            <a:normAutofit/>
          </a:bodyPr>
          <a:lstStyle/>
          <a:p>
            <a:r>
              <a:rPr lang="fr-FR"/>
              <a:t>définition</a:t>
            </a:r>
            <a:endParaRPr lang="fr-FR" dirty="0"/>
          </a:p>
        </p:txBody>
      </p:sp>
      <p:sp>
        <p:nvSpPr>
          <p:cNvPr id="4" name="Espace réservé du numéro de diapositive 3"/>
          <p:cNvSpPr>
            <a:spLocks noGrp="1"/>
          </p:cNvSpPr>
          <p:nvPr>
            <p:ph type="sldNum" sz="quarter" idx="10"/>
          </p:nvPr>
        </p:nvSpPr>
        <p:spPr/>
        <p:txBody>
          <a:bodyPr/>
          <a:lstStyle/>
          <a:p>
            <a:fld id="{E3942335-6F17-9D48-9B92-D0C1605D0D3E}" type="slidenum">
              <a:rPr lang="fr-FR" smtClean="0"/>
              <a:pPr/>
              <a:t>13</a:t>
            </a:fld>
            <a:endParaRPr lang="fr-FR"/>
          </a:p>
        </p:txBody>
      </p:sp>
    </p:spTree>
    <p:extLst>
      <p:ext uri="{BB962C8B-B14F-4D97-AF65-F5344CB8AC3E}">
        <p14:creationId xmlns:p14="http://schemas.microsoft.com/office/powerpoint/2010/main" val="229457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6988" y="744538"/>
            <a:ext cx="6615112" cy="3722687"/>
          </a:xfrm>
        </p:spPr>
      </p:sp>
      <p:sp>
        <p:nvSpPr>
          <p:cNvPr id="3" name="Espace réservé des commentaires 2"/>
          <p:cNvSpPr>
            <a:spLocks noGrp="1"/>
          </p:cNvSpPr>
          <p:nvPr>
            <p:ph type="body" idx="1"/>
          </p:nvPr>
        </p:nvSpPr>
        <p:spPr/>
        <p:txBody>
          <a:bodyPr>
            <a:normAutofit/>
          </a:bodyPr>
          <a:lstStyle/>
          <a:p>
            <a:r>
              <a:rPr lang="fr-FR"/>
              <a:t>définition</a:t>
            </a:r>
            <a:endParaRPr lang="fr-FR" dirty="0"/>
          </a:p>
        </p:txBody>
      </p:sp>
      <p:sp>
        <p:nvSpPr>
          <p:cNvPr id="4" name="Espace réservé du numéro de diapositive 3"/>
          <p:cNvSpPr>
            <a:spLocks noGrp="1"/>
          </p:cNvSpPr>
          <p:nvPr>
            <p:ph type="sldNum" sz="quarter" idx="10"/>
          </p:nvPr>
        </p:nvSpPr>
        <p:spPr/>
        <p:txBody>
          <a:bodyPr/>
          <a:lstStyle/>
          <a:p>
            <a:fld id="{E3942335-6F17-9D48-9B92-D0C1605D0D3E}" type="slidenum">
              <a:rPr lang="fr-FR" smtClean="0"/>
              <a:pPr/>
              <a:t>19</a:t>
            </a:fld>
            <a:endParaRPr lang="fr-FR"/>
          </a:p>
        </p:txBody>
      </p:sp>
    </p:spTree>
    <p:extLst>
      <p:ext uri="{BB962C8B-B14F-4D97-AF65-F5344CB8AC3E}">
        <p14:creationId xmlns:p14="http://schemas.microsoft.com/office/powerpoint/2010/main" val="3478852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6988" y="744538"/>
            <a:ext cx="6615112" cy="3722687"/>
          </a:xfrm>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3942335-6F17-9D48-9B92-D0C1605D0D3E}" type="slidenum">
              <a:rPr lang="fr-FR" smtClean="0"/>
              <a:pPr/>
              <a:t>2</a:t>
            </a:fld>
            <a:endParaRPr lang="fr-FR"/>
          </a:p>
        </p:txBody>
      </p:sp>
    </p:spTree>
    <p:extLst>
      <p:ext uri="{BB962C8B-B14F-4D97-AF65-F5344CB8AC3E}">
        <p14:creationId xmlns:p14="http://schemas.microsoft.com/office/powerpoint/2010/main" val="2614377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6988" y="744538"/>
            <a:ext cx="6615112" cy="3722687"/>
          </a:xfrm>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3942335-6F17-9D48-9B92-D0C1605D0D3E}" type="slidenum">
              <a:rPr lang="fr-FR" smtClean="0"/>
              <a:pPr/>
              <a:t>3</a:t>
            </a:fld>
            <a:endParaRPr lang="fr-FR"/>
          </a:p>
        </p:txBody>
      </p:sp>
    </p:spTree>
    <p:extLst>
      <p:ext uri="{BB962C8B-B14F-4D97-AF65-F5344CB8AC3E}">
        <p14:creationId xmlns:p14="http://schemas.microsoft.com/office/powerpoint/2010/main" val="3038540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6988" y="744538"/>
            <a:ext cx="6615112" cy="3722687"/>
          </a:xfrm>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3942335-6F17-9D48-9B92-D0C1605D0D3E}" type="slidenum">
              <a:rPr lang="fr-FR" smtClean="0"/>
              <a:pPr/>
              <a:t>4</a:t>
            </a:fld>
            <a:endParaRPr lang="fr-FR"/>
          </a:p>
        </p:txBody>
      </p:sp>
    </p:spTree>
    <p:extLst>
      <p:ext uri="{BB962C8B-B14F-4D97-AF65-F5344CB8AC3E}">
        <p14:creationId xmlns:p14="http://schemas.microsoft.com/office/powerpoint/2010/main" val="279717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6988" y="744538"/>
            <a:ext cx="6615112" cy="3722687"/>
          </a:xfrm>
        </p:spPr>
      </p:sp>
      <p:sp>
        <p:nvSpPr>
          <p:cNvPr id="3" name="Espace réservé des commentaires 2"/>
          <p:cNvSpPr>
            <a:spLocks noGrp="1"/>
          </p:cNvSpPr>
          <p:nvPr>
            <p:ph type="body" idx="1"/>
          </p:nvPr>
        </p:nvSpPr>
        <p:spPr/>
        <p:txBody>
          <a:bodyPr>
            <a:normAutofit/>
          </a:bodyPr>
          <a:lstStyle/>
          <a:p>
            <a:r>
              <a:rPr lang="fr-FR"/>
              <a:t>définition</a:t>
            </a:r>
            <a:endParaRPr lang="fr-FR" dirty="0"/>
          </a:p>
        </p:txBody>
      </p:sp>
      <p:sp>
        <p:nvSpPr>
          <p:cNvPr id="4" name="Espace réservé du numéro de diapositive 3"/>
          <p:cNvSpPr>
            <a:spLocks noGrp="1"/>
          </p:cNvSpPr>
          <p:nvPr>
            <p:ph type="sldNum" sz="quarter" idx="10"/>
          </p:nvPr>
        </p:nvSpPr>
        <p:spPr/>
        <p:txBody>
          <a:bodyPr/>
          <a:lstStyle/>
          <a:p>
            <a:fld id="{E3942335-6F17-9D48-9B92-D0C1605D0D3E}" type="slidenum">
              <a:rPr lang="fr-FR" smtClean="0"/>
              <a:pPr/>
              <a:t>5</a:t>
            </a:fld>
            <a:endParaRPr lang="fr-FR"/>
          </a:p>
        </p:txBody>
      </p:sp>
    </p:spTree>
    <p:extLst>
      <p:ext uri="{BB962C8B-B14F-4D97-AF65-F5344CB8AC3E}">
        <p14:creationId xmlns:p14="http://schemas.microsoft.com/office/powerpoint/2010/main" val="2789824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6988" y="744538"/>
            <a:ext cx="6615112" cy="3722687"/>
          </a:xfrm>
        </p:spPr>
      </p:sp>
      <p:sp>
        <p:nvSpPr>
          <p:cNvPr id="3" name="Espace réservé des commentaires 2"/>
          <p:cNvSpPr>
            <a:spLocks noGrp="1"/>
          </p:cNvSpPr>
          <p:nvPr>
            <p:ph type="body" idx="1"/>
          </p:nvPr>
        </p:nvSpPr>
        <p:spPr/>
        <p:txBody>
          <a:bodyPr>
            <a:normAutofit/>
          </a:bodyPr>
          <a:lstStyle/>
          <a:p>
            <a:r>
              <a:rPr lang="fr-FR"/>
              <a:t>définition</a:t>
            </a:r>
            <a:endParaRPr lang="fr-FR" dirty="0"/>
          </a:p>
        </p:txBody>
      </p:sp>
      <p:sp>
        <p:nvSpPr>
          <p:cNvPr id="4" name="Espace réservé du numéro de diapositive 3"/>
          <p:cNvSpPr>
            <a:spLocks noGrp="1"/>
          </p:cNvSpPr>
          <p:nvPr>
            <p:ph type="sldNum" sz="quarter" idx="10"/>
          </p:nvPr>
        </p:nvSpPr>
        <p:spPr/>
        <p:txBody>
          <a:bodyPr/>
          <a:lstStyle/>
          <a:p>
            <a:fld id="{E3942335-6F17-9D48-9B92-D0C1605D0D3E}" type="slidenum">
              <a:rPr lang="fr-FR" smtClean="0"/>
              <a:pPr/>
              <a:t>7</a:t>
            </a:fld>
            <a:endParaRPr lang="fr-FR"/>
          </a:p>
        </p:txBody>
      </p:sp>
    </p:spTree>
    <p:extLst>
      <p:ext uri="{BB962C8B-B14F-4D97-AF65-F5344CB8AC3E}">
        <p14:creationId xmlns:p14="http://schemas.microsoft.com/office/powerpoint/2010/main" val="1051355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6988" y="744538"/>
            <a:ext cx="6615112" cy="3722687"/>
          </a:xfrm>
        </p:spPr>
      </p:sp>
      <p:sp>
        <p:nvSpPr>
          <p:cNvPr id="3" name="Espace réservé des commentaires 2"/>
          <p:cNvSpPr>
            <a:spLocks noGrp="1"/>
          </p:cNvSpPr>
          <p:nvPr>
            <p:ph type="body" idx="1"/>
          </p:nvPr>
        </p:nvSpPr>
        <p:spPr/>
        <p:txBody>
          <a:bodyPr>
            <a:normAutofit/>
          </a:bodyPr>
          <a:lstStyle/>
          <a:p>
            <a:r>
              <a:rPr lang="fr-FR" dirty="0"/>
              <a:t>Puisque les</a:t>
            </a:r>
            <a:r>
              <a:rPr lang="fr-FR" baseline="0" dirty="0"/>
              <a:t> stylos sont très utilisés dans notre quotidien  </a:t>
            </a:r>
            <a:endParaRPr lang="fr-FR" dirty="0"/>
          </a:p>
        </p:txBody>
      </p:sp>
      <p:sp>
        <p:nvSpPr>
          <p:cNvPr id="4" name="Espace réservé du numéro de diapositive 3"/>
          <p:cNvSpPr>
            <a:spLocks noGrp="1"/>
          </p:cNvSpPr>
          <p:nvPr>
            <p:ph type="sldNum" sz="quarter" idx="10"/>
          </p:nvPr>
        </p:nvSpPr>
        <p:spPr/>
        <p:txBody>
          <a:bodyPr/>
          <a:lstStyle/>
          <a:p>
            <a:fld id="{E3942335-6F17-9D48-9B92-D0C1605D0D3E}" type="slidenum">
              <a:rPr lang="fr-FR" smtClean="0"/>
              <a:pPr/>
              <a:t>9</a:t>
            </a:fld>
            <a:endParaRPr lang="fr-FR"/>
          </a:p>
        </p:txBody>
      </p:sp>
    </p:spTree>
    <p:extLst>
      <p:ext uri="{BB962C8B-B14F-4D97-AF65-F5344CB8AC3E}">
        <p14:creationId xmlns:p14="http://schemas.microsoft.com/office/powerpoint/2010/main" val="483010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6988" y="744538"/>
            <a:ext cx="6615112" cy="3722687"/>
          </a:xfrm>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3942335-6F17-9D48-9B92-D0C1605D0D3E}" type="slidenum">
              <a:rPr lang="fr-FR" smtClean="0"/>
              <a:pPr/>
              <a:t>10</a:t>
            </a:fld>
            <a:endParaRPr lang="fr-FR"/>
          </a:p>
        </p:txBody>
      </p:sp>
    </p:spTree>
    <p:extLst>
      <p:ext uri="{BB962C8B-B14F-4D97-AF65-F5344CB8AC3E}">
        <p14:creationId xmlns:p14="http://schemas.microsoft.com/office/powerpoint/2010/main" val="3301893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6988" y="744538"/>
            <a:ext cx="6615112" cy="3722687"/>
          </a:xfrm>
        </p:spPr>
      </p:sp>
      <p:sp>
        <p:nvSpPr>
          <p:cNvPr id="3" name="Espace réservé des commentaires 2"/>
          <p:cNvSpPr>
            <a:spLocks noGrp="1"/>
          </p:cNvSpPr>
          <p:nvPr>
            <p:ph type="body" idx="1"/>
          </p:nvPr>
        </p:nvSpPr>
        <p:spPr/>
        <p:txBody>
          <a:bodyPr>
            <a:normAutofit/>
          </a:bodyPr>
          <a:lstStyle/>
          <a:p>
            <a:r>
              <a:rPr lang="fr-FR"/>
              <a:t>définition</a:t>
            </a:r>
            <a:endParaRPr lang="fr-FR" dirty="0"/>
          </a:p>
        </p:txBody>
      </p:sp>
      <p:sp>
        <p:nvSpPr>
          <p:cNvPr id="4" name="Espace réservé du numéro de diapositive 3"/>
          <p:cNvSpPr>
            <a:spLocks noGrp="1"/>
          </p:cNvSpPr>
          <p:nvPr>
            <p:ph type="sldNum" sz="quarter" idx="10"/>
          </p:nvPr>
        </p:nvSpPr>
        <p:spPr/>
        <p:txBody>
          <a:bodyPr/>
          <a:lstStyle/>
          <a:p>
            <a:fld id="{E3942335-6F17-9D48-9B92-D0C1605D0D3E}" type="slidenum">
              <a:rPr lang="fr-FR" smtClean="0"/>
              <a:pPr/>
              <a:t>11</a:t>
            </a:fld>
            <a:endParaRPr lang="fr-FR"/>
          </a:p>
        </p:txBody>
      </p:sp>
    </p:spTree>
    <p:extLst>
      <p:ext uri="{BB962C8B-B14F-4D97-AF65-F5344CB8AC3E}">
        <p14:creationId xmlns:p14="http://schemas.microsoft.com/office/powerpoint/2010/main" val="3066747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914400" y="2130426"/>
            <a:ext cx="10363200" cy="1470025"/>
          </a:xfrm>
        </p:spPr>
        <p:txBody>
          <a:bodyPr/>
          <a:lstStyle/>
          <a:p>
            <a:r>
              <a:rPr lang="fr-FR"/>
              <a:t>Modifiez le style du titre</a:t>
            </a:r>
          </a:p>
        </p:txBody>
      </p:sp>
      <p:sp>
        <p:nvSpPr>
          <p:cNvPr id="3" name="Sous-titr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DBF80C4B-FAAE-4FF2-8A04-9F416E86254C}" type="datetimeFigureOut">
              <a:rPr lang="fr-FR" smtClean="0"/>
              <a:pPr/>
              <a:t>30/11/2023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46F17C-BA02-431A-B22A-EF5F3F287F75}" type="slidenum">
              <a:rPr lang="fr-FR" smtClean="0"/>
              <a:pPr/>
              <a:t>‹N°›</a:t>
            </a:fld>
            <a:endParaRPr lang="fr-FR"/>
          </a:p>
        </p:txBody>
      </p:sp>
    </p:spTree>
    <p:extLst>
      <p:ext uri="{BB962C8B-B14F-4D97-AF65-F5344CB8AC3E}">
        <p14:creationId xmlns:p14="http://schemas.microsoft.com/office/powerpoint/2010/main" val="3410373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BF80C4B-FAAE-4FF2-8A04-9F416E86254C}" type="datetimeFigureOut">
              <a:rPr lang="fr-FR" smtClean="0"/>
              <a:pPr/>
              <a:t>30/11/2023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46F17C-BA02-431A-B22A-EF5F3F287F75}" type="slidenum">
              <a:rPr lang="fr-FR" smtClean="0"/>
              <a:pPr/>
              <a:t>‹N°›</a:t>
            </a:fld>
            <a:endParaRPr lang="fr-FR"/>
          </a:p>
        </p:txBody>
      </p:sp>
    </p:spTree>
    <p:extLst>
      <p:ext uri="{BB962C8B-B14F-4D97-AF65-F5344CB8AC3E}">
        <p14:creationId xmlns:p14="http://schemas.microsoft.com/office/powerpoint/2010/main" val="2214801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39"/>
            <a:ext cx="27432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609600" y="274639"/>
            <a:ext cx="80264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BF80C4B-FAAE-4FF2-8A04-9F416E86254C}" type="datetimeFigureOut">
              <a:rPr lang="fr-FR" smtClean="0"/>
              <a:pPr/>
              <a:t>30/11/2023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46F17C-BA02-431A-B22A-EF5F3F287F75}" type="slidenum">
              <a:rPr lang="fr-FR" smtClean="0"/>
              <a:pPr/>
              <a:t>‹N°›</a:t>
            </a:fld>
            <a:endParaRPr lang="fr-FR"/>
          </a:p>
        </p:txBody>
      </p:sp>
    </p:spTree>
    <p:extLst>
      <p:ext uri="{BB962C8B-B14F-4D97-AF65-F5344CB8AC3E}">
        <p14:creationId xmlns:p14="http://schemas.microsoft.com/office/powerpoint/2010/main" val="2041215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BF80C4B-FAAE-4FF2-8A04-9F416E86254C}" type="datetimeFigureOut">
              <a:rPr lang="fr-FR" smtClean="0"/>
              <a:pPr/>
              <a:t>30/11/2023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46F17C-BA02-431A-B22A-EF5F3F287F75}" type="slidenum">
              <a:rPr lang="fr-FR" smtClean="0"/>
              <a:pPr/>
              <a:t>‹N°›</a:t>
            </a:fld>
            <a:endParaRPr lang="fr-FR"/>
          </a:p>
        </p:txBody>
      </p:sp>
    </p:spTree>
    <p:extLst>
      <p:ext uri="{BB962C8B-B14F-4D97-AF65-F5344CB8AC3E}">
        <p14:creationId xmlns:p14="http://schemas.microsoft.com/office/powerpoint/2010/main" val="2089573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DBF80C4B-FAAE-4FF2-8A04-9F416E86254C}" type="datetimeFigureOut">
              <a:rPr lang="fr-FR" smtClean="0"/>
              <a:pPr/>
              <a:t>30/11/2023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46F17C-BA02-431A-B22A-EF5F3F287F75}" type="slidenum">
              <a:rPr lang="fr-FR" smtClean="0"/>
              <a:pPr/>
              <a:t>‹N°›</a:t>
            </a:fld>
            <a:endParaRPr lang="fr-FR"/>
          </a:p>
        </p:txBody>
      </p:sp>
    </p:spTree>
    <p:extLst>
      <p:ext uri="{BB962C8B-B14F-4D97-AF65-F5344CB8AC3E}">
        <p14:creationId xmlns:p14="http://schemas.microsoft.com/office/powerpoint/2010/main" val="2575326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DBF80C4B-FAAE-4FF2-8A04-9F416E86254C}" type="datetimeFigureOut">
              <a:rPr lang="fr-FR" smtClean="0"/>
              <a:pPr/>
              <a:t>30/11/2023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46F17C-BA02-431A-B22A-EF5F3F287F75}" type="slidenum">
              <a:rPr lang="fr-FR" smtClean="0"/>
              <a:pPr/>
              <a:t>‹N°›</a:t>
            </a:fld>
            <a:endParaRPr lang="fr-FR"/>
          </a:p>
        </p:txBody>
      </p:sp>
    </p:spTree>
    <p:extLst>
      <p:ext uri="{BB962C8B-B14F-4D97-AF65-F5344CB8AC3E}">
        <p14:creationId xmlns:p14="http://schemas.microsoft.com/office/powerpoint/2010/main" val="578508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DBF80C4B-FAAE-4FF2-8A04-9F416E86254C}" type="datetimeFigureOut">
              <a:rPr lang="fr-FR" smtClean="0"/>
              <a:pPr/>
              <a:t>30/11/2023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546F17C-BA02-431A-B22A-EF5F3F287F75}" type="slidenum">
              <a:rPr lang="fr-FR" smtClean="0"/>
              <a:pPr/>
              <a:t>‹N°›</a:t>
            </a:fld>
            <a:endParaRPr lang="fr-FR"/>
          </a:p>
        </p:txBody>
      </p:sp>
    </p:spTree>
    <p:extLst>
      <p:ext uri="{BB962C8B-B14F-4D97-AF65-F5344CB8AC3E}">
        <p14:creationId xmlns:p14="http://schemas.microsoft.com/office/powerpoint/2010/main" val="4097574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DBF80C4B-FAAE-4FF2-8A04-9F416E86254C}" type="datetimeFigureOut">
              <a:rPr lang="fr-FR" smtClean="0"/>
              <a:pPr/>
              <a:t>30/11/2023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546F17C-BA02-431A-B22A-EF5F3F287F75}" type="slidenum">
              <a:rPr lang="fr-FR" smtClean="0"/>
              <a:pPr/>
              <a:t>‹N°›</a:t>
            </a:fld>
            <a:endParaRPr lang="fr-FR"/>
          </a:p>
        </p:txBody>
      </p:sp>
    </p:spTree>
    <p:extLst>
      <p:ext uri="{BB962C8B-B14F-4D97-AF65-F5344CB8AC3E}">
        <p14:creationId xmlns:p14="http://schemas.microsoft.com/office/powerpoint/2010/main" val="359564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BF80C4B-FAAE-4FF2-8A04-9F416E86254C}" type="datetimeFigureOut">
              <a:rPr lang="fr-FR" smtClean="0"/>
              <a:pPr/>
              <a:t>30/11/2023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546F17C-BA02-431A-B22A-EF5F3F287F75}" type="slidenum">
              <a:rPr lang="fr-FR" smtClean="0"/>
              <a:pPr/>
              <a:t>‹N°›</a:t>
            </a:fld>
            <a:endParaRPr lang="fr-FR"/>
          </a:p>
        </p:txBody>
      </p:sp>
    </p:spTree>
    <p:extLst>
      <p:ext uri="{BB962C8B-B14F-4D97-AF65-F5344CB8AC3E}">
        <p14:creationId xmlns:p14="http://schemas.microsoft.com/office/powerpoint/2010/main" val="2153210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1" y="273050"/>
            <a:ext cx="4011084"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DBF80C4B-FAAE-4FF2-8A04-9F416E86254C}" type="datetimeFigureOut">
              <a:rPr lang="fr-FR" smtClean="0"/>
              <a:pPr/>
              <a:t>30/11/2023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46F17C-BA02-431A-B22A-EF5F3F287F75}" type="slidenum">
              <a:rPr lang="fr-FR" smtClean="0"/>
              <a:pPr/>
              <a:t>‹N°›</a:t>
            </a:fld>
            <a:endParaRPr lang="fr-FR"/>
          </a:p>
        </p:txBody>
      </p:sp>
    </p:spTree>
    <p:extLst>
      <p:ext uri="{BB962C8B-B14F-4D97-AF65-F5344CB8AC3E}">
        <p14:creationId xmlns:p14="http://schemas.microsoft.com/office/powerpoint/2010/main" val="2433709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DBF80C4B-FAAE-4FF2-8A04-9F416E86254C}" type="datetimeFigureOut">
              <a:rPr lang="fr-FR" smtClean="0"/>
              <a:pPr/>
              <a:t>30/11/2023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46F17C-BA02-431A-B22A-EF5F3F287F75}" type="slidenum">
              <a:rPr lang="fr-FR" smtClean="0"/>
              <a:pPr/>
              <a:t>‹N°›</a:t>
            </a:fld>
            <a:endParaRPr lang="fr-FR"/>
          </a:p>
        </p:txBody>
      </p:sp>
    </p:spTree>
    <p:extLst>
      <p:ext uri="{BB962C8B-B14F-4D97-AF65-F5344CB8AC3E}">
        <p14:creationId xmlns:p14="http://schemas.microsoft.com/office/powerpoint/2010/main" val="486222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F80C4B-FAAE-4FF2-8A04-9F416E86254C}" type="datetimeFigureOut">
              <a:rPr lang="fr-FR" smtClean="0"/>
              <a:pPr/>
              <a:t>30/11/2023</a:t>
            </a:fld>
            <a:endParaRPr lang="fr-FR"/>
          </a:p>
        </p:txBody>
      </p:sp>
      <p:sp>
        <p:nvSpPr>
          <p:cNvPr id="5" name="Espace réservé du pied de page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F17C-BA02-431A-B22A-EF5F3F287F75}" type="slidenum">
              <a:rPr lang="fr-FR" smtClean="0"/>
              <a:pPr/>
              <a:t>‹N°›</a:t>
            </a:fld>
            <a:endParaRPr lang="fr-FR"/>
          </a:p>
        </p:txBody>
      </p:sp>
    </p:spTree>
    <p:extLst>
      <p:ext uri="{BB962C8B-B14F-4D97-AF65-F5344CB8AC3E}">
        <p14:creationId xmlns:p14="http://schemas.microsoft.com/office/powerpoint/2010/main" val="3150820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6EA711-09AA-0081-32B4-73A3302009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6735" y="2716747"/>
            <a:ext cx="5805264" cy="3961681"/>
          </a:xfrm>
          <a:prstGeom prst="rect">
            <a:avLst/>
          </a:prstGeom>
        </p:spPr>
      </p:pic>
      <p:sp>
        <p:nvSpPr>
          <p:cNvPr id="4" name="Rectangle 44"/>
          <p:cNvSpPr>
            <a:spLocks noChangeArrowheads="1"/>
          </p:cNvSpPr>
          <p:nvPr/>
        </p:nvSpPr>
        <p:spPr bwMode="auto">
          <a:xfrm>
            <a:off x="2390669" y="1526612"/>
            <a:ext cx="8277331" cy="3008797"/>
          </a:xfrm>
          <a:prstGeom prst="rect">
            <a:avLst/>
          </a:prstGeom>
          <a:noFill/>
          <a:ln w="9525">
            <a:noFill/>
            <a:miter lim="800000"/>
            <a:headEnd/>
            <a:tailEnd/>
          </a:ln>
          <a:effectLst/>
        </p:spPr>
        <p:txBody>
          <a:bodyPr lIns="18000" tIns="0" rIns="18000" bIns="0">
            <a:prstTxWarp prst="textNoShape">
              <a:avLst/>
            </a:prstTxWarp>
          </a:bodyPr>
          <a:lstStyle/>
          <a:p>
            <a:pPr algn="ctr"/>
            <a:endParaRPr lang="fr-FR" sz="2400" dirty="0">
              <a:solidFill>
                <a:schemeClr val="tx2"/>
              </a:solidFill>
            </a:endParaRPr>
          </a:p>
          <a:p>
            <a:pPr algn="ctr"/>
            <a:endParaRPr lang="fr-FR" sz="3200" b="1" dirty="0">
              <a:solidFill>
                <a:schemeClr val="tx2"/>
              </a:solidFill>
              <a:latin typeface="Arial"/>
            </a:endParaRPr>
          </a:p>
          <a:p>
            <a:pPr algn="ctr"/>
            <a:r>
              <a:rPr lang="fr-FR" sz="3200" b="1" dirty="0">
                <a:solidFill>
                  <a:schemeClr val="tx2"/>
                </a:solidFill>
                <a:latin typeface="Arial"/>
              </a:rPr>
              <a:t> </a:t>
            </a:r>
          </a:p>
        </p:txBody>
      </p:sp>
      <p:sp>
        <p:nvSpPr>
          <p:cNvPr id="31" name="Rectangle 27"/>
          <p:cNvSpPr>
            <a:spLocks noChangeArrowheads="1"/>
          </p:cNvSpPr>
          <p:nvPr/>
        </p:nvSpPr>
        <p:spPr bwMode="auto">
          <a:xfrm>
            <a:off x="10056817"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a:solidFill>
                  <a:srgbClr val="1E4C7C"/>
                </a:solidFill>
                <a:latin typeface="Arial" charset="0"/>
              </a:rPr>
              <a:pPr algn="r"/>
              <a:t>1</a:t>
            </a:fld>
            <a:endParaRPr lang="fr-FR" sz="1200" b="1" dirty="0">
              <a:solidFill>
                <a:srgbClr val="1E4C7C"/>
              </a:solidFill>
              <a:latin typeface="Arial" charset="0"/>
            </a:endParaRPr>
          </a:p>
        </p:txBody>
      </p:sp>
      <p:sp>
        <p:nvSpPr>
          <p:cNvPr id="32" name="AutoShape 16"/>
          <p:cNvSpPr>
            <a:spLocks noChangeArrowheads="1"/>
          </p:cNvSpPr>
          <p:nvPr/>
        </p:nvSpPr>
        <p:spPr bwMode="auto">
          <a:xfrm>
            <a:off x="8686804" y="6318250"/>
            <a:ext cx="1368425" cy="431800"/>
          </a:xfrm>
          <a:prstGeom prst="roundRect">
            <a:avLst>
              <a:gd name="adj" fmla="val 50000"/>
            </a:avLst>
          </a:prstGeom>
          <a:solidFill>
            <a:schemeClr val="bg1"/>
          </a:solidFill>
          <a:ln w="57150">
            <a:solidFill>
              <a:srgbClr val="1E4C7C"/>
            </a:solidFill>
            <a:round/>
            <a:headEnd/>
            <a:tailEnd/>
          </a:ln>
          <a:effectLst/>
        </p:spPr>
        <p:txBody>
          <a:bodyPr wrap="none" anchor="ctr">
            <a:prstTxWarp prst="textNoShape">
              <a:avLst/>
            </a:prstTxWarp>
          </a:bodyPr>
          <a:lstStyle/>
          <a:p>
            <a:endParaRPr lang="fr-FR"/>
          </a:p>
        </p:txBody>
      </p:sp>
      <p:sp>
        <p:nvSpPr>
          <p:cNvPr id="33" name="Rectangle 32"/>
          <p:cNvSpPr>
            <a:spLocks noChangeArrowheads="1"/>
          </p:cNvSpPr>
          <p:nvPr/>
        </p:nvSpPr>
        <p:spPr bwMode="auto">
          <a:xfrm>
            <a:off x="1524000" y="6508757"/>
            <a:ext cx="9144000" cy="358775"/>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34" name="Rectangle 33"/>
          <p:cNvSpPr>
            <a:spLocks noChangeArrowheads="1"/>
          </p:cNvSpPr>
          <p:nvPr/>
        </p:nvSpPr>
        <p:spPr bwMode="auto">
          <a:xfrm>
            <a:off x="1524000" y="6461125"/>
            <a:ext cx="9144000" cy="406400"/>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35" name="Rectangle 34"/>
          <p:cNvSpPr>
            <a:spLocks noChangeArrowheads="1"/>
          </p:cNvSpPr>
          <p:nvPr/>
        </p:nvSpPr>
        <p:spPr bwMode="auto">
          <a:xfrm>
            <a:off x="0" y="6445250"/>
            <a:ext cx="12192000" cy="45719"/>
          </a:xfrm>
          <a:prstGeom prst="rect">
            <a:avLst/>
          </a:prstGeom>
          <a:solidFill>
            <a:srgbClr val="174A7C"/>
          </a:solidFill>
          <a:ln w="9525">
            <a:noFill/>
            <a:miter lim="800000"/>
            <a:headEnd/>
            <a:tailEnd/>
          </a:ln>
          <a:effectLst/>
        </p:spPr>
        <p:txBody>
          <a:bodyPr wrap="none" anchor="ctr">
            <a:prstTxWarp prst="textNoShape">
              <a:avLst/>
            </a:prstTxWarp>
          </a:bodyPr>
          <a:lstStyle/>
          <a:p>
            <a:endParaRPr lang="fr-FR"/>
          </a:p>
        </p:txBody>
      </p:sp>
      <p:sp>
        <p:nvSpPr>
          <p:cNvPr id="36" name="AutoShape 20"/>
          <p:cNvSpPr>
            <a:spLocks noChangeArrowheads="1"/>
          </p:cNvSpPr>
          <p:nvPr/>
        </p:nvSpPr>
        <p:spPr bwMode="auto">
          <a:xfrm>
            <a:off x="8709029" y="6343650"/>
            <a:ext cx="1325563" cy="376238"/>
          </a:xfrm>
          <a:prstGeom prst="roundRect">
            <a:avLst>
              <a:gd name="adj" fmla="val 50000"/>
            </a:avLst>
          </a:prstGeom>
          <a:solidFill>
            <a:schemeClr val="bg1"/>
          </a:solidFill>
          <a:ln w="57150">
            <a:noFill/>
            <a:round/>
            <a:headEnd/>
            <a:tailEnd/>
          </a:ln>
          <a:effectLst/>
        </p:spPr>
        <p:txBody>
          <a:bodyPr wrap="none" anchor="ctr">
            <a:prstTxWarp prst="textNoShape">
              <a:avLst/>
            </a:prstTxWarp>
          </a:bodyPr>
          <a:lstStyle/>
          <a:p>
            <a:endParaRPr lang="fr-FR"/>
          </a:p>
        </p:txBody>
      </p:sp>
      <p:sp>
        <p:nvSpPr>
          <p:cNvPr id="43" name="Rectangle 42"/>
          <p:cNvSpPr>
            <a:spLocks noChangeArrowheads="1"/>
          </p:cNvSpPr>
          <p:nvPr/>
        </p:nvSpPr>
        <p:spPr bwMode="auto">
          <a:xfrm>
            <a:off x="11114778" y="6518275"/>
            <a:ext cx="611187" cy="304800"/>
          </a:xfrm>
          <a:prstGeom prst="rect">
            <a:avLst/>
          </a:prstGeom>
          <a:noFill/>
          <a:ln w="9525">
            <a:noFill/>
            <a:miter lim="800000"/>
            <a:headEnd/>
            <a:tailEnd/>
          </a:ln>
          <a:effectLst/>
        </p:spPr>
        <p:txBody>
          <a:bodyPr>
            <a:prstTxWarp prst="textNoShape">
              <a:avLst/>
            </a:prstTxWarp>
          </a:bodyPr>
          <a:lstStyle/>
          <a:p>
            <a:pPr algn="r"/>
            <a:endParaRPr lang="fr-FR" sz="1200" b="1" dirty="0">
              <a:solidFill>
                <a:srgbClr val="1E4C7C"/>
              </a:solidFill>
              <a:latin typeface="Arial" charset="0"/>
            </a:endParaRPr>
          </a:p>
          <a:p>
            <a:pPr algn="r"/>
            <a:endParaRPr lang="fr-FR" sz="1200" b="1" dirty="0">
              <a:solidFill>
                <a:srgbClr val="1E4C7C"/>
              </a:solidFill>
              <a:latin typeface="Arial" charset="0"/>
            </a:endParaRPr>
          </a:p>
        </p:txBody>
      </p:sp>
      <p:sp>
        <p:nvSpPr>
          <p:cNvPr id="20" name="Rectangle 68"/>
          <p:cNvSpPr>
            <a:spLocks noChangeArrowheads="1"/>
          </p:cNvSpPr>
          <p:nvPr/>
        </p:nvSpPr>
        <p:spPr bwMode="auto">
          <a:xfrm>
            <a:off x="2895600" y="180201"/>
            <a:ext cx="6400800" cy="1156960"/>
          </a:xfrm>
          <a:prstGeom prst="rect">
            <a:avLst/>
          </a:prstGeom>
          <a:noFill/>
          <a:ln w="9525">
            <a:noFill/>
            <a:miter lim="800000"/>
            <a:headEnd/>
            <a:tailEnd/>
          </a:ln>
          <a:effectLst/>
        </p:spPr>
        <p:txBody>
          <a:bodyPr>
            <a:prstTxWarp prst="textNoShape">
              <a:avLst/>
            </a:prstTxWarp>
          </a:bodyPr>
          <a:lstStyle/>
          <a:p>
            <a:pPr algn="ctr"/>
            <a:r>
              <a:rPr lang="fr-FR" sz="1600" b="1" dirty="0">
                <a:solidFill>
                  <a:schemeClr val="tx2"/>
                </a:solidFill>
              </a:rPr>
              <a:t>Université Mohammed V</a:t>
            </a:r>
          </a:p>
          <a:p>
            <a:pPr algn="ctr"/>
            <a:r>
              <a:rPr lang="fr-FR" sz="1600" b="1" dirty="0">
                <a:solidFill>
                  <a:schemeClr val="tx2"/>
                </a:solidFill>
              </a:rPr>
              <a:t>Ecole Supérieure De Technologie –Salé-</a:t>
            </a:r>
          </a:p>
          <a:p>
            <a:pPr algn="ctr"/>
            <a:r>
              <a:rPr lang="fr-FR" sz="1600" b="1" dirty="0">
                <a:solidFill>
                  <a:schemeClr val="tx2"/>
                </a:solidFill>
              </a:rPr>
              <a:t>Filière :Gestion de l’environnement et développement durable </a:t>
            </a:r>
          </a:p>
        </p:txBody>
      </p:sp>
      <p:sp>
        <p:nvSpPr>
          <p:cNvPr id="24" name="Rectangle 68"/>
          <p:cNvSpPr>
            <a:spLocks noChangeArrowheads="1"/>
          </p:cNvSpPr>
          <p:nvPr/>
        </p:nvSpPr>
        <p:spPr bwMode="auto">
          <a:xfrm>
            <a:off x="10561868" y="5961931"/>
            <a:ext cx="3260263" cy="788119"/>
          </a:xfrm>
          <a:prstGeom prst="rect">
            <a:avLst/>
          </a:prstGeom>
          <a:noFill/>
          <a:ln w="9525">
            <a:noFill/>
            <a:miter lim="800000"/>
            <a:headEnd/>
            <a:tailEnd/>
          </a:ln>
          <a:effectLst/>
        </p:spPr>
        <p:txBody>
          <a:bodyPr>
            <a:prstTxWarp prst="textNoShape">
              <a:avLst/>
            </a:prstTxWarp>
          </a:bodyPr>
          <a:lstStyle/>
          <a:p>
            <a:pPr marL="342900" indent="-342900">
              <a:spcBef>
                <a:spcPct val="20000"/>
              </a:spcBef>
            </a:pPr>
            <a:r>
              <a:rPr lang="fr-FR" sz="1400" b="1" dirty="0">
                <a:solidFill>
                  <a:srgbClr val="1E4C7C"/>
                </a:solidFill>
                <a:latin typeface="Arial" charset="0"/>
              </a:rPr>
              <a:t>2023/2024</a:t>
            </a:r>
          </a:p>
          <a:p>
            <a:pPr marL="342900" indent="-342900">
              <a:spcBef>
                <a:spcPct val="20000"/>
              </a:spcBef>
            </a:pPr>
            <a:endParaRPr lang="fr-FR" sz="1400" dirty="0">
              <a:solidFill>
                <a:srgbClr val="1E4C7C"/>
              </a:solidFill>
              <a:latin typeface="Arial" charset="0"/>
            </a:endParaRPr>
          </a:p>
          <a:p>
            <a:pPr algn="ctr"/>
            <a:endParaRPr lang="fr-FR" sz="1400" dirty="0">
              <a:solidFill>
                <a:srgbClr val="1E4C7C"/>
              </a:solidFill>
              <a:latin typeface="Arial" charset="0"/>
            </a:endParaRPr>
          </a:p>
          <a:p>
            <a:pPr algn="ctr"/>
            <a:r>
              <a:rPr lang="fr-FR" sz="1400" dirty="0">
                <a:solidFill>
                  <a:srgbClr val="1E4C7C"/>
                </a:solidFill>
                <a:latin typeface="Arial" charset="0"/>
              </a:rPr>
              <a:t>  </a:t>
            </a:r>
          </a:p>
        </p:txBody>
      </p:sp>
      <p:sp>
        <p:nvSpPr>
          <p:cNvPr id="28" name="Rectangle 68">
            <a:extLst>
              <a:ext uri="{FF2B5EF4-FFF2-40B4-BE49-F238E27FC236}">
                <a16:creationId xmlns:a16="http://schemas.microsoft.com/office/drawing/2014/main" id="{3F367F9C-DE42-47A7-A779-95B16DBD49E4}"/>
              </a:ext>
            </a:extLst>
          </p:cNvPr>
          <p:cNvSpPr>
            <a:spLocks noChangeArrowheads="1"/>
          </p:cNvSpPr>
          <p:nvPr/>
        </p:nvSpPr>
        <p:spPr bwMode="auto">
          <a:xfrm>
            <a:off x="683090" y="4216210"/>
            <a:ext cx="5032648" cy="959074"/>
          </a:xfrm>
          <a:prstGeom prst="rect">
            <a:avLst/>
          </a:prstGeom>
          <a:noFill/>
          <a:ln w="9525">
            <a:noFill/>
            <a:miter lim="800000"/>
            <a:headEnd/>
            <a:tailEnd/>
          </a:ln>
          <a:effectLst/>
        </p:spPr>
        <p:txBody>
          <a:bodyPr>
            <a:prstTxWarp prst="textNoShape">
              <a:avLst/>
            </a:prstTxWarp>
          </a:bodyPr>
          <a:lstStyle/>
          <a:p>
            <a:pPr marL="342900" indent="-342900">
              <a:spcBef>
                <a:spcPct val="20000"/>
              </a:spcBef>
            </a:pPr>
            <a:r>
              <a:rPr lang="fr-FR" sz="1400" b="1" dirty="0">
                <a:solidFill>
                  <a:srgbClr val="1E4C7C"/>
                </a:solidFill>
                <a:latin typeface="Arial" charset="0"/>
              </a:rPr>
              <a:t>   réaliser  par : </a:t>
            </a:r>
          </a:p>
          <a:p>
            <a:pPr marL="342900" indent="-342900" algn="just">
              <a:spcBef>
                <a:spcPct val="20000"/>
              </a:spcBef>
            </a:pPr>
            <a:r>
              <a:rPr lang="fr-FR" sz="1400" b="1" dirty="0">
                <a:solidFill>
                  <a:srgbClr val="1E4C7C"/>
                </a:solidFill>
                <a:latin typeface="Arial" charset="0"/>
              </a:rPr>
              <a:t>AMOUR Mancour Rania</a:t>
            </a:r>
          </a:p>
          <a:p>
            <a:pPr marL="342900" indent="-342900" algn="just">
              <a:spcBef>
                <a:spcPct val="20000"/>
              </a:spcBef>
            </a:pPr>
            <a:r>
              <a:rPr lang="fr-FR" sz="1400" b="1" dirty="0">
                <a:solidFill>
                  <a:srgbClr val="1E4C7C"/>
                </a:solidFill>
                <a:latin typeface="Arial" charset="0"/>
              </a:rPr>
              <a:t>BENLAIDI Omar</a:t>
            </a:r>
          </a:p>
          <a:p>
            <a:pPr marL="342900" indent="-342900" algn="just">
              <a:spcBef>
                <a:spcPct val="20000"/>
              </a:spcBef>
            </a:pPr>
            <a:r>
              <a:rPr lang="fr-FR" sz="1400" b="1" dirty="0">
                <a:solidFill>
                  <a:srgbClr val="1E4C7C"/>
                </a:solidFill>
                <a:latin typeface="Arial" charset="0"/>
              </a:rPr>
              <a:t>BOUCHEFRA Salma</a:t>
            </a:r>
          </a:p>
          <a:p>
            <a:pPr marL="342900" indent="-342900" algn="just">
              <a:spcBef>
                <a:spcPct val="20000"/>
              </a:spcBef>
            </a:pPr>
            <a:r>
              <a:rPr lang="fr-FR" sz="1400" b="1" dirty="0">
                <a:solidFill>
                  <a:srgbClr val="1E4C7C"/>
                </a:solidFill>
                <a:latin typeface="Arial" charset="0"/>
              </a:rPr>
              <a:t>ERRACHIDI Ikram</a:t>
            </a:r>
          </a:p>
          <a:p>
            <a:pPr marL="342900" indent="-342900" algn="just">
              <a:spcBef>
                <a:spcPct val="20000"/>
              </a:spcBef>
            </a:pPr>
            <a:r>
              <a:rPr lang="fr-FR" sz="1400" b="1" dirty="0">
                <a:solidFill>
                  <a:srgbClr val="1E4C7C"/>
                </a:solidFill>
                <a:latin typeface="Arial" charset="0"/>
              </a:rPr>
              <a:t>HADRI Nada</a:t>
            </a:r>
          </a:p>
          <a:p>
            <a:pPr marL="342900" indent="-342900" algn="just">
              <a:spcBef>
                <a:spcPct val="20000"/>
              </a:spcBef>
            </a:pPr>
            <a:r>
              <a:rPr lang="fr-FR" sz="1400" b="1" dirty="0">
                <a:solidFill>
                  <a:srgbClr val="1E4C7C"/>
                </a:solidFill>
                <a:latin typeface="Arial" charset="0"/>
              </a:rPr>
              <a:t>KABBAD Najat </a:t>
            </a:r>
          </a:p>
        </p:txBody>
      </p:sp>
      <p:sp>
        <p:nvSpPr>
          <p:cNvPr id="7" name="Rectangle 44">
            <a:extLst>
              <a:ext uri="{FF2B5EF4-FFF2-40B4-BE49-F238E27FC236}">
                <a16:creationId xmlns:a16="http://schemas.microsoft.com/office/drawing/2014/main" id="{51A65F0F-73B5-D163-5518-A340BEFD9700}"/>
              </a:ext>
            </a:extLst>
          </p:cNvPr>
          <p:cNvSpPr>
            <a:spLocks noChangeArrowheads="1"/>
          </p:cNvSpPr>
          <p:nvPr/>
        </p:nvSpPr>
        <p:spPr bwMode="auto">
          <a:xfrm>
            <a:off x="2946256" y="2334809"/>
            <a:ext cx="6558351" cy="2259338"/>
          </a:xfrm>
          <a:prstGeom prst="rect">
            <a:avLst/>
          </a:prstGeom>
          <a:noFill/>
          <a:ln w="9525">
            <a:noFill/>
            <a:miter lim="800000"/>
            <a:headEnd/>
            <a:tailEnd/>
          </a:ln>
          <a:effectLst/>
        </p:spPr>
        <p:txBody>
          <a:bodyPr lIns="18000" tIns="0" rIns="18000" bIns="0">
            <a:prstTxWarp prst="textNoShape">
              <a:avLst/>
            </a:prstTxWarp>
          </a:bodyPr>
          <a:lstStyle/>
          <a:p>
            <a:pPr algn="ctr"/>
            <a:endParaRPr lang="fr-FR" sz="2400" dirty="0">
              <a:solidFill>
                <a:schemeClr val="tx2"/>
              </a:solidFill>
            </a:endParaRPr>
          </a:p>
          <a:p>
            <a:pPr algn="ctr"/>
            <a:r>
              <a:rPr lang="fr-FR" sz="3200" b="1" dirty="0">
                <a:solidFill>
                  <a:schemeClr val="tx2"/>
                </a:solidFill>
                <a:latin typeface="Arial"/>
              </a:rPr>
              <a:t>La mise en place d’un SME ISO 14001</a:t>
            </a:r>
          </a:p>
          <a:p>
            <a:pPr algn="ctr">
              <a:lnSpc>
                <a:spcPct val="200000"/>
              </a:lnSpc>
            </a:pPr>
            <a:r>
              <a:rPr lang="fr-FR" b="1" dirty="0">
                <a:solidFill>
                  <a:srgbClr val="FF0000"/>
                </a:solidFill>
                <a:latin typeface="Arial"/>
              </a:rPr>
              <a:t> CAS D’OCP</a:t>
            </a:r>
          </a:p>
        </p:txBody>
      </p:sp>
      <p:pic>
        <p:nvPicPr>
          <p:cNvPr id="11" name="Image 10">
            <a:extLst>
              <a:ext uri="{FF2B5EF4-FFF2-40B4-BE49-F238E27FC236}">
                <a16:creationId xmlns:a16="http://schemas.microsoft.com/office/drawing/2014/main" id="{374CC204-B574-CBBD-D27B-A53F73EAE6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364" y="63486"/>
            <a:ext cx="2062450" cy="1319396"/>
          </a:xfrm>
          <a:prstGeom prst="rect">
            <a:avLst/>
          </a:prstGeom>
        </p:spPr>
      </p:pic>
      <p:pic>
        <p:nvPicPr>
          <p:cNvPr id="12" name="Image 11">
            <a:extLst>
              <a:ext uri="{FF2B5EF4-FFF2-40B4-BE49-F238E27FC236}">
                <a16:creationId xmlns:a16="http://schemas.microsoft.com/office/drawing/2014/main" id="{05EEDE87-170C-70A9-D5C2-A693B9EF00F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50813" y="6373385"/>
            <a:ext cx="961611" cy="470877"/>
          </a:xfrm>
          <a:prstGeom prst="rect">
            <a:avLst/>
          </a:prstGeom>
        </p:spPr>
      </p:pic>
      <p:pic>
        <p:nvPicPr>
          <p:cNvPr id="14" name="Image 13">
            <a:extLst>
              <a:ext uri="{FF2B5EF4-FFF2-40B4-BE49-F238E27FC236}">
                <a16:creationId xmlns:a16="http://schemas.microsoft.com/office/drawing/2014/main" id="{80BF52B5-4421-760A-C800-61E6D2C762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32858" y="87641"/>
            <a:ext cx="1452778" cy="1156960"/>
          </a:xfrm>
          <a:prstGeom prst="rect">
            <a:avLst/>
          </a:prstGeom>
        </p:spPr>
      </p:pic>
      <p:sp>
        <p:nvSpPr>
          <p:cNvPr id="2" name="ZoneTexte 1"/>
          <p:cNvSpPr txBox="1"/>
          <p:nvPr/>
        </p:nvSpPr>
        <p:spPr>
          <a:xfrm>
            <a:off x="5236807" y="4361357"/>
            <a:ext cx="2299854" cy="307777"/>
          </a:xfrm>
          <a:prstGeom prst="rect">
            <a:avLst/>
          </a:prstGeom>
          <a:noFill/>
        </p:spPr>
        <p:txBody>
          <a:bodyPr wrap="square" rtlCol="0">
            <a:spAutoFit/>
          </a:bodyPr>
          <a:lstStyle/>
          <a:p>
            <a:r>
              <a:rPr lang="fr-FR" sz="1400" b="1" dirty="0">
                <a:solidFill>
                  <a:srgbClr val="1E4C7C"/>
                </a:solidFill>
                <a:latin typeface="Arial" charset="0"/>
              </a:rPr>
              <a:t>Professeur : EL JALIL </a:t>
            </a:r>
          </a:p>
        </p:txBody>
      </p:sp>
    </p:spTree>
    <p:extLst>
      <p:ext uri="{BB962C8B-B14F-4D97-AF65-F5344CB8AC3E}">
        <p14:creationId xmlns:p14="http://schemas.microsoft.com/office/powerpoint/2010/main" val="2561749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7">
            <a:extLst>
              <a:ext uri="{FF2B5EF4-FFF2-40B4-BE49-F238E27FC236}">
                <a16:creationId xmlns:a16="http://schemas.microsoft.com/office/drawing/2014/main" id="{96F4463D-A994-41AB-9E19-5607AE027C48}"/>
              </a:ext>
            </a:extLst>
          </p:cNvPr>
          <p:cNvSpPr>
            <a:spLocks noChangeArrowheads="1"/>
          </p:cNvSpPr>
          <p:nvPr/>
        </p:nvSpPr>
        <p:spPr bwMode="auto">
          <a:xfrm>
            <a:off x="10056817"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a:solidFill>
                  <a:srgbClr val="1E4C7C"/>
                </a:solidFill>
                <a:latin typeface="Arial" charset="0"/>
              </a:rPr>
              <a:pPr algn="r"/>
              <a:t>10</a:t>
            </a:fld>
            <a:endParaRPr lang="fr-FR" sz="1200" b="1" dirty="0">
              <a:solidFill>
                <a:srgbClr val="1E4C7C"/>
              </a:solidFill>
              <a:latin typeface="Arial" charset="0"/>
            </a:endParaRPr>
          </a:p>
        </p:txBody>
      </p:sp>
      <p:sp>
        <p:nvSpPr>
          <p:cNvPr id="23" name="AutoShape 16">
            <a:extLst>
              <a:ext uri="{FF2B5EF4-FFF2-40B4-BE49-F238E27FC236}">
                <a16:creationId xmlns:a16="http://schemas.microsoft.com/office/drawing/2014/main" id="{55B9FE57-0DF0-4481-B20C-4AF86BFD18AD}"/>
              </a:ext>
            </a:extLst>
          </p:cNvPr>
          <p:cNvSpPr>
            <a:spLocks noChangeArrowheads="1"/>
          </p:cNvSpPr>
          <p:nvPr/>
        </p:nvSpPr>
        <p:spPr bwMode="auto">
          <a:xfrm>
            <a:off x="8686804" y="6318250"/>
            <a:ext cx="1368425" cy="431800"/>
          </a:xfrm>
          <a:prstGeom prst="roundRect">
            <a:avLst>
              <a:gd name="adj" fmla="val 50000"/>
            </a:avLst>
          </a:prstGeom>
          <a:solidFill>
            <a:schemeClr val="bg1"/>
          </a:solidFill>
          <a:ln w="57150">
            <a:solidFill>
              <a:srgbClr val="1E4C7C"/>
            </a:solidFill>
            <a:round/>
            <a:headEnd/>
            <a:tailEnd/>
          </a:ln>
          <a:effectLst/>
        </p:spPr>
        <p:txBody>
          <a:bodyPr wrap="none" anchor="ctr">
            <a:prstTxWarp prst="textNoShape">
              <a:avLst/>
            </a:prstTxWarp>
          </a:bodyPr>
          <a:lstStyle/>
          <a:p>
            <a:endParaRPr lang="fr-FR"/>
          </a:p>
        </p:txBody>
      </p:sp>
      <p:sp>
        <p:nvSpPr>
          <p:cNvPr id="24" name="Rectangle 23">
            <a:extLst>
              <a:ext uri="{FF2B5EF4-FFF2-40B4-BE49-F238E27FC236}">
                <a16:creationId xmlns:a16="http://schemas.microsoft.com/office/drawing/2014/main" id="{701A7AC8-13AF-4502-8A1A-97200E396696}"/>
              </a:ext>
            </a:extLst>
          </p:cNvPr>
          <p:cNvSpPr>
            <a:spLocks noChangeArrowheads="1"/>
          </p:cNvSpPr>
          <p:nvPr/>
        </p:nvSpPr>
        <p:spPr bwMode="auto">
          <a:xfrm>
            <a:off x="1524000" y="6508757"/>
            <a:ext cx="9144000" cy="358775"/>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27" name="Rectangle 26">
            <a:extLst>
              <a:ext uri="{FF2B5EF4-FFF2-40B4-BE49-F238E27FC236}">
                <a16:creationId xmlns:a16="http://schemas.microsoft.com/office/drawing/2014/main" id="{E7D5C9CE-077D-41D3-B1AF-43CBA3948BB8}"/>
              </a:ext>
            </a:extLst>
          </p:cNvPr>
          <p:cNvSpPr>
            <a:spLocks noChangeArrowheads="1"/>
          </p:cNvSpPr>
          <p:nvPr/>
        </p:nvSpPr>
        <p:spPr bwMode="auto">
          <a:xfrm>
            <a:off x="1524000" y="6461125"/>
            <a:ext cx="9144000" cy="406400"/>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28" name="Rectangle 27">
            <a:extLst>
              <a:ext uri="{FF2B5EF4-FFF2-40B4-BE49-F238E27FC236}">
                <a16:creationId xmlns:a16="http://schemas.microsoft.com/office/drawing/2014/main" id="{D7850EA7-DECA-4172-B3DC-6BCD1C3376CB}"/>
              </a:ext>
            </a:extLst>
          </p:cNvPr>
          <p:cNvSpPr>
            <a:spLocks noChangeArrowheads="1"/>
          </p:cNvSpPr>
          <p:nvPr/>
        </p:nvSpPr>
        <p:spPr bwMode="auto">
          <a:xfrm>
            <a:off x="0" y="6445250"/>
            <a:ext cx="12192000" cy="45719"/>
          </a:xfrm>
          <a:prstGeom prst="rect">
            <a:avLst/>
          </a:prstGeom>
          <a:solidFill>
            <a:srgbClr val="174A7C"/>
          </a:solidFill>
          <a:ln w="9525">
            <a:noFill/>
            <a:miter lim="800000"/>
            <a:headEnd/>
            <a:tailEnd/>
          </a:ln>
          <a:effectLst/>
        </p:spPr>
        <p:txBody>
          <a:bodyPr wrap="none" anchor="ctr">
            <a:prstTxWarp prst="textNoShape">
              <a:avLst/>
            </a:prstTxWarp>
          </a:bodyPr>
          <a:lstStyle/>
          <a:p>
            <a:endParaRPr lang="fr-FR"/>
          </a:p>
        </p:txBody>
      </p:sp>
      <p:sp>
        <p:nvSpPr>
          <p:cNvPr id="29" name="AutoShape 20">
            <a:extLst>
              <a:ext uri="{FF2B5EF4-FFF2-40B4-BE49-F238E27FC236}">
                <a16:creationId xmlns:a16="http://schemas.microsoft.com/office/drawing/2014/main" id="{6A7A509C-D6BF-48B7-993E-8F3A32170E18}"/>
              </a:ext>
            </a:extLst>
          </p:cNvPr>
          <p:cNvSpPr>
            <a:spLocks noChangeArrowheads="1"/>
          </p:cNvSpPr>
          <p:nvPr/>
        </p:nvSpPr>
        <p:spPr bwMode="auto">
          <a:xfrm>
            <a:off x="8709029" y="6343650"/>
            <a:ext cx="1325563" cy="376238"/>
          </a:xfrm>
          <a:prstGeom prst="roundRect">
            <a:avLst>
              <a:gd name="adj" fmla="val 50000"/>
            </a:avLst>
          </a:prstGeom>
          <a:solidFill>
            <a:schemeClr val="bg1"/>
          </a:solidFill>
          <a:ln w="57150">
            <a:noFill/>
            <a:round/>
            <a:headEnd/>
            <a:tailEnd/>
          </a:ln>
          <a:effectLst/>
        </p:spPr>
        <p:txBody>
          <a:bodyPr wrap="none" anchor="ctr">
            <a:prstTxWarp prst="textNoShape">
              <a:avLst/>
            </a:prstTxWarp>
          </a:bodyPr>
          <a:lstStyle/>
          <a:p>
            <a:endParaRPr lang="fr-FR"/>
          </a:p>
        </p:txBody>
      </p:sp>
      <p:sp>
        <p:nvSpPr>
          <p:cNvPr id="30" name="Rectangle 29">
            <a:extLst>
              <a:ext uri="{FF2B5EF4-FFF2-40B4-BE49-F238E27FC236}">
                <a16:creationId xmlns:a16="http://schemas.microsoft.com/office/drawing/2014/main" id="{12CBFE53-4129-483C-8136-EE9370C3E766}"/>
              </a:ext>
            </a:extLst>
          </p:cNvPr>
          <p:cNvSpPr>
            <a:spLocks noChangeArrowheads="1"/>
          </p:cNvSpPr>
          <p:nvPr/>
        </p:nvSpPr>
        <p:spPr bwMode="auto">
          <a:xfrm>
            <a:off x="11114778"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smtClean="0">
                <a:solidFill>
                  <a:srgbClr val="1E4C7C"/>
                </a:solidFill>
                <a:latin typeface="Arial" charset="0"/>
              </a:rPr>
              <a:pPr algn="r"/>
              <a:t>10</a:t>
            </a:fld>
            <a:endParaRPr lang="fr-FR" sz="1200" b="1" dirty="0">
              <a:solidFill>
                <a:srgbClr val="1E4C7C"/>
              </a:solidFill>
              <a:latin typeface="Arial"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2224781810"/>
              </p:ext>
            </p:extLst>
          </p:nvPr>
        </p:nvGraphicFramePr>
        <p:xfrm>
          <a:off x="1" y="0"/>
          <a:ext cx="12192000" cy="648072"/>
        </p:xfrm>
        <a:graphic>
          <a:graphicData uri="http://schemas.openxmlformats.org/drawingml/2006/table">
            <a:tbl>
              <a:tblPr>
                <a:tableStyleId>{93296810-A885-4BE3-A3E7-6D5BEEA58F35}</a:tableStyleId>
              </a:tblPr>
              <a:tblGrid>
                <a:gridCol w="1808479">
                  <a:extLst>
                    <a:ext uri="{9D8B030D-6E8A-4147-A177-3AD203B41FA5}">
                      <a16:colId xmlns:a16="http://schemas.microsoft.com/office/drawing/2014/main" val="3884863499"/>
                    </a:ext>
                  </a:extLst>
                </a:gridCol>
                <a:gridCol w="1747520">
                  <a:extLst>
                    <a:ext uri="{9D8B030D-6E8A-4147-A177-3AD203B41FA5}">
                      <a16:colId xmlns:a16="http://schemas.microsoft.com/office/drawing/2014/main" val="131542050"/>
                    </a:ext>
                  </a:extLst>
                </a:gridCol>
                <a:gridCol w="1930400">
                  <a:extLst>
                    <a:ext uri="{9D8B030D-6E8A-4147-A177-3AD203B41FA5}">
                      <a16:colId xmlns:a16="http://schemas.microsoft.com/office/drawing/2014/main" val="1839694020"/>
                    </a:ext>
                  </a:extLst>
                </a:gridCol>
                <a:gridCol w="2895600">
                  <a:extLst>
                    <a:ext uri="{9D8B030D-6E8A-4147-A177-3AD203B41FA5}">
                      <a16:colId xmlns:a16="http://schemas.microsoft.com/office/drawing/2014/main" val="153074463"/>
                    </a:ext>
                  </a:extLst>
                </a:gridCol>
                <a:gridCol w="2204688">
                  <a:extLst>
                    <a:ext uri="{9D8B030D-6E8A-4147-A177-3AD203B41FA5}">
                      <a16:colId xmlns:a16="http://schemas.microsoft.com/office/drawing/2014/main" val="3800146553"/>
                    </a:ext>
                  </a:extLst>
                </a:gridCol>
                <a:gridCol w="1605313">
                  <a:extLst>
                    <a:ext uri="{9D8B030D-6E8A-4147-A177-3AD203B41FA5}">
                      <a16:colId xmlns:a16="http://schemas.microsoft.com/office/drawing/2014/main" val="902507604"/>
                    </a:ext>
                  </a:extLst>
                </a:gridCol>
              </a:tblGrid>
              <a:tr h="64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chemeClr val="bg1"/>
                          </a:solidFill>
                          <a:latin typeface="+mn-lt"/>
                          <a:ea typeface="+mn-ea"/>
                          <a:cs typeface="+mn-cs"/>
                        </a:rPr>
                        <a:t>Contexte</a:t>
                      </a:r>
                      <a:r>
                        <a:rPr lang="fr-FR" sz="1400" b="1" kern="1200" baseline="0" dirty="0">
                          <a:solidFill>
                            <a:schemeClr val="bg1"/>
                          </a:solidFill>
                          <a:latin typeface="+mn-lt"/>
                          <a:ea typeface="+mn-ea"/>
                          <a:cs typeface="+mn-cs"/>
                        </a:rPr>
                        <a:t> de l'organisme</a:t>
                      </a:r>
                      <a:r>
                        <a:rPr lang="fr-FR" sz="1400" b="1" kern="1200" dirty="0">
                          <a:solidFill>
                            <a:schemeClr val="bg1"/>
                          </a:solidFill>
                          <a:latin typeface="+mn-lt"/>
                          <a:ea typeface="+mn-ea"/>
                          <a:cs typeface="+mn-cs"/>
                        </a:rPr>
                        <a:t> </a:t>
                      </a:r>
                    </a:p>
                  </a:txBody>
                  <a:tcPr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rgbClr val="0070C0"/>
                          </a:solidFill>
                          <a:latin typeface="+mn-lt"/>
                          <a:ea typeface="+mn-ea"/>
                          <a:cs typeface="+mn-cs"/>
                        </a:rPr>
                        <a:t>Analyse</a:t>
                      </a:r>
                      <a:r>
                        <a:rPr lang="fr-FR" sz="1400" b="1" kern="1200" baseline="0" dirty="0">
                          <a:solidFill>
                            <a:srgbClr val="0070C0"/>
                          </a:solidFill>
                          <a:latin typeface="+mn-lt"/>
                          <a:ea typeface="+mn-ea"/>
                          <a:cs typeface="+mn-cs"/>
                        </a:rPr>
                        <a:t> SWOT</a:t>
                      </a:r>
                      <a:endParaRPr lang="fr-FR" sz="1400" b="1" kern="1200" dirty="0">
                        <a:solidFill>
                          <a:srgbClr val="0070C0"/>
                        </a:solidFill>
                        <a:latin typeface="+mn-lt"/>
                        <a:ea typeface="+mn-ea"/>
                        <a:cs typeface="+mn-cs"/>
                      </a:endParaRPr>
                    </a:p>
                  </a:txBody>
                  <a:tcPr anchor="ctr">
                    <a:solidFill>
                      <a:schemeClr val="bg1"/>
                    </a:solidFill>
                  </a:tcPr>
                </a:tc>
                <a:tc>
                  <a:txBody>
                    <a:bodyPr/>
                    <a:lstStyle/>
                    <a:p>
                      <a:pPr algn="ctr"/>
                      <a:r>
                        <a:rPr lang="fr-FR" sz="1400" b="1" kern="1200" dirty="0">
                          <a:solidFill>
                            <a:schemeClr val="bg1"/>
                          </a:solidFill>
                          <a:latin typeface="+mn-lt"/>
                          <a:ea typeface="+mn-ea"/>
                          <a:cs typeface="+mn-cs"/>
                        </a:rPr>
                        <a:t>Analyse PESTEL</a:t>
                      </a:r>
                    </a:p>
                  </a:txBody>
                  <a:tcPr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chemeClr val="bg1"/>
                          </a:solidFill>
                          <a:latin typeface="+mn-lt"/>
                          <a:ea typeface="+mn-ea"/>
                          <a:cs typeface="+mn-cs"/>
                        </a:rPr>
                        <a:t>La Grille d’évaluation  de l’enjeu des AE/IE </a:t>
                      </a:r>
                    </a:p>
                  </a:txBody>
                  <a:tcPr anchor="ctr">
                    <a:solidFill>
                      <a:schemeClr val="accent1"/>
                    </a:solidFill>
                  </a:tcPr>
                </a:tc>
                <a:tc>
                  <a:txBody>
                    <a:bodyPr/>
                    <a:lstStyle/>
                    <a:p>
                      <a:pPr algn="ctr"/>
                      <a:r>
                        <a:rPr lang="fr-FR" sz="1400" b="1" kern="1200" dirty="0">
                          <a:solidFill>
                            <a:schemeClr val="bg1"/>
                          </a:solidFill>
                          <a:latin typeface="+mn-lt"/>
                          <a:ea typeface="+mn-ea"/>
                          <a:cs typeface="+mn-cs"/>
                        </a:rPr>
                        <a:t>Les</a:t>
                      </a:r>
                      <a:r>
                        <a:rPr lang="fr-FR" sz="1400" b="1" kern="1200" baseline="0" dirty="0">
                          <a:solidFill>
                            <a:schemeClr val="bg1"/>
                          </a:solidFill>
                          <a:latin typeface="+mn-lt"/>
                          <a:ea typeface="+mn-ea"/>
                          <a:cs typeface="+mn-cs"/>
                        </a:rPr>
                        <a:t> Solution</a:t>
                      </a:r>
                      <a:endParaRPr lang="fr-FR" sz="1400" b="1" kern="1200" dirty="0">
                        <a:solidFill>
                          <a:schemeClr val="bg1"/>
                        </a:solidFill>
                        <a:latin typeface="+mn-lt"/>
                        <a:ea typeface="+mn-ea"/>
                        <a:cs typeface="+mn-cs"/>
                      </a:endParaRPr>
                    </a:p>
                  </a:txBody>
                  <a:tcPr anchor="ctr">
                    <a:solidFill>
                      <a:schemeClr val="accent1"/>
                    </a:solidFill>
                  </a:tcPr>
                </a:tc>
                <a:tc>
                  <a:txBody>
                    <a:bodyPr/>
                    <a:lstStyle/>
                    <a:p>
                      <a:pPr algn="ctr"/>
                      <a:r>
                        <a:rPr lang="fr-FR" sz="1400" b="1" kern="1200" dirty="0">
                          <a:solidFill>
                            <a:schemeClr val="bg1"/>
                          </a:solidFill>
                          <a:latin typeface="+mn-lt"/>
                          <a:ea typeface="+mn-ea"/>
                          <a:cs typeface="+mn-cs"/>
                        </a:rPr>
                        <a:t>Conclusion </a:t>
                      </a:r>
                    </a:p>
                  </a:txBody>
                  <a:tcPr anchor="ctr">
                    <a:solidFill>
                      <a:schemeClr val="accent1"/>
                    </a:solidFill>
                  </a:tcPr>
                </a:tc>
                <a:extLst>
                  <a:ext uri="{0D108BD9-81ED-4DB2-BD59-A6C34878D82A}">
                    <a16:rowId xmlns:a16="http://schemas.microsoft.com/office/drawing/2014/main" val="2373899100"/>
                  </a:ext>
                </a:extLst>
              </a:tr>
            </a:tbl>
          </a:graphicData>
        </a:graphic>
      </p:graphicFrame>
      <p:sp>
        <p:nvSpPr>
          <p:cNvPr id="19" name="Espace réservé du pied de page 5"/>
          <p:cNvSpPr txBox="1">
            <a:spLocks noGrp="1"/>
          </p:cNvSpPr>
          <p:nvPr/>
        </p:nvSpPr>
        <p:spPr bwMode="auto">
          <a:xfrm>
            <a:off x="436962" y="6491288"/>
            <a:ext cx="3874949" cy="360362"/>
          </a:xfrm>
          <a:prstGeom prst="rect">
            <a:avLst/>
          </a:prstGeom>
          <a:noFill/>
          <a:ln>
            <a:miter lim="800000"/>
            <a:headEnd/>
            <a:tailEnd/>
          </a:ln>
        </p:spPr>
        <p:txBody>
          <a:bodyPr anchor="ctr">
            <a:prstTxWarp prst="textNoShape">
              <a:avLst/>
            </a:prstTxWarp>
          </a:bodyPr>
          <a:lstStyle/>
          <a:p>
            <a:r>
              <a:rPr lang="fr-FR" sz="1100">
                <a:solidFill>
                  <a:srgbClr val="1E4C7C"/>
                </a:solidFill>
                <a:latin typeface="Arial" charset="0"/>
              </a:rPr>
              <a:t>Iso 14001 version 2015 </a:t>
            </a:r>
            <a:endParaRPr lang="fr-FR" sz="1100" dirty="0">
              <a:solidFill>
                <a:srgbClr val="1E4C7C"/>
              </a:solidFill>
              <a:latin typeface="Arial" charset="0"/>
            </a:endParaRPr>
          </a:p>
        </p:txBody>
      </p:sp>
      <p:sp>
        <p:nvSpPr>
          <p:cNvPr id="2" name="Rectangle 2"/>
          <p:cNvSpPr>
            <a:spLocks noChangeArrowheads="1"/>
          </p:cNvSpPr>
          <p:nvPr/>
        </p:nvSpPr>
        <p:spPr bwMode="auto">
          <a:xfrm>
            <a:off x="243578" y="16903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79236" tIns="25392" rIns="91440" bIns="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a:ln>
                <a:noFill/>
              </a:ln>
              <a:solidFill>
                <a:schemeClr val="tx1"/>
              </a:solidFill>
              <a:effectLst/>
              <a:latin typeface="arial" panose="020B0604020202020204" pitchFamily="34" charset="0"/>
            </a:endParaRPr>
          </a:p>
        </p:txBody>
      </p:sp>
      <p:pic>
        <p:nvPicPr>
          <p:cNvPr id="9" name="Image 8">
            <a:extLst>
              <a:ext uri="{FF2B5EF4-FFF2-40B4-BE49-F238E27FC236}">
                <a16:creationId xmlns:a16="http://schemas.microsoft.com/office/drawing/2014/main" id="{608934AA-F4A5-EFC6-0E38-9E1DC9CCE8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50813" y="6373385"/>
            <a:ext cx="961611" cy="470877"/>
          </a:xfrm>
          <a:prstGeom prst="rect">
            <a:avLst/>
          </a:prstGeom>
        </p:spPr>
      </p:pic>
      <p:pic>
        <p:nvPicPr>
          <p:cNvPr id="5" name="Image 4"/>
          <p:cNvPicPr>
            <a:picLocks noChangeAspect="1"/>
          </p:cNvPicPr>
          <p:nvPr/>
        </p:nvPicPr>
        <p:blipFill>
          <a:blip r:embed="rId4"/>
          <a:stretch>
            <a:fillRect/>
          </a:stretch>
        </p:blipFill>
        <p:spPr>
          <a:xfrm>
            <a:off x="204091" y="706689"/>
            <a:ext cx="5160421" cy="2968099"/>
          </a:xfrm>
          <a:prstGeom prst="rect">
            <a:avLst/>
          </a:prstGeom>
        </p:spPr>
      </p:pic>
      <p:sp>
        <p:nvSpPr>
          <p:cNvPr id="10" name="ZoneTexte 9"/>
          <p:cNvSpPr txBox="1"/>
          <p:nvPr/>
        </p:nvSpPr>
        <p:spPr>
          <a:xfrm>
            <a:off x="558701" y="854928"/>
            <a:ext cx="4805811" cy="2585323"/>
          </a:xfrm>
          <a:prstGeom prst="rect">
            <a:avLst/>
          </a:prstGeom>
          <a:noFill/>
        </p:spPr>
        <p:txBody>
          <a:bodyPr wrap="square" rtlCol="0">
            <a:spAutoFit/>
          </a:bodyPr>
          <a:lstStyle/>
          <a:p>
            <a:r>
              <a:rPr lang="fr-FR" dirty="0"/>
              <a:t>Forces : </a:t>
            </a:r>
          </a:p>
          <a:p>
            <a:pPr marL="285750" indent="-285750">
              <a:buFontTx/>
              <a:buChar char="-"/>
            </a:pPr>
            <a:r>
              <a:rPr lang="fr-FR" dirty="0"/>
              <a:t>Troisièmes producteur et premier exportateur mondial de phosphates.</a:t>
            </a:r>
          </a:p>
          <a:p>
            <a:pPr marL="285750" indent="-285750">
              <a:buFontTx/>
              <a:buChar char="-"/>
            </a:pPr>
            <a:r>
              <a:rPr lang="fr-FR" dirty="0"/>
              <a:t>Renforcement de la capacité et diversification de la production .</a:t>
            </a:r>
          </a:p>
          <a:p>
            <a:pPr marL="285750" indent="-285750">
              <a:buFontTx/>
              <a:buChar char="-"/>
            </a:pPr>
            <a:r>
              <a:rPr lang="fr-FR" dirty="0"/>
              <a:t>Transparence des Entreprises du secteur</a:t>
            </a:r>
          </a:p>
          <a:p>
            <a:pPr marL="285750" indent="-285750">
              <a:buFontTx/>
              <a:buChar char="-"/>
            </a:pPr>
            <a:r>
              <a:rPr lang="fr-FR" dirty="0"/>
              <a:t>Proximité de l'Europe.</a:t>
            </a:r>
          </a:p>
          <a:p>
            <a:pPr marL="285750" indent="-285750">
              <a:buFontTx/>
              <a:buChar char="-"/>
            </a:pPr>
            <a:r>
              <a:rPr lang="fr-FR" dirty="0"/>
              <a:t>La Protection de OCP par l'Etat  . </a:t>
            </a:r>
          </a:p>
          <a:p>
            <a:endParaRPr lang="fr-FR" dirty="0"/>
          </a:p>
        </p:txBody>
      </p:sp>
      <p:pic>
        <p:nvPicPr>
          <p:cNvPr id="11" name="Image 10"/>
          <p:cNvPicPr>
            <a:picLocks noChangeAspect="1"/>
          </p:cNvPicPr>
          <p:nvPr/>
        </p:nvPicPr>
        <p:blipFill>
          <a:blip r:embed="rId5"/>
          <a:stretch>
            <a:fillRect/>
          </a:stretch>
        </p:blipFill>
        <p:spPr>
          <a:xfrm>
            <a:off x="6340372" y="765177"/>
            <a:ext cx="5079999" cy="2909611"/>
          </a:xfrm>
          <a:prstGeom prst="rect">
            <a:avLst/>
          </a:prstGeom>
        </p:spPr>
      </p:pic>
      <p:sp>
        <p:nvSpPr>
          <p:cNvPr id="12" name="ZoneTexte 11"/>
          <p:cNvSpPr txBox="1"/>
          <p:nvPr/>
        </p:nvSpPr>
        <p:spPr>
          <a:xfrm>
            <a:off x="6788727" y="1246909"/>
            <a:ext cx="3573683" cy="1708727"/>
          </a:xfrm>
          <a:prstGeom prst="rect">
            <a:avLst/>
          </a:prstGeom>
          <a:noFill/>
        </p:spPr>
        <p:txBody>
          <a:bodyPr wrap="square" rtlCol="0">
            <a:spAutoFit/>
          </a:bodyPr>
          <a:lstStyle/>
          <a:p>
            <a:endParaRPr lang="fr-FR" dirty="0"/>
          </a:p>
        </p:txBody>
      </p:sp>
      <p:sp>
        <p:nvSpPr>
          <p:cNvPr id="13" name="ZoneTexte 12"/>
          <p:cNvSpPr txBox="1"/>
          <p:nvPr/>
        </p:nvSpPr>
        <p:spPr>
          <a:xfrm>
            <a:off x="6631710" y="854928"/>
            <a:ext cx="4483068" cy="2308324"/>
          </a:xfrm>
          <a:prstGeom prst="rect">
            <a:avLst/>
          </a:prstGeom>
          <a:noFill/>
        </p:spPr>
        <p:txBody>
          <a:bodyPr wrap="square" rtlCol="0">
            <a:spAutoFit/>
          </a:bodyPr>
          <a:lstStyle/>
          <a:p>
            <a:r>
              <a:rPr lang="fr-FR" dirty="0"/>
              <a:t>Faiblesses: </a:t>
            </a:r>
          </a:p>
          <a:p>
            <a:endParaRPr lang="fr-FR" dirty="0"/>
          </a:p>
          <a:p>
            <a:r>
              <a:rPr lang="fr-FR" dirty="0"/>
              <a:t>-Difficulté d'estimer les réserves d'un mine.</a:t>
            </a:r>
          </a:p>
          <a:p>
            <a:endParaRPr lang="fr-FR" dirty="0"/>
          </a:p>
          <a:p>
            <a:r>
              <a:rPr lang="fr-FR" dirty="0"/>
              <a:t>-Faiblesse des investissement en recherche et développement.</a:t>
            </a:r>
          </a:p>
          <a:p>
            <a:r>
              <a:rPr lang="fr-FR" dirty="0"/>
              <a:t> </a:t>
            </a:r>
          </a:p>
          <a:p>
            <a:endParaRPr lang="fr-FR" dirty="0"/>
          </a:p>
        </p:txBody>
      </p:sp>
      <p:pic>
        <p:nvPicPr>
          <p:cNvPr id="14" name="Image 13"/>
          <p:cNvPicPr>
            <a:picLocks noChangeAspect="1"/>
          </p:cNvPicPr>
          <p:nvPr/>
        </p:nvPicPr>
        <p:blipFill>
          <a:blip r:embed="rId6"/>
          <a:stretch>
            <a:fillRect/>
          </a:stretch>
        </p:blipFill>
        <p:spPr>
          <a:xfrm>
            <a:off x="204091" y="3742793"/>
            <a:ext cx="5120934" cy="2567263"/>
          </a:xfrm>
          <a:prstGeom prst="rect">
            <a:avLst/>
          </a:prstGeom>
        </p:spPr>
      </p:pic>
      <p:sp>
        <p:nvSpPr>
          <p:cNvPr id="15" name="ZoneTexte 14"/>
          <p:cNvSpPr txBox="1"/>
          <p:nvPr/>
        </p:nvSpPr>
        <p:spPr>
          <a:xfrm>
            <a:off x="427435" y="3856940"/>
            <a:ext cx="3121891" cy="369332"/>
          </a:xfrm>
          <a:prstGeom prst="rect">
            <a:avLst/>
          </a:prstGeom>
          <a:noFill/>
        </p:spPr>
        <p:txBody>
          <a:bodyPr wrap="square" rtlCol="0">
            <a:spAutoFit/>
          </a:bodyPr>
          <a:lstStyle/>
          <a:p>
            <a:r>
              <a:rPr lang="fr-FR" dirty="0"/>
              <a:t>Opportunité:  </a:t>
            </a:r>
          </a:p>
        </p:txBody>
      </p:sp>
      <p:sp>
        <p:nvSpPr>
          <p:cNvPr id="16" name="ZoneTexte 15"/>
          <p:cNvSpPr txBox="1"/>
          <p:nvPr/>
        </p:nvSpPr>
        <p:spPr>
          <a:xfrm>
            <a:off x="558701" y="4275713"/>
            <a:ext cx="4775851" cy="1754326"/>
          </a:xfrm>
          <a:prstGeom prst="rect">
            <a:avLst/>
          </a:prstGeom>
          <a:noFill/>
        </p:spPr>
        <p:txBody>
          <a:bodyPr wrap="square" rtlCol="0">
            <a:spAutoFit/>
          </a:bodyPr>
          <a:lstStyle/>
          <a:p>
            <a:r>
              <a:rPr lang="fr-FR" dirty="0"/>
              <a:t>-Transfert du savoir faire des Entreprises étrangères opérant au Maroc. </a:t>
            </a:r>
          </a:p>
          <a:p>
            <a:r>
              <a:rPr lang="fr-FR" dirty="0"/>
              <a:t>-Exploitation des carrières en Afriques .</a:t>
            </a:r>
          </a:p>
          <a:p>
            <a:r>
              <a:rPr lang="fr-FR" dirty="0"/>
              <a:t>-Stabilité gouvernementale et politique. </a:t>
            </a:r>
          </a:p>
          <a:p>
            <a:r>
              <a:rPr lang="fr-FR" dirty="0"/>
              <a:t>-Conclusions de partenariats avec des groupes étrangers.</a:t>
            </a:r>
          </a:p>
        </p:txBody>
      </p:sp>
      <p:pic>
        <p:nvPicPr>
          <p:cNvPr id="17" name="Image 16"/>
          <p:cNvPicPr>
            <a:picLocks noChangeAspect="1"/>
          </p:cNvPicPr>
          <p:nvPr/>
        </p:nvPicPr>
        <p:blipFill>
          <a:blip r:embed="rId7"/>
          <a:stretch>
            <a:fillRect/>
          </a:stretch>
        </p:blipFill>
        <p:spPr>
          <a:xfrm>
            <a:off x="6299992" y="3834901"/>
            <a:ext cx="4986843" cy="2464363"/>
          </a:xfrm>
          <a:prstGeom prst="rect">
            <a:avLst/>
          </a:prstGeom>
        </p:spPr>
      </p:pic>
      <p:sp>
        <p:nvSpPr>
          <p:cNvPr id="20" name="ZoneTexte 19"/>
          <p:cNvSpPr txBox="1"/>
          <p:nvPr/>
        </p:nvSpPr>
        <p:spPr>
          <a:xfrm>
            <a:off x="6474691" y="3861429"/>
            <a:ext cx="2327564" cy="369332"/>
          </a:xfrm>
          <a:prstGeom prst="rect">
            <a:avLst/>
          </a:prstGeom>
          <a:noFill/>
        </p:spPr>
        <p:txBody>
          <a:bodyPr wrap="square" rtlCol="0">
            <a:spAutoFit/>
          </a:bodyPr>
          <a:lstStyle/>
          <a:p>
            <a:r>
              <a:rPr lang="fr-FR" dirty="0"/>
              <a:t>Menaces: </a:t>
            </a:r>
          </a:p>
        </p:txBody>
      </p:sp>
      <p:sp>
        <p:nvSpPr>
          <p:cNvPr id="22" name="ZoneTexte 21"/>
          <p:cNvSpPr txBox="1"/>
          <p:nvPr/>
        </p:nvSpPr>
        <p:spPr>
          <a:xfrm>
            <a:off x="6788726" y="4386230"/>
            <a:ext cx="4498109" cy="923330"/>
          </a:xfrm>
          <a:prstGeom prst="rect">
            <a:avLst/>
          </a:prstGeom>
          <a:noFill/>
        </p:spPr>
        <p:txBody>
          <a:bodyPr wrap="square" rtlCol="0">
            <a:spAutoFit/>
          </a:bodyPr>
          <a:lstStyle/>
          <a:p>
            <a:r>
              <a:rPr lang="fr-FR" dirty="0"/>
              <a:t>-Volatilité des prix des métaux de base.</a:t>
            </a:r>
          </a:p>
          <a:p>
            <a:r>
              <a:rPr lang="fr-FR" dirty="0"/>
              <a:t>- Augmentation de la concurrence africaine.</a:t>
            </a:r>
          </a:p>
          <a:p>
            <a:r>
              <a:rPr lang="fr-FR" dirty="0"/>
              <a:t>-Fluctuation des taux de change.  </a:t>
            </a:r>
          </a:p>
        </p:txBody>
      </p:sp>
    </p:spTree>
    <p:extLst>
      <p:ext uri="{BB962C8B-B14F-4D97-AF65-F5344CB8AC3E}">
        <p14:creationId xmlns:p14="http://schemas.microsoft.com/office/powerpoint/2010/main" val="342323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9"/>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2">
                                            <p:txEl>
                                              <p:pRg st="1" end="1"/>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7">
            <a:extLst>
              <a:ext uri="{FF2B5EF4-FFF2-40B4-BE49-F238E27FC236}">
                <a16:creationId xmlns:a16="http://schemas.microsoft.com/office/drawing/2014/main" id="{96F4463D-A994-41AB-9E19-5607AE027C48}"/>
              </a:ext>
            </a:extLst>
          </p:cNvPr>
          <p:cNvSpPr>
            <a:spLocks noChangeArrowheads="1"/>
          </p:cNvSpPr>
          <p:nvPr/>
        </p:nvSpPr>
        <p:spPr bwMode="auto">
          <a:xfrm>
            <a:off x="10056817"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a:solidFill>
                  <a:srgbClr val="1E4C7C"/>
                </a:solidFill>
                <a:latin typeface="Arial" charset="0"/>
              </a:rPr>
              <a:pPr algn="r"/>
              <a:t>11</a:t>
            </a:fld>
            <a:endParaRPr lang="fr-FR" sz="1200" b="1" dirty="0">
              <a:solidFill>
                <a:srgbClr val="1E4C7C"/>
              </a:solidFill>
              <a:latin typeface="Arial" charset="0"/>
            </a:endParaRPr>
          </a:p>
        </p:txBody>
      </p:sp>
      <p:sp>
        <p:nvSpPr>
          <p:cNvPr id="23" name="AutoShape 16">
            <a:extLst>
              <a:ext uri="{FF2B5EF4-FFF2-40B4-BE49-F238E27FC236}">
                <a16:creationId xmlns:a16="http://schemas.microsoft.com/office/drawing/2014/main" id="{55B9FE57-0DF0-4481-B20C-4AF86BFD18AD}"/>
              </a:ext>
            </a:extLst>
          </p:cNvPr>
          <p:cNvSpPr>
            <a:spLocks noChangeArrowheads="1"/>
          </p:cNvSpPr>
          <p:nvPr/>
        </p:nvSpPr>
        <p:spPr bwMode="auto">
          <a:xfrm>
            <a:off x="8686804" y="6318250"/>
            <a:ext cx="1368425" cy="431800"/>
          </a:xfrm>
          <a:prstGeom prst="roundRect">
            <a:avLst>
              <a:gd name="adj" fmla="val 50000"/>
            </a:avLst>
          </a:prstGeom>
          <a:solidFill>
            <a:schemeClr val="bg1"/>
          </a:solidFill>
          <a:ln w="57150">
            <a:solidFill>
              <a:srgbClr val="1E4C7C"/>
            </a:solidFill>
            <a:round/>
            <a:headEnd/>
            <a:tailEnd/>
          </a:ln>
          <a:effectLst/>
        </p:spPr>
        <p:txBody>
          <a:bodyPr wrap="none" anchor="ctr">
            <a:prstTxWarp prst="textNoShape">
              <a:avLst/>
            </a:prstTxWarp>
          </a:bodyPr>
          <a:lstStyle/>
          <a:p>
            <a:endParaRPr lang="fr-FR"/>
          </a:p>
        </p:txBody>
      </p:sp>
      <p:sp>
        <p:nvSpPr>
          <p:cNvPr id="24" name="Rectangle 23">
            <a:extLst>
              <a:ext uri="{FF2B5EF4-FFF2-40B4-BE49-F238E27FC236}">
                <a16:creationId xmlns:a16="http://schemas.microsoft.com/office/drawing/2014/main" id="{701A7AC8-13AF-4502-8A1A-97200E396696}"/>
              </a:ext>
            </a:extLst>
          </p:cNvPr>
          <p:cNvSpPr>
            <a:spLocks noChangeArrowheads="1"/>
          </p:cNvSpPr>
          <p:nvPr/>
        </p:nvSpPr>
        <p:spPr bwMode="auto">
          <a:xfrm>
            <a:off x="1524000" y="6508757"/>
            <a:ext cx="9144000" cy="358775"/>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27" name="Rectangle 26">
            <a:extLst>
              <a:ext uri="{FF2B5EF4-FFF2-40B4-BE49-F238E27FC236}">
                <a16:creationId xmlns:a16="http://schemas.microsoft.com/office/drawing/2014/main" id="{E7D5C9CE-077D-41D3-B1AF-43CBA3948BB8}"/>
              </a:ext>
            </a:extLst>
          </p:cNvPr>
          <p:cNvSpPr>
            <a:spLocks noChangeArrowheads="1"/>
          </p:cNvSpPr>
          <p:nvPr/>
        </p:nvSpPr>
        <p:spPr bwMode="auto">
          <a:xfrm>
            <a:off x="1524000" y="6461125"/>
            <a:ext cx="9144000" cy="406400"/>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28" name="Rectangle 27">
            <a:extLst>
              <a:ext uri="{FF2B5EF4-FFF2-40B4-BE49-F238E27FC236}">
                <a16:creationId xmlns:a16="http://schemas.microsoft.com/office/drawing/2014/main" id="{D7850EA7-DECA-4172-B3DC-6BCD1C3376CB}"/>
              </a:ext>
            </a:extLst>
          </p:cNvPr>
          <p:cNvSpPr>
            <a:spLocks noChangeArrowheads="1"/>
          </p:cNvSpPr>
          <p:nvPr/>
        </p:nvSpPr>
        <p:spPr bwMode="auto">
          <a:xfrm>
            <a:off x="0" y="6445250"/>
            <a:ext cx="12192000" cy="45719"/>
          </a:xfrm>
          <a:prstGeom prst="rect">
            <a:avLst/>
          </a:prstGeom>
          <a:solidFill>
            <a:srgbClr val="174A7C"/>
          </a:solidFill>
          <a:ln w="9525">
            <a:noFill/>
            <a:miter lim="800000"/>
            <a:headEnd/>
            <a:tailEnd/>
          </a:ln>
          <a:effectLst/>
        </p:spPr>
        <p:txBody>
          <a:bodyPr wrap="none" anchor="ctr">
            <a:prstTxWarp prst="textNoShape">
              <a:avLst/>
            </a:prstTxWarp>
          </a:bodyPr>
          <a:lstStyle/>
          <a:p>
            <a:endParaRPr lang="fr-FR"/>
          </a:p>
        </p:txBody>
      </p:sp>
      <p:sp>
        <p:nvSpPr>
          <p:cNvPr id="29" name="AutoShape 20">
            <a:extLst>
              <a:ext uri="{FF2B5EF4-FFF2-40B4-BE49-F238E27FC236}">
                <a16:creationId xmlns:a16="http://schemas.microsoft.com/office/drawing/2014/main" id="{6A7A509C-D6BF-48B7-993E-8F3A32170E18}"/>
              </a:ext>
            </a:extLst>
          </p:cNvPr>
          <p:cNvSpPr>
            <a:spLocks noChangeArrowheads="1"/>
          </p:cNvSpPr>
          <p:nvPr/>
        </p:nvSpPr>
        <p:spPr bwMode="auto">
          <a:xfrm>
            <a:off x="8709029" y="6343650"/>
            <a:ext cx="1325563" cy="376238"/>
          </a:xfrm>
          <a:prstGeom prst="roundRect">
            <a:avLst>
              <a:gd name="adj" fmla="val 50000"/>
            </a:avLst>
          </a:prstGeom>
          <a:solidFill>
            <a:schemeClr val="bg1"/>
          </a:solidFill>
          <a:ln w="57150">
            <a:noFill/>
            <a:round/>
            <a:headEnd/>
            <a:tailEnd/>
          </a:ln>
          <a:effectLst/>
        </p:spPr>
        <p:txBody>
          <a:bodyPr wrap="none" anchor="ctr">
            <a:prstTxWarp prst="textNoShape">
              <a:avLst/>
            </a:prstTxWarp>
          </a:bodyPr>
          <a:lstStyle/>
          <a:p>
            <a:endParaRPr lang="fr-FR"/>
          </a:p>
        </p:txBody>
      </p:sp>
      <p:sp>
        <p:nvSpPr>
          <p:cNvPr id="30" name="Rectangle 29">
            <a:extLst>
              <a:ext uri="{FF2B5EF4-FFF2-40B4-BE49-F238E27FC236}">
                <a16:creationId xmlns:a16="http://schemas.microsoft.com/office/drawing/2014/main" id="{12CBFE53-4129-483C-8136-EE9370C3E766}"/>
              </a:ext>
            </a:extLst>
          </p:cNvPr>
          <p:cNvSpPr>
            <a:spLocks noChangeArrowheads="1"/>
          </p:cNvSpPr>
          <p:nvPr/>
        </p:nvSpPr>
        <p:spPr bwMode="auto">
          <a:xfrm>
            <a:off x="11114778"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smtClean="0">
                <a:solidFill>
                  <a:srgbClr val="1E4C7C"/>
                </a:solidFill>
                <a:latin typeface="Arial" charset="0"/>
              </a:rPr>
              <a:pPr algn="r"/>
              <a:t>11</a:t>
            </a:fld>
            <a:endParaRPr lang="fr-FR" sz="1200" b="1" dirty="0">
              <a:solidFill>
                <a:srgbClr val="1E4C7C"/>
              </a:solidFill>
              <a:latin typeface="Arial" charset="0"/>
            </a:endParaRPr>
          </a:p>
        </p:txBody>
      </p:sp>
      <p:sp>
        <p:nvSpPr>
          <p:cNvPr id="45" name="Ellipse 44">
            <a:extLst>
              <a:ext uri="{FF2B5EF4-FFF2-40B4-BE49-F238E27FC236}">
                <a16:creationId xmlns:a16="http://schemas.microsoft.com/office/drawing/2014/main" id="{F325A967-A53C-455B-A884-2F40930AF8A3}"/>
              </a:ext>
            </a:extLst>
          </p:cNvPr>
          <p:cNvSpPr/>
          <p:nvPr/>
        </p:nvSpPr>
        <p:spPr>
          <a:xfrm>
            <a:off x="335360" y="6634699"/>
            <a:ext cx="92075" cy="92075"/>
          </a:xfrm>
          <a:prstGeom prst="ellipse">
            <a:avLst/>
          </a:prstGeom>
          <a:solidFill>
            <a:srgbClr val="174A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graphicFrame>
        <p:nvGraphicFramePr>
          <p:cNvPr id="18" name="Table 17"/>
          <p:cNvGraphicFramePr>
            <a:graphicFrameLocks noGrp="1"/>
          </p:cNvGraphicFramePr>
          <p:nvPr>
            <p:extLst>
              <p:ext uri="{D42A27DB-BD31-4B8C-83A1-F6EECF244321}">
                <p14:modId xmlns:p14="http://schemas.microsoft.com/office/powerpoint/2010/main" val="2578640066"/>
              </p:ext>
            </p:extLst>
          </p:nvPr>
        </p:nvGraphicFramePr>
        <p:xfrm>
          <a:off x="-2" y="-27384"/>
          <a:ext cx="12192001" cy="731520"/>
        </p:xfrm>
        <a:graphic>
          <a:graphicData uri="http://schemas.openxmlformats.org/drawingml/2006/table">
            <a:tbl>
              <a:tblPr>
                <a:tableStyleId>{93296810-A885-4BE3-A3E7-6D5BEEA58F35}</a:tableStyleId>
              </a:tblPr>
              <a:tblGrid>
                <a:gridCol w="1264567">
                  <a:extLst>
                    <a:ext uri="{9D8B030D-6E8A-4147-A177-3AD203B41FA5}">
                      <a16:colId xmlns:a16="http://schemas.microsoft.com/office/drawing/2014/main" val="3884863499"/>
                    </a:ext>
                  </a:extLst>
                </a:gridCol>
                <a:gridCol w="1811788">
                  <a:extLst>
                    <a:ext uri="{9D8B030D-6E8A-4147-A177-3AD203B41FA5}">
                      <a16:colId xmlns:a16="http://schemas.microsoft.com/office/drawing/2014/main" val="131542050"/>
                    </a:ext>
                  </a:extLst>
                </a:gridCol>
                <a:gridCol w="2243166">
                  <a:extLst>
                    <a:ext uri="{9D8B030D-6E8A-4147-A177-3AD203B41FA5}">
                      <a16:colId xmlns:a16="http://schemas.microsoft.com/office/drawing/2014/main" val="1839694020"/>
                    </a:ext>
                  </a:extLst>
                </a:gridCol>
                <a:gridCol w="2933371">
                  <a:extLst>
                    <a:ext uri="{9D8B030D-6E8A-4147-A177-3AD203B41FA5}">
                      <a16:colId xmlns:a16="http://schemas.microsoft.com/office/drawing/2014/main" val="153074463"/>
                    </a:ext>
                  </a:extLst>
                </a:gridCol>
                <a:gridCol w="2329442">
                  <a:extLst>
                    <a:ext uri="{9D8B030D-6E8A-4147-A177-3AD203B41FA5}">
                      <a16:colId xmlns:a16="http://schemas.microsoft.com/office/drawing/2014/main" val="3800146553"/>
                    </a:ext>
                  </a:extLst>
                </a:gridCol>
                <a:gridCol w="1609667">
                  <a:extLst>
                    <a:ext uri="{9D8B030D-6E8A-4147-A177-3AD203B41FA5}">
                      <a16:colId xmlns:a16="http://schemas.microsoft.com/office/drawing/2014/main" val="902507604"/>
                    </a:ext>
                  </a:extLst>
                </a:gridCol>
              </a:tblGrid>
              <a:tr h="64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chemeClr val="bg1"/>
                          </a:solidFill>
                          <a:latin typeface="+mn-lt"/>
                          <a:ea typeface="+mn-ea"/>
                          <a:cs typeface="+mn-cs"/>
                        </a:rPr>
                        <a:t>Contexte de l’organisme</a:t>
                      </a:r>
                      <a:endParaRPr lang="fr-FR" sz="1400" b="1" kern="1200" dirty="0">
                        <a:solidFill>
                          <a:schemeClr val="accent1"/>
                        </a:solidFill>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baseline="0" dirty="0">
                          <a:solidFill>
                            <a:schemeClr val="accent1"/>
                          </a:solidFill>
                          <a:latin typeface="+mn-lt"/>
                          <a:ea typeface="+mn-ea"/>
                          <a:cs typeface="+mn-cs"/>
                        </a:rPr>
                        <a:t> </a:t>
                      </a:r>
                      <a:endParaRPr lang="fr-FR" sz="1400" b="1" kern="1200" dirty="0">
                        <a:solidFill>
                          <a:schemeClr val="accent1"/>
                        </a:solidFill>
                        <a:latin typeface="+mn-lt"/>
                        <a:ea typeface="+mn-ea"/>
                        <a:cs typeface="+mn-cs"/>
                      </a:endParaRPr>
                    </a:p>
                  </a:txBody>
                  <a:tcPr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chemeClr val="bg1"/>
                          </a:solidFill>
                          <a:latin typeface="+mn-lt"/>
                          <a:ea typeface="+mn-ea"/>
                          <a:cs typeface="+mn-cs"/>
                        </a:rPr>
                        <a:t>Analyse SWOT</a:t>
                      </a:r>
                    </a:p>
                  </a:txBody>
                  <a:tcPr anchor="ctr">
                    <a:solidFill>
                      <a:srgbClr val="0070C0"/>
                    </a:solidFill>
                  </a:tcPr>
                </a:tc>
                <a:tc>
                  <a:txBody>
                    <a:bodyPr/>
                    <a:lstStyle/>
                    <a:p>
                      <a:pPr algn="ctr"/>
                      <a:r>
                        <a:rPr lang="fr-FR" sz="1400" b="1" kern="1200" dirty="0">
                          <a:solidFill>
                            <a:schemeClr val="bg1"/>
                          </a:solidFill>
                          <a:latin typeface="+mn-lt"/>
                          <a:ea typeface="+mn-ea"/>
                          <a:cs typeface="+mn-cs"/>
                        </a:rPr>
                        <a:t>Analyse PESTEL</a:t>
                      </a:r>
                    </a:p>
                  </a:txBody>
                  <a:tcPr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rgbClr val="0070C0"/>
                          </a:solidFill>
                          <a:latin typeface="+mn-lt"/>
                          <a:ea typeface="+mn-ea"/>
                          <a:cs typeface="+mn-cs"/>
                        </a:rPr>
                        <a:t>La Grille d’évaluation de l’enjeu des AE/IE </a:t>
                      </a:r>
                    </a:p>
                  </a:txBody>
                  <a:tcPr anchor="ctr">
                    <a:solidFill>
                      <a:schemeClr val="bg1"/>
                    </a:solidFill>
                  </a:tcPr>
                </a:tc>
                <a:tc>
                  <a:txBody>
                    <a:bodyPr/>
                    <a:lstStyle/>
                    <a:p>
                      <a:pPr algn="ctr"/>
                      <a:r>
                        <a:rPr lang="fr-FR" sz="1800" b="1" kern="1200" dirty="0">
                          <a:solidFill>
                            <a:schemeClr val="bg1"/>
                          </a:solidFill>
                          <a:latin typeface="+mn-lt"/>
                          <a:ea typeface="+mn-ea"/>
                          <a:cs typeface="+mn-cs"/>
                        </a:rPr>
                        <a:t>Les solutions</a:t>
                      </a:r>
                    </a:p>
                  </a:txBody>
                  <a:tcPr anchor="ctr">
                    <a:solidFill>
                      <a:schemeClr val="accent1"/>
                    </a:solidFill>
                  </a:tcPr>
                </a:tc>
                <a:tc>
                  <a:txBody>
                    <a:bodyPr/>
                    <a:lstStyle/>
                    <a:p>
                      <a:pPr algn="ctr"/>
                      <a:r>
                        <a:rPr lang="fr-FR" sz="1400" b="1" kern="1200" dirty="0">
                          <a:solidFill>
                            <a:schemeClr val="bg1"/>
                          </a:solidFill>
                          <a:latin typeface="+mn-lt"/>
                          <a:ea typeface="+mn-ea"/>
                          <a:cs typeface="+mn-cs"/>
                        </a:rPr>
                        <a:t>Conclusion </a:t>
                      </a:r>
                    </a:p>
                  </a:txBody>
                  <a:tcPr anchor="ctr">
                    <a:solidFill>
                      <a:schemeClr val="accent1"/>
                    </a:solidFill>
                  </a:tcPr>
                </a:tc>
                <a:extLst>
                  <a:ext uri="{0D108BD9-81ED-4DB2-BD59-A6C34878D82A}">
                    <a16:rowId xmlns:a16="http://schemas.microsoft.com/office/drawing/2014/main" val="2373899100"/>
                  </a:ext>
                </a:extLst>
              </a:tr>
            </a:tbl>
          </a:graphicData>
        </a:graphic>
      </p:graphicFrame>
      <p:sp>
        <p:nvSpPr>
          <p:cNvPr id="19" name="Espace réservé du pied de page 5"/>
          <p:cNvSpPr txBox="1">
            <a:spLocks noGrp="1"/>
          </p:cNvSpPr>
          <p:nvPr/>
        </p:nvSpPr>
        <p:spPr bwMode="auto">
          <a:xfrm>
            <a:off x="427435" y="6569869"/>
            <a:ext cx="3874949" cy="360362"/>
          </a:xfrm>
          <a:prstGeom prst="rect">
            <a:avLst/>
          </a:prstGeom>
          <a:noFill/>
          <a:ln>
            <a:miter lim="800000"/>
            <a:headEnd/>
            <a:tailEnd/>
          </a:ln>
        </p:spPr>
        <p:txBody>
          <a:bodyPr anchor="ctr">
            <a:prstTxWarp prst="textNoShape">
              <a:avLst/>
            </a:prstTxWarp>
          </a:bodyPr>
          <a:lstStyle/>
          <a:p>
            <a:r>
              <a:rPr lang="fr-FR" sz="1100" dirty="0">
                <a:solidFill>
                  <a:srgbClr val="1E4C7C"/>
                </a:solidFill>
                <a:latin typeface="Arial" charset="0"/>
              </a:rPr>
              <a:t>Iso 14001 version 2015 </a:t>
            </a:r>
          </a:p>
          <a:p>
            <a:endParaRPr lang="fr-FR" sz="1100" dirty="0">
              <a:solidFill>
                <a:srgbClr val="1E4C7C"/>
              </a:solidFill>
              <a:latin typeface="Arial" charset="0"/>
            </a:endParaRPr>
          </a:p>
        </p:txBody>
      </p:sp>
      <p:sp>
        <p:nvSpPr>
          <p:cNvPr id="2" name="Rectangle 2"/>
          <p:cNvSpPr>
            <a:spLocks noChangeArrowheads="1"/>
          </p:cNvSpPr>
          <p:nvPr/>
        </p:nvSpPr>
        <p:spPr bwMode="auto">
          <a:xfrm>
            <a:off x="243578" y="16903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79236" tIns="25392" rIns="91440" bIns="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a:ln>
                <a:noFill/>
              </a:ln>
              <a:solidFill>
                <a:schemeClr val="tx1"/>
              </a:solidFill>
              <a:effectLst/>
              <a:latin typeface="arial" panose="020B0604020202020204" pitchFamily="34" charset="0"/>
            </a:endParaRPr>
          </a:p>
        </p:txBody>
      </p:sp>
      <p:pic>
        <p:nvPicPr>
          <p:cNvPr id="7" name="Image 6">
            <a:extLst>
              <a:ext uri="{FF2B5EF4-FFF2-40B4-BE49-F238E27FC236}">
                <a16:creationId xmlns:a16="http://schemas.microsoft.com/office/drawing/2014/main" id="{CF51498C-9B03-ADDE-4E51-6E5B10861F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50813" y="6373385"/>
            <a:ext cx="961611" cy="470877"/>
          </a:xfrm>
          <a:prstGeom prst="rect">
            <a:avLst/>
          </a:prstGeom>
        </p:spPr>
      </p:pic>
      <p:graphicFrame>
        <p:nvGraphicFramePr>
          <p:cNvPr id="4" name="Tableau 3">
            <a:extLst>
              <a:ext uri="{FF2B5EF4-FFF2-40B4-BE49-F238E27FC236}">
                <a16:creationId xmlns:a16="http://schemas.microsoft.com/office/drawing/2014/main" id="{CD6C6B02-DCD6-8E2B-B83D-8D437A194D72}"/>
              </a:ext>
            </a:extLst>
          </p:cNvPr>
          <p:cNvGraphicFramePr>
            <a:graphicFrameLocks noGrp="1"/>
          </p:cNvGraphicFramePr>
          <p:nvPr>
            <p:extLst>
              <p:ext uri="{D42A27DB-BD31-4B8C-83A1-F6EECF244321}">
                <p14:modId xmlns:p14="http://schemas.microsoft.com/office/powerpoint/2010/main" val="3331518105"/>
              </p:ext>
            </p:extLst>
          </p:nvPr>
        </p:nvGraphicFramePr>
        <p:xfrm>
          <a:off x="111511" y="802890"/>
          <a:ext cx="11980127" cy="4716964"/>
        </p:xfrm>
        <a:graphic>
          <a:graphicData uri="http://schemas.openxmlformats.org/drawingml/2006/table">
            <a:tbl>
              <a:tblPr firstRow="1">
                <a:tableStyleId>{35758FB7-9AC5-4552-8A53-C91805E547FA}</a:tableStyleId>
              </a:tblPr>
              <a:tblGrid>
                <a:gridCol w="1642946">
                  <a:extLst>
                    <a:ext uri="{9D8B030D-6E8A-4147-A177-3AD203B41FA5}">
                      <a16:colId xmlns:a16="http://schemas.microsoft.com/office/drawing/2014/main" val="2050730869"/>
                    </a:ext>
                  </a:extLst>
                </a:gridCol>
                <a:gridCol w="2136592">
                  <a:extLst>
                    <a:ext uri="{9D8B030D-6E8A-4147-A177-3AD203B41FA5}">
                      <a16:colId xmlns:a16="http://schemas.microsoft.com/office/drawing/2014/main" val="2024904249"/>
                    </a:ext>
                  </a:extLst>
                </a:gridCol>
                <a:gridCol w="1086110">
                  <a:extLst>
                    <a:ext uri="{9D8B030D-6E8A-4147-A177-3AD203B41FA5}">
                      <a16:colId xmlns:a16="http://schemas.microsoft.com/office/drawing/2014/main" val="1687209255"/>
                    </a:ext>
                  </a:extLst>
                </a:gridCol>
                <a:gridCol w="1059366">
                  <a:extLst>
                    <a:ext uri="{9D8B030D-6E8A-4147-A177-3AD203B41FA5}">
                      <a16:colId xmlns:a16="http://schemas.microsoft.com/office/drawing/2014/main" val="2142015620"/>
                    </a:ext>
                  </a:extLst>
                </a:gridCol>
                <a:gridCol w="1003610">
                  <a:extLst>
                    <a:ext uri="{9D8B030D-6E8A-4147-A177-3AD203B41FA5}">
                      <a16:colId xmlns:a16="http://schemas.microsoft.com/office/drawing/2014/main" val="3382215858"/>
                    </a:ext>
                  </a:extLst>
                </a:gridCol>
                <a:gridCol w="1717288">
                  <a:extLst>
                    <a:ext uri="{9D8B030D-6E8A-4147-A177-3AD203B41FA5}">
                      <a16:colId xmlns:a16="http://schemas.microsoft.com/office/drawing/2014/main" val="492035131"/>
                    </a:ext>
                  </a:extLst>
                </a:gridCol>
                <a:gridCol w="1148575">
                  <a:extLst>
                    <a:ext uri="{9D8B030D-6E8A-4147-A177-3AD203B41FA5}">
                      <a16:colId xmlns:a16="http://schemas.microsoft.com/office/drawing/2014/main" val="99400548"/>
                    </a:ext>
                  </a:extLst>
                </a:gridCol>
                <a:gridCol w="1092820">
                  <a:extLst>
                    <a:ext uri="{9D8B030D-6E8A-4147-A177-3AD203B41FA5}">
                      <a16:colId xmlns:a16="http://schemas.microsoft.com/office/drawing/2014/main" val="2443243276"/>
                    </a:ext>
                  </a:extLst>
                </a:gridCol>
                <a:gridCol w="1092820">
                  <a:extLst>
                    <a:ext uri="{9D8B030D-6E8A-4147-A177-3AD203B41FA5}">
                      <a16:colId xmlns:a16="http://schemas.microsoft.com/office/drawing/2014/main" val="988872615"/>
                    </a:ext>
                  </a:extLst>
                </a:gridCol>
              </a:tblGrid>
              <a:tr h="731515">
                <a:tc>
                  <a:txBody>
                    <a:bodyPr/>
                    <a:lstStyle/>
                    <a:p>
                      <a:pPr algn="l"/>
                      <a:r>
                        <a:rPr lang="fr-FR" sz="1400" dirty="0"/>
                        <a:t>Activités</a:t>
                      </a:r>
                    </a:p>
                  </a:txBody>
                  <a:tcPr/>
                </a:tc>
                <a:tc>
                  <a:txBody>
                    <a:bodyPr/>
                    <a:lstStyle/>
                    <a:p>
                      <a:pPr algn="l"/>
                      <a:r>
                        <a:rPr lang="fr-FR" sz="1400" b="1" cap="small" normalizeH="0" baseline="0" dirty="0"/>
                        <a:t>A</a:t>
                      </a:r>
                      <a:r>
                        <a:rPr lang="fr-FR" sz="1400" b="1" cap="none" normalizeH="0" baseline="0" dirty="0"/>
                        <a:t>spects </a:t>
                      </a:r>
                      <a:endParaRPr lang="fr-FR" sz="1400" b="1" cap="small" normalizeH="0" baseline="0" dirty="0"/>
                    </a:p>
                  </a:txBody>
                  <a:tcPr/>
                </a:tc>
                <a:tc>
                  <a:txBody>
                    <a:bodyPr/>
                    <a:lstStyle/>
                    <a:p>
                      <a:pPr algn="l"/>
                      <a:r>
                        <a:rPr lang="fr-FR" sz="1400" dirty="0"/>
                        <a:t>Impacts</a:t>
                      </a:r>
                    </a:p>
                  </a:txBody>
                  <a:tcPr/>
                </a:tc>
                <a:tc>
                  <a:txBody>
                    <a:bodyPr/>
                    <a:lstStyle/>
                    <a:p>
                      <a:pPr algn="l"/>
                      <a:r>
                        <a:rPr lang="fr-FR" sz="1400" dirty="0"/>
                        <a:t>Fréquence </a:t>
                      </a:r>
                    </a:p>
                  </a:txBody>
                  <a:tcPr/>
                </a:tc>
                <a:tc>
                  <a:txBody>
                    <a:bodyPr/>
                    <a:lstStyle/>
                    <a:p>
                      <a:pPr algn="l"/>
                      <a:r>
                        <a:rPr lang="fr-FR" sz="1400" dirty="0"/>
                        <a:t>Gravité</a:t>
                      </a:r>
                    </a:p>
                  </a:txBody>
                  <a:tcPr/>
                </a:tc>
                <a:tc>
                  <a:txBody>
                    <a:bodyPr/>
                    <a:lstStyle/>
                    <a:p>
                      <a:pPr algn="l"/>
                      <a:r>
                        <a:rPr lang="fr-FR" sz="1400" dirty="0"/>
                        <a:t>Sensibilité du milieu récepteur</a:t>
                      </a:r>
                    </a:p>
                  </a:txBody>
                  <a:tcPr/>
                </a:tc>
                <a:tc>
                  <a:txBody>
                    <a:bodyPr/>
                    <a:lstStyle/>
                    <a:p>
                      <a:pPr algn="l"/>
                      <a:r>
                        <a:rPr lang="fr-FR" sz="1400" dirty="0"/>
                        <a:t>Criticité 1</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a:t>= F*G*S</a:t>
                      </a:r>
                    </a:p>
                  </a:txBody>
                  <a:tcPr/>
                </a:tc>
                <a:tc>
                  <a:txBody>
                    <a:bodyPr/>
                    <a:lstStyle/>
                    <a:p>
                      <a:pPr algn="l"/>
                      <a:r>
                        <a:rPr lang="fr-FR" sz="1400" dirty="0"/>
                        <a:t>Maitrise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a:t>Criticité 2 = </a:t>
                      </a:r>
                      <a:r>
                        <a:rPr lang="fr-FR" sz="1200" b="0" dirty="0"/>
                        <a:t>Criticité 1*M</a:t>
                      </a:r>
                    </a:p>
                  </a:txBody>
                  <a:tcPr/>
                </a:tc>
                <a:extLst>
                  <a:ext uri="{0D108BD9-81ED-4DB2-BD59-A6C34878D82A}">
                    <a16:rowId xmlns:a16="http://schemas.microsoft.com/office/drawing/2014/main" val="4074291099"/>
                  </a:ext>
                </a:extLst>
              </a:tr>
              <a:tr h="739888">
                <a:tc rowSpan="2">
                  <a:txBody>
                    <a:bodyPr/>
                    <a:lstStyle/>
                    <a:p>
                      <a:br>
                        <a:rPr lang="fr-FR" sz="1400" b="0" kern="1200" dirty="0">
                          <a:solidFill>
                            <a:schemeClr val="dk1"/>
                          </a:solidFill>
                          <a:effectLst/>
                        </a:rPr>
                      </a:br>
                      <a:r>
                        <a:rPr lang="fr-FR" sz="1400" b="0" kern="1200" dirty="0">
                          <a:solidFill>
                            <a:schemeClr val="dk1"/>
                          </a:solidFill>
                          <a:effectLst/>
                        </a:rPr>
                        <a:t>Analyses chimiques</a:t>
                      </a:r>
                      <a:endParaRPr lang="fr-FR" sz="1400" dirty="0"/>
                    </a:p>
                  </a:txBody>
                  <a:tcPr/>
                </a:tc>
                <a:tc>
                  <a:txBody>
                    <a:bodyPr/>
                    <a:lstStyle/>
                    <a:p>
                      <a:r>
                        <a:rPr lang="fr-FR" sz="1400" b="0" kern="1200" dirty="0">
                          <a:solidFill>
                            <a:schemeClr val="dk1"/>
                          </a:solidFill>
                          <a:effectLst/>
                        </a:rPr>
                        <a:t>Rejet de solutions contenant le Cd</a:t>
                      </a:r>
                      <a:endParaRPr lang="fr-FR" sz="1400" dirty="0"/>
                    </a:p>
                  </a:txBody>
                  <a:tcPr/>
                </a:tc>
                <a:tc>
                  <a:txBody>
                    <a:bodyPr/>
                    <a:lstStyle/>
                    <a:p>
                      <a:r>
                        <a:rPr lang="fr-FR" sz="1400" b="0" kern="1200" dirty="0">
                          <a:solidFill>
                            <a:schemeClr val="dk1"/>
                          </a:solidFill>
                          <a:effectLst/>
                        </a:rPr>
                        <a:t>Pollution de la mer</a:t>
                      </a:r>
                      <a:endParaRPr lang="fr-FR" sz="1400" dirty="0"/>
                    </a:p>
                  </a:txBody>
                  <a:tcPr/>
                </a:tc>
                <a:tc>
                  <a:txBody>
                    <a:bodyPr/>
                    <a:lstStyle/>
                    <a:p>
                      <a:r>
                        <a:rPr lang="fr-FR" sz="1400" dirty="0"/>
                        <a:t>3</a:t>
                      </a:r>
                    </a:p>
                  </a:txBody>
                  <a:tcPr/>
                </a:tc>
                <a:tc>
                  <a:txBody>
                    <a:bodyPr/>
                    <a:lstStyle/>
                    <a:p>
                      <a:r>
                        <a:rPr lang="fr-FR" sz="1400" dirty="0"/>
                        <a:t>3</a:t>
                      </a:r>
                    </a:p>
                  </a:txBody>
                  <a:tcPr/>
                </a:tc>
                <a:tc>
                  <a:txBody>
                    <a:bodyPr/>
                    <a:lstStyle/>
                    <a:p>
                      <a:r>
                        <a:rPr lang="fr-FR" sz="1400" dirty="0"/>
                        <a:t>2</a:t>
                      </a:r>
                    </a:p>
                  </a:txBody>
                  <a:tcPr/>
                </a:tc>
                <a:tc>
                  <a:txBody>
                    <a:bodyPr/>
                    <a:lstStyle/>
                    <a:p>
                      <a:r>
                        <a:rPr lang="fr-FR" sz="1400" dirty="0"/>
                        <a:t>18</a:t>
                      </a:r>
                    </a:p>
                  </a:txBody>
                  <a:tcPr/>
                </a:tc>
                <a:tc>
                  <a:txBody>
                    <a:bodyPr/>
                    <a:lstStyle/>
                    <a:p>
                      <a:r>
                        <a:rPr lang="fr-FR" sz="1400" dirty="0"/>
                        <a:t>3</a:t>
                      </a:r>
                    </a:p>
                  </a:txBody>
                  <a:tcPr/>
                </a:tc>
                <a:tc>
                  <a:txBody>
                    <a:bodyPr/>
                    <a:lstStyle/>
                    <a:p>
                      <a:r>
                        <a:rPr lang="fr-FR" sz="1400" dirty="0"/>
                        <a:t>54</a:t>
                      </a:r>
                    </a:p>
                  </a:txBody>
                  <a:tcPr/>
                </a:tc>
                <a:extLst>
                  <a:ext uri="{0D108BD9-81ED-4DB2-BD59-A6C34878D82A}">
                    <a16:rowId xmlns:a16="http://schemas.microsoft.com/office/drawing/2014/main" val="1108870269"/>
                  </a:ext>
                </a:extLst>
              </a:tr>
              <a:tr h="909678">
                <a:tc vMerge="1">
                  <a:txBody>
                    <a:bodyPr/>
                    <a:lstStyle/>
                    <a:p>
                      <a:endParaRPr lang="fr-FR" sz="1200" dirty="0"/>
                    </a:p>
                  </a:txBody>
                  <a:tcPr/>
                </a:tc>
                <a:tc>
                  <a:txBody>
                    <a:bodyPr/>
                    <a:lstStyle/>
                    <a:p>
                      <a:r>
                        <a:rPr lang="fr-FR" sz="1400" b="0" kern="1200" dirty="0">
                          <a:solidFill>
                            <a:schemeClr val="dk1"/>
                          </a:solidFill>
                          <a:effectLst/>
                        </a:rPr>
                        <a:t>Explosion suite à une perte de contrôle d’une réaction exothermique</a:t>
                      </a:r>
                      <a:endParaRPr lang="fr-FR" sz="1400" dirty="0"/>
                    </a:p>
                  </a:txBody>
                  <a:tcPr/>
                </a:tc>
                <a:tc>
                  <a:txBody>
                    <a:bodyPr/>
                    <a:lstStyle/>
                    <a:p>
                      <a:r>
                        <a:rPr lang="fr-FR" sz="1400" b="0" kern="1200" dirty="0">
                          <a:solidFill>
                            <a:schemeClr val="dk1"/>
                          </a:solidFill>
                          <a:effectLst/>
                        </a:rPr>
                        <a:t>Atteinte à l’homme</a:t>
                      </a:r>
                      <a:endParaRPr lang="fr-FR" sz="1400" dirty="0"/>
                    </a:p>
                  </a:txBody>
                  <a:tcPr/>
                </a:tc>
                <a:tc>
                  <a:txBody>
                    <a:bodyPr/>
                    <a:lstStyle/>
                    <a:p>
                      <a:r>
                        <a:rPr lang="fr-FR" sz="1400" dirty="0"/>
                        <a:t>1</a:t>
                      </a:r>
                    </a:p>
                  </a:txBody>
                  <a:tcPr/>
                </a:tc>
                <a:tc>
                  <a:txBody>
                    <a:bodyPr/>
                    <a:lstStyle/>
                    <a:p>
                      <a:r>
                        <a:rPr lang="fr-FR" sz="1400" dirty="0"/>
                        <a:t>2</a:t>
                      </a:r>
                    </a:p>
                  </a:txBody>
                  <a:tcPr/>
                </a:tc>
                <a:tc>
                  <a:txBody>
                    <a:bodyPr/>
                    <a:lstStyle/>
                    <a:p>
                      <a:r>
                        <a:rPr lang="fr-FR" sz="1400" dirty="0"/>
                        <a:t>2</a:t>
                      </a:r>
                    </a:p>
                  </a:txBody>
                  <a:tcPr/>
                </a:tc>
                <a:tc>
                  <a:txBody>
                    <a:bodyPr/>
                    <a:lstStyle/>
                    <a:p>
                      <a:r>
                        <a:rPr lang="fr-FR" sz="1400" dirty="0"/>
                        <a:t>4</a:t>
                      </a:r>
                    </a:p>
                  </a:txBody>
                  <a:tcPr/>
                </a:tc>
                <a:tc>
                  <a:txBody>
                    <a:bodyPr/>
                    <a:lstStyle/>
                    <a:p>
                      <a:r>
                        <a:rPr lang="fr-FR" sz="1400" dirty="0"/>
                        <a:t>4</a:t>
                      </a:r>
                    </a:p>
                  </a:txBody>
                  <a:tcPr/>
                </a:tc>
                <a:tc>
                  <a:txBody>
                    <a:bodyPr/>
                    <a:lstStyle/>
                    <a:p>
                      <a:r>
                        <a:rPr lang="fr-FR" sz="1400" dirty="0"/>
                        <a:t>16</a:t>
                      </a:r>
                    </a:p>
                  </a:txBody>
                  <a:tcPr/>
                </a:tc>
                <a:extLst>
                  <a:ext uri="{0D108BD9-81ED-4DB2-BD59-A6C34878D82A}">
                    <a16:rowId xmlns:a16="http://schemas.microsoft.com/office/drawing/2014/main" val="3810445372"/>
                  </a:ext>
                </a:extLst>
              </a:tr>
              <a:tr h="904213">
                <a:tc>
                  <a:txBody>
                    <a:bodyPr/>
                    <a:lstStyle/>
                    <a:p>
                      <a:r>
                        <a:rPr lang="fr-FR" sz="1400" b="0" kern="1200" dirty="0">
                          <a:solidFill>
                            <a:schemeClr val="dk1"/>
                          </a:solidFill>
                          <a:effectLst/>
                        </a:rPr>
                        <a:t>Stockage des produits chimiques</a:t>
                      </a:r>
                      <a:endParaRPr lang="fr-FR" sz="1400" dirty="0"/>
                    </a:p>
                  </a:txBody>
                  <a:tcPr/>
                </a:tc>
                <a:tc>
                  <a:txBody>
                    <a:bodyPr/>
                    <a:lstStyle/>
                    <a:p>
                      <a:r>
                        <a:rPr lang="fr-FR" sz="1400" b="0" kern="1200" dirty="0">
                          <a:solidFill>
                            <a:schemeClr val="dk1"/>
                          </a:solidFill>
                          <a:effectLst/>
                        </a:rPr>
                        <a:t>Fuite de produit inflammable ou corrosif </a:t>
                      </a:r>
                      <a:endParaRPr lang="fr-FR" sz="1400" dirty="0"/>
                    </a:p>
                  </a:txBody>
                  <a:tcPr/>
                </a:tc>
                <a:tc>
                  <a:txBody>
                    <a:bodyPr/>
                    <a:lstStyle/>
                    <a:p>
                      <a:r>
                        <a:rPr lang="fr-FR" sz="1400" b="0" kern="1200" dirty="0">
                          <a:solidFill>
                            <a:schemeClr val="dk1"/>
                          </a:solidFill>
                          <a:effectLst/>
                        </a:rPr>
                        <a:t>Pollution du sol </a:t>
                      </a:r>
                      <a:endParaRPr lang="fr-FR" sz="1400" dirty="0"/>
                    </a:p>
                  </a:txBody>
                  <a:tcPr/>
                </a:tc>
                <a:tc>
                  <a:txBody>
                    <a:bodyPr/>
                    <a:lstStyle/>
                    <a:p>
                      <a:r>
                        <a:rPr lang="fr-FR" sz="1400" dirty="0"/>
                        <a:t>2</a:t>
                      </a:r>
                    </a:p>
                  </a:txBody>
                  <a:tcPr/>
                </a:tc>
                <a:tc>
                  <a:txBody>
                    <a:bodyPr/>
                    <a:lstStyle/>
                    <a:p>
                      <a:r>
                        <a:rPr lang="fr-FR" sz="1400" dirty="0"/>
                        <a:t>3</a:t>
                      </a:r>
                    </a:p>
                  </a:txBody>
                  <a:tcPr/>
                </a:tc>
                <a:tc>
                  <a:txBody>
                    <a:bodyPr/>
                    <a:lstStyle/>
                    <a:p>
                      <a:r>
                        <a:rPr lang="fr-FR" sz="1400" dirty="0"/>
                        <a:t>3</a:t>
                      </a:r>
                    </a:p>
                  </a:txBody>
                  <a:tcPr/>
                </a:tc>
                <a:tc>
                  <a:txBody>
                    <a:bodyPr/>
                    <a:lstStyle/>
                    <a:p>
                      <a:r>
                        <a:rPr lang="fr-FR" sz="1400" dirty="0"/>
                        <a:t>18</a:t>
                      </a:r>
                    </a:p>
                  </a:txBody>
                  <a:tcPr/>
                </a:tc>
                <a:tc>
                  <a:txBody>
                    <a:bodyPr/>
                    <a:lstStyle/>
                    <a:p>
                      <a:r>
                        <a:rPr lang="fr-FR" sz="1400" dirty="0"/>
                        <a:t>4</a:t>
                      </a:r>
                    </a:p>
                  </a:txBody>
                  <a:tcPr/>
                </a:tc>
                <a:tc>
                  <a:txBody>
                    <a:bodyPr/>
                    <a:lstStyle/>
                    <a:p>
                      <a:r>
                        <a:rPr lang="fr-FR" sz="1400" dirty="0"/>
                        <a:t>72</a:t>
                      </a:r>
                    </a:p>
                  </a:txBody>
                  <a:tcPr/>
                </a:tc>
                <a:extLst>
                  <a:ext uri="{0D108BD9-81ED-4DB2-BD59-A6C34878D82A}">
                    <a16:rowId xmlns:a16="http://schemas.microsoft.com/office/drawing/2014/main" val="1995608431"/>
                  </a:ext>
                </a:extLst>
              </a:tr>
              <a:tr h="1431670">
                <a:tc>
                  <a:txBody>
                    <a:bodyPr/>
                    <a:lstStyle/>
                    <a:p>
                      <a:r>
                        <a:rPr lang="fr-FR" sz="1400" b="0" kern="1200" dirty="0">
                          <a:solidFill>
                            <a:schemeClr val="dk1"/>
                          </a:solidFill>
                          <a:effectLst/>
                        </a:rPr>
                        <a:t>Analyses physiques</a:t>
                      </a:r>
                      <a:endParaRPr lang="fr-FR" sz="1400" dirty="0"/>
                    </a:p>
                  </a:txBody>
                  <a:tcPr/>
                </a:tc>
                <a:tc>
                  <a:txBody>
                    <a:bodyPr/>
                    <a:lstStyle/>
                    <a:p>
                      <a:r>
                        <a:rPr lang="fr-FR" sz="1400" b="0" kern="1200" dirty="0">
                          <a:solidFill>
                            <a:schemeClr val="dk1"/>
                          </a:solidFill>
                          <a:effectLst/>
                        </a:rPr>
                        <a:t>Risques de fuite de rayonnement U-V</a:t>
                      </a:r>
                      <a:endParaRPr lang="fr-FR" sz="1400" dirty="0"/>
                    </a:p>
                  </a:txBody>
                  <a:tcPr/>
                </a:tc>
                <a:tc>
                  <a:txBody>
                    <a:bodyPr/>
                    <a:lstStyle/>
                    <a:p>
                      <a:r>
                        <a:rPr lang="fr-FR" sz="1400" b="0" kern="1200" dirty="0">
                          <a:solidFill>
                            <a:schemeClr val="dk1"/>
                          </a:solidFill>
                          <a:effectLst/>
                        </a:rPr>
                        <a:t>Lésion cutanée, oculaire ou irritation respiratoire</a:t>
                      </a:r>
                      <a:endParaRPr lang="fr-FR" sz="1400" dirty="0"/>
                    </a:p>
                  </a:txBody>
                  <a:tcPr/>
                </a:tc>
                <a:tc>
                  <a:txBody>
                    <a:bodyPr/>
                    <a:lstStyle/>
                    <a:p>
                      <a:r>
                        <a:rPr lang="fr-FR" sz="1400" dirty="0"/>
                        <a:t>3</a:t>
                      </a:r>
                    </a:p>
                  </a:txBody>
                  <a:tcPr/>
                </a:tc>
                <a:tc>
                  <a:txBody>
                    <a:bodyPr/>
                    <a:lstStyle/>
                    <a:p>
                      <a:r>
                        <a:rPr lang="fr-FR" sz="1400" dirty="0"/>
                        <a:t>4</a:t>
                      </a:r>
                    </a:p>
                  </a:txBody>
                  <a:tcPr/>
                </a:tc>
                <a:tc>
                  <a:txBody>
                    <a:bodyPr/>
                    <a:lstStyle/>
                    <a:p>
                      <a:r>
                        <a:rPr lang="fr-FR" sz="1400" dirty="0"/>
                        <a:t>3</a:t>
                      </a:r>
                    </a:p>
                  </a:txBody>
                  <a:tcPr/>
                </a:tc>
                <a:tc>
                  <a:txBody>
                    <a:bodyPr/>
                    <a:lstStyle/>
                    <a:p>
                      <a:r>
                        <a:rPr lang="fr-FR" sz="1400" dirty="0"/>
                        <a:t>36</a:t>
                      </a:r>
                    </a:p>
                  </a:txBody>
                  <a:tcPr/>
                </a:tc>
                <a:tc>
                  <a:txBody>
                    <a:bodyPr/>
                    <a:lstStyle/>
                    <a:p>
                      <a:r>
                        <a:rPr lang="fr-FR" sz="1400" dirty="0"/>
                        <a:t>3</a:t>
                      </a:r>
                    </a:p>
                  </a:txBody>
                  <a:tcPr/>
                </a:tc>
                <a:tc>
                  <a:txBody>
                    <a:bodyPr/>
                    <a:lstStyle/>
                    <a:p>
                      <a:r>
                        <a:rPr lang="fr-FR" sz="1400" dirty="0"/>
                        <a:t>108</a:t>
                      </a:r>
                    </a:p>
                  </a:txBody>
                  <a:tcPr/>
                </a:tc>
                <a:extLst>
                  <a:ext uri="{0D108BD9-81ED-4DB2-BD59-A6C34878D82A}">
                    <a16:rowId xmlns:a16="http://schemas.microsoft.com/office/drawing/2014/main" val="936522905"/>
                  </a:ext>
                </a:extLst>
              </a:tr>
            </a:tbl>
          </a:graphicData>
        </a:graphic>
      </p:graphicFrame>
      <p:graphicFrame>
        <p:nvGraphicFramePr>
          <p:cNvPr id="6" name="Tableau 5">
            <a:extLst>
              <a:ext uri="{FF2B5EF4-FFF2-40B4-BE49-F238E27FC236}">
                <a16:creationId xmlns:a16="http://schemas.microsoft.com/office/drawing/2014/main" id="{ECBA508B-B45E-258D-146F-E8E5D77B56C3}"/>
              </a:ext>
            </a:extLst>
          </p:cNvPr>
          <p:cNvGraphicFramePr>
            <a:graphicFrameLocks noGrp="1"/>
          </p:cNvGraphicFramePr>
          <p:nvPr>
            <p:extLst>
              <p:ext uri="{D42A27DB-BD31-4B8C-83A1-F6EECF244321}">
                <p14:modId xmlns:p14="http://schemas.microsoft.com/office/powerpoint/2010/main" val="3724492958"/>
              </p:ext>
            </p:extLst>
          </p:nvPr>
        </p:nvGraphicFramePr>
        <p:xfrm>
          <a:off x="4962292" y="5553309"/>
          <a:ext cx="3791414" cy="568712"/>
        </p:xfrm>
        <a:graphic>
          <a:graphicData uri="http://schemas.openxmlformats.org/drawingml/2006/table">
            <a:tbl>
              <a:tblPr>
                <a:tableStyleId>{35758FB7-9AC5-4552-8A53-C91805E547FA}</a:tableStyleId>
              </a:tblPr>
              <a:tblGrid>
                <a:gridCol w="3791414">
                  <a:extLst>
                    <a:ext uri="{9D8B030D-6E8A-4147-A177-3AD203B41FA5}">
                      <a16:colId xmlns:a16="http://schemas.microsoft.com/office/drawing/2014/main" val="303174263"/>
                    </a:ext>
                  </a:extLst>
                </a:gridCol>
              </a:tblGrid>
              <a:tr h="568712">
                <a:tc>
                  <a:txBody>
                    <a:bodyPr/>
                    <a:lstStyle/>
                    <a:p>
                      <a:r>
                        <a:rPr lang="fr-FR" sz="1400" dirty="0"/>
                        <a:t>Echelle de 1 à 4 </a:t>
                      </a:r>
                    </a:p>
                    <a:p>
                      <a:r>
                        <a:rPr lang="fr-FR" sz="1400" dirty="0"/>
                        <a:t>  1:faible /2:moyen /3:fort /4:très fort </a:t>
                      </a:r>
                    </a:p>
                  </a:txBody>
                  <a:tcPr/>
                </a:tc>
                <a:extLst>
                  <a:ext uri="{0D108BD9-81ED-4DB2-BD59-A6C34878D82A}">
                    <a16:rowId xmlns:a16="http://schemas.microsoft.com/office/drawing/2014/main" val="4100021479"/>
                  </a:ext>
                </a:extLst>
              </a:tr>
            </a:tbl>
          </a:graphicData>
        </a:graphic>
      </p:graphicFrame>
      <p:graphicFrame>
        <p:nvGraphicFramePr>
          <p:cNvPr id="8" name="Tableau 7">
            <a:extLst>
              <a:ext uri="{FF2B5EF4-FFF2-40B4-BE49-F238E27FC236}">
                <a16:creationId xmlns:a16="http://schemas.microsoft.com/office/drawing/2014/main" id="{715FB073-C7EF-CD0C-BF14-10332B379CCC}"/>
              </a:ext>
            </a:extLst>
          </p:cNvPr>
          <p:cNvGraphicFramePr>
            <a:graphicFrameLocks noGrp="1"/>
          </p:cNvGraphicFramePr>
          <p:nvPr>
            <p:extLst>
              <p:ext uri="{D42A27DB-BD31-4B8C-83A1-F6EECF244321}">
                <p14:modId xmlns:p14="http://schemas.microsoft.com/office/powerpoint/2010/main" val="187881839"/>
              </p:ext>
            </p:extLst>
          </p:nvPr>
        </p:nvGraphicFramePr>
        <p:xfrm>
          <a:off x="9868830" y="5564458"/>
          <a:ext cx="1204331" cy="640080"/>
        </p:xfrm>
        <a:graphic>
          <a:graphicData uri="http://schemas.openxmlformats.org/drawingml/2006/table">
            <a:tbl>
              <a:tblPr>
                <a:tableStyleId>{35758FB7-9AC5-4552-8A53-C91805E547FA}</a:tableStyleId>
              </a:tblPr>
              <a:tblGrid>
                <a:gridCol w="1204331">
                  <a:extLst>
                    <a:ext uri="{9D8B030D-6E8A-4147-A177-3AD203B41FA5}">
                      <a16:colId xmlns:a16="http://schemas.microsoft.com/office/drawing/2014/main" val="3243528213"/>
                    </a:ext>
                  </a:extLst>
                </a:gridCol>
              </a:tblGrid>
              <a:tr h="591015">
                <a:tc>
                  <a:txBody>
                    <a:bodyPr/>
                    <a:lstStyle/>
                    <a:p>
                      <a:r>
                        <a:rPr lang="fr-FR" sz="1200" dirty="0"/>
                        <a:t>1:très fort / 2:fort / 3:moyen  /4: faible</a:t>
                      </a:r>
                    </a:p>
                  </a:txBody>
                  <a:tcPr/>
                </a:tc>
                <a:extLst>
                  <a:ext uri="{0D108BD9-81ED-4DB2-BD59-A6C34878D82A}">
                    <a16:rowId xmlns:a16="http://schemas.microsoft.com/office/drawing/2014/main" val="1825634726"/>
                  </a:ext>
                </a:extLst>
              </a:tr>
            </a:tbl>
          </a:graphicData>
        </a:graphic>
      </p:graphicFrame>
    </p:spTree>
    <p:extLst>
      <p:ext uri="{BB962C8B-B14F-4D97-AF65-F5344CB8AC3E}">
        <p14:creationId xmlns:p14="http://schemas.microsoft.com/office/powerpoint/2010/main" val="1806564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7">
            <a:extLst>
              <a:ext uri="{FF2B5EF4-FFF2-40B4-BE49-F238E27FC236}">
                <a16:creationId xmlns:a16="http://schemas.microsoft.com/office/drawing/2014/main" id="{D0275965-47A2-77C5-B42A-EF34AD3C2A56}"/>
              </a:ext>
            </a:extLst>
          </p:cNvPr>
          <p:cNvGraphicFramePr>
            <a:graphicFrameLocks noGrp="1"/>
          </p:cNvGraphicFramePr>
          <p:nvPr>
            <p:extLst>
              <p:ext uri="{D42A27DB-BD31-4B8C-83A1-F6EECF244321}">
                <p14:modId xmlns:p14="http://schemas.microsoft.com/office/powerpoint/2010/main" val="945669468"/>
              </p:ext>
            </p:extLst>
          </p:nvPr>
        </p:nvGraphicFramePr>
        <p:xfrm>
          <a:off x="-2" y="-27384"/>
          <a:ext cx="12192001" cy="648072"/>
        </p:xfrm>
        <a:graphic>
          <a:graphicData uri="http://schemas.openxmlformats.org/drawingml/2006/table">
            <a:tbl>
              <a:tblPr>
                <a:tableStyleId>{93296810-A885-4BE3-A3E7-6D5BEEA58F35}</a:tableStyleId>
              </a:tblPr>
              <a:tblGrid>
                <a:gridCol w="1264567">
                  <a:extLst>
                    <a:ext uri="{9D8B030D-6E8A-4147-A177-3AD203B41FA5}">
                      <a16:colId xmlns:a16="http://schemas.microsoft.com/office/drawing/2014/main" val="3884863499"/>
                    </a:ext>
                  </a:extLst>
                </a:gridCol>
                <a:gridCol w="1811788">
                  <a:extLst>
                    <a:ext uri="{9D8B030D-6E8A-4147-A177-3AD203B41FA5}">
                      <a16:colId xmlns:a16="http://schemas.microsoft.com/office/drawing/2014/main" val="131542050"/>
                    </a:ext>
                  </a:extLst>
                </a:gridCol>
                <a:gridCol w="2243166">
                  <a:extLst>
                    <a:ext uri="{9D8B030D-6E8A-4147-A177-3AD203B41FA5}">
                      <a16:colId xmlns:a16="http://schemas.microsoft.com/office/drawing/2014/main" val="1839694020"/>
                    </a:ext>
                  </a:extLst>
                </a:gridCol>
                <a:gridCol w="2933371">
                  <a:extLst>
                    <a:ext uri="{9D8B030D-6E8A-4147-A177-3AD203B41FA5}">
                      <a16:colId xmlns:a16="http://schemas.microsoft.com/office/drawing/2014/main" val="153074463"/>
                    </a:ext>
                  </a:extLst>
                </a:gridCol>
                <a:gridCol w="2329442">
                  <a:extLst>
                    <a:ext uri="{9D8B030D-6E8A-4147-A177-3AD203B41FA5}">
                      <a16:colId xmlns:a16="http://schemas.microsoft.com/office/drawing/2014/main" val="3800146553"/>
                    </a:ext>
                  </a:extLst>
                </a:gridCol>
                <a:gridCol w="1609667">
                  <a:extLst>
                    <a:ext uri="{9D8B030D-6E8A-4147-A177-3AD203B41FA5}">
                      <a16:colId xmlns:a16="http://schemas.microsoft.com/office/drawing/2014/main" val="902507604"/>
                    </a:ext>
                  </a:extLst>
                </a:gridCol>
              </a:tblGrid>
              <a:tr h="64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chemeClr val="bg1"/>
                          </a:solidFill>
                          <a:latin typeface="+mn-lt"/>
                          <a:ea typeface="+mn-ea"/>
                          <a:cs typeface="+mn-cs"/>
                        </a:rPr>
                        <a:t>Contexte de l’organisme</a:t>
                      </a:r>
                      <a:endParaRPr lang="fr-FR" sz="1400" b="1" kern="1200" dirty="0">
                        <a:solidFill>
                          <a:schemeClr val="accent1"/>
                        </a:solidFill>
                        <a:latin typeface="+mn-lt"/>
                        <a:ea typeface="+mn-ea"/>
                        <a:cs typeface="+mn-cs"/>
                      </a:endParaRPr>
                    </a:p>
                  </a:txBody>
                  <a:tcPr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chemeClr val="bg1"/>
                          </a:solidFill>
                          <a:latin typeface="+mn-lt"/>
                          <a:ea typeface="+mn-ea"/>
                          <a:cs typeface="+mn-cs"/>
                        </a:rPr>
                        <a:t>Analyse SWOT</a:t>
                      </a:r>
                    </a:p>
                  </a:txBody>
                  <a:tcPr anchor="ctr">
                    <a:solidFill>
                      <a:srgbClr val="0070C0"/>
                    </a:solidFill>
                  </a:tcPr>
                </a:tc>
                <a:tc>
                  <a:txBody>
                    <a:bodyPr/>
                    <a:lstStyle/>
                    <a:p>
                      <a:pPr algn="ctr"/>
                      <a:r>
                        <a:rPr lang="fr-FR" sz="1800" b="1" kern="1200" dirty="0">
                          <a:solidFill>
                            <a:schemeClr val="bg1"/>
                          </a:solidFill>
                          <a:latin typeface="+mn-lt"/>
                          <a:ea typeface="+mn-ea"/>
                          <a:cs typeface="+mn-cs"/>
                        </a:rPr>
                        <a:t>Analyse PESTEL</a:t>
                      </a:r>
                    </a:p>
                  </a:txBody>
                  <a:tcPr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rgbClr val="0070C0"/>
                          </a:solidFill>
                          <a:latin typeface="+mn-lt"/>
                          <a:ea typeface="+mn-ea"/>
                          <a:cs typeface="+mn-cs"/>
                        </a:rPr>
                        <a:t>La Grille d’Evaluation de l’enjeu des AE/IE </a:t>
                      </a:r>
                    </a:p>
                  </a:txBody>
                  <a:tcPr anchor="ctr">
                    <a:solidFill>
                      <a:schemeClr val="bg1"/>
                    </a:solidFill>
                  </a:tcPr>
                </a:tc>
                <a:tc>
                  <a:txBody>
                    <a:bodyPr/>
                    <a:lstStyle/>
                    <a:p>
                      <a:pPr algn="ctr"/>
                      <a:r>
                        <a:rPr lang="fr-FR" sz="1800" b="1" kern="1200" dirty="0">
                          <a:solidFill>
                            <a:schemeClr val="bg1"/>
                          </a:solidFill>
                          <a:latin typeface="+mn-lt"/>
                          <a:ea typeface="+mn-ea"/>
                          <a:cs typeface="+mn-cs"/>
                        </a:rPr>
                        <a:t>Les solutions</a:t>
                      </a:r>
                    </a:p>
                  </a:txBody>
                  <a:tcPr anchor="ctr">
                    <a:solidFill>
                      <a:schemeClr val="accent1"/>
                    </a:solidFill>
                  </a:tcPr>
                </a:tc>
                <a:tc>
                  <a:txBody>
                    <a:bodyPr/>
                    <a:lstStyle/>
                    <a:p>
                      <a:pPr algn="ctr"/>
                      <a:r>
                        <a:rPr lang="fr-FR" sz="1400" b="1" kern="1200" dirty="0">
                          <a:solidFill>
                            <a:schemeClr val="bg1"/>
                          </a:solidFill>
                          <a:latin typeface="+mn-lt"/>
                          <a:ea typeface="+mn-ea"/>
                          <a:cs typeface="+mn-cs"/>
                        </a:rPr>
                        <a:t>Conclusion </a:t>
                      </a:r>
                    </a:p>
                  </a:txBody>
                  <a:tcPr anchor="ctr">
                    <a:solidFill>
                      <a:schemeClr val="accent1"/>
                    </a:solidFill>
                  </a:tcPr>
                </a:tc>
                <a:extLst>
                  <a:ext uri="{0D108BD9-81ED-4DB2-BD59-A6C34878D82A}">
                    <a16:rowId xmlns:a16="http://schemas.microsoft.com/office/drawing/2014/main" val="2373899100"/>
                  </a:ext>
                </a:extLst>
              </a:tr>
            </a:tbl>
          </a:graphicData>
        </a:graphic>
      </p:graphicFrame>
      <p:pic>
        <p:nvPicPr>
          <p:cNvPr id="2" name="Image 1">
            <a:extLst>
              <a:ext uri="{FF2B5EF4-FFF2-40B4-BE49-F238E27FC236}">
                <a16:creationId xmlns:a16="http://schemas.microsoft.com/office/drawing/2014/main" id="{FCCB5111-48C5-A079-45CA-93B01C579C16}"/>
              </a:ext>
            </a:extLst>
          </p:cNvPr>
          <p:cNvPicPr>
            <a:picLocks noChangeAspect="1"/>
          </p:cNvPicPr>
          <p:nvPr/>
        </p:nvPicPr>
        <p:blipFill rotWithShape="1">
          <a:blip r:embed="rId2">
            <a:extLst>
              <a:ext uri="{28A0092B-C50C-407E-A947-70E740481C1C}">
                <a14:useLocalDpi xmlns:a14="http://schemas.microsoft.com/office/drawing/2010/main" val="0"/>
              </a:ext>
            </a:extLst>
          </a:blip>
          <a:srcRect l="27995" t="16430"/>
          <a:stretch/>
        </p:blipFill>
        <p:spPr>
          <a:xfrm>
            <a:off x="1226916" y="1041722"/>
            <a:ext cx="9924304" cy="5214113"/>
          </a:xfrm>
          <a:prstGeom prst="rect">
            <a:avLst/>
          </a:prstGeom>
        </p:spPr>
      </p:pic>
      <p:sp>
        <p:nvSpPr>
          <p:cNvPr id="12" name="Rectangle 11">
            <a:extLst>
              <a:ext uri="{FF2B5EF4-FFF2-40B4-BE49-F238E27FC236}">
                <a16:creationId xmlns:a16="http://schemas.microsoft.com/office/drawing/2014/main" id="{7E908D36-A2D4-A3BE-890E-4193535B6B6A}"/>
              </a:ext>
            </a:extLst>
          </p:cNvPr>
          <p:cNvSpPr/>
          <p:nvPr/>
        </p:nvSpPr>
        <p:spPr>
          <a:xfrm>
            <a:off x="2407534" y="1145894"/>
            <a:ext cx="567160" cy="30094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11238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7">
            <a:extLst>
              <a:ext uri="{FF2B5EF4-FFF2-40B4-BE49-F238E27FC236}">
                <a16:creationId xmlns:a16="http://schemas.microsoft.com/office/drawing/2014/main" id="{96F4463D-A994-41AB-9E19-5607AE027C48}"/>
              </a:ext>
            </a:extLst>
          </p:cNvPr>
          <p:cNvSpPr>
            <a:spLocks noChangeArrowheads="1"/>
          </p:cNvSpPr>
          <p:nvPr/>
        </p:nvSpPr>
        <p:spPr bwMode="auto">
          <a:xfrm>
            <a:off x="10056817"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a:solidFill>
                  <a:srgbClr val="1E4C7C"/>
                </a:solidFill>
                <a:latin typeface="Arial" charset="0"/>
              </a:rPr>
              <a:pPr algn="r"/>
              <a:t>13</a:t>
            </a:fld>
            <a:endParaRPr lang="fr-FR" sz="1200" b="1" dirty="0">
              <a:solidFill>
                <a:srgbClr val="1E4C7C"/>
              </a:solidFill>
              <a:latin typeface="Arial" charset="0"/>
            </a:endParaRPr>
          </a:p>
        </p:txBody>
      </p:sp>
      <p:sp>
        <p:nvSpPr>
          <p:cNvPr id="23" name="AutoShape 16">
            <a:extLst>
              <a:ext uri="{FF2B5EF4-FFF2-40B4-BE49-F238E27FC236}">
                <a16:creationId xmlns:a16="http://schemas.microsoft.com/office/drawing/2014/main" id="{55B9FE57-0DF0-4481-B20C-4AF86BFD18AD}"/>
              </a:ext>
            </a:extLst>
          </p:cNvPr>
          <p:cNvSpPr>
            <a:spLocks noChangeArrowheads="1"/>
          </p:cNvSpPr>
          <p:nvPr/>
        </p:nvSpPr>
        <p:spPr bwMode="auto">
          <a:xfrm>
            <a:off x="8686804" y="6318250"/>
            <a:ext cx="1368425" cy="431800"/>
          </a:xfrm>
          <a:prstGeom prst="roundRect">
            <a:avLst>
              <a:gd name="adj" fmla="val 50000"/>
            </a:avLst>
          </a:prstGeom>
          <a:solidFill>
            <a:schemeClr val="bg1"/>
          </a:solidFill>
          <a:ln w="57150">
            <a:solidFill>
              <a:srgbClr val="1E4C7C"/>
            </a:solidFill>
            <a:round/>
            <a:headEnd/>
            <a:tailEnd/>
          </a:ln>
          <a:effectLst/>
        </p:spPr>
        <p:txBody>
          <a:bodyPr wrap="none" anchor="ctr">
            <a:prstTxWarp prst="textNoShape">
              <a:avLst/>
            </a:prstTxWarp>
          </a:bodyPr>
          <a:lstStyle/>
          <a:p>
            <a:endParaRPr lang="fr-FR"/>
          </a:p>
        </p:txBody>
      </p:sp>
      <p:sp>
        <p:nvSpPr>
          <p:cNvPr id="24" name="Rectangle 23">
            <a:extLst>
              <a:ext uri="{FF2B5EF4-FFF2-40B4-BE49-F238E27FC236}">
                <a16:creationId xmlns:a16="http://schemas.microsoft.com/office/drawing/2014/main" id="{701A7AC8-13AF-4502-8A1A-97200E396696}"/>
              </a:ext>
            </a:extLst>
          </p:cNvPr>
          <p:cNvSpPr>
            <a:spLocks noChangeArrowheads="1"/>
          </p:cNvSpPr>
          <p:nvPr/>
        </p:nvSpPr>
        <p:spPr bwMode="auto">
          <a:xfrm>
            <a:off x="1524000" y="6508757"/>
            <a:ext cx="9144000" cy="358775"/>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27" name="Rectangle 26">
            <a:extLst>
              <a:ext uri="{FF2B5EF4-FFF2-40B4-BE49-F238E27FC236}">
                <a16:creationId xmlns:a16="http://schemas.microsoft.com/office/drawing/2014/main" id="{E7D5C9CE-077D-41D3-B1AF-43CBA3948BB8}"/>
              </a:ext>
            </a:extLst>
          </p:cNvPr>
          <p:cNvSpPr>
            <a:spLocks noChangeArrowheads="1"/>
          </p:cNvSpPr>
          <p:nvPr/>
        </p:nvSpPr>
        <p:spPr bwMode="auto">
          <a:xfrm>
            <a:off x="1524000" y="6461125"/>
            <a:ext cx="9144000" cy="406400"/>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28" name="Rectangle 27">
            <a:extLst>
              <a:ext uri="{FF2B5EF4-FFF2-40B4-BE49-F238E27FC236}">
                <a16:creationId xmlns:a16="http://schemas.microsoft.com/office/drawing/2014/main" id="{D7850EA7-DECA-4172-B3DC-6BCD1C3376CB}"/>
              </a:ext>
            </a:extLst>
          </p:cNvPr>
          <p:cNvSpPr>
            <a:spLocks noChangeArrowheads="1"/>
          </p:cNvSpPr>
          <p:nvPr/>
        </p:nvSpPr>
        <p:spPr bwMode="auto">
          <a:xfrm>
            <a:off x="0" y="6445250"/>
            <a:ext cx="12192000" cy="45719"/>
          </a:xfrm>
          <a:prstGeom prst="rect">
            <a:avLst/>
          </a:prstGeom>
          <a:solidFill>
            <a:srgbClr val="174A7C"/>
          </a:solidFill>
          <a:ln w="9525">
            <a:noFill/>
            <a:miter lim="800000"/>
            <a:headEnd/>
            <a:tailEnd/>
          </a:ln>
          <a:effectLst/>
        </p:spPr>
        <p:txBody>
          <a:bodyPr wrap="none" anchor="ctr">
            <a:prstTxWarp prst="textNoShape">
              <a:avLst/>
            </a:prstTxWarp>
          </a:bodyPr>
          <a:lstStyle/>
          <a:p>
            <a:endParaRPr lang="fr-FR"/>
          </a:p>
        </p:txBody>
      </p:sp>
      <p:sp>
        <p:nvSpPr>
          <p:cNvPr id="29" name="AutoShape 20">
            <a:extLst>
              <a:ext uri="{FF2B5EF4-FFF2-40B4-BE49-F238E27FC236}">
                <a16:creationId xmlns:a16="http://schemas.microsoft.com/office/drawing/2014/main" id="{6A7A509C-D6BF-48B7-993E-8F3A32170E18}"/>
              </a:ext>
            </a:extLst>
          </p:cNvPr>
          <p:cNvSpPr>
            <a:spLocks noChangeArrowheads="1"/>
          </p:cNvSpPr>
          <p:nvPr/>
        </p:nvSpPr>
        <p:spPr bwMode="auto">
          <a:xfrm>
            <a:off x="8709029" y="6343650"/>
            <a:ext cx="1325563" cy="376238"/>
          </a:xfrm>
          <a:prstGeom prst="roundRect">
            <a:avLst>
              <a:gd name="adj" fmla="val 50000"/>
            </a:avLst>
          </a:prstGeom>
          <a:solidFill>
            <a:schemeClr val="bg1"/>
          </a:solidFill>
          <a:ln w="57150">
            <a:noFill/>
            <a:round/>
            <a:headEnd/>
            <a:tailEnd/>
          </a:ln>
          <a:effectLst/>
        </p:spPr>
        <p:txBody>
          <a:bodyPr wrap="none" anchor="ctr">
            <a:prstTxWarp prst="textNoShape">
              <a:avLst/>
            </a:prstTxWarp>
          </a:bodyPr>
          <a:lstStyle/>
          <a:p>
            <a:endParaRPr lang="fr-FR"/>
          </a:p>
        </p:txBody>
      </p:sp>
      <p:sp>
        <p:nvSpPr>
          <p:cNvPr id="30" name="Rectangle 29">
            <a:extLst>
              <a:ext uri="{FF2B5EF4-FFF2-40B4-BE49-F238E27FC236}">
                <a16:creationId xmlns:a16="http://schemas.microsoft.com/office/drawing/2014/main" id="{12CBFE53-4129-483C-8136-EE9370C3E766}"/>
              </a:ext>
            </a:extLst>
          </p:cNvPr>
          <p:cNvSpPr>
            <a:spLocks noChangeArrowheads="1"/>
          </p:cNvSpPr>
          <p:nvPr/>
        </p:nvSpPr>
        <p:spPr bwMode="auto">
          <a:xfrm>
            <a:off x="11114778"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smtClean="0">
                <a:solidFill>
                  <a:srgbClr val="1E4C7C"/>
                </a:solidFill>
                <a:latin typeface="Arial" charset="0"/>
              </a:rPr>
              <a:pPr algn="r"/>
              <a:t>13</a:t>
            </a:fld>
            <a:endParaRPr lang="fr-FR" sz="1200" b="1" dirty="0">
              <a:solidFill>
                <a:srgbClr val="1E4C7C"/>
              </a:solidFill>
              <a:latin typeface="Arial" charset="0"/>
            </a:endParaRPr>
          </a:p>
        </p:txBody>
      </p:sp>
      <p:sp>
        <p:nvSpPr>
          <p:cNvPr id="45" name="Ellipse 44">
            <a:extLst>
              <a:ext uri="{FF2B5EF4-FFF2-40B4-BE49-F238E27FC236}">
                <a16:creationId xmlns:a16="http://schemas.microsoft.com/office/drawing/2014/main" id="{F325A967-A53C-455B-A884-2F40930AF8A3}"/>
              </a:ext>
            </a:extLst>
          </p:cNvPr>
          <p:cNvSpPr/>
          <p:nvPr/>
        </p:nvSpPr>
        <p:spPr>
          <a:xfrm>
            <a:off x="335360" y="6634699"/>
            <a:ext cx="92075" cy="92075"/>
          </a:xfrm>
          <a:prstGeom prst="ellipse">
            <a:avLst/>
          </a:prstGeom>
          <a:solidFill>
            <a:srgbClr val="174A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graphicFrame>
        <p:nvGraphicFramePr>
          <p:cNvPr id="18" name="Table 17"/>
          <p:cNvGraphicFramePr>
            <a:graphicFrameLocks noGrp="1"/>
          </p:cNvGraphicFramePr>
          <p:nvPr>
            <p:extLst>
              <p:ext uri="{D42A27DB-BD31-4B8C-83A1-F6EECF244321}">
                <p14:modId xmlns:p14="http://schemas.microsoft.com/office/powerpoint/2010/main" val="978810469"/>
              </p:ext>
            </p:extLst>
          </p:nvPr>
        </p:nvGraphicFramePr>
        <p:xfrm>
          <a:off x="-2" y="-27384"/>
          <a:ext cx="12192001" cy="648072"/>
        </p:xfrm>
        <a:graphic>
          <a:graphicData uri="http://schemas.openxmlformats.org/drawingml/2006/table">
            <a:tbl>
              <a:tblPr>
                <a:tableStyleId>{93296810-A885-4BE3-A3E7-6D5BEEA58F35}</a:tableStyleId>
              </a:tblPr>
              <a:tblGrid>
                <a:gridCol w="1264567">
                  <a:extLst>
                    <a:ext uri="{9D8B030D-6E8A-4147-A177-3AD203B41FA5}">
                      <a16:colId xmlns:a16="http://schemas.microsoft.com/office/drawing/2014/main" val="3884863499"/>
                    </a:ext>
                  </a:extLst>
                </a:gridCol>
                <a:gridCol w="1811788">
                  <a:extLst>
                    <a:ext uri="{9D8B030D-6E8A-4147-A177-3AD203B41FA5}">
                      <a16:colId xmlns:a16="http://schemas.microsoft.com/office/drawing/2014/main" val="131542050"/>
                    </a:ext>
                  </a:extLst>
                </a:gridCol>
                <a:gridCol w="2243166">
                  <a:extLst>
                    <a:ext uri="{9D8B030D-6E8A-4147-A177-3AD203B41FA5}">
                      <a16:colId xmlns:a16="http://schemas.microsoft.com/office/drawing/2014/main" val="1839694020"/>
                    </a:ext>
                  </a:extLst>
                </a:gridCol>
                <a:gridCol w="2933371">
                  <a:extLst>
                    <a:ext uri="{9D8B030D-6E8A-4147-A177-3AD203B41FA5}">
                      <a16:colId xmlns:a16="http://schemas.microsoft.com/office/drawing/2014/main" val="153074463"/>
                    </a:ext>
                  </a:extLst>
                </a:gridCol>
                <a:gridCol w="2329442">
                  <a:extLst>
                    <a:ext uri="{9D8B030D-6E8A-4147-A177-3AD203B41FA5}">
                      <a16:colId xmlns:a16="http://schemas.microsoft.com/office/drawing/2014/main" val="3800146553"/>
                    </a:ext>
                  </a:extLst>
                </a:gridCol>
                <a:gridCol w="1609667">
                  <a:extLst>
                    <a:ext uri="{9D8B030D-6E8A-4147-A177-3AD203B41FA5}">
                      <a16:colId xmlns:a16="http://schemas.microsoft.com/office/drawing/2014/main" val="902507604"/>
                    </a:ext>
                  </a:extLst>
                </a:gridCol>
              </a:tblGrid>
              <a:tr h="64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chemeClr val="bg1"/>
                          </a:solidFill>
                          <a:latin typeface="+mn-lt"/>
                          <a:ea typeface="+mn-ea"/>
                          <a:cs typeface="+mn-cs"/>
                        </a:rPr>
                        <a:t>Contexte de l’organisme</a:t>
                      </a:r>
                      <a:endParaRPr lang="fr-FR" sz="1400" b="1" kern="1200" dirty="0">
                        <a:solidFill>
                          <a:schemeClr val="accent1"/>
                        </a:solidFill>
                        <a:latin typeface="+mn-lt"/>
                        <a:ea typeface="+mn-ea"/>
                        <a:cs typeface="+mn-cs"/>
                      </a:endParaRPr>
                    </a:p>
                  </a:txBody>
                  <a:tcPr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chemeClr val="bg1"/>
                          </a:solidFill>
                          <a:latin typeface="+mn-lt"/>
                          <a:ea typeface="+mn-ea"/>
                          <a:cs typeface="+mn-cs"/>
                        </a:rPr>
                        <a:t>Analyse SWOT</a:t>
                      </a:r>
                    </a:p>
                  </a:txBody>
                  <a:tcPr anchor="ctr">
                    <a:solidFill>
                      <a:srgbClr val="0070C0"/>
                    </a:solidFill>
                  </a:tcPr>
                </a:tc>
                <a:tc>
                  <a:txBody>
                    <a:bodyPr/>
                    <a:lstStyle/>
                    <a:p>
                      <a:pPr algn="ctr"/>
                      <a:r>
                        <a:rPr lang="fr-FR" sz="1800" b="1" kern="1200" dirty="0">
                          <a:solidFill>
                            <a:schemeClr val="bg1"/>
                          </a:solidFill>
                          <a:latin typeface="+mn-lt"/>
                          <a:ea typeface="+mn-ea"/>
                          <a:cs typeface="+mn-cs"/>
                        </a:rPr>
                        <a:t>Analyse PESTEL</a:t>
                      </a:r>
                    </a:p>
                  </a:txBody>
                  <a:tcPr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rgbClr val="0070C0"/>
                          </a:solidFill>
                          <a:latin typeface="+mn-lt"/>
                          <a:ea typeface="+mn-ea"/>
                          <a:cs typeface="+mn-cs"/>
                        </a:rPr>
                        <a:t>La Grille d’évaluation  de l’enjeu des AE/IE </a:t>
                      </a:r>
                    </a:p>
                  </a:txBody>
                  <a:tcPr anchor="ctr">
                    <a:solidFill>
                      <a:schemeClr val="bg1"/>
                    </a:solidFill>
                  </a:tcPr>
                </a:tc>
                <a:tc>
                  <a:txBody>
                    <a:bodyPr/>
                    <a:lstStyle/>
                    <a:p>
                      <a:pPr algn="ctr"/>
                      <a:r>
                        <a:rPr lang="fr-FR" sz="1800" b="1" kern="1200" dirty="0">
                          <a:solidFill>
                            <a:schemeClr val="bg1"/>
                          </a:solidFill>
                          <a:latin typeface="+mn-lt"/>
                          <a:ea typeface="+mn-ea"/>
                          <a:cs typeface="+mn-cs"/>
                        </a:rPr>
                        <a:t>Les solutions</a:t>
                      </a:r>
                    </a:p>
                  </a:txBody>
                  <a:tcPr anchor="ctr">
                    <a:solidFill>
                      <a:schemeClr val="accent1"/>
                    </a:solidFill>
                  </a:tcPr>
                </a:tc>
                <a:tc>
                  <a:txBody>
                    <a:bodyPr/>
                    <a:lstStyle/>
                    <a:p>
                      <a:pPr algn="ctr"/>
                      <a:r>
                        <a:rPr lang="fr-FR" sz="1400" b="1" kern="1200" dirty="0">
                          <a:solidFill>
                            <a:schemeClr val="bg1"/>
                          </a:solidFill>
                          <a:latin typeface="+mn-lt"/>
                          <a:ea typeface="+mn-ea"/>
                          <a:cs typeface="+mn-cs"/>
                        </a:rPr>
                        <a:t>Conclusion </a:t>
                      </a:r>
                    </a:p>
                  </a:txBody>
                  <a:tcPr anchor="ctr">
                    <a:solidFill>
                      <a:schemeClr val="accent1"/>
                    </a:solidFill>
                  </a:tcPr>
                </a:tc>
                <a:extLst>
                  <a:ext uri="{0D108BD9-81ED-4DB2-BD59-A6C34878D82A}">
                    <a16:rowId xmlns:a16="http://schemas.microsoft.com/office/drawing/2014/main" val="2373899100"/>
                  </a:ext>
                </a:extLst>
              </a:tr>
            </a:tbl>
          </a:graphicData>
        </a:graphic>
      </p:graphicFrame>
      <p:sp>
        <p:nvSpPr>
          <p:cNvPr id="2" name="Rectangle 2"/>
          <p:cNvSpPr>
            <a:spLocks noChangeArrowheads="1"/>
          </p:cNvSpPr>
          <p:nvPr/>
        </p:nvSpPr>
        <p:spPr bwMode="auto">
          <a:xfrm>
            <a:off x="243578" y="16903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79236" tIns="25392" rIns="91440" bIns="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a:ln>
                <a:noFill/>
              </a:ln>
              <a:solidFill>
                <a:schemeClr val="tx1"/>
              </a:solidFill>
              <a:effectLst/>
              <a:latin typeface="arial" panose="020B0604020202020204" pitchFamily="34" charset="0"/>
            </a:endParaRPr>
          </a:p>
        </p:txBody>
      </p:sp>
      <p:pic>
        <p:nvPicPr>
          <p:cNvPr id="7" name="Image 6">
            <a:extLst>
              <a:ext uri="{FF2B5EF4-FFF2-40B4-BE49-F238E27FC236}">
                <a16:creationId xmlns:a16="http://schemas.microsoft.com/office/drawing/2014/main" id="{FCEAD599-5040-2E87-7493-66C8DFA990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50813" y="6373385"/>
            <a:ext cx="961611" cy="470877"/>
          </a:xfrm>
          <a:prstGeom prst="rect">
            <a:avLst/>
          </a:prstGeom>
        </p:spPr>
      </p:pic>
      <p:graphicFrame>
        <p:nvGraphicFramePr>
          <p:cNvPr id="4" name="Tableau 3">
            <a:extLst>
              <a:ext uri="{FF2B5EF4-FFF2-40B4-BE49-F238E27FC236}">
                <a16:creationId xmlns:a16="http://schemas.microsoft.com/office/drawing/2014/main" id="{1A311677-30A8-57C2-AED0-9A75A144CF46}"/>
              </a:ext>
            </a:extLst>
          </p:cNvPr>
          <p:cNvGraphicFramePr>
            <a:graphicFrameLocks noGrp="1"/>
          </p:cNvGraphicFramePr>
          <p:nvPr>
            <p:extLst>
              <p:ext uri="{D42A27DB-BD31-4B8C-83A1-F6EECF244321}">
                <p14:modId xmlns:p14="http://schemas.microsoft.com/office/powerpoint/2010/main" val="286507189"/>
              </p:ext>
            </p:extLst>
          </p:nvPr>
        </p:nvGraphicFramePr>
        <p:xfrm>
          <a:off x="591015" y="724831"/>
          <a:ext cx="11128917" cy="5040349"/>
        </p:xfrm>
        <a:graphic>
          <a:graphicData uri="http://schemas.openxmlformats.org/drawingml/2006/table">
            <a:tbl>
              <a:tblPr firstRow="1">
                <a:tableStyleId>{35758FB7-9AC5-4552-8A53-C91805E547FA}</a:tableStyleId>
              </a:tblPr>
              <a:tblGrid>
                <a:gridCol w="1854820">
                  <a:extLst>
                    <a:ext uri="{9D8B030D-6E8A-4147-A177-3AD203B41FA5}">
                      <a16:colId xmlns:a16="http://schemas.microsoft.com/office/drawing/2014/main" val="2050730869"/>
                    </a:ext>
                  </a:extLst>
                </a:gridCol>
                <a:gridCol w="2092629">
                  <a:extLst>
                    <a:ext uri="{9D8B030D-6E8A-4147-A177-3AD203B41FA5}">
                      <a16:colId xmlns:a16="http://schemas.microsoft.com/office/drawing/2014/main" val="2024904249"/>
                    </a:ext>
                  </a:extLst>
                </a:gridCol>
                <a:gridCol w="2264925">
                  <a:extLst>
                    <a:ext uri="{9D8B030D-6E8A-4147-A177-3AD203B41FA5}">
                      <a16:colId xmlns:a16="http://schemas.microsoft.com/office/drawing/2014/main" val="1687209255"/>
                    </a:ext>
                  </a:extLst>
                </a:gridCol>
                <a:gridCol w="1197118">
                  <a:extLst>
                    <a:ext uri="{9D8B030D-6E8A-4147-A177-3AD203B41FA5}">
                      <a16:colId xmlns:a16="http://schemas.microsoft.com/office/drawing/2014/main" val="988872615"/>
                    </a:ext>
                  </a:extLst>
                </a:gridCol>
                <a:gridCol w="2158262">
                  <a:extLst>
                    <a:ext uri="{9D8B030D-6E8A-4147-A177-3AD203B41FA5}">
                      <a16:colId xmlns:a16="http://schemas.microsoft.com/office/drawing/2014/main" val="250642775"/>
                    </a:ext>
                  </a:extLst>
                </a:gridCol>
                <a:gridCol w="1561163">
                  <a:extLst>
                    <a:ext uri="{9D8B030D-6E8A-4147-A177-3AD203B41FA5}">
                      <a16:colId xmlns:a16="http://schemas.microsoft.com/office/drawing/2014/main" val="2730357208"/>
                    </a:ext>
                  </a:extLst>
                </a:gridCol>
              </a:tblGrid>
              <a:tr h="809652">
                <a:tc>
                  <a:txBody>
                    <a:bodyPr/>
                    <a:lstStyle/>
                    <a:p>
                      <a:pPr algn="l"/>
                      <a:r>
                        <a:rPr lang="fr-FR" sz="1400" dirty="0"/>
                        <a:t>Activités</a:t>
                      </a:r>
                    </a:p>
                  </a:txBody>
                  <a:tcPr/>
                </a:tc>
                <a:tc>
                  <a:txBody>
                    <a:bodyPr/>
                    <a:lstStyle/>
                    <a:p>
                      <a:pPr algn="l"/>
                      <a:r>
                        <a:rPr lang="fr-FR" sz="1400" b="1" cap="small" normalizeH="0" baseline="0" dirty="0"/>
                        <a:t>A</a:t>
                      </a:r>
                      <a:r>
                        <a:rPr lang="fr-FR" sz="1400" b="1" cap="none" normalizeH="0" baseline="0" dirty="0"/>
                        <a:t>spects </a:t>
                      </a:r>
                      <a:endParaRPr lang="fr-FR" sz="1400" b="1" cap="small" normalizeH="0" baseline="0" dirty="0"/>
                    </a:p>
                  </a:txBody>
                  <a:tcPr/>
                </a:tc>
                <a:tc>
                  <a:txBody>
                    <a:bodyPr/>
                    <a:lstStyle/>
                    <a:p>
                      <a:pPr algn="l"/>
                      <a:r>
                        <a:rPr lang="fr-FR" sz="1400" dirty="0"/>
                        <a:t>Impacts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a:t>Criticité 2</a:t>
                      </a:r>
                      <a:endParaRPr lang="fr-FR" sz="12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b="1" dirty="0"/>
                        <a:t>Signification des aspects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b="1" dirty="0"/>
                        <a:t>Classement  </a:t>
                      </a:r>
                    </a:p>
                  </a:txBody>
                  <a:tcPr/>
                </a:tc>
                <a:extLst>
                  <a:ext uri="{0D108BD9-81ED-4DB2-BD59-A6C34878D82A}">
                    <a16:rowId xmlns:a16="http://schemas.microsoft.com/office/drawing/2014/main" val="4074291099"/>
                  </a:ext>
                </a:extLst>
              </a:tr>
              <a:tr h="818919">
                <a:tc rowSpan="2">
                  <a:txBody>
                    <a:bodyPr/>
                    <a:lstStyle/>
                    <a:p>
                      <a:br>
                        <a:rPr lang="fr-FR" sz="1400" b="0" kern="1200" dirty="0">
                          <a:solidFill>
                            <a:schemeClr val="dk1"/>
                          </a:solidFill>
                          <a:effectLst/>
                        </a:rPr>
                      </a:br>
                      <a:r>
                        <a:rPr lang="fr-FR" sz="1400" b="0" kern="1200" dirty="0">
                          <a:solidFill>
                            <a:schemeClr val="dk1"/>
                          </a:solidFill>
                          <a:effectLst/>
                        </a:rPr>
                        <a:t>Analyses chimiques</a:t>
                      </a:r>
                      <a:endParaRPr lang="fr-FR" sz="1400" dirty="0"/>
                    </a:p>
                  </a:txBody>
                  <a:tcPr/>
                </a:tc>
                <a:tc>
                  <a:txBody>
                    <a:bodyPr/>
                    <a:lstStyle/>
                    <a:p>
                      <a:r>
                        <a:rPr lang="fr-FR" sz="1400" b="0" kern="1200" dirty="0">
                          <a:solidFill>
                            <a:schemeClr val="dk1"/>
                          </a:solidFill>
                          <a:effectLst/>
                        </a:rPr>
                        <a:t>Rejet de solutions contenant le Cd</a:t>
                      </a:r>
                      <a:endParaRPr lang="fr-FR" sz="1400" dirty="0"/>
                    </a:p>
                  </a:txBody>
                  <a:tcPr/>
                </a:tc>
                <a:tc>
                  <a:txBody>
                    <a:bodyPr/>
                    <a:lstStyle/>
                    <a:p>
                      <a:r>
                        <a:rPr lang="fr-FR" sz="1400" b="0" kern="1200" dirty="0">
                          <a:solidFill>
                            <a:schemeClr val="dk1"/>
                          </a:solidFill>
                          <a:effectLst/>
                        </a:rPr>
                        <a:t>Pollution de la mer</a:t>
                      </a:r>
                      <a:endParaRPr lang="fr-FR" sz="1400" dirty="0"/>
                    </a:p>
                  </a:txBody>
                  <a:tcPr/>
                </a:tc>
                <a:tc>
                  <a:txBody>
                    <a:bodyPr/>
                    <a:lstStyle/>
                    <a:p>
                      <a:r>
                        <a:rPr lang="fr-FR" sz="1400" dirty="0"/>
                        <a:t>54</a:t>
                      </a:r>
                    </a:p>
                  </a:txBody>
                  <a:tcPr/>
                </a:tc>
                <a:tc>
                  <a:txBody>
                    <a:bodyPr/>
                    <a:lstStyle/>
                    <a:p>
                      <a:r>
                        <a:rPr lang="fr-FR" sz="1400" dirty="0"/>
                        <a:t>Modéré</a:t>
                      </a:r>
                    </a:p>
                  </a:txBody>
                  <a:tcPr/>
                </a:tc>
                <a:tc>
                  <a:txBody>
                    <a:bodyPr/>
                    <a:lstStyle/>
                    <a:p>
                      <a:pPr algn="ctr"/>
                      <a:r>
                        <a:rPr lang="fr-FR" sz="1400" dirty="0"/>
                        <a:t>C</a:t>
                      </a:r>
                    </a:p>
                  </a:txBody>
                  <a:tcPr/>
                </a:tc>
                <a:extLst>
                  <a:ext uri="{0D108BD9-81ED-4DB2-BD59-A6C34878D82A}">
                    <a16:rowId xmlns:a16="http://schemas.microsoft.com/office/drawing/2014/main" val="1108870269"/>
                  </a:ext>
                </a:extLst>
              </a:tr>
              <a:tr h="1345513">
                <a:tc vMerge="1">
                  <a:txBody>
                    <a:bodyPr/>
                    <a:lstStyle/>
                    <a:p>
                      <a:endParaRPr lang="fr-FR" sz="1200" dirty="0"/>
                    </a:p>
                  </a:txBody>
                  <a:tcPr/>
                </a:tc>
                <a:tc>
                  <a:txBody>
                    <a:bodyPr/>
                    <a:lstStyle/>
                    <a:p>
                      <a:r>
                        <a:rPr lang="fr-FR" sz="1400" b="0" kern="1200" dirty="0">
                          <a:solidFill>
                            <a:schemeClr val="dk1"/>
                          </a:solidFill>
                          <a:effectLst/>
                        </a:rPr>
                        <a:t>Explosion suite à une perte de contrôle d’une réaction exothermique</a:t>
                      </a:r>
                      <a:endParaRPr lang="fr-FR" sz="1400" dirty="0"/>
                    </a:p>
                  </a:txBody>
                  <a:tcPr/>
                </a:tc>
                <a:tc>
                  <a:txBody>
                    <a:bodyPr/>
                    <a:lstStyle/>
                    <a:p>
                      <a:r>
                        <a:rPr lang="fr-FR" sz="1400" b="0" kern="1200" dirty="0">
                          <a:solidFill>
                            <a:schemeClr val="dk1"/>
                          </a:solidFill>
                          <a:effectLst/>
                        </a:rPr>
                        <a:t>Atteinte à l’homme</a:t>
                      </a:r>
                      <a:endParaRPr lang="fr-FR" sz="1400" dirty="0"/>
                    </a:p>
                  </a:txBody>
                  <a:tcPr/>
                </a:tc>
                <a:tc>
                  <a:txBody>
                    <a:bodyPr/>
                    <a:lstStyle/>
                    <a:p>
                      <a:r>
                        <a:rPr lang="fr-FR" sz="1400" dirty="0"/>
                        <a:t>16</a:t>
                      </a:r>
                    </a:p>
                  </a:txBody>
                  <a:tcPr/>
                </a:tc>
                <a:tc>
                  <a:txBody>
                    <a:bodyPr/>
                    <a:lstStyle/>
                    <a:p>
                      <a:r>
                        <a:rPr lang="fr-FR" sz="1400" dirty="0"/>
                        <a:t>Faible </a:t>
                      </a:r>
                    </a:p>
                  </a:txBody>
                  <a:tcPr/>
                </a:tc>
                <a:tc>
                  <a:txBody>
                    <a:bodyPr/>
                    <a:lstStyle/>
                    <a:p>
                      <a:pPr algn="ctr"/>
                      <a:r>
                        <a:rPr lang="fr-FR" sz="1400" dirty="0"/>
                        <a:t>D</a:t>
                      </a:r>
                    </a:p>
                  </a:txBody>
                  <a:tcPr/>
                </a:tc>
                <a:extLst>
                  <a:ext uri="{0D108BD9-81ED-4DB2-BD59-A6C34878D82A}">
                    <a16:rowId xmlns:a16="http://schemas.microsoft.com/office/drawing/2014/main" val="3810445372"/>
                  </a:ext>
                </a:extLst>
              </a:tr>
              <a:tr h="1041687">
                <a:tc>
                  <a:txBody>
                    <a:bodyPr/>
                    <a:lstStyle/>
                    <a:p>
                      <a:r>
                        <a:rPr lang="fr-FR" sz="1400" b="0" kern="1200" dirty="0">
                          <a:solidFill>
                            <a:schemeClr val="dk1"/>
                          </a:solidFill>
                          <a:effectLst/>
                        </a:rPr>
                        <a:t>Stockage des produits chimiques</a:t>
                      </a:r>
                      <a:endParaRPr lang="fr-FR" sz="1400" dirty="0"/>
                    </a:p>
                  </a:txBody>
                  <a:tcPr/>
                </a:tc>
                <a:tc>
                  <a:txBody>
                    <a:bodyPr/>
                    <a:lstStyle/>
                    <a:p>
                      <a:r>
                        <a:rPr lang="fr-FR" sz="1400" b="0" kern="1200" dirty="0">
                          <a:solidFill>
                            <a:schemeClr val="dk1"/>
                          </a:solidFill>
                          <a:effectLst/>
                        </a:rPr>
                        <a:t>Fuite de produit inflammable ou corrosif </a:t>
                      </a:r>
                      <a:endParaRPr lang="fr-FR" sz="1400" dirty="0"/>
                    </a:p>
                  </a:txBody>
                  <a:tcPr/>
                </a:tc>
                <a:tc>
                  <a:txBody>
                    <a:bodyPr/>
                    <a:lstStyle/>
                    <a:p>
                      <a:r>
                        <a:rPr lang="fr-FR" sz="1400" b="0" kern="1200" dirty="0">
                          <a:solidFill>
                            <a:schemeClr val="dk1"/>
                          </a:solidFill>
                          <a:effectLst/>
                        </a:rPr>
                        <a:t>Pollution du sol </a:t>
                      </a:r>
                      <a:endParaRPr lang="fr-FR" sz="1400" dirty="0"/>
                    </a:p>
                  </a:txBody>
                  <a:tcPr/>
                </a:tc>
                <a:tc>
                  <a:txBody>
                    <a:bodyPr/>
                    <a:lstStyle/>
                    <a:p>
                      <a:r>
                        <a:rPr lang="fr-FR" sz="1400" dirty="0"/>
                        <a:t>72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a:t>Significatif</a:t>
                      </a:r>
                    </a:p>
                    <a:p>
                      <a:endParaRPr lang="fr-FR" sz="1400" dirty="0"/>
                    </a:p>
                  </a:txBody>
                  <a:tcPr/>
                </a:tc>
                <a:tc>
                  <a:txBody>
                    <a:bodyPr/>
                    <a:lstStyle/>
                    <a:p>
                      <a:pPr algn="ctr"/>
                      <a:r>
                        <a:rPr lang="fr-FR" sz="1400" dirty="0"/>
                        <a:t>B</a:t>
                      </a:r>
                    </a:p>
                  </a:txBody>
                  <a:tcPr/>
                </a:tc>
                <a:extLst>
                  <a:ext uri="{0D108BD9-81ED-4DB2-BD59-A6C34878D82A}">
                    <a16:rowId xmlns:a16="http://schemas.microsoft.com/office/drawing/2014/main" val="1995608431"/>
                  </a:ext>
                </a:extLst>
              </a:tr>
              <a:tr h="1024578">
                <a:tc>
                  <a:txBody>
                    <a:bodyPr/>
                    <a:lstStyle/>
                    <a:p>
                      <a:r>
                        <a:rPr lang="fr-FR" sz="1400" b="0" kern="1200" dirty="0">
                          <a:solidFill>
                            <a:schemeClr val="dk1"/>
                          </a:solidFill>
                          <a:effectLst/>
                        </a:rPr>
                        <a:t>Analyses physiques</a:t>
                      </a:r>
                      <a:endParaRPr lang="fr-FR" sz="1400" dirty="0"/>
                    </a:p>
                  </a:txBody>
                  <a:tcPr/>
                </a:tc>
                <a:tc>
                  <a:txBody>
                    <a:bodyPr/>
                    <a:lstStyle/>
                    <a:p>
                      <a:r>
                        <a:rPr lang="fr-FR" sz="1400" b="0" kern="1200" dirty="0">
                          <a:solidFill>
                            <a:schemeClr val="dk1"/>
                          </a:solidFill>
                          <a:effectLst/>
                        </a:rPr>
                        <a:t>Risques de fuite de rayonnement U-V</a:t>
                      </a:r>
                      <a:endParaRPr lang="fr-FR" sz="1400" dirty="0"/>
                    </a:p>
                  </a:txBody>
                  <a:tcPr/>
                </a:tc>
                <a:tc>
                  <a:txBody>
                    <a:bodyPr/>
                    <a:lstStyle/>
                    <a:p>
                      <a:r>
                        <a:rPr lang="fr-FR" sz="1400" b="0" kern="1200" dirty="0">
                          <a:solidFill>
                            <a:schemeClr val="dk1"/>
                          </a:solidFill>
                          <a:effectLst/>
                        </a:rPr>
                        <a:t>Lésion cutanée, oculaire ou irritation respiratoire</a:t>
                      </a:r>
                      <a:endParaRPr lang="fr-FR" sz="1400" dirty="0"/>
                    </a:p>
                  </a:txBody>
                  <a:tcPr/>
                </a:tc>
                <a:tc>
                  <a:txBody>
                    <a:bodyPr/>
                    <a:lstStyle/>
                    <a:p>
                      <a:r>
                        <a:rPr lang="fr-FR" sz="1400" dirty="0"/>
                        <a:t>108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a:t>Significatif</a:t>
                      </a:r>
                    </a:p>
                    <a:p>
                      <a:endParaRPr lang="fr-FR" sz="1400" dirty="0"/>
                    </a:p>
                  </a:txBody>
                  <a:tcPr/>
                </a:tc>
                <a:tc>
                  <a:txBody>
                    <a:bodyPr/>
                    <a:lstStyle/>
                    <a:p>
                      <a:pPr algn="ctr"/>
                      <a:r>
                        <a:rPr lang="fr-FR" sz="1400" dirty="0"/>
                        <a:t>A</a:t>
                      </a:r>
                    </a:p>
                  </a:txBody>
                  <a:tcPr/>
                </a:tc>
                <a:extLst>
                  <a:ext uri="{0D108BD9-81ED-4DB2-BD59-A6C34878D82A}">
                    <a16:rowId xmlns:a16="http://schemas.microsoft.com/office/drawing/2014/main" val="936522905"/>
                  </a:ext>
                </a:extLst>
              </a:tr>
            </a:tbl>
          </a:graphicData>
        </a:graphic>
      </p:graphicFrame>
      <p:sp>
        <p:nvSpPr>
          <p:cNvPr id="5" name="TextBox 4">
            <a:extLst>
              <a:ext uri="{FF2B5EF4-FFF2-40B4-BE49-F238E27FC236}">
                <a16:creationId xmlns:a16="http://schemas.microsoft.com/office/drawing/2014/main" id="{B00A9724-8CCE-3FA5-C88B-5E2EA1098441}"/>
              </a:ext>
            </a:extLst>
          </p:cNvPr>
          <p:cNvSpPr txBox="1"/>
          <p:nvPr/>
        </p:nvSpPr>
        <p:spPr>
          <a:xfrm>
            <a:off x="427435" y="6501607"/>
            <a:ext cx="6222670" cy="307777"/>
          </a:xfrm>
          <a:prstGeom prst="rect">
            <a:avLst/>
          </a:prstGeom>
          <a:noFill/>
        </p:spPr>
        <p:txBody>
          <a:bodyPr wrap="square">
            <a:spAutoFit/>
          </a:bodyPr>
          <a:lstStyle/>
          <a:p>
            <a:r>
              <a:rPr lang="fr-FR" sz="1400" dirty="0">
                <a:solidFill>
                  <a:srgbClr val="1E4C7C"/>
                </a:solidFill>
                <a:latin typeface="Arial" charset="0"/>
              </a:rPr>
              <a:t>Iso 14001 version 2015 </a:t>
            </a:r>
          </a:p>
        </p:txBody>
      </p:sp>
    </p:spTree>
    <p:extLst>
      <p:ext uri="{BB962C8B-B14F-4D97-AF65-F5344CB8AC3E}">
        <p14:creationId xmlns:p14="http://schemas.microsoft.com/office/powerpoint/2010/main" val="2501229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17">
            <a:extLst>
              <a:ext uri="{FF2B5EF4-FFF2-40B4-BE49-F238E27FC236}">
                <a16:creationId xmlns:a16="http://schemas.microsoft.com/office/drawing/2014/main" id="{A1DE20D1-E10E-40AA-C1CA-630139647543}"/>
              </a:ext>
            </a:extLst>
          </p:cNvPr>
          <p:cNvGraphicFramePr>
            <a:graphicFrameLocks noGrp="1"/>
          </p:cNvGraphicFramePr>
          <p:nvPr>
            <p:extLst>
              <p:ext uri="{D42A27DB-BD31-4B8C-83A1-F6EECF244321}">
                <p14:modId xmlns:p14="http://schemas.microsoft.com/office/powerpoint/2010/main" val="3231002586"/>
              </p:ext>
            </p:extLst>
          </p:nvPr>
        </p:nvGraphicFramePr>
        <p:xfrm>
          <a:off x="0" y="-11774"/>
          <a:ext cx="12192001" cy="579120"/>
        </p:xfrm>
        <a:graphic>
          <a:graphicData uri="http://schemas.openxmlformats.org/drawingml/2006/table">
            <a:tbl>
              <a:tblPr>
                <a:tableStyleId>{93296810-A885-4BE3-A3E7-6D5BEEA58F35}</a:tableStyleId>
              </a:tblPr>
              <a:tblGrid>
                <a:gridCol w="1635760">
                  <a:extLst>
                    <a:ext uri="{9D8B030D-6E8A-4147-A177-3AD203B41FA5}">
                      <a16:colId xmlns:a16="http://schemas.microsoft.com/office/drawing/2014/main" val="3884863499"/>
                    </a:ext>
                  </a:extLst>
                </a:gridCol>
                <a:gridCol w="1757680">
                  <a:extLst>
                    <a:ext uri="{9D8B030D-6E8A-4147-A177-3AD203B41FA5}">
                      <a16:colId xmlns:a16="http://schemas.microsoft.com/office/drawing/2014/main" val="131542050"/>
                    </a:ext>
                  </a:extLst>
                </a:gridCol>
                <a:gridCol w="2133600">
                  <a:extLst>
                    <a:ext uri="{9D8B030D-6E8A-4147-A177-3AD203B41FA5}">
                      <a16:colId xmlns:a16="http://schemas.microsoft.com/office/drawing/2014/main" val="1839694020"/>
                    </a:ext>
                  </a:extLst>
                </a:gridCol>
                <a:gridCol w="2854960">
                  <a:extLst>
                    <a:ext uri="{9D8B030D-6E8A-4147-A177-3AD203B41FA5}">
                      <a16:colId xmlns:a16="http://schemas.microsoft.com/office/drawing/2014/main" val="153074463"/>
                    </a:ext>
                  </a:extLst>
                </a:gridCol>
                <a:gridCol w="2207760">
                  <a:extLst>
                    <a:ext uri="{9D8B030D-6E8A-4147-A177-3AD203B41FA5}">
                      <a16:colId xmlns:a16="http://schemas.microsoft.com/office/drawing/2014/main" val="3800146553"/>
                    </a:ext>
                  </a:extLst>
                </a:gridCol>
                <a:gridCol w="1602241">
                  <a:extLst>
                    <a:ext uri="{9D8B030D-6E8A-4147-A177-3AD203B41FA5}">
                      <a16:colId xmlns:a16="http://schemas.microsoft.com/office/drawing/2014/main" val="902507604"/>
                    </a:ext>
                  </a:extLst>
                </a:gridCol>
              </a:tblGrid>
              <a:tr h="360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1" kern="1200" baseline="0" dirty="0">
                          <a:solidFill>
                            <a:schemeClr val="bg1"/>
                          </a:solidFill>
                          <a:latin typeface="+mn-lt"/>
                          <a:ea typeface="+mn-ea"/>
                          <a:cs typeface="+mn-cs"/>
                        </a:rPr>
                        <a:t>Contexte de l’organisme</a:t>
                      </a:r>
                      <a:r>
                        <a:rPr lang="fr-FR" sz="1400" b="1" kern="1200" baseline="0" dirty="0">
                          <a:solidFill>
                            <a:schemeClr val="bg1"/>
                          </a:solidFill>
                          <a:latin typeface="+mn-lt"/>
                          <a:ea typeface="+mn-ea"/>
                          <a:cs typeface="+mn-cs"/>
                        </a:rPr>
                        <a:t> </a:t>
                      </a:r>
                      <a:endParaRPr lang="fr-FR" sz="1400" b="1" kern="1200" dirty="0">
                        <a:solidFill>
                          <a:schemeClr val="bg1"/>
                        </a:solidFill>
                        <a:latin typeface="+mn-lt"/>
                        <a:ea typeface="+mn-ea"/>
                        <a:cs typeface="+mn-cs"/>
                      </a:endParaRPr>
                    </a:p>
                  </a:txBody>
                  <a:tcPr anchor="ctr">
                    <a:solidFill>
                      <a:schemeClr val="tx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chemeClr val="bg1"/>
                          </a:solidFill>
                          <a:latin typeface="+mn-lt"/>
                          <a:ea typeface="+mn-ea"/>
                          <a:cs typeface="+mn-cs"/>
                        </a:rPr>
                        <a:t>Analyse SWOT</a:t>
                      </a:r>
                    </a:p>
                  </a:txBody>
                  <a:tcPr anchor="ctr">
                    <a:solidFill>
                      <a:schemeClr val="accent1"/>
                    </a:solidFill>
                  </a:tcPr>
                </a:tc>
                <a:tc>
                  <a:txBody>
                    <a:bodyPr/>
                    <a:lstStyle/>
                    <a:p>
                      <a:pPr algn="ctr"/>
                      <a:r>
                        <a:rPr lang="fr-FR" sz="1400" b="1" dirty="0">
                          <a:solidFill>
                            <a:schemeClr val="bg1"/>
                          </a:solidFill>
                        </a:rPr>
                        <a:t>Analyse PESTEL</a:t>
                      </a:r>
                      <a:endParaRPr lang="fr-FR" sz="1400" b="1" kern="1200" dirty="0">
                        <a:solidFill>
                          <a:schemeClr val="bg1"/>
                        </a:solidFill>
                        <a:latin typeface="+mn-lt"/>
                        <a:ea typeface="+mn-ea"/>
                        <a:cs typeface="+mn-cs"/>
                      </a:endParaRPr>
                    </a:p>
                  </a:txBody>
                  <a:tcPr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chemeClr val="bg1"/>
                          </a:solidFill>
                          <a:latin typeface="+mn-lt"/>
                          <a:ea typeface="+mn-ea"/>
                          <a:cs typeface="+mn-cs"/>
                        </a:rPr>
                        <a:t>La Grille d’évaluation de l’enjeu des AE/IE </a:t>
                      </a:r>
                    </a:p>
                  </a:txBody>
                  <a:tcPr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chemeClr val="tx2">
                              <a:lumMod val="60000"/>
                              <a:lumOff val="40000"/>
                            </a:schemeClr>
                          </a:solidFill>
                          <a:latin typeface="+mn-lt"/>
                          <a:ea typeface="+mn-ea"/>
                          <a:cs typeface="+mn-cs"/>
                        </a:rPr>
                        <a:t>Les</a:t>
                      </a:r>
                      <a:r>
                        <a:rPr lang="fr-FR" sz="1400" b="1" kern="1200" baseline="0" dirty="0">
                          <a:solidFill>
                            <a:schemeClr val="tx2">
                              <a:lumMod val="60000"/>
                              <a:lumOff val="40000"/>
                            </a:schemeClr>
                          </a:solidFill>
                          <a:latin typeface="+mn-lt"/>
                          <a:ea typeface="+mn-ea"/>
                          <a:cs typeface="+mn-cs"/>
                        </a:rPr>
                        <a:t> solutions</a:t>
                      </a:r>
                      <a:endParaRPr lang="fr-FR" sz="1400" b="1" kern="1200" dirty="0">
                        <a:solidFill>
                          <a:schemeClr val="tx2">
                            <a:lumMod val="60000"/>
                            <a:lumOff val="40000"/>
                          </a:schemeClr>
                        </a:solidFill>
                        <a:latin typeface="+mn-lt"/>
                        <a:ea typeface="+mn-ea"/>
                        <a:cs typeface="+mn-cs"/>
                      </a:endParaRPr>
                    </a:p>
                  </a:txBody>
                  <a:tcPr anchor="ctr">
                    <a:solidFill>
                      <a:schemeClr val="bg1"/>
                    </a:solidFill>
                  </a:tcPr>
                </a:tc>
                <a:tc>
                  <a:txBody>
                    <a:bodyPr/>
                    <a:lstStyle/>
                    <a:p>
                      <a:pPr algn="ctr"/>
                      <a:r>
                        <a:rPr lang="fr-FR" sz="1400" b="1" kern="1200" dirty="0">
                          <a:solidFill>
                            <a:schemeClr val="bg1"/>
                          </a:solidFill>
                          <a:latin typeface="+mn-lt"/>
                          <a:ea typeface="+mn-ea"/>
                          <a:cs typeface="+mn-cs"/>
                        </a:rPr>
                        <a:t>Conclusion </a:t>
                      </a:r>
                    </a:p>
                  </a:txBody>
                  <a:tcPr anchor="ctr">
                    <a:solidFill>
                      <a:schemeClr val="accent1"/>
                    </a:solidFill>
                  </a:tcPr>
                </a:tc>
                <a:extLst>
                  <a:ext uri="{0D108BD9-81ED-4DB2-BD59-A6C34878D82A}">
                    <a16:rowId xmlns:a16="http://schemas.microsoft.com/office/drawing/2014/main" val="2373899100"/>
                  </a:ext>
                </a:extLst>
              </a:tr>
            </a:tbl>
          </a:graphicData>
        </a:graphic>
      </p:graphicFrame>
      <p:graphicFrame>
        <p:nvGraphicFramePr>
          <p:cNvPr id="2" name="Tableau 1">
            <a:extLst>
              <a:ext uri="{FF2B5EF4-FFF2-40B4-BE49-F238E27FC236}">
                <a16:creationId xmlns:a16="http://schemas.microsoft.com/office/drawing/2014/main" id="{17A93BC5-EED2-3A3E-899F-DD1BFFB25B40}"/>
              </a:ext>
            </a:extLst>
          </p:cNvPr>
          <p:cNvGraphicFramePr>
            <a:graphicFrameLocks noGrp="1"/>
          </p:cNvGraphicFramePr>
          <p:nvPr>
            <p:extLst>
              <p:ext uri="{D42A27DB-BD31-4B8C-83A1-F6EECF244321}">
                <p14:modId xmlns:p14="http://schemas.microsoft.com/office/powerpoint/2010/main" val="4184687235"/>
              </p:ext>
            </p:extLst>
          </p:nvPr>
        </p:nvGraphicFramePr>
        <p:xfrm>
          <a:off x="532563" y="828435"/>
          <a:ext cx="11324492" cy="5767095"/>
        </p:xfrm>
        <a:graphic>
          <a:graphicData uri="http://schemas.openxmlformats.org/drawingml/2006/table">
            <a:tbl>
              <a:tblPr firstRow="1">
                <a:tableStyleId>{35758FB7-9AC5-4552-8A53-C91805E547FA}</a:tableStyleId>
              </a:tblPr>
              <a:tblGrid>
                <a:gridCol w="3425658">
                  <a:extLst>
                    <a:ext uri="{9D8B030D-6E8A-4147-A177-3AD203B41FA5}">
                      <a16:colId xmlns:a16="http://schemas.microsoft.com/office/drawing/2014/main" val="686202078"/>
                    </a:ext>
                  </a:extLst>
                </a:gridCol>
                <a:gridCol w="2950774">
                  <a:extLst>
                    <a:ext uri="{9D8B030D-6E8A-4147-A177-3AD203B41FA5}">
                      <a16:colId xmlns:a16="http://schemas.microsoft.com/office/drawing/2014/main" val="3155218870"/>
                    </a:ext>
                  </a:extLst>
                </a:gridCol>
                <a:gridCol w="4948060">
                  <a:extLst>
                    <a:ext uri="{9D8B030D-6E8A-4147-A177-3AD203B41FA5}">
                      <a16:colId xmlns:a16="http://schemas.microsoft.com/office/drawing/2014/main" val="2070660890"/>
                    </a:ext>
                  </a:extLst>
                </a:gridCol>
              </a:tblGrid>
              <a:tr h="1123920">
                <a:tc>
                  <a:txBody>
                    <a:bodyPr/>
                    <a:lstStyle/>
                    <a:p>
                      <a:pPr algn="ctr"/>
                      <a:r>
                        <a:rPr lang="fr-FR" sz="2000" dirty="0"/>
                        <a:t>Activités</a:t>
                      </a:r>
                    </a:p>
                  </a:txBody>
                  <a:tcPr/>
                </a:tc>
                <a:tc>
                  <a:txBody>
                    <a:bodyPr/>
                    <a:lstStyle/>
                    <a:p>
                      <a:pPr algn="ctr"/>
                      <a:r>
                        <a:rPr lang="fr-FR" sz="2000" b="1" cap="small" normalizeH="0" baseline="0" dirty="0"/>
                        <a:t>A</a:t>
                      </a:r>
                      <a:r>
                        <a:rPr lang="fr-FR" sz="2000" b="1" cap="none" normalizeH="0" baseline="0" dirty="0"/>
                        <a:t>spects</a:t>
                      </a:r>
                      <a:r>
                        <a:rPr lang="fr-FR" sz="1600" b="1" cap="none" normalizeH="0" baseline="0" dirty="0"/>
                        <a:t> </a:t>
                      </a:r>
                      <a:endParaRPr lang="fr-FR" sz="1600" b="1" cap="small" normalizeH="0" baseline="0" dirty="0"/>
                    </a:p>
                  </a:txBody>
                  <a:tcPr/>
                </a:tc>
                <a:tc>
                  <a:txBody>
                    <a:bodyPr/>
                    <a:lstStyle/>
                    <a:p>
                      <a:pPr algn="ctr"/>
                      <a:r>
                        <a:rPr lang="en-US" sz="2000" b="1" cap="small" normalizeH="0" baseline="0" dirty="0"/>
                        <a:t>Solution et prevention</a:t>
                      </a:r>
                      <a:endParaRPr lang="fr-FR" sz="2000" b="1" cap="small" normalizeH="0" baseline="0" dirty="0"/>
                    </a:p>
                  </a:txBody>
                  <a:tcPr/>
                </a:tc>
                <a:extLst>
                  <a:ext uri="{0D108BD9-81ED-4DB2-BD59-A6C34878D82A}">
                    <a16:rowId xmlns:a16="http://schemas.microsoft.com/office/drawing/2014/main" val="1849745771"/>
                  </a:ext>
                </a:extLst>
              </a:tr>
              <a:tr h="1477218">
                <a:tc rowSpan="2">
                  <a:txBody>
                    <a:bodyPr/>
                    <a:lstStyle/>
                    <a:p>
                      <a:br>
                        <a:rPr lang="fr-FR" sz="1400" b="0" kern="1200" dirty="0">
                          <a:solidFill>
                            <a:schemeClr val="dk1"/>
                          </a:solidFill>
                          <a:effectLst/>
                        </a:rPr>
                      </a:br>
                      <a:r>
                        <a:rPr lang="fr-FR" sz="2000" b="1" kern="1200" dirty="0">
                          <a:solidFill>
                            <a:schemeClr val="dk1"/>
                          </a:solidFill>
                          <a:effectLst/>
                        </a:rPr>
                        <a:t>Analyses chimiques</a:t>
                      </a:r>
                      <a:endParaRPr lang="fr-FR" sz="1400" b="1" dirty="0"/>
                    </a:p>
                  </a:txBody>
                  <a:tcPr/>
                </a:tc>
                <a:tc>
                  <a:txBody>
                    <a:bodyPr/>
                    <a:lstStyle/>
                    <a:p>
                      <a:r>
                        <a:rPr lang="fr-FR" sz="1600" b="0" kern="1200" dirty="0">
                          <a:solidFill>
                            <a:schemeClr val="dk1"/>
                          </a:solidFill>
                          <a:effectLst/>
                        </a:rPr>
                        <a:t>Rejet de solutions contenant le Cd</a:t>
                      </a:r>
                      <a:endParaRPr lang="fr-FR" sz="1600" b="0" dirty="0"/>
                    </a:p>
                  </a:txBody>
                  <a:tcPr/>
                </a:tc>
                <a:tc>
                  <a:txBody>
                    <a:bodyPr/>
                    <a:lstStyle/>
                    <a:p>
                      <a:pPr marL="285750" indent="-285750">
                        <a:buFont typeface="Arial" panose="020B0604020202020204" pitchFamily="34" charset="0"/>
                        <a:buChar char="•"/>
                      </a:pPr>
                      <a:r>
                        <a:rPr lang="fr-FR" sz="1600" dirty="0">
                          <a:latin typeface="Times New Roman" panose="02020603050405020304" pitchFamily="18" charset="0"/>
                          <a:cs typeface="Times New Roman" panose="02020603050405020304" pitchFamily="18" charset="0"/>
                        </a:rPr>
                        <a:t>Enlèvement des déchets spéciaux et des Produits chimiques périmés par le même fournisseur (SUEZ)</a:t>
                      </a:r>
                    </a:p>
                    <a:p>
                      <a:pPr marL="285750" indent="-285750">
                        <a:buFont typeface="Arial" panose="020B0604020202020204" pitchFamily="34" charset="0"/>
                        <a:buChar char="•"/>
                      </a:pPr>
                      <a:r>
                        <a:rPr lang="fr-FR" sz="1600" dirty="0">
                          <a:latin typeface="Times New Roman" panose="02020603050405020304" pitchFamily="18" charset="0"/>
                          <a:cs typeface="Times New Roman" panose="02020603050405020304" pitchFamily="18" charset="0"/>
                        </a:rPr>
                        <a:t>Mettre en place un système de tri des déchets pour séparer les déchets contenant des métaux lourds des autres déchets</a:t>
                      </a:r>
                    </a:p>
                    <a:p>
                      <a:pPr marL="285750" indent="-285750">
                        <a:buFont typeface="Arial" panose="020B0604020202020204" pitchFamily="34" charset="0"/>
                        <a:buChar char="•"/>
                      </a:pPr>
                      <a:r>
                        <a:rPr lang="fr-FR" sz="1600" dirty="0">
                          <a:solidFill>
                            <a:srgbClr val="FF0000"/>
                          </a:solidFill>
                        </a:rPr>
                        <a:t>Mise un system de gestion des </a:t>
                      </a:r>
                      <a:r>
                        <a:rPr lang="fr-FR" sz="1600" dirty="0" err="1">
                          <a:solidFill>
                            <a:srgbClr val="FF0000"/>
                          </a:solidFill>
                        </a:rPr>
                        <a:t>dechets</a:t>
                      </a:r>
                      <a:r>
                        <a:rPr lang="fr-FR" sz="1600" dirty="0">
                          <a:solidFill>
                            <a:srgbClr val="FF0000"/>
                          </a:solidFill>
                        </a:rPr>
                        <a:t> </a:t>
                      </a:r>
                    </a:p>
                  </a:txBody>
                  <a:tcPr/>
                </a:tc>
                <a:extLst>
                  <a:ext uri="{0D108BD9-81ED-4DB2-BD59-A6C34878D82A}">
                    <a16:rowId xmlns:a16="http://schemas.microsoft.com/office/drawing/2014/main" val="2054599523"/>
                  </a:ext>
                </a:extLst>
              </a:tr>
              <a:tr h="3088695">
                <a:tc vMerge="1">
                  <a:txBody>
                    <a:bodyPr/>
                    <a:lstStyle/>
                    <a:p>
                      <a:endParaRPr lang="fr-FR" sz="1200" dirty="0"/>
                    </a:p>
                  </a:txBody>
                  <a:tcPr/>
                </a:tc>
                <a:tc>
                  <a:txBody>
                    <a:bodyPr/>
                    <a:lstStyle/>
                    <a:p>
                      <a:r>
                        <a:rPr lang="fr-FR" sz="1600" b="0" kern="1200" dirty="0">
                          <a:solidFill>
                            <a:schemeClr val="dk1"/>
                          </a:solidFill>
                          <a:effectLst/>
                        </a:rPr>
                        <a:t>Explosion suite à une perte de contrôle d’une réaction exothermique</a:t>
                      </a:r>
                      <a:endParaRPr lang="fr-FR" sz="1600" b="0" dirty="0"/>
                    </a:p>
                  </a:txBody>
                  <a:tcPr/>
                </a:tc>
                <a:tc>
                  <a:txBody>
                    <a:bodyPr/>
                    <a:lstStyle/>
                    <a:p>
                      <a:pPr marL="285750" indent="-285750">
                        <a:buFont typeface="Arial" panose="020B0604020202020204" pitchFamily="34" charset="0"/>
                        <a:buChar char="•"/>
                      </a:pPr>
                      <a:r>
                        <a:rPr lang="fr-FR" sz="1600" dirty="0"/>
                        <a:t>Instruments de surveillance continue : Des systèmes de surveillance continue, tels que des enregistreurs de données assistés, des thermomètres, et des analyseurs de concentration des réactifs pour les calculs.</a:t>
                      </a:r>
                    </a:p>
                    <a:p>
                      <a:pPr marL="285750" indent="-285750">
                        <a:buFont typeface="Arial" panose="020B0604020202020204" pitchFamily="34" charset="0"/>
                        <a:buChar char="•"/>
                      </a:pPr>
                      <a:r>
                        <a:rPr lang="fr-FR" sz="1600" dirty="0"/>
                        <a:t> Systèmes de contrôle de la pression et de la température : Utilisation de thermostats, réfrigérants et dispositifs de refroidissement.</a:t>
                      </a:r>
                    </a:p>
                    <a:p>
                      <a:pPr marL="285750" indent="-285750">
                        <a:buFont typeface="Arial" panose="020B0604020202020204" pitchFamily="34" charset="0"/>
                        <a:buChar char="•"/>
                      </a:pPr>
                      <a:r>
                        <a:rPr lang="fr-FR" sz="1600" dirty="0"/>
                        <a:t>Équipement de protection individuelle (EPI) : Lunettes de sécurité, gants résistants aux produits chimiques, masques respiratoires, chaussures de sécurité.</a:t>
                      </a:r>
                    </a:p>
                  </a:txBody>
                  <a:tcPr/>
                </a:tc>
                <a:extLst>
                  <a:ext uri="{0D108BD9-81ED-4DB2-BD59-A6C34878D82A}">
                    <a16:rowId xmlns:a16="http://schemas.microsoft.com/office/drawing/2014/main" val="1730875021"/>
                  </a:ext>
                </a:extLst>
              </a:tr>
            </a:tbl>
          </a:graphicData>
        </a:graphic>
      </p:graphicFrame>
      <p:sp>
        <p:nvSpPr>
          <p:cNvPr id="16" name="Rectangle 27">
            <a:extLst>
              <a:ext uri="{FF2B5EF4-FFF2-40B4-BE49-F238E27FC236}">
                <a16:creationId xmlns:a16="http://schemas.microsoft.com/office/drawing/2014/main" id="{249674F3-A0CA-143F-85D4-E3468F057B7A}"/>
              </a:ext>
            </a:extLst>
          </p:cNvPr>
          <p:cNvSpPr>
            <a:spLocks noChangeArrowheads="1"/>
          </p:cNvSpPr>
          <p:nvPr/>
        </p:nvSpPr>
        <p:spPr bwMode="auto">
          <a:xfrm>
            <a:off x="10056817"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a:solidFill>
                  <a:srgbClr val="1E4C7C"/>
                </a:solidFill>
                <a:latin typeface="Arial" charset="0"/>
              </a:rPr>
              <a:pPr algn="r"/>
              <a:t>14</a:t>
            </a:fld>
            <a:endParaRPr lang="fr-FR" sz="1200" b="1" dirty="0">
              <a:solidFill>
                <a:srgbClr val="1E4C7C"/>
              </a:solidFill>
              <a:latin typeface="Arial" charset="0"/>
            </a:endParaRPr>
          </a:p>
        </p:txBody>
      </p:sp>
      <p:sp>
        <p:nvSpPr>
          <p:cNvPr id="18" name="Rectangle 17">
            <a:extLst>
              <a:ext uri="{FF2B5EF4-FFF2-40B4-BE49-F238E27FC236}">
                <a16:creationId xmlns:a16="http://schemas.microsoft.com/office/drawing/2014/main" id="{E333C587-36E6-ED33-044C-F633E27E5956}"/>
              </a:ext>
            </a:extLst>
          </p:cNvPr>
          <p:cNvSpPr>
            <a:spLocks noChangeArrowheads="1"/>
          </p:cNvSpPr>
          <p:nvPr/>
        </p:nvSpPr>
        <p:spPr bwMode="auto">
          <a:xfrm>
            <a:off x="1524000" y="6508757"/>
            <a:ext cx="9144000" cy="358775"/>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19" name="Rectangle 18">
            <a:extLst>
              <a:ext uri="{FF2B5EF4-FFF2-40B4-BE49-F238E27FC236}">
                <a16:creationId xmlns:a16="http://schemas.microsoft.com/office/drawing/2014/main" id="{F7482A04-BB1C-C4DD-9657-CBDCD3991517}"/>
              </a:ext>
            </a:extLst>
          </p:cNvPr>
          <p:cNvSpPr>
            <a:spLocks noChangeArrowheads="1"/>
          </p:cNvSpPr>
          <p:nvPr/>
        </p:nvSpPr>
        <p:spPr bwMode="auto">
          <a:xfrm>
            <a:off x="1524000" y="6461125"/>
            <a:ext cx="9144000" cy="406400"/>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21" name="Rectangle 20">
            <a:extLst>
              <a:ext uri="{FF2B5EF4-FFF2-40B4-BE49-F238E27FC236}">
                <a16:creationId xmlns:a16="http://schemas.microsoft.com/office/drawing/2014/main" id="{B6B166BF-6B18-5718-95F4-FE48306A081A}"/>
              </a:ext>
            </a:extLst>
          </p:cNvPr>
          <p:cNvSpPr>
            <a:spLocks noChangeArrowheads="1"/>
          </p:cNvSpPr>
          <p:nvPr/>
        </p:nvSpPr>
        <p:spPr bwMode="auto">
          <a:xfrm>
            <a:off x="11114778"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smtClean="0">
                <a:solidFill>
                  <a:srgbClr val="1E4C7C"/>
                </a:solidFill>
                <a:latin typeface="Arial" charset="0"/>
              </a:rPr>
              <a:pPr algn="r"/>
              <a:t>14</a:t>
            </a:fld>
            <a:endParaRPr lang="fr-FR" sz="1200" b="1" dirty="0">
              <a:solidFill>
                <a:srgbClr val="1E4C7C"/>
              </a:solidFill>
              <a:latin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17">
            <a:extLst>
              <a:ext uri="{FF2B5EF4-FFF2-40B4-BE49-F238E27FC236}">
                <a16:creationId xmlns:a16="http://schemas.microsoft.com/office/drawing/2014/main" id="{07283297-DBC5-F903-9791-B6BBADDD3705}"/>
              </a:ext>
            </a:extLst>
          </p:cNvPr>
          <p:cNvGraphicFramePr>
            <a:graphicFrameLocks noGrp="1"/>
          </p:cNvGraphicFramePr>
          <p:nvPr>
            <p:extLst>
              <p:ext uri="{D42A27DB-BD31-4B8C-83A1-F6EECF244321}">
                <p14:modId xmlns:p14="http://schemas.microsoft.com/office/powerpoint/2010/main" val="2480425038"/>
              </p:ext>
            </p:extLst>
          </p:nvPr>
        </p:nvGraphicFramePr>
        <p:xfrm>
          <a:off x="0" y="-11774"/>
          <a:ext cx="12192001" cy="579120"/>
        </p:xfrm>
        <a:graphic>
          <a:graphicData uri="http://schemas.openxmlformats.org/drawingml/2006/table">
            <a:tbl>
              <a:tblPr>
                <a:tableStyleId>{93296810-A885-4BE3-A3E7-6D5BEEA58F35}</a:tableStyleId>
              </a:tblPr>
              <a:tblGrid>
                <a:gridCol w="1635760">
                  <a:extLst>
                    <a:ext uri="{9D8B030D-6E8A-4147-A177-3AD203B41FA5}">
                      <a16:colId xmlns:a16="http://schemas.microsoft.com/office/drawing/2014/main" val="3884863499"/>
                    </a:ext>
                  </a:extLst>
                </a:gridCol>
                <a:gridCol w="1757680">
                  <a:extLst>
                    <a:ext uri="{9D8B030D-6E8A-4147-A177-3AD203B41FA5}">
                      <a16:colId xmlns:a16="http://schemas.microsoft.com/office/drawing/2014/main" val="131542050"/>
                    </a:ext>
                  </a:extLst>
                </a:gridCol>
                <a:gridCol w="2133600">
                  <a:extLst>
                    <a:ext uri="{9D8B030D-6E8A-4147-A177-3AD203B41FA5}">
                      <a16:colId xmlns:a16="http://schemas.microsoft.com/office/drawing/2014/main" val="1839694020"/>
                    </a:ext>
                  </a:extLst>
                </a:gridCol>
                <a:gridCol w="2854960">
                  <a:extLst>
                    <a:ext uri="{9D8B030D-6E8A-4147-A177-3AD203B41FA5}">
                      <a16:colId xmlns:a16="http://schemas.microsoft.com/office/drawing/2014/main" val="153074463"/>
                    </a:ext>
                  </a:extLst>
                </a:gridCol>
                <a:gridCol w="2207760">
                  <a:extLst>
                    <a:ext uri="{9D8B030D-6E8A-4147-A177-3AD203B41FA5}">
                      <a16:colId xmlns:a16="http://schemas.microsoft.com/office/drawing/2014/main" val="3800146553"/>
                    </a:ext>
                  </a:extLst>
                </a:gridCol>
                <a:gridCol w="1602241">
                  <a:extLst>
                    <a:ext uri="{9D8B030D-6E8A-4147-A177-3AD203B41FA5}">
                      <a16:colId xmlns:a16="http://schemas.microsoft.com/office/drawing/2014/main" val="902507604"/>
                    </a:ext>
                  </a:extLst>
                </a:gridCol>
              </a:tblGrid>
              <a:tr h="360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1" kern="1200" baseline="0" dirty="0">
                          <a:solidFill>
                            <a:schemeClr val="bg1"/>
                          </a:solidFill>
                          <a:latin typeface="+mn-lt"/>
                          <a:ea typeface="+mn-ea"/>
                          <a:cs typeface="+mn-cs"/>
                        </a:rPr>
                        <a:t>Contexte de l’organisme</a:t>
                      </a:r>
                      <a:r>
                        <a:rPr lang="fr-FR" sz="1400" b="1" kern="1200" baseline="0" dirty="0">
                          <a:solidFill>
                            <a:schemeClr val="bg1"/>
                          </a:solidFill>
                          <a:latin typeface="+mn-lt"/>
                          <a:ea typeface="+mn-ea"/>
                          <a:cs typeface="+mn-cs"/>
                        </a:rPr>
                        <a:t> </a:t>
                      </a:r>
                      <a:endParaRPr lang="fr-FR" sz="1400" b="1" kern="1200" dirty="0">
                        <a:solidFill>
                          <a:schemeClr val="bg1"/>
                        </a:solidFill>
                        <a:latin typeface="+mn-lt"/>
                        <a:ea typeface="+mn-ea"/>
                        <a:cs typeface="+mn-cs"/>
                      </a:endParaRPr>
                    </a:p>
                  </a:txBody>
                  <a:tcPr anchor="ctr">
                    <a:solidFill>
                      <a:schemeClr val="tx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chemeClr val="bg1"/>
                          </a:solidFill>
                          <a:latin typeface="+mn-lt"/>
                          <a:ea typeface="+mn-ea"/>
                          <a:cs typeface="+mn-cs"/>
                        </a:rPr>
                        <a:t>Analyse SWOT</a:t>
                      </a:r>
                    </a:p>
                  </a:txBody>
                  <a:tcPr anchor="ctr">
                    <a:solidFill>
                      <a:schemeClr val="accent1"/>
                    </a:solidFill>
                  </a:tcPr>
                </a:tc>
                <a:tc>
                  <a:txBody>
                    <a:bodyPr/>
                    <a:lstStyle/>
                    <a:p>
                      <a:pPr algn="ctr"/>
                      <a:r>
                        <a:rPr lang="fr-FR" sz="1400" b="1" dirty="0">
                          <a:solidFill>
                            <a:schemeClr val="bg1"/>
                          </a:solidFill>
                        </a:rPr>
                        <a:t>Analyse PESTEL</a:t>
                      </a:r>
                      <a:endParaRPr lang="fr-FR" sz="1400" b="1" kern="1200" dirty="0">
                        <a:solidFill>
                          <a:schemeClr val="bg1"/>
                        </a:solidFill>
                        <a:latin typeface="+mn-lt"/>
                        <a:ea typeface="+mn-ea"/>
                        <a:cs typeface="+mn-cs"/>
                      </a:endParaRPr>
                    </a:p>
                  </a:txBody>
                  <a:tcPr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chemeClr val="bg1"/>
                          </a:solidFill>
                          <a:latin typeface="+mn-lt"/>
                          <a:ea typeface="+mn-ea"/>
                          <a:cs typeface="+mn-cs"/>
                        </a:rPr>
                        <a:t>La Grille d’ évaluation de l’enjeu des AE/IE </a:t>
                      </a:r>
                    </a:p>
                  </a:txBody>
                  <a:tcPr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chemeClr val="tx2">
                              <a:lumMod val="60000"/>
                              <a:lumOff val="40000"/>
                            </a:schemeClr>
                          </a:solidFill>
                          <a:latin typeface="+mn-lt"/>
                          <a:ea typeface="+mn-ea"/>
                          <a:cs typeface="+mn-cs"/>
                        </a:rPr>
                        <a:t>Les</a:t>
                      </a:r>
                      <a:r>
                        <a:rPr lang="fr-FR" sz="1400" b="1" kern="1200" baseline="0" dirty="0">
                          <a:solidFill>
                            <a:schemeClr val="tx2">
                              <a:lumMod val="60000"/>
                              <a:lumOff val="40000"/>
                            </a:schemeClr>
                          </a:solidFill>
                          <a:latin typeface="+mn-lt"/>
                          <a:ea typeface="+mn-ea"/>
                          <a:cs typeface="+mn-cs"/>
                        </a:rPr>
                        <a:t> solutions</a:t>
                      </a:r>
                      <a:endParaRPr lang="fr-FR" sz="1400" b="1" kern="1200" dirty="0">
                        <a:solidFill>
                          <a:schemeClr val="tx2">
                            <a:lumMod val="60000"/>
                            <a:lumOff val="40000"/>
                          </a:schemeClr>
                        </a:solidFill>
                        <a:latin typeface="+mn-lt"/>
                        <a:ea typeface="+mn-ea"/>
                        <a:cs typeface="+mn-cs"/>
                      </a:endParaRPr>
                    </a:p>
                  </a:txBody>
                  <a:tcPr anchor="ctr">
                    <a:solidFill>
                      <a:schemeClr val="bg1"/>
                    </a:solidFill>
                  </a:tcPr>
                </a:tc>
                <a:tc>
                  <a:txBody>
                    <a:bodyPr/>
                    <a:lstStyle/>
                    <a:p>
                      <a:pPr algn="ctr"/>
                      <a:r>
                        <a:rPr lang="fr-FR" sz="1400" b="1" kern="1200" dirty="0">
                          <a:solidFill>
                            <a:schemeClr val="bg1"/>
                          </a:solidFill>
                          <a:latin typeface="+mn-lt"/>
                          <a:ea typeface="+mn-ea"/>
                          <a:cs typeface="+mn-cs"/>
                        </a:rPr>
                        <a:t>Conclusion </a:t>
                      </a:r>
                    </a:p>
                  </a:txBody>
                  <a:tcPr anchor="ctr">
                    <a:solidFill>
                      <a:schemeClr val="accent1"/>
                    </a:solidFill>
                  </a:tcPr>
                </a:tc>
                <a:extLst>
                  <a:ext uri="{0D108BD9-81ED-4DB2-BD59-A6C34878D82A}">
                    <a16:rowId xmlns:a16="http://schemas.microsoft.com/office/drawing/2014/main" val="2373899100"/>
                  </a:ext>
                </a:extLst>
              </a:tr>
            </a:tbl>
          </a:graphicData>
        </a:graphic>
      </p:graphicFrame>
      <p:graphicFrame>
        <p:nvGraphicFramePr>
          <p:cNvPr id="11" name="Tableau 10">
            <a:extLst>
              <a:ext uri="{FF2B5EF4-FFF2-40B4-BE49-F238E27FC236}">
                <a16:creationId xmlns:a16="http://schemas.microsoft.com/office/drawing/2014/main" id="{20AF077F-348B-670B-9317-37758ED8C13E}"/>
              </a:ext>
            </a:extLst>
          </p:cNvPr>
          <p:cNvGraphicFramePr>
            <a:graphicFrameLocks noGrp="1"/>
          </p:cNvGraphicFramePr>
          <p:nvPr>
            <p:extLst>
              <p:ext uri="{D42A27DB-BD31-4B8C-83A1-F6EECF244321}">
                <p14:modId xmlns:p14="http://schemas.microsoft.com/office/powerpoint/2010/main" val="267886965"/>
              </p:ext>
            </p:extLst>
          </p:nvPr>
        </p:nvGraphicFramePr>
        <p:xfrm>
          <a:off x="522514" y="813916"/>
          <a:ext cx="11224009" cy="5596932"/>
        </p:xfrm>
        <a:graphic>
          <a:graphicData uri="http://schemas.openxmlformats.org/drawingml/2006/table">
            <a:tbl>
              <a:tblPr firstRow="1">
                <a:tableStyleId>{35758FB7-9AC5-4552-8A53-C91805E547FA}</a:tableStyleId>
              </a:tblPr>
              <a:tblGrid>
                <a:gridCol w="2962366">
                  <a:extLst>
                    <a:ext uri="{9D8B030D-6E8A-4147-A177-3AD203B41FA5}">
                      <a16:colId xmlns:a16="http://schemas.microsoft.com/office/drawing/2014/main" val="1419079229"/>
                    </a:ext>
                  </a:extLst>
                </a:gridCol>
                <a:gridCol w="3637280">
                  <a:extLst>
                    <a:ext uri="{9D8B030D-6E8A-4147-A177-3AD203B41FA5}">
                      <a16:colId xmlns:a16="http://schemas.microsoft.com/office/drawing/2014/main" val="505522988"/>
                    </a:ext>
                  </a:extLst>
                </a:gridCol>
                <a:gridCol w="4624363">
                  <a:extLst>
                    <a:ext uri="{9D8B030D-6E8A-4147-A177-3AD203B41FA5}">
                      <a16:colId xmlns:a16="http://schemas.microsoft.com/office/drawing/2014/main" val="2363629523"/>
                    </a:ext>
                  </a:extLst>
                </a:gridCol>
              </a:tblGrid>
              <a:tr h="1024932">
                <a:tc>
                  <a:txBody>
                    <a:bodyPr/>
                    <a:lstStyle/>
                    <a:p>
                      <a:pPr algn="ctr"/>
                      <a:r>
                        <a:rPr lang="fr-FR" sz="2000" dirty="0"/>
                        <a:t>Activités</a:t>
                      </a:r>
                    </a:p>
                  </a:txBody>
                  <a:tcPr/>
                </a:tc>
                <a:tc>
                  <a:txBody>
                    <a:bodyPr/>
                    <a:lstStyle/>
                    <a:p>
                      <a:pPr algn="ctr"/>
                      <a:r>
                        <a:rPr lang="fr-FR" sz="2000" b="1" cap="small" normalizeH="0" baseline="0" dirty="0"/>
                        <a:t>A</a:t>
                      </a:r>
                      <a:r>
                        <a:rPr lang="fr-FR" sz="2000" b="1" cap="none" normalizeH="0" baseline="0" dirty="0"/>
                        <a:t>spects </a:t>
                      </a:r>
                      <a:endParaRPr lang="fr-FR" sz="2000" b="1" cap="small" normalizeH="0" baseline="0" dirty="0"/>
                    </a:p>
                  </a:txBody>
                  <a:tcPr/>
                </a:tc>
                <a:tc>
                  <a:txBody>
                    <a:bodyPr/>
                    <a:lstStyle/>
                    <a:p>
                      <a:pPr algn="ctr"/>
                      <a:r>
                        <a:rPr lang="en-US" sz="2000" b="1" cap="small" normalizeH="0" baseline="0" dirty="0"/>
                        <a:t>solution et preventions</a:t>
                      </a:r>
                      <a:endParaRPr lang="fr-FR" sz="2000" b="1" cap="small" normalizeH="0" baseline="0" dirty="0"/>
                    </a:p>
                  </a:txBody>
                  <a:tcPr/>
                </a:tc>
                <a:extLst>
                  <a:ext uri="{0D108BD9-81ED-4DB2-BD59-A6C34878D82A}">
                    <a16:rowId xmlns:a16="http://schemas.microsoft.com/office/drawing/2014/main" val="930331192"/>
                  </a:ext>
                </a:extLst>
              </a:tr>
              <a:tr h="2347977">
                <a:tc>
                  <a:txBody>
                    <a:bodyPr/>
                    <a:lstStyle/>
                    <a:p>
                      <a:r>
                        <a:rPr lang="fr-FR" sz="2000" b="1" kern="1200" dirty="0">
                          <a:solidFill>
                            <a:schemeClr val="dk1"/>
                          </a:solidFill>
                          <a:effectLst/>
                        </a:rPr>
                        <a:t>Stockage des produits chimiques</a:t>
                      </a:r>
                      <a:endParaRPr lang="fr-FR" sz="2000" b="1" dirty="0"/>
                    </a:p>
                  </a:txBody>
                  <a:tcPr/>
                </a:tc>
                <a:tc>
                  <a:txBody>
                    <a:bodyPr/>
                    <a:lstStyle/>
                    <a:p>
                      <a:r>
                        <a:rPr lang="fr-FR" sz="1800" b="0" kern="1200" dirty="0">
                          <a:solidFill>
                            <a:schemeClr val="dk1"/>
                          </a:solidFill>
                          <a:effectLst/>
                        </a:rPr>
                        <a:t>Fuite de produit inflammable ou corrosif </a:t>
                      </a:r>
                      <a:endParaRPr lang="fr-FR" sz="1800" b="0" dirty="0"/>
                    </a:p>
                  </a:txBody>
                  <a:tcPr/>
                </a:tc>
                <a:tc>
                  <a:txBody>
                    <a:bodyPr/>
                    <a:lstStyle/>
                    <a:p>
                      <a:pPr marL="285750" indent="-285750">
                        <a:buFont typeface="Arial" panose="020B0604020202020204" pitchFamily="34" charset="0"/>
                        <a:buChar char="•"/>
                      </a:pPr>
                      <a:r>
                        <a:rPr lang="fr-FR" sz="1600" dirty="0"/>
                        <a:t>Équipements de Protection Individuelle (EPI) tels que les gants, les lunettes de sécurité, les masques respiratoires, etc.</a:t>
                      </a:r>
                    </a:p>
                    <a:p>
                      <a:pPr marL="285750" indent="-285750">
                        <a:buFont typeface="Arial" panose="020B0604020202020204" pitchFamily="34" charset="0"/>
                        <a:buChar char="•"/>
                      </a:pPr>
                      <a:r>
                        <a:rPr lang="fr-FR" sz="1600" dirty="0"/>
                        <a:t>Systèmes de prévention et de détection :</a:t>
                      </a:r>
                    </a:p>
                    <a:p>
                      <a:pPr marL="285750" indent="-285750">
                        <a:buFont typeface="Arial" panose="020B0604020202020204" pitchFamily="34" charset="0"/>
                        <a:buChar char="•"/>
                      </a:pPr>
                      <a:r>
                        <a:rPr lang="fr-FR" sz="1600" dirty="0"/>
                        <a:t>Élimination des sources d'inflammation :</a:t>
                      </a:r>
                    </a:p>
                    <a:p>
                      <a:pPr marL="285750" indent="-285750">
                        <a:buFont typeface="Arial" panose="020B0604020202020204" pitchFamily="34" charset="0"/>
                        <a:buChar char="•"/>
                      </a:pPr>
                      <a:r>
                        <a:rPr lang="fr-FR" sz="1600" dirty="0"/>
                        <a:t>Inspections régulières : Inspections périodiques pour détecter les signes de détérioration et de fuite.</a:t>
                      </a:r>
                    </a:p>
                    <a:p>
                      <a:pPr marL="285750" indent="-285750">
                        <a:buFont typeface="Arial" panose="020B0604020202020204" pitchFamily="34" charset="0"/>
                        <a:buChar char="•"/>
                      </a:pPr>
                      <a:r>
                        <a:rPr lang="fr-FR" sz="1600" dirty="0"/>
                        <a:t>Stockage de qualité.</a:t>
                      </a:r>
                    </a:p>
                    <a:p>
                      <a:pPr marL="285750" indent="-285750">
                        <a:buFont typeface="Arial" panose="020B0604020202020204" pitchFamily="34" charset="0"/>
                        <a:buChar char="•"/>
                      </a:pPr>
                      <a:r>
                        <a:rPr lang="fr-FR" sz="1600" dirty="0"/>
                        <a:t>Formation de personnel </a:t>
                      </a:r>
                    </a:p>
                  </a:txBody>
                  <a:tcPr/>
                </a:tc>
                <a:extLst>
                  <a:ext uri="{0D108BD9-81ED-4DB2-BD59-A6C34878D82A}">
                    <a16:rowId xmlns:a16="http://schemas.microsoft.com/office/drawing/2014/main" val="2525541540"/>
                  </a:ext>
                </a:extLst>
              </a:tr>
              <a:tr h="1854116">
                <a:tc>
                  <a:txBody>
                    <a:bodyPr/>
                    <a:lstStyle/>
                    <a:p>
                      <a:r>
                        <a:rPr lang="fr-FR" sz="2000" b="1" kern="1200" dirty="0">
                          <a:solidFill>
                            <a:schemeClr val="dk1"/>
                          </a:solidFill>
                          <a:effectLst/>
                        </a:rPr>
                        <a:t>Analyses physiques</a:t>
                      </a:r>
                      <a:endParaRPr lang="fr-FR" sz="2000" b="1" dirty="0"/>
                    </a:p>
                  </a:txBody>
                  <a:tcPr/>
                </a:tc>
                <a:tc>
                  <a:txBody>
                    <a:bodyPr/>
                    <a:lstStyle/>
                    <a:p>
                      <a:r>
                        <a:rPr lang="fr-FR" sz="1800" b="0" kern="1200" dirty="0">
                          <a:solidFill>
                            <a:schemeClr val="dk1"/>
                          </a:solidFill>
                          <a:effectLst/>
                        </a:rPr>
                        <a:t>Risques de fuite de rayonnement U-V</a:t>
                      </a:r>
                      <a:endParaRPr lang="fr-FR" sz="1800" dirty="0"/>
                    </a:p>
                  </a:txBody>
                  <a:tcPr/>
                </a:tc>
                <a:tc>
                  <a:txBody>
                    <a:bodyPr/>
                    <a:lstStyle/>
                    <a:p>
                      <a:pPr marL="285750" indent="-285750">
                        <a:buFont typeface="Arial" panose="020B0604020202020204" pitchFamily="34" charset="0"/>
                        <a:buChar char="•"/>
                      </a:pPr>
                      <a:r>
                        <a:rPr lang="fr-FR" sz="1600" dirty="0"/>
                        <a:t>La surveillance médicale et le suivi des travailleurs exposés aux rayons UV</a:t>
                      </a:r>
                    </a:p>
                    <a:p>
                      <a:pPr marL="285750" indent="-285750">
                        <a:buFont typeface="Arial" panose="020B0604020202020204" pitchFamily="34" charset="0"/>
                        <a:buChar char="•"/>
                      </a:pPr>
                      <a:r>
                        <a:rPr lang="fr-FR" sz="1600" dirty="0"/>
                        <a:t>Utilisation des équipements anti-UV</a:t>
                      </a:r>
                    </a:p>
                    <a:p>
                      <a:pPr marL="285750" indent="-285750">
                        <a:buFont typeface="Arial" panose="020B0604020202020204" pitchFamily="34" charset="0"/>
                        <a:buChar char="•"/>
                      </a:pPr>
                      <a:r>
                        <a:rPr lang="fr-FR" sz="1600" dirty="0"/>
                        <a:t>Encapsulation et Isolation : Utilisation  des enceintes spéciales et des chambres qui encapsulent la source UV pour limiter l'exposition.</a:t>
                      </a:r>
                    </a:p>
                    <a:p>
                      <a:pPr marL="285750" indent="-285750">
                        <a:buFont typeface="Arial" panose="020B0604020202020204" pitchFamily="34" charset="0"/>
                        <a:buChar char="•"/>
                      </a:pPr>
                      <a:r>
                        <a:rPr lang="fr-FR" sz="1600" dirty="0"/>
                        <a:t>Contrôle des Expositions </a:t>
                      </a:r>
                    </a:p>
                    <a:p>
                      <a:pPr marL="285750" indent="-285750">
                        <a:buFont typeface="Arial" panose="020B0604020202020204" pitchFamily="34" charset="0"/>
                        <a:buChar char="•"/>
                      </a:pPr>
                      <a:r>
                        <a:rPr lang="fr-FR" sz="1600" dirty="0"/>
                        <a:t>Entretien régulier des équipements</a:t>
                      </a:r>
                    </a:p>
                  </a:txBody>
                  <a:tcPr/>
                </a:tc>
                <a:extLst>
                  <a:ext uri="{0D108BD9-81ED-4DB2-BD59-A6C34878D82A}">
                    <a16:rowId xmlns:a16="http://schemas.microsoft.com/office/drawing/2014/main" val="3143497012"/>
                  </a:ext>
                </a:extLst>
              </a:tr>
            </a:tbl>
          </a:graphicData>
        </a:graphic>
      </p:graphicFrame>
    </p:spTree>
    <p:extLst>
      <p:ext uri="{BB962C8B-B14F-4D97-AF65-F5344CB8AC3E}">
        <p14:creationId xmlns:p14="http://schemas.microsoft.com/office/powerpoint/2010/main" val="376599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9FB697-F3C8-5A1C-888E-8B6163C6AEA6}"/>
              </a:ext>
            </a:extLst>
          </p:cNvPr>
          <p:cNvSpPr>
            <a:spLocks noGrp="1"/>
          </p:cNvSpPr>
          <p:nvPr>
            <p:ph idx="1"/>
          </p:nvPr>
        </p:nvSpPr>
        <p:spPr>
          <a:xfrm>
            <a:off x="323850" y="1328739"/>
            <a:ext cx="10972800" cy="4525963"/>
          </a:xfrm>
        </p:spPr>
        <p:txBody>
          <a:bodyPr>
            <a:normAutofit/>
          </a:bodyPr>
          <a:lstStyle/>
          <a:p>
            <a:r>
              <a:rPr lang="fr-FR" sz="2400" dirty="0">
                <a:latin typeface="Times New Roman" panose="02020603050405020304" pitchFamily="18" charset="0"/>
                <a:cs typeface="Times New Roman" panose="02020603050405020304" pitchFamily="18" charset="0"/>
              </a:rPr>
              <a:t>Principe des 5S</a:t>
            </a:r>
          </a:p>
        </p:txBody>
      </p:sp>
      <p:graphicFrame>
        <p:nvGraphicFramePr>
          <p:cNvPr id="5" name="Table 4">
            <a:extLst>
              <a:ext uri="{FF2B5EF4-FFF2-40B4-BE49-F238E27FC236}">
                <a16:creationId xmlns:a16="http://schemas.microsoft.com/office/drawing/2014/main" id="{5FDA8000-FCDC-0C00-53B3-8C16B6FC370D}"/>
              </a:ext>
            </a:extLst>
          </p:cNvPr>
          <p:cNvGraphicFramePr>
            <a:graphicFrameLocks noGrp="1"/>
          </p:cNvGraphicFramePr>
          <p:nvPr>
            <p:extLst>
              <p:ext uri="{D42A27DB-BD31-4B8C-83A1-F6EECF244321}">
                <p14:modId xmlns:p14="http://schemas.microsoft.com/office/powerpoint/2010/main" val="1152476622"/>
              </p:ext>
            </p:extLst>
          </p:nvPr>
        </p:nvGraphicFramePr>
        <p:xfrm>
          <a:off x="-2" y="-27385"/>
          <a:ext cx="12192001" cy="870347"/>
        </p:xfrm>
        <a:graphic>
          <a:graphicData uri="http://schemas.openxmlformats.org/drawingml/2006/table">
            <a:tbl>
              <a:tblPr>
                <a:tableStyleId>{93296810-A885-4BE3-A3E7-6D5BEEA58F35}</a:tableStyleId>
              </a:tblPr>
              <a:tblGrid>
                <a:gridCol w="1524002">
                  <a:extLst>
                    <a:ext uri="{9D8B030D-6E8A-4147-A177-3AD203B41FA5}">
                      <a16:colId xmlns:a16="http://schemas.microsoft.com/office/drawing/2014/main" val="3884863499"/>
                    </a:ext>
                  </a:extLst>
                </a:gridCol>
                <a:gridCol w="1808480">
                  <a:extLst>
                    <a:ext uri="{9D8B030D-6E8A-4147-A177-3AD203B41FA5}">
                      <a16:colId xmlns:a16="http://schemas.microsoft.com/office/drawing/2014/main" val="131542050"/>
                    </a:ext>
                  </a:extLst>
                </a:gridCol>
                <a:gridCol w="1987039">
                  <a:extLst>
                    <a:ext uri="{9D8B030D-6E8A-4147-A177-3AD203B41FA5}">
                      <a16:colId xmlns:a16="http://schemas.microsoft.com/office/drawing/2014/main" val="1839694020"/>
                    </a:ext>
                  </a:extLst>
                </a:gridCol>
                <a:gridCol w="3143761">
                  <a:extLst>
                    <a:ext uri="{9D8B030D-6E8A-4147-A177-3AD203B41FA5}">
                      <a16:colId xmlns:a16="http://schemas.microsoft.com/office/drawing/2014/main" val="153074463"/>
                    </a:ext>
                  </a:extLst>
                </a:gridCol>
                <a:gridCol w="2119052">
                  <a:extLst>
                    <a:ext uri="{9D8B030D-6E8A-4147-A177-3AD203B41FA5}">
                      <a16:colId xmlns:a16="http://schemas.microsoft.com/office/drawing/2014/main" val="3800146553"/>
                    </a:ext>
                  </a:extLst>
                </a:gridCol>
                <a:gridCol w="1609667">
                  <a:extLst>
                    <a:ext uri="{9D8B030D-6E8A-4147-A177-3AD203B41FA5}">
                      <a16:colId xmlns:a16="http://schemas.microsoft.com/office/drawing/2014/main" val="902507604"/>
                    </a:ext>
                  </a:extLst>
                </a:gridCol>
              </a:tblGrid>
              <a:tr h="8703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b="1" kern="1200" baseline="0" dirty="0">
                          <a:solidFill>
                            <a:schemeClr val="bg1"/>
                          </a:solidFill>
                          <a:latin typeface="+mn-lt"/>
                          <a:ea typeface="+mn-ea"/>
                          <a:cs typeface="+mn-cs"/>
                        </a:rPr>
                        <a:t>Contexte de l’organisme</a:t>
                      </a:r>
                      <a:r>
                        <a:rPr lang="fr-FR" sz="1800" b="1" kern="1200" baseline="0" dirty="0">
                          <a:solidFill>
                            <a:schemeClr val="bg1"/>
                          </a:solidFill>
                          <a:latin typeface="+mn-lt"/>
                          <a:ea typeface="+mn-ea"/>
                          <a:cs typeface="+mn-cs"/>
                        </a:rPr>
                        <a:t> </a:t>
                      </a:r>
                      <a:endParaRPr lang="fr-FR" sz="1800" b="1" kern="1200" dirty="0">
                        <a:solidFill>
                          <a:schemeClr val="bg1"/>
                        </a:solidFill>
                        <a:latin typeface="+mn-lt"/>
                        <a:ea typeface="+mn-ea"/>
                        <a:cs typeface="+mn-cs"/>
                      </a:endParaRPr>
                    </a:p>
                  </a:txBody>
                  <a:tcPr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bg1"/>
                          </a:solidFill>
                          <a:latin typeface="+mn-lt"/>
                          <a:ea typeface="+mn-ea"/>
                          <a:cs typeface="+mn-cs"/>
                        </a:rPr>
                        <a:t>Analyse SWOT</a:t>
                      </a:r>
                    </a:p>
                  </a:txBody>
                  <a:tcPr anchor="ctr">
                    <a:solidFill>
                      <a:srgbClr val="0070C0"/>
                    </a:solidFill>
                  </a:tcPr>
                </a:tc>
                <a:tc>
                  <a:txBody>
                    <a:bodyPr/>
                    <a:lstStyle/>
                    <a:p>
                      <a:pPr algn="ctr"/>
                      <a:r>
                        <a:rPr lang="fr-FR" sz="1800" b="1" dirty="0">
                          <a:solidFill>
                            <a:schemeClr val="bg1"/>
                          </a:solidFill>
                        </a:rPr>
                        <a:t>Analyse PESTEL</a:t>
                      </a:r>
                      <a:endParaRPr lang="fr-FR" sz="1800" b="1" kern="1200" dirty="0">
                        <a:solidFill>
                          <a:schemeClr val="bg1"/>
                        </a:solidFill>
                        <a:latin typeface="+mn-lt"/>
                        <a:ea typeface="+mn-ea"/>
                        <a:cs typeface="+mn-cs"/>
                      </a:endParaRPr>
                    </a:p>
                  </a:txBody>
                  <a:tcPr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bg1"/>
                          </a:solidFill>
                          <a:latin typeface="+mn-lt"/>
                          <a:ea typeface="+mn-ea"/>
                          <a:cs typeface="+mn-cs"/>
                        </a:rPr>
                        <a:t>La Grille d’évaluation de l’enjeu des AE/IE </a:t>
                      </a:r>
                    </a:p>
                  </a:txBody>
                  <a:tcPr anchor="ctr">
                    <a:solidFill>
                      <a:srgbClr val="0070C0"/>
                    </a:solidFill>
                  </a:tcPr>
                </a:tc>
                <a:tc>
                  <a:txBody>
                    <a:bodyPr/>
                    <a:lstStyle/>
                    <a:p>
                      <a:pPr algn="ctr"/>
                      <a:r>
                        <a:rPr lang="fr-FR" sz="1800" b="1" kern="1200" dirty="0">
                          <a:solidFill>
                            <a:schemeClr val="accent1"/>
                          </a:solidFill>
                          <a:latin typeface="+mn-lt"/>
                          <a:ea typeface="+mn-ea"/>
                          <a:cs typeface="+mn-cs"/>
                        </a:rPr>
                        <a:t>Les solutions</a:t>
                      </a:r>
                    </a:p>
                  </a:txBody>
                  <a:tcPr anchor="ctr">
                    <a:solidFill>
                      <a:schemeClr val="bg1"/>
                    </a:solidFill>
                  </a:tcPr>
                </a:tc>
                <a:tc>
                  <a:txBody>
                    <a:bodyPr/>
                    <a:lstStyle/>
                    <a:p>
                      <a:pPr algn="ctr"/>
                      <a:r>
                        <a:rPr lang="fr-FR" sz="1800" b="1" kern="1200" dirty="0">
                          <a:solidFill>
                            <a:schemeClr val="bg1"/>
                          </a:solidFill>
                          <a:latin typeface="+mn-lt"/>
                          <a:ea typeface="+mn-ea"/>
                          <a:cs typeface="+mn-cs"/>
                        </a:rPr>
                        <a:t>Conclusion </a:t>
                      </a:r>
                    </a:p>
                  </a:txBody>
                  <a:tcPr anchor="ctr">
                    <a:solidFill>
                      <a:srgbClr val="0070C0"/>
                    </a:solidFill>
                  </a:tcPr>
                </a:tc>
                <a:extLst>
                  <a:ext uri="{0D108BD9-81ED-4DB2-BD59-A6C34878D82A}">
                    <a16:rowId xmlns:a16="http://schemas.microsoft.com/office/drawing/2014/main" val="2373899100"/>
                  </a:ext>
                </a:extLst>
              </a:tr>
            </a:tbl>
          </a:graphicData>
        </a:graphic>
      </p:graphicFrame>
      <p:pic>
        <p:nvPicPr>
          <p:cNvPr id="7" name="Picture 6">
            <a:extLst>
              <a:ext uri="{FF2B5EF4-FFF2-40B4-BE49-F238E27FC236}">
                <a16:creationId xmlns:a16="http://schemas.microsoft.com/office/drawing/2014/main" id="{A08A20D6-5AF4-F7E6-7D33-932B0C75A484}"/>
              </a:ext>
            </a:extLst>
          </p:cNvPr>
          <p:cNvPicPr>
            <a:picLocks noChangeAspect="1"/>
          </p:cNvPicPr>
          <p:nvPr/>
        </p:nvPicPr>
        <p:blipFill>
          <a:blip r:embed="rId2"/>
          <a:stretch>
            <a:fillRect/>
          </a:stretch>
        </p:blipFill>
        <p:spPr>
          <a:xfrm>
            <a:off x="6390491" y="2557463"/>
            <a:ext cx="5620534" cy="4054479"/>
          </a:xfrm>
          <a:prstGeom prst="rect">
            <a:avLst/>
          </a:prstGeom>
        </p:spPr>
      </p:pic>
      <p:graphicFrame>
        <p:nvGraphicFramePr>
          <p:cNvPr id="8" name="Table 7">
            <a:extLst>
              <a:ext uri="{FF2B5EF4-FFF2-40B4-BE49-F238E27FC236}">
                <a16:creationId xmlns:a16="http://schemas.microsoft.com/office/drawing/2014/main" id="{894C8DD3-786A-D253-DFCF-F170D29AC560}"/>
              </a:ext>
            </a:extLst>
          </p:cNvPr>
          <p:cNvGraphicFramePr>
            <a:graphicFrameLocks noGrp="1"/>
          </p:cNvGraphicFramePr>
          <p:nvPr>
            <p:extLst>
              <p:ext uri="{D42A27DB-BD31-4B8C-83A1-F6EECF244321}">
                <p14:modId xmlns:p14="http://schemas.microsoft.com/office/powerpoint/2010/main" val="2831062395"/>
              </p:ext>
            </p:extLst>
          </p:nvPr>
        </p:nvGraphicFramePr>
        <p:xfrm>
          <a:off x="602065" y="2228850"/>
          <a:ext cx="5510211" cy="3014826"/>
        </p:xfrm>
        <a:graphic>
          <a:graphicData uri="http://schemas.openxmlformats.org/drawingml/2006/table">
            <a:tbl>
              <a:tblPr firstRow="1" bandRow="1">
                <a:tableStyleId>{5C22544A-7EE6-4342-B048-85BDC9FD1C3A}</a:tableStyleId>
              </a:tblPr>
              <a:tblGrid>
                <a:gridCol w="2857284">
                  <a:extLst>
                    <a:ext uri="{9D8B030D-6E8A-4147-A177-3AD203B41FA5}">
                      <a16:colId xmlns:a16="http://schemas.microsoft.com/office/drawing/2014/main" val="3038031548"/>
                    </a:ext>
                  </a:extLst>
                </a:gridCol>
                <a:gridCol w="2652927">
                  <a:extLst>
                    <a:ext uri="{9D8B030D-6E8A-4147-A177-3AD203B41FA5}">
                      <a16:colId xmlns:a16="http://schemas.microsoft.com/office/drawing/2014/main" val="3179771107"/>
                    </a:ext>
                  </a:extLst>
                </a:gridCol>
              </a:tblGrid>
              <a:tr h="502471">
                <a:tc>
                  <a:txBody>
                    <a:bodyPr/>
                    <a:lstStyle/>
                    <a:p>
                      <a:pPr algn="ctr"/>
                      <a:r>
                        <a:rPr lang="fr-FR" dirty="0">
                          <a:latin typeface="Times New Roman" panose="02020603050405020304" pitchFamily="18" charset="0"/>
                          <a:cs typeface="Times New Roman" panose="02020603050405020304" pitchFamily="18" charset="0"/>
                        </a:rPr>
                        <a:t>Mot japonais</a:t>
                      </a:r>
                    </a:p>
                  </a:txBody>
                  <a:tcPr/>
                </a:tc>
                <a:tc>
                  <a:txBody>
                    <a:bodyPr/>
                    <a:lstStyle/>
                    <a:p>
                      <a:pPr algn="ctr"/>
                      <a:r>
                        <a:rPr lang="fr-FR" dirty="0">
                          <a:latin typeface="Times New Roman" panose="02020603050405020304" pitchFamily="18" charset="0"/>
                          <a:cs typeface="Times New Roman" panose="02020603050405020304" pitchFamily="18" charset="0"/>
                        </a:rPr>
                        <a:t>Action</a:t>
                      </a:r>
                      <a:r>
                        <a:rPr lang="fr-FR" dirty="0"/>
                        <a:t> </a:t>
                      </a:r>
                    </a:p>
                  </a:txBody>
                  <a:tcPr/>
                </a:tc>
                <a:extLst>
                  <a:ext uri="{0D108BD9-81ED-4DB2-BD59-A6C34878D82A}">
                    <a16:rowId xmlns:a16="http://schemas.microsoft.com/office/drawing/2014/main" val="3816033205"/>
                  </a:ext>
                </a:extLst>
              </a:tr>
              <a:tr h="502471">
                <a:tc>
                  <a:txBody>
                    <a:bodyPr/>
                    <a:lstStyle/>
                    <a:p>
                      <a:r>
                        <a:rPr lang="fr-FR" dirty="0" err="1"/>
                        <a:t>Seiri</a:t>
                      </a:r>
                      <a:endParaRPr lang="fr-FR" dirty="0"/>
                    </a:p>
                  </a:txBody>
                  <a:tcPr/>
                </a:tc>
                <a:tc>
                  <a:txBody>
                    <a:bodyPr/>
                    <a:lstStyle/>
                    <a:p>
                      <a:r>
                        <a:rPr lang="fr-FR" dirty="0"/>
                        <a:t>trier</a:t>
                      </a:r>
                    </a:p>
                  </a:txBody>
                  <a:tcPr/>
                </a:tc>
                <a:extLst>
                  <a:ext uri="{0D108BD9-81ED-4DB2-BD59-A6C34878D82A}">
                    <a16:rowId xmlns:a16="http://schemas.microsoft.com/office/drawing/2014/main" val="1675741127"/>
                  </a:ext>
                </a:extLst>
              </a:tr>
              <a:tr h="502471">
                <a:tc>
                  <a:txBody>
                    <a:bodyPr/>
                    <a:lstStyle/>
                    <a:p>
                      <a:r>
                        <a:rPr lang="fr-FR" dirty="0" err="1"/>
                        <a:t>Seiton</a:t>
                      </a:r>
                      <a:endParaRPr lang="fr-FR" dirty="0"/>
                    </a:p>
                  </a:txBody>
                  <a:tcPr/>
                </a:tc>
                <a:tc>
                  <a:txBody>
                    <a:bodyPr/>
                    <a:lstStyle/>
                    <a:p>
                      <a:r>
                        <a:rPr lang="fr-FR" dirty="0"/>
                        <a:t>Ranger</a:t>
                      </a:r>
                    </a:p>
                  </a:txBody>
                  <a:tcPr/>
                </a:tc>
                <a:extLst>
                  <a:ext uri="{0D108BD9-81ED-4DB2-BD59-A6C34878D82A}">
                    <a16:rowId xmlns:a16="http://schemas.microsoft.com/office/drawing/2014/main" val="3732612627"/>
                  </a:ext>
                </a:extLst>
              </a:tr>
              <a:tr h="502471">
                <a:tc>
                  <a:txBody>
                    <a:bodyPr/>
                    <a:lstStyle/>
                    <a:p>
                      <a:r>
                        <a:rPr lang="fr-FR" dirty="0" err="1"/>
                        <a:t>Seiso</a:t>
                      </a:r>
                      <a:endParaRPr lang="fr-FR" dirty="0"/>
                    </a:p>
                  </a:txBody>
                  <a:tcPr/>
                </a:tc>
                <a:tc>
                  <a:txBody>
                    <a:bodyPr/>
                    <a:lstStyle/>
                    <a:p>
                      <a:r>
                        <a:rPr lang="fr-FR" dirty="0"/>
                        <a:t>Nettoyer</a:t>
                      </a:r>
                    </a:p>
                  </a:txBody>
                  <a:tcPr/>
                </a:tc>
                <a:extLst>
                  <a:ext uri="{0D108BD9-81ED-4DB2-BD59-A6C34878D82A}">
                    <a16:rowId xmlns:a16="http://schemas.microsoft.com/office/drawing/2014/main" val="3931347354"/>
                  </a:ext>
                </a:extLst>
              </a:tr>
              <a:tr h="502471">
                <a:tc>
                  <a:txBody>
                    <a:bodyPr/>
                    <a:lstStyle/>
                    <a:p>
                      <a:r>
                        <a:rPr lang="fr-FR" dirty="0" err="1"/>
                        <a:t>Seiketsu</a:t>
                      </a:r>
                      <a:endParaRPr lang="fr-FR" dirty="0"/>
                    </a:p>
                  </a:txBody>
                  <a:tcPr/>
                </a:tc>
                <a:tc>
                  <a:txBody>
                    <a:bodyPr/>
                    <a:lstStyle/>
                    <a:p>
                      <a:r>
                        <a:rPr lang="fr-FR" dirty="0"/>
                        <a:t>Standardiser</a:t>
                      </a:r>
                    </a:p>
                  </a:txBody>
                  <a:tcPr/>
                </a:tc>
                <a:extLst>
                  <a:ext uri="{0D108BD9-81ED-4DB2-BD59-A6C34878D82A}">
                    <a16:rowId xmlns:a16="http://schemas.microsoft.com/office/drawing/2014/main" val="3618665904"/>
                  </a:ext>
                </a:extLst>
              </a:tr>
              <a:tr h="502471">
                <a:tc>
                  <a:txBody>
                    <a:bodyPr/>
                    <a:lstStyle/>
                    <a:p>
                      <a:r>
                        <a:rPr lang="fr-FR" dirty="0" err="1"/>
                        <a:t>Shitsuke</a:t>
                      </a:r>
                      <a:endParaRPr lang="fr-FR" dirty="0"/>
                    </a:p>
                  </a:txBody>
                  <a:tcPr/>
                </a:tc>
                <a:tc>
                  <a:txBody>
                    <a:bodyPr/>
                    <a:lstStyle/>
                    <a:p>
                      <a:r>
                        <a:rPr lang="fr-FR" dirty="0"/>
                        <a:t>Suivre/Evoluer </a:t>
                      </a:r>
                    </a:p>
                  </a:txBody>
                  <a:tcPr/>
                </a:tc>
                <a:extLst>
                  <a:ext uri="{0D108BD9-81ED-4DB2-BD59-A6C34878D82A}">
                    <a16:rowId xmlns:a16="http://schemas.microsoft.com/office/drawing/2014/main" val="3706982834"/>
                  </a:ext>
                </a:extLst>
              </a:tr>
            </a:tbl>
          </a:graphicData>
        </a:graphic>
      </p:graphicFrame>
    </p:spTree>
    <p:extLst>
      <p:ext uri="{BB962C8B-B14F-4D97-AF65-F5344CB8AC3E}">
        <p14:creationId xmlns:p14="http://schemas.microsoft.com/office/powerpoint/2010/main" val="257341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2000"/>
                                        <p:tgtEl>
                                          <p:spTgt spid="8"/>
                                        </p:tgtEl>
                                      </p:cBhvr>
                                    </p:animEffect>
                                  </p:childTnLst>
                                </p:cTn>
                              </p:par>
                            </p:childTnLst>
                          </p:cTn>
                        </p:par>
                        <p:par>
                          <p:cTn id="14" fill="hold">
                            <p:stCondLst>
                              <p:cond delay="3000"/>
                            </p:stCondLst>
                            <p:childTnLst>
                              <p:par>
                                <p:cTn id="15" presetID="42"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250"/>
                                        <p:tgtEl>
                                          <p:spTgt spid="7"/>
                                        </p:tgtEl>
                                      </p:cBhvr>
                                    </p:animEffect>
                                    <p:anim calcmode="lin" valueType="num">
                                      <p:cBhvr>
                                        <p:cTn id="18" dur="1250" fill="hold"/>
                                        <p:tgtEl>
                                          <p:spTgt spid="7"/>
                                        </p:tgtEl>
                                        <p:attrNameLst>
                                          <p:attrName>ppt_x</p:attrName>
                                        </p:attrNameLst>
                                      </p:cBhvr>
                                      <p:tavLst>
                                        <p:tav tm="0">
                                          <p:val>
                                            <p:strVal val="#ppt_x"/>
                                          </p:val>
                                        </p:tav>
                                        <p:tav tm="100000">
                                          <p:val>
                                            <p:strVal val="#ppt_x"/>
                                          </p:val>
                                        </p:tav>
                                      </p:tavLst>
                                    </p:anim>
                                    <p:anim calcmode="lin" valueType="num">
                                      <p:cBhvr>
                                        <p:cTn id="19" dur="12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A40F03-FC89-4C0F-B1D4-3758C1D3027D}"/>
              </a:ext>
            </a:extLst>
          </p:cNvPr>
          <p:cNvSpPr>
            <a:spLocks noGrp="1"/>
          </p:cNvSpPr>
          <p:nvPr>
            <p:ph idx="1"/>
          </p:nvPr>
        </p:nvSpPr>
        <p:spPr>
          <a:xfrm>
            <a:off x="352425" y="1166018"/>
            <a:ext cx="10972800" cy="5549107"/>
          </a:xfrm>
        </p:spPr>
        <p:txBody>
          <a:bodyPr>
            <a:normAutofit lnSpcReduction="10000"/>
          </a:bodyPr>
          <a:lstStyle/>
          <a:p>
            <a:r>
              <a:rPr lang="fr-FR" sz="2400" b="1" u="sng" dirty="0">
                <a:latin typeface="Times New Roman" panose="02020603050405020304" pitchFamily="18" charset="0"/>
                <a:cs typeface="Times New Roman" panose="02020603050405020304" pitchFamily="18" charset="0"/>
              </a:rPr>
              <a:t>Etape 1: </a:t>
            </a:r>
            <a:r>
              <a:rPr lang="fr-FR" sz="2400" b="1" u="sng" dirty="0" err="1">
                <a:latin typeface="Times New Roman" panose="02020603050405020304" pitchFamily="18" charset="0"/>
                <a:cs typeface="Times New Roman" panose="02020603050405020304" pitchFamily="18" charset="0"/>
              </a:rPr>
              <a:t>Seiri</a:t>
            </a:r>
            <a:r>
              <a:rPr lang="fr-FR" sz="2400" b="1" u="sng" dirty="0">
                <a:latin typeface="Times New Roman" panose="02020603050405020304" pitchFamily="18" charset="0"/>
                <a:cs typeface="Times New Roman" panose="02020603050405020304" pitchFamily="18" charset="0"/>
              </a:rPr>
              <a:t>, Trier</a:t>
            </a:r>
          </a:p>
          <a:p>
            <a:pPr lvl="1">
              <a:lnSpc>
                <a:spcPct val="150000"/>
              </a:lnSpc>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Trier pour ne garder au poste que ce qui est strictement lié a l’exécution du travail</a:t>
            </a:r>
            <a:endParaRPr lang="fr-FR" sz="4000" b="1" u="sng"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Le tri de déchets nécessaires à leur réutilisation ou valorisation n’est possible que par la mise en place de bennes de stockage ou contenants spécifiques,</a:t>
            </a:r>
          </a:p>
          <a:p>
            <a:pPr>
              <a:lnSpc>
                <a:spcPct val="150000"/>
              </a:lnSpc>
            </a:pPr>
            <a:r>
              <a:rPr lang="fr-FR" sz="2400" b="1" u="sng" dirty="0">
                <a:latin typeface="Times New Roman" panose="02020603050405020304" pitchFamily="18" charset="0"/>
                <a:cs typeface="Times New Roman" panose="02020603050405020304" pitchFamily="18" charset="0"/>
              </a:rPr>
              <a:t>Etape 2: </a:t>
            </a:r>
            <a:r>
              <a:rPr lang="fr-FR" sz="2400" b="1" u="sng" dirty="0" err="1">
                <a:latin typeface="Times New Roman" panose="02020603050405020304" pitchFamily="18" charset="0"/>
                <a:cs typeface="Times New Roman" panose="02020603050405020304" pitchFamily="18" charset="0"/>
              </a:rPr>
              <a:t>Seiton</a:t>
            </a:r>
            <a:r>
              <a:rPr lang="fr-FR" sz="2400" b="1" u="sng" dirty="0">
                <a:latin typeface="Times New Roman" panose="02020603050405020304" pitchFamily="18" charset="0"/>
                <a:cs typeface="Times New Roman" panose="02020603050405020304" pitchFamily="18" charset="0"/>
              </a:rPr>
              <a:t> , ranger </a:t>
            </a:r>
          </a:p>
          <a:p>
            <a:pPr lvl="1">
              <a:lnSpc>
                <a:spcPct val="150000"/>
              </a:lnSpc>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Déterminer les places et ranger les déchets ou les bennes des déchets dans ces places au seine des ateliers, </a:t>
            </a:r>
          </a:p>
          <a:p>
            <a:pPr lvl="1">
              <a:lnSpc>
                <a:spcPct val="150000"/>
              </a:lnSpc>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Le principe chaque type de déchets a son conteneur et chaque conteneur a sa place . </a:t>
            </a:r>
          </a:p>
          <a:p>
            <a:pPr>
              <a:lnSpc>
                <a:spcPct val="150000"/>
              </a:lnSpc>
            </a:pPr>
            <a:r>
              <a:rPr lang="fr-FR" sz="2400" b="1" u="sng" dirty="0">
                <a:latin typeface="Times New Roman" panose="02020603050405020304" pitchFamily="18" charset="0"/>
                <a:cs typeface="Times New Roman" panose="02020603050405020304" pitchFamily="18" charset="0"/>
              </a:rPr>
              <a:t>Etapes 3: </a:t>
            </a:r>
            <a:r>
              <a:rPr lang="fr-FR" sz="2400" b="1" u="sng" dirty="0" err="1">
                <a:latin typeface="Times New Roman" panose="02020603050405020304" pitchFamily="18" charset="0"/>
                <a:cs typeface="Times New Roman" panose="02020603050405020304" pitchFamily="18" charset="0"/>
              </a:rPr>
              <a:t>Seiso</a:t>
            </a:r>
            <a:r>
              <a:rPr lang="fr-FR" sz="2400" b="1" u="sng" dirty="0">
                <a:latin typeface="Times New Roman" panose="02020603050405020304" pitchFamily="18" charset="0"/>
                <a:cs typeface="Times New Roman" panose="02020603050405020304" pitchFamily="18" charset="0"/>
              </a:rPr>
              <a:t>, nettoyer </a:t>
            </a:r>
          </a:p>
          <a:p>
            <a:pPr lvl="1">
              <a:lnSpc>
                <a:spcPct val="150000"/>
              </a:lnSpc>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La propreté pour créer de bonnes conditions opérationnelles le long du travail</a:t>
            </a:r>
          </a:p>
          <a:p>
            <a:pPr lvl="1">
              <a:lnSpc>
                <a:spcPct val="150000"/>
              </a:lnSpc>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Un environnement propre favorise la qualité du travail </a:t>
            </a:r>
          </a:p>
        </p:txBody>
      </p:sp>
      <p:graphicFrame>
        <p:nvGraphicFramePr>
          <p:cNvPr id="4" name="Table 17">
            <a:extLst>
              <a:ext uri="{FF2B5EF4-FFF2-40B4-BE49-F238E27FC236}">
                <a16:creationId xmlns:a16="http://schemas.microsoft.com/office/drawing/2014/main" id="{E3FAE5D7-8C44-D795-45BC-B8B892310E82}"/>
              </a:ext>
            </a:extLst>
          </p:cNvPr>
          <p:cNvGraphicFramePr>
            <a:graphicFrameLocks noGrp="1"/>
          </p:cNvGraphicFramePr>
          <p:nvPr>
            <p:extLst>
              <p:ext uri="{D42A27DB-BD31-4B8C-83A1-F6EECF244321}">
                <p14:modId xmlns:p14="http://schemas.microsoft.com/office/powerpoint/2010/main" val="2334613571"/>
              </p:ext>
            </p:extLst>
          </p:nvPr>
        </p:nvGraphicFramePr>
        <p:xfrm>
          <a:off x="0" y="-11774"/>
          <a:ext cx="12192001" cy="743610"/>
        </p:xfrm>
        <a:graphic>
          <a:graphicData uri="http://schemas.openxmlformats.org/drawingml/2006/table">
            <a:tbl>
              <a:tblPr>
                <a:tableStyleId>{93296810-A885-4BE3-A3E7-6D5BEEA58F35}</a:tableStyleId>
              </a:tblPr>
              <a:tblGrid>
                <a:gridCol w="1635760">
                  <a:extLst>
                    <a:ext uri="{9D8B030D-6E8A-4147-A177-3AD203B41FA5}">
                      <a16:colId xmlns:a16="http://schemas.microsoft.com/office/drawing/2014/main" val="3884863499"/>
                    </a:ext>
                  </a:extLst>
                </a:gridCol>
                <a:gridCol w="1757680">
                  <a:extLst>
                    <a:ext uri="{9D8B030D-6E8A-4147-A177-3AD203B41FA5}">
                      <a16:colId xmlns:a16="http://schemas.microsoft.com/office/drawing/2014/main" val="131542050"/>
                    </a:ext>
                  </a:extLst>
                </a:gridCol>
                <a:gridCol w="2133600">
                  <a:extLst>
                    <a:ext uri="{9D8B030D-6E8A-4147-A177-3AD203B41FA5}">
                      <a16:colId xmlns:a16="http://schemas.microsoft.com/office/drawing/2014/main" val="1839694020"/>
                    </a:ext>
                  </a:extLst>
                </a:gridCol>
                <a:gridCol w="2854960">
                  <a:extLst>
                    <a:ext uri="{9D8B030D-6E8A-4147-A177-3AD203B41FA5}">
                      <a16:colId xmlns:a16="http://schemas.microsoft.com/office/drawing/2014/main" val="153074463"/>
                    </a:ext>
                  </a:extLst>
                </a:gridCol>
                <a:gridCol w="2207760">
                  <a:extLst>
                    <a:ext uri="{9D8B030D-6E8A-4147-A177-3AD203B41FA5}">
                      <a16:colId xmlns:a16="http://schemas.microsoft.com/office/drawing/2014/main" val="3800146553"/>
                    </a:ext>
                  </a:extLst>
                </a:gridCol>
                <a:gridCol w="1602241">
                  <a:extLst>
                    <a:ext uri="{9D8B030D-6E8A-4147-A177-3AD203B41FA5}">
                      <a16:colId xmlns:a16="http://schemas.microsoft.com/office/drawing/2014/main" val="902507604"/>
                    </a:ext>
                  </a:extLst>
                </a:gridCol>
              </a:tblGrid>
              <a:tr h="74361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1" kern="1200" baseline="0" dirty="0">
                          <a:solidFill>
                            <a:schemeClr val="bg1"/>
                          </a:solidFill>
                          <a:latin typeface="+mn-lt"/>
                          <a:ea typeface="+mn-ea"/>
                          <a:cs typeface="+mn-cs"/>
                        </a:rPr>
                        <a:t>Contexte de l’organisme</a:t>
                      </a:r>
                      <a:r>
                        <a:rPr lang="fr-FR" sz="1400" b="1" kern="1200" baseline="0" dirty="0">
                          <a:solidFill>
                            <a:schemeClr val="bg1"/>
                          </a:solidFill>
                          <a:latin typeface="+mn-lt"/>
                          <a:ea typeface="+mn-ea"/>
                          <a:cs typeface="+mn-cs"/>
                        </a:rPr>
                        <a:t> </a:t>
                      </a:r>
                      <a:endParaRPr lang="fr-FR" sz="1400" b="1" kern="1200" dirty="0">
                        <a:solidFill>
                          <a:schemeClr val="bg1"/>
                        </a:solidFill>
                        <a:latin typeface="+mn-lt"/>
                        <a:ea typeface="+mn-ea"/>
                        <a:cs typeface="+mn-cs"/>
                      </a:endParaRPr>
                    </a:p>
                  </a:txBody>
                  <a:tcPr anchor="ctr">
                    <a:solidFill>
                      <a:schemeClr val="tx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chemeClr val="bg1"/>
                          </a:solidFill>
                          <a:latin typeface="+mn-lt"/>
                          <a:ea typeface="+mn-ea"/>
                          <a:cs typeface="+mn-cs"/>
                        </a:rPr>
                        <a:t>Analyse SWOT</a:t>
                      </a:r>
                    </a:p>
                  </a:txBody>
                  <a:tcPr anchor="ctr">
                    <a:solidFill>
                      <a:schemeClr val="accent1"/>
                    </a:solidFill>
                  </a:tcPr>
                </a:tc>
                <a:tc>
                  <a:txBody>
                    <a:bodyPr/>
                    <a:lstStyle/>
                    <a:p>
                      <a:pPr algn="ctr"/>
                      <a:r>
                        <a:rPr lang="fr-FR" sz="1400" b="1" dirty="0">
                          <a:solidFill>
                            <a:schemeClr val="bg1"/>
                          </a:solidFill>
                        </a:rPr>
                        <a:t>Analyse PESTEL</a:t>
                      </a:r>
                      <a:endParaRPr lang="fr-FR" sz="1400" b="1" kern="1200" dirty="0">
                        <a:solidFill>
                          <a:schemeClr val="bg1"/>
                        </a:solidFill>
                        <a:latin typeface="+mn-lt"/>
                        <a:ea typeface="+mn-ea"/>
                        <a:cs typeface="+mn-cs"/>
                      </a:endParaRPr>
                    </a:p>
                  </a:txBody>
                  <a:tcPr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chemeClr val="bg1"/>
                          </a:solidFill>
                          <a:latin typeface="+mn-lt"/>
                          <a:ea typeface="+mn-ea"/>
                          <a:cs typeface="+mn-cs"/>
                        </a:rPr>
                        <a:t>La Grille d’évaluation de l’enjeu des AE/IE </a:t>
                      </a:r>
                    </a:p>
                  </a:txBody>
                  <a:tcPr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tx2">
                              <a:lumMod val="60000"/>
                              <a:lumOff val="40000"/>
                            </a:schemeClr>
                          </a:solidFill>
                          <a:latin typeface="+mn-lt"/>
                          <a:ea typeface="+mn-ea"/>
                          <a:cs typeface="+mn-cs"/>
                        </a:rPr>
                        <a:t>Les</a:t>
                      </a:r>
                      <a:r>
                        <a:rPr lang="fr-FR" sz="1800" b="1" kern="1200" baseline="0" dirty="0">
                          <a:solidFill>
                            <a:schemeClr val="tx2">
                              <a:lumMod val="60000"/>
                              <a:lumOff val="40000"/>
                            </a:schemeClr>
                          </a:solidFill>
                          <a:latin typeface="+mn-lt"/>
                          <a:ea typeface="+mn-ea"/>
                          <a:cs typeface="+mn-cs"/>
                        </a:rPr>
                        <a:t> solutions</a:t>
                      </a:r>
                      <a:endParaRPr lang="fr-FR" sz="1800" b="1" kern="1200" dirty="0">
                        <a:solidFill>
                          <a:schemeClr val="tx2">
                            <a:lumMod val="60000"/>
                            <a:lumOff val="40000"/>
                          </a:schemeClr>
                        </a:solidFill>
                        <a:latin typeface="+mn-lt"/>
                        <a:ea typeface="+mn-ea"/>
                        <a:cs typeface="+mn-cs"/>
                      </a:endParaRPr>
                    </a:p>
                  </a:txBody>
                  <a:tcPr anchor="ctr">
                    <a:solidFill>
                      <a:schemeClr val="bg1"/>
                    </a:solidFill>
                  </a:tcPr>
                </a:tc>
                <a:tc>
                  <a:txBody>
                    <a:bodyPr/>
                    <a:lstStyle/>
                    <a:p>
                      <a:pPr algn="ctr"/>
                      <a:r>
                        <a:rPr lang="fr-FR" sz="1400" b="1" kern="1200" dirty="0">
                          <a:solidFill>
                            <a:schemeClr val="bg1"/>
                          </a:solidFill>
                          <a:latin typeface="+mn-lt"/>
                          <a:ea typeface="+mn-ea"/>
                          <a:cs typeface="+mn-cs"/>
                        </a:rPr>
                        <a:t>Conclusion </a:t>
                      </a:r>
                    </a:p>
                  </a:txBody>
                  <a:tcPr anchor="ctr">
                    <a:solidFill>
                      <a:schemeClr val="accent1"/>
                    </a:solidFill>
                  </a:tcPr>
                </a:tc>
                <a:extLst>
                  <a:ext uri="{0D108BD9-81ED-4DB2-BD59-A6C34878D82A}">
                    <a16:rowId xmlns:a16="http://schemas.microsoft.com/office/drawing/2014/main" val="2373899100"/>
                  </a:ext>
                </a:extLst>
              </a:tr>
            </a:tbl>
          </a:graphicData>
        </a:graphic>
      </p:graphicFrame>
    </p:spTree>
    <p:extLst>
      <p:ext uri="{BB962C8B-B14F-4D97-AF65-F5344CB8AC3E}">
        <p14:creationId xmlns:p14="http://schemas.microsoft.com/office/powerpoint/2010/main" val="3198135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0"/>
                                        <p:tgtEl>
                                          <p:spTgt spid="3">
                                            <p:txEl>
                                              <p:pRg st="0" end="0"/>
                                            </p:txEl>
                                          </p:spTgt>
                                        </p:tgtEl>
                                      </p:cBhvr>
                                    </p:animEffect>
                                    <p:anim calcmode="lin" valueType="num">
                                      <p:cBhvr>
                                        <p:cTn id="8" dur="2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25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75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500"/>
                                        <p:tgtEl>
                                          <p:spTgt spid="3">
                                            <p:txEl>
                                              <p:pRg st="1" end="1"/>
                                            </p:txEl>
                                          </p:spTgt>
                                        </p:tgtEl>
                                      </p:cBhvr>
                                    </p:animEffect>
                                    <p:anim calcmode="lin" valueType="num">
                                      <p:cBhvr>
                                        <p:cTn id="13" dur="2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25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75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500"/>
                                        <p:tgtEl>
                                          <p:spTgt spid="3">
                                            <p:txEl>
                                              <p:pRg st="2" end="2"/>
                                            </p:txEl>
                                          </p:spTgt>
                                        </p:tgtEl>
                                      </p:cBhvr>
                                    </p:animEffect>
                                    <p:anim calcmode="lin" valueType="num">
                                      <p:cBhvr>
                                        <p:cTn id="18" dur="2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2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75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2500"/>
                                        <p:tgtEl>
                                          <p:spTgt spid="3">
                                            <p:txEl>
                                              <p:pRg st="3" end="3"/>
                                            </p:txEl>
                                          </p:spTgt>
                                        </p:tgtEl>
                                      </p:cBhvr>
                                    </p:animEffect>
                                    <p:anim calcmode="lin" valueType="num">
                                      <p:cBhvr>
                                        <p:cTn id="25" dur="2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25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75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2500"/>
                                        <p:tgtEl>
                                          <p:spTgt spid="3">
                                            <p:txEl>
                                              <p:pRg st="4" end="4"/>
                                            </p:txEl>
                                          </p:spTgt>
                                        </p:tgtEl>
                                      </p:cBhvr>
                                    </p:animEffect>
                                    <p:anim calcmode="lin" valueType="num">
                                      <p:cBhvr>
                                        <p:cTn id="30" dur="2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25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75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2500"/>
                                        <p:tgtEl>
                                          <p:spTgt spid="3">
                                            <p:txEl>
                                              <p:pRg st="5" end="5"/>
                                            </p:txEl>
                                          </p:spTgt>
                                        </p:tgtEl>
                                      </p:cBhvr>
                                    </p:animEffect>
                                    <p:anim calcmode="lin" valueType="num">
                                      <p:cBhvr>
                                        <p:cTn id="35" dur="2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2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75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2500"/>
                                        <p:tgtEl>
                                          <p:spTgt spid="3">
                                            <p:txEl>
                                              <p:pRg st="6" end="6"/>
                                            </p:txEl>
                                          </p:spTgt>
                                        </p:tgtEl>
                                      </p:cBhvr>
                                    </p:animEffect>
                                    <p:anim calcmode="lin" valueType="num">
                                      <p:cBhvr>
                                        <p:cTn id="42" dur="2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25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75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2500"/>
                                        <p:tgtEl>
                                          <p:spTgt spid="3">
                                            <p:txEl>
                                              <p:pRg st="7" end="7"/>
                                            </p:txEl>
                                          </p:spTgt>
                                        </p:tgtEl>
                                      </p:cBhvr>
                                    </p:animEffect>
                                    <p:anim calcmode="lin" valueType="num">
                                      <p:cBhvr>
                                        <p:cTn id="47" dur="2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25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75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2500"/>
                                        <p:tgtEl>
                                          <p:spTgt spid="3">
                                            <p:txEl>
                                              <p:pRg st="8" end="8"/>
                                            </p:txEl>
                                          </p:spTgt>
                                        </p:tgtEl>
                                      </p:cBhvr>
                                    </p:animEffect>
                                    <p:anim calcmode="lin" valueType="num">
                                      <p:cBhvr>
                                        <p:cTn id="52" dur="2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25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1D441B-622E-53AD-51E0-BF6E9CB594C0}"/>
              </a:ext>
            </a:extLst>
          </p:cNvPr>
          <p:cNvSpPr>
            <a:spLocks noGrp="1"/>
          </p:cNvSpPr>
          <p:nvPr>
            <p:ph idx="1"/>
          </p:nvPr>
        </p:nvSpPr>
        <p:spPr/>
        <p:txBody>
          <a:bodyPr>
            <a:normAutofit/>
          </a:bodyPr>
          <a:lstStyle/>
          <a:p>
            <a:pPr>
              <a:lnSpc>
                <a:spcPct val="160000"/>
              </a:lnSpc>
            </a:pPr>
            <a:r>
              <a:rPr lang="fr-FR" sz="2600" b="1" u="sng" dirty="0">
                <a:latin typeface="Times New Roman" panose="02020603050405020304" pitchFamily="18" charset="0"/>
                <a:cs typeface="Times New Roman" panose="02020603050405020304" pitchFamily="18" charset="0"/>
              </a:rPr>
              <a:t>Etape 4: </a:t>
            </a:r>
            <a:r>
              <a:rPr lang="fr-FR" sz="2600" b="1" u="sng" dirty="0" err="1">
                <a:latin typeface="Times New Roman" panose="02020603050405020304" pitchFamily="18" charset="0"/>
                <a:cs typeface="Times New Roman" panose="02020603050405020304" pitchFamily="18" charset="0"/>
              </a:rPr>
              <a:t>Seiketsu</a:t>
            </a:r>
            <a:r>
              <a:rPr lang="fr-FR" sz="2600" b="1" u="sng" dirty="0">
                <a:latin typeface="Times New Roman" panose="02020603050405020304" pitchFamily="18" charset="0"/>
                <a:cs typeface="Times New Roman" panose="02020603050405020304" pitchFamily="18" charset="0"/>
              </a:rPr>
              <a:t>, standardiser </a:t>
            </a:r>
          </a:p>
          <a:p>
            <a:pPr>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Standardiser et respecter les 3S précédents </a:t>
            </a:r>
          </a:p>
          <a:p>
            <a:pPr>
              <a:lnSpc>
                <a:spcPct val="150000"/>
              </a:lnSpc>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Le quatrième S propose de construire un cadre formel pour les respecter et les faire respecter. </a:t>
            </a:r>
          </a:p>
          <a:p>
            <a:pPr>
              <a:lnSpc>
                <a:spcPct val="250000"/>
              </a:lnSpc>
            </a:pPr>
            <a:r>
              <a:rPr lang="fr-FR" sz="2600" b="1" u="sng" dirty="0">
                <a:latin typeface="Times New Roman" panose="02020603050405020304" pitchFamily="18" charset="0"/>
                <a:cs typeface="Times New Roman" panose="02020603050405020304" pitchFamily="18" charset="0"/>
              </a:rPr>
              <a:t>Etape 5: </a:t>
            </a:r>
            <a:r>
              <a:rPr lang="fr-FR" sz="2600" b="1" u="sng" dirty="0" err="1">
                <a:latin typeface="Times New Roman" panose="02020603050405020304" pitchFamily="18" charset="0"/>
                <a:cs typeface="Times New Roman" panose="02020603050405020304" pitchFamily="18" charset="0"/>
              </a:rPr>
              <a:t>Sitsuke</a:t>
            </a:r>
            <a:r>
              <a:rPr lang="fr-FR" sz="2600" b="1" u="sng" dirty="0">
                <a:latin typeface="Times New Roman" panose="02020603050405020304" pitchFamily="18" charset="0"/>
                <a:cs typeface="Times New Roman" panose="02020603050405020304" pitchFamily="18" charset="0"/>
              </a:rPr>
              <a:t>, suivre et faire évoluer </a:t>
            </a:r>
          </a:p>
          <a:p>
            <a:pPr>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Stabiliser et maintenir les 4 premiers pour les faire </a:t>
            </a:r>
          </a:p>
          <a:p>
            <a:pPr>
              <a:lnSpc>
                <a:spcPct val="200000"/>
              </a:lnSpc>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Un système de suivi avec affichage des indicateurs permet aux 5S de continuer à vivre, mais aussi de progresser graduellement dans une démarche d’ améliorations continues. </a:t>
            </a:r>
          </a:p>
        </p:txBody>
      </p:sp>
      <p:graphicFrame>
        <p:nvGraphicFramePr>
          <p:cNvPr id="4" name="Table 17">
            <a:extLst>
              <a:ext uri="{FF2B5EF4-FFF2-40B4-BE49-F238E27FC236}">
                <a16:creationId xmlns:a16="http://schemas.microsoft.com/office/drawing/2014/main" id="{B880D14D-D21F-883C-1653-D58EA5749969}"/>
              </a:ext>
            </a:extLst>
          </p:cNvPr>
          <p:cNvGraphicFramePr>
            <a:graphicFrameLocks noGrp="1"/>
          </p:cNvGraphicFramePr>
          <p:nvPr>
            <p:extLst>
              <p:ext uri="{D42A27DB-BD31-4B8C-83A1-F6EECF244321}">
                <p14:modId xmlns:p14="http://schemas.microsoft.com/office/powerpoint/2010/main" val="1426387703"/>
              </p:ext>
            </p:extLst>
          </p:nvPr>
        </p:nvGraphicFramePr>
        <p:xfrm>
          <a:off x="0" y="-11774"/>
          <a:ext cx="12192001" cy="743610"/>
        </p:xfrm>
        <a:graphic>
          <a:graphicData uri="http://schemas.openxmlformats.org/drawingml/2006/table">
            <a:tbl>
              <a:tblPr>
                <a:tableStyleId>{93296810-A885-4BE3-A3E7-6D5BEEA58F35}</a:tableStyleId>
              </a:tblPr>
              <a:tblGrid>
                <a:gridCol w="1635760">
                  <a:extLst>
                    <a:ext uri="{9D8B030D-6E8A-4147-A177-3AD203B41FA5}">
                      <a16:colId xmlns:a16="http://schemas.microsoft.com/office/drawing/2014/main" val="3884863499"/>
                    </a:ext>
                  </a:extLst>
                </a:gridCol>
                <a:gridCol w="1757680">
                  <a:extLst>
                    <a:ext uri="{9D8B030D-6E8A-4147-A177-3AD203B41FA5}">
                      <a16:colId xmlns:a16="http://schemas.microsoft.com/office/drawing/2014/main" val="131542050"/>
                    </a:ext>
                  </a:extLst>
                </a:gridCol>
                <a:gridCol w="2133600">
                  <a:extLst>
                    <a:ext uri="{9D8B030D-6E8A-4147-A177-3AD203B41FA5}">
                      <a16:colId xmlns:a16="http://schemas.microsoft.com/office/drawing/2014/main" val="1839694020"/>
                    </a:ext>
                  </a:extLst>
                </a:gridCol>
                <a:gridCol w="2854960">
                  <a:extLst>
                    <a:ext uri="{9D8B030D-6E8A-4147-A177-3AD203B41FA5}">
                      <a16:colId xmlns:a16="http://schemas.microsoft.com/office/drawing/2014/main" val="153074463"/>
                    </a:ext>
                  </a:extLst>
                </a:gridCol>
                <a:gridCol w="2207760">
                  <a:extLst>
                    <a:ext uri="{9D8B030D-6E8A-4147-A177-3AD203B41FA5}">
                      <a16:colId xmlns:a16="http://schemas.microsoft.com/office/drawing/2014/main" val="3800146553"/>
                    </a:ext>
                  </a:extLst>
                </a:gridCol>
                <a:gridCol w="1602241">
                  <a:extLst>
                    <a:ext uri="{9D8B030D-6E8A-4147-A177-3AD203B41FA5}">
                      <a16:colId xmlns:a16="http://schemas.microsoft.com/office/drawing/2014/main" val="902507604"/>
                    </a:ext>
                  </a:extLst>
                </a:gridCol>
              </a:tblGrid>
              <a:tr h="74361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b="1" kern="1200" baseline="0" dirty="0">
                          <a:solidFill>
                            <a:schemeClr val="bg1"/>
                          </a:solidFill>
                          <a:latin typeface="+mn-lt"/>
                          <a:ea typeface="+mn-ea"/>
                          <a:cs typeface="+mn-cs"/>
                        </a:rPr>
                        <a:t>Contexte de l’organisme</a:t>
                      </a:r>
                      <a:r>
                        <a:rPr lang="fr-FR" sz="1800" b="1" kern="1200" baseline="0" dirty="0">
                          <a:solidFill>
                            <a:schemeClr val="bg1"/>
                          </a:solidFill>
                          <a:latin typeface="+mn-lt"/>
                          <a:ea typeface="+mn-ea"/>
                          <a:cs typeface="+mn-cs"/>
                        </a:rPr>
                        <a:t> </a:t>
                      </a:r>
                      <a:endParaRPr lang="fr-FR" sz="1800" b="1" kern="1200" dirty="0">
                        <a:solidFill>
                          <a:schemeClr val="bg1"/>
                        </a:solidFill>
                        <a:latin typeface="+mn-lt"/>
                        <a:ea typeface="+mn-ea"/>
                        <a:cs typeface="+mn-cs"/>
                      </a:endParaRPr>
                    </a:p>
                  </a:txBody>
                  <a:tcPr anchor="ctr">
                    <a:solidFill>
                      <a:schemeClr val="tx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bg1"/>
                          </a:solidFill>
                          <a:latin typeface="+mn-lt"/>
                          <a:ea typeface="+mn-ea"/>
                          <a:cs typeface="+mn-cs"/>
                        </a:rPr>
                        <a:t>Analyse SWOT</a:t>
                      </a:r>
                    </a:p>
                  </a:txBody>
                  <a:tcPr anchor="ctr">
                    <a:solidFill>
                      <a:schemeClr val="accent1"/>
                    </a:solidFill>
                  </a:tcPr>
                </a:tc>
                <a:tc>
                  <a:txBody>
                    <a:bodyPr/>
                    <a:lstStyle/>
                    <a:p>
                      <a:pPr algn="ctr"/>
                      <a:r>
                        <a:rPr lang="fr-FR" sz="1800" b="1" dirty="0">
                          <a:solidFill>
                            <a:schemeClr val="bg1"/>
                          </a:solidFill>
                        </a:rPr>
                        <a:t>Analyse PESTEL</a:t>
                      </a:r>
                      <a:endParaRPr lang="fr-FR" sz="1800" b="1" kern="1200" dirty="0">
                        <a:solidFill>
                          <a:schemeClr val="bg1"/>
                        </a:solidFill>
                        <a:latin typeface="+mn-lt"/>
                        <a:ea typeface="+mn-ea"/>
                        <a:cs typeface="+mn-cs"/>
                      </a:endParaRPr>
                    </a:p>
                  </a:txBody>
                  <a:tcPr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1" kern="1200" dirty="0">
                          <a:solidFill>
                            <a:schemeClr val="bg1"/>
                          </a:solidFill>
                          <a:latin typeface="+mn-lt"/>
                          <a:ea typeface="+mn-ea"/>
                          <a:cs typeface="+mn-cs"/>
                        </a:rPr>
                        <a:t>La Grille d’évaluation de l’enjeu des AE/IE </a:t>
                      </a:r>
                    </a:p>
                  </a:txBody>
                  <a:tcPr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tx2">
                              <a:lumMod val="60000"/>
                              <a:lumOff val="40000"/>
                            </a:schemeClr>
                          </a:solidFill>
                          <a:latin typeface="+mn-lt"/>
                          <a:ea typeface="+mn-ea"/>
                          <a:cs typeface="+mn-cs"/>
                        </a:rPr>
                        <a:t>Les</a:t>
                      </a:r>
                      <a:r>
                        <a:rPr lang="fr-FR" sz="1800" b="1" kern="1200" baseline="0" dirty="0">
                          <a:solidFill>
                            <a:schemeClr val="tx2">
                              <a:lumMod val="60000"/>
                              <a:lumOff val="40000"/>
                            </a:schemeClr>
                          </a:solidFill>
                          <a:latin typeface="+mn-lt"/>
                          <a:ea typeface="+mn-ea"/>
                          <a:cs typeface="+mn-cs"/>
                        </a:rPr>
                        <a:t> solutions</a:t>
                      </a:r>
                      <a:endParaRPr lang="fr-FR" sz="1800" b="1" kern="1200" dirty="0">
                        <a:solidFill>
                          <a:schemeClr val="tx2">
                            <a:lumMod val="60000"/>
                            <a:lumOff val="40000"/>
                          </a:schemeClr>
                        </a:solidFill>
                        <a:latin typeface="+mn-lt"/>
                        <a:ea typeface="+mn-ea"/>
                        <a:cs typeface="+mn-cs"/>
                      </a:endParaRPr>
                    </a:p>
                  </a:txBody>
                  <a:tcPr anchor="ctr">
                    <a:solidFill>
                      <a:schemeClr val="bg1"/>
                    </a:solidFill>
                  </a:tcPr>
                </a:tc>
                <a:tc>
                  <a:txBody>
                    <a:bodyPr/>
                    <a:lstStyle/>
                    <a:p>
                      <a:pPr algn="ctr"/>
                      <a:r>
                        <a:rPr lang="fr-FR" sz="1800" b="1" kern="1200" dirty="0">
                          <a:solidFill>
                            <a:schemeClr val="bg1"/>
                          </a:solidFill>
                          <a:latin typeface="+mn-lt"/>
                          <a:ea typeface="+mn-ea"/>
                          <a:cs typeface="+mn-cs"/>
                        </a:rPr>
                        <a:t>Conclusion </a:t>
                      </a:r>
                    </a:p>
                  </a:txBody>
                  <a:tcPr anchor="ctr">
                    <a:solidFill>
                      <a:schemeClr val="accent1"/>
                    </a:solidFill>
                  </a:tcPr>
                </a:tc>
                <a:extLst>
                  <a:ext uri="{0D108BD9-81ED-4DB2-BD59-A6C34878D82A}">
                    <a16:rowId xmlns:a16="http://schemas.microsoft.com/office/drawing/2014/main" val="2373899100"/>
                  </a:ext>
                </a:extLst>
              </a:tr>
            </a:tbl>
          </a:graphicData>
        </a:graphic>
      </p:graphicFrame>
    </p:spTree>
    <p:extLst>
      <p:ext uri="{BB962C8B-B14F-4D97-AF65-F5344CB8AC3E}">
        <p14:creationId xmlns:p14="http://schemas.microsoft.com/office/powerpoint/2010/main" val="238256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7">
            <a:extLst>
              <a:ext uri="{FF2B5EF4-FFF2-40B4-BE49-F238E27FC236}">
                <a16:creationId xmlns:a16="http://schemas.microsoft.com/office/drawing/2014/main" id="{96F4463D-A994-41AB-9E19-5607AE027C48}"/>
              </a:ext>
            </a:extLst>
          </p:cNvPr>
          <p:cNvSpPr>
            <a:spLocks noChangeArrowheads="1"/>
          </p:cNvSpPr>
          <p:nvPr/>
        </p:nvSpPr>
        <p:spPr bwMode="auto">
          <a:xfrm>
            <a:off x="10056817"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a:solidFill>
                  <a:srgbClr val="1E4C7C"/>
                </a:solidFill>
                <a:latin typeface="Arial" charset="0"/>
              </a:rPr>
              <a:pPr algn="r"/>
              <a:t>19</a:t>
            </a:fld>
            <a:endParaRPr lang="fr-FR" sz="1200" b="1" dirty="0">
              <a:solidFill>
                <a:srgbClr val="1E4C7C"/>
              </a:solidFill>
              <a:latin typeface="Arial" charset="0"/>
            </a:endParaRPr>
          </a:p>
        </p:txBody>
      </p:sp>
      <p:sp>
        <p:nvSpPr>
          <p:cNvPr id="23" name="AutoShape 16">
            <a:extLst>
              <a:ext uri="{FF2B5EF4-FFF2-40B4-BE49-F238E27FC236}">
                <a16:creationId xmlns:a16="http://schemas.microsoft.com/office/drawing/2014/main" id="{55B9FE57-0DF0-4481-B20C-4AF86BFD18AD}"/>
              </a:ext>
            </a:extLst>
          </p:cNvPr>
          <p:cNvSpPr>
            <a:spLocks noChangeArrowheads="1"/>
          </p:cNvSpPr>
          <p:nvPr/>
        </p:nvSpPr>
        <p:spPr bwMode="auto">
          <a:xfrm>
            <a:off x="8686804" y="6318250"/>
            <a:ext cx="1368425" cy="431800"/>
          </a:xfrm>
          <a:prstGeom prst="roundRect">
            <a:avLst>
              <a:gd name="adj" fmla="val 50000"/>
            </a:avLst>
          </a:prstGeom>
          <a:solidFill>
            <a:schemeClr val="bg1"/>
          </a:solidFill>
          <a:ln w="57150">
            <a:solidFill>
              <a:srgbClr val="1E4C7C"/>
            </a:solidFill>
            <a:round/>
            <a:headEnd/>
            <a:tailEnd/>
          </a:ln>
          <a:effectLst/>
        </p:spPr>
        <p:txBody>
          <a:bodyPr wrap="none" anchor="ctr">
            <a:prstTxWarp prst="textNoShape">
              <a:avLst/>
            </a:prstTxWarp>
          </a:bodyPr>
          <a:lstStyle/>
          <a:p>
            <a:endParaRPr lang="fr-FR"/>
          </a:p>
        </p:txBody>
      </p:sp>
      <p:sp>
        <p:nvSpPr>
          <p:cNvPr id="24" name="Rectangle 23">
            <a:extLst>
              <a:ext uri="{FF2B5EF4-FFF2-40B4-BE49-F238E27FC236}">
                <a16:creationId xmlns:a16="http://schemas.microsoft.com/office/drawing/2014/main" id="{701A7AC8-13AF-4502-8A1A-97200E396696}"/>
              </a:ext>
            </a:extLst>
          </p:cNvPr>
          <p:cNvSpPr>
            <a:spLocks noChangeArrowheads="1"/>
          </p:cNvSpPr>
          <p:nvPr/>
        </p:nvSpPr>
        <p:spPr bwMode="auto">
          <a:xfrm>
            <a:off x="1524000" y="6508757"/>
            <a:ext cx="9144000" cy="358775"/>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27" name="Rectangle 26">
            <a:extLst>
              <a:ext uri="{FF2B5EF4-FFF2-40B4-BE49-F238E27FC236}">
                <a16:creationId xmlns:a16="http://schemas.microsoft.com/office/drawing/2014/main" id="{E7D5C9CE-077D-41D3-B1AF-43CBA3948BB8}"/>
              </a:ext>
            </a:extLst>
          </p:cNvPr>
          <p:cNvSpPr>
            <a:spLocks noChangeArrowheads="1"/>
          </p:cNvSpPr>
          <p:nvPr/>
        </p:nvSpPr>
        <p:spPr bwMode="auto">
          <a:xfrm>
            <a:off x="1524000" y="6461125"/>
            <a:ext cx="9144000" cy="406400"/>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28" name="Rectangle 27">
            <a:extLst>
              <a:ext uri="{FF2B5EF4-FFF2-40B4-BE49-F238E27FC236}">
                <a16:creationId xmlns:a16="http://schemas.microsoft.com/office/drawing/2014/main" id="{D7850EA7-DECA-4172-B3DC-6BCD1C3376CB}"/>
              </a:ext>
            </a:extLst>
          </p:cNvPr>
          <p:cNvSpPr>
            <a:spLocks noChangeArrowheads="1"/>
          </p:cNvSpPr>
          <p:nvPr/>
        </p:nvSpPr>
        <p:spPr bwMode="auto">
          <a:xfrm>
            <a:off x="0" y="6445250"/>
            <a:ext cx="12192000" cy="45719"/>
          </a:xfrm>
          <a:prstGeom prst="rect">
            <a:avLst/>
          </a:prstGeom>
          <a:solidFill>
            <a:srgbClr val="174A7C"/>
          </a:solidFill>
          <a:ln w="9525">
            <a:noFill/>
            <a:miter lim="800000"/>
            <a:headEnd/>
            <a:tailEnd/>
          </a:ln>
          <a:effectLst/>
        </p:spPr>
        <p:txBody>
          <a:bodyPr wrap="none" anchor="ctr">
            <a:prstTxWarp prst="textNoShape">
              <a:avLst/>
            </a:prstTxWarp>
          </a:bodyPr>
          <a:lstStyle/>
          <a:p>
            <a:endParaRPr lang="fr-FR"/>
          </a:p>
        </p:txBody>
      </p:sp>
      <p:sp>
        <p:nvSpPr>
          <p:cNvPr id="29" name="AutoShape 20">
            <a:extLst>
              <a:ext uri="{FF2B5EF4-FFF2-40B4-BE49-F238E27FC236}">
                <a16:creationId xmlns:a16="http://schemas.microsoft.com/office/drawing/2014/main" id="{6A7A509C-D6BF-48B7-993E-8F3A32170E18}"/>
              </a:ext>
            </a:extLst>
          </p:cNvPr>
          <p:cNvSpPr>
            <a:spLocks noChangeArrowheads="1"/>
          </p:cNvSpPr>
          <p:nvPr/>
        </p:nvSpPr>
        <p:spPr bwMode="auto">
          <a:xfrm>
            <a:off x="8709029" y="6343650"/>
            <a:ext cx="1325563" cy="376238"/>
          </a:xfrm>
          <a:prstGeom prst="roundRect">
            <a:avLst>
              <a:gd name="adj" fmla="val 50000"/>
            </a:avLst>
          </a:prstGeom>
          <a:solidFill>
            <a:schemeClr val="bg1"/>
          </a:solidFill>
          <a:ln w="57150">
            <a:noFill/>
            <a:round/>
            <a:headEnd/>
            <a:tailEnd/>
          </a:ln>
          <a:effectLst/>
        </p:spPr>
        <p:txBody>
          <a:bodyPr wrap="none" anchor="ctr">
            <a:prstTxWarp prst="textNoShape">
              <a:avLst/>
            </a:prstTxWarp>
          </a:bodyPr>
          <a:lstStyle/>
          <a:p>
            <a:endParaRPr lang="fr-FR"/>
          </a:p>
        </p:txBody>
      </p:sp>
      <p:sp>
        <p:nvSpPr>
          <p:cNvPr id="30" name="Rectangle 29">
            <a:extLst>
              <a:ext uri="{FF2B5EF4-FFF2-40B4-BE49-F238E27FC236}">
                <a16:creationId xmlns:a16="http://schemas.microsoft.com/office/drawing/2014/main" id="{12CBFE53-4129-483C-8136-EE9370C3E766}"/>
              </a:ext>
            </a:extLst>
          </p:cNvPr>
          <p:cNvSpPr>
            <a:spLocks noChangeArrowheads="1"/>
          </p:cNvSpPr>
          <p:nvPr/>
        </p:nvSpPr>
        <p:spPr bwMode="auto">
          <a:xfrm>
            <a:off x="11114778"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smtClean="0">
                <a:solidFill>
                  <a:srgbClr val="1E4C7C"/>
                </a:solidFill>
                <a:latin typeface="Arial" charset="0"/>
              </a:rPr>
              <a:pPr algn="r"/>
              <a:t>19</a:t>
            </a:fld>
            <a:endParaRPr lang="fr-FR" sz="1200" b="1" dirty="0">
              <a:solidFill>
                <a:srgbClr val="1E4C7C"/>
              </a:solidFill>
              <a:latin typeface="Arial" charset="0"/>
            </a:endParaRPr>
          </a:p>
        </p:txBody>
      </p:sp>
      <p:sp>
        <p:nvSpPr>
          <p:cNvPr id="45" name="Ellipse 44">
            <a:extLst>
              <a:ext uri="{FF2B5EF4-FFF2-40B4-BE49-F238E27FC236}">
                <a16:creationId xmlns:a16="http://schemas.microsoft.com/office/drawing/2014/main" id="{F325A967-A53C-455B-A884-2F40930AF8A3}"/>
              </a:ext>
            </a:extLst>
          </p:cNvPr>
          <p:cNvSpPr/>
          <p:nvPr/>
        </p:nvSpPr>
        <p:spPr>
          <a:xfrm>
            <a:off x="335360" y="6634699"/>
            <a:ext cx="92075" cy="92075"/>
          </a:xfrm>
          <a:prstGeom prst="ellipse">
            <a:avLst/>
          </a:prstGeom>
          <a:solidFill>
            <a:srgbClr val="174A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3" name="ZoneTexte 2">
            <a:extLst>
              <a:ext uri="{FF2B5EF4-FFF2-40B4-BE49-F238E27FC236}">
                <a16:creationId xmlns:a16="http://schemas.microsoft.com/office/drawing/2014/main" id="{358E5E40-2555-487D-9A0E-C0C4F97C6267}"/>
              </a:ext>
            </a:extLst>
          </p:cNvPr>
          <p:cNvSpPr txBox="1"/>
          <p:nvPr/>
        </p:nvSpPr>
        <p:spPr>
          <a:xfrm>
            <a:off x="989167" y="905560"/>
            <a:ext cx="184731" cy="830997"/>
          </a:xfrm>
          <a:prstGeom prst="rect">
            <a:avLst/>
          </a:prstGeom>
          <a:noFill/>
        </p:spPr>
        <p:txBody>
          <a:bodyPr wrap="none" rtlCol="0">
            <a:spAutoFit/>
          </a:bodyPr>
          <a:lstStyle/>
          <a:p>
            <a:endParaRPr lang="fr-FR" sz="2400" b="1" dirty="0"/>
          </a:p>
          <a:p>
            <a:endParaRPr lang="fr-FR" sz="2400" b="1" u="sng" dirty="0"/>
          </a:p>
        </p:txBody>
      </p:sp>
      <p:graphicFrame>
        <p:nvGraphicFramePr>
          <p:cNvPr id="18" name="Table 17"/>
          <p:cNvGraphicFramePr>
            <a:graphicFrameLocks noGrp="1"/>
          </p:cNvGraphicFramePr>
          <p:nvPr>
            <p:extLst>
              <p:ext uri="{D42A27DB-BD31-4B8C-83A1-F6EECF244321}">
                <p14:modId xmlns:p14="http://schemas.microsoft.com/office/powerpoint/2010/main" val="3198594724"/>
              </p:ext>
            </p:extLst>
          </p:nvPr>
        </p:nvGraphicFramePr>
        <p:xfrm>
          <a:off x="-2" y="-27384"/>
          <a:ext cx="12192001" cy="648072"/>
        </p:xfrm>
        <a:graphic>
          <a:graphicData uri="http://schemas.openxmlformats.org/drawingml/2006/table">
            <a:tbl>
              <a:tblPr>
                <a:tableStyleId>{93296810-A885-4BE3-A3E7-6D5BEEA58F35}</a:tableStyleId>
              </a:tblPr>
              <a:tblGrid>
                <a:gridCol w="1452882">
                  <a:extLst>
                    <a:ext uri="{9D8B030D-6E8A-4147-A177-3AD203B41FA5}">
                      <a16:colId xmlns:a16="http://schemas.microsoft.com/office/drawing/2014/main" val="3884863499"/>
                    </a:ext>
                  </a:extLst>
                </a:gridCol>
                <a:gridCol w="1623473">
                  <a:extLst>
                    <a:ext uri="{9D8B030D-6E8A-4147-A177-3AD203B41FA5}">
                      <a16:colId xmlns:a16="http://schemas.microsoft.com/office/drawing/2014/main" val="131542050"/>
                    </a:ext>
                  </a:extLst>
                </a:gridCol>
                <a:gridCol w="2243166">
                  <a:extLst>
                    <a:ext uri="{9D8B030D-6E8A-4147-A177-3AD203B41FA5}">
                      <a16:colId xmlns:a16="http://schemas.microsoft.com/office/drawing/2014/main" val="1839694020"/>
                    </a:ext>
                  </a:extLst>
                </a:gridCol>
                <a:gridCol w="2933371">
                  <a:extLst>
                    <a:ext uri="{9D8B030D-6E8A-4147-A177-3AD203B41FA5}">
                      <a16:colId xmlns:a16="http://schemas.microsoft.com/office/drawing/2014/main" val="153074463"/>
                    </a:ext>
                  </a:extLst>
                </a:gridCol>
                <a:gridCol w="2329442">
                  <a:extLst>
                    <a:ext uri="{9D8B030D-6E8A-4147-A177-3AD203B41FA5}">
                      <a16:colId xmlns:a16="http://schemas.microsoft.com/office/drawing/2014/main" val="3800146553"/>
                    </a:ext>
                  </a:extLst>
                </a:gridCol>
                <a:gridCol w="1609667">
                  <a:extLst>
                    <a:ext uri="{9D8B030D-6E8A-4147-A177-3AD203B41FA5}">
                      <a16:colId xmlns:a16="http://schemas.microsoft.com/office/drawing/2014/main" val="902507604"/>
                    </a:ext>
                  </a:extLst>
                </a:gridCol>
              </a:tblGrid>
              <a:tr h="64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bg1"/>
                          </a:solidFill>
                          <a:latin typeface="+mn-lt"/>
                          <a:ea typeface="+mn-ea"/>
                          <a:cs typeface="+mn-cs"/>
                        </a:rPr>
                        <a:t>Contexte de l’organisme</a:t>
                      </a:r>
                      <a:r>
                        <a:rPr lang="fr-FR" sz="1800" b="1" kern="1200" baseline="0" dirty="0">
                          <a:solidFill>
                            <a:schemeClr val="accent1"/>
                          </a:solidFill>
                          <a:latin typeface="+mn-lt"/>
                          <a:ea typeface="+mn-ea"/>
                          <a:cs typeface="+mn-cs"/>
                        </a:rPr>
                        <a:t> </a:t>
                      </a:r>
                      <a:endParaRPr lang="fr-FR" sz="1800" b="1" kern="1200" dirty="0">
                        <a:solidFill>
                          <a:schemeClr val="accent1"/>
                        </a:solidFill>
                        <a:latin typeface="+mn-lt"/>
                        <a:ea typeface="+mn-ea"/>
                        <a:cs typeface="+mn-cs"/>
                      </a:endParaRPr>
                    </a:p>
                  </a:txBody>
                  <a:tcPr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bg1"/>
                          </a:solidFill>
                          <a:latin typeface="+mn-lt"/>
                          <a:ea typeface="+mn-ea"/>
                          <a:cs typeface="+mn-cs"/>
                        </a:rPr>
                        <a:t>Analyse SWOT</a:t>
                      </a:r>
                    </a:p>
                  </a:txBody>
                  <a:tcPr anchor="ctr">
                    <a:solidFill>
                      <a:srgbClr val="0070C0"/>
                    </a:solidFill>
                  </a:tcPr>
                </a:tc>
                <a:tc>
                  <a:txBody>
                    <a:bodyPr/>
                    <a:lstStyle/>
                    <a:p>
                      <a:pPr algn="ctr"/>
                      <a:r>
                        <a:rPr lang="fr-FR" sz="1800" b="1" kern="1200" dirty="0">
                          <a:solidFill>
                            <a:schemeClr val="bg1"/>
                          </a:solidFill>
                          <a:latin typeface="+mn-lt"/>
                          <a:ea typeface="+mn-ea"/>
                          <a:cs typeface="+mn-cs"/>
                        </a:rPr>
                        <a:t>Analyse PESTEL</a:t>
                      </a:r>
                    </a:p>
                  </a:txBody>
                  <a:tcPr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bg1"/>
                          </a:solidFill>
                          <a:latin typeface="+mn-lt"/>
                          <a:ea typeface="+mn-ea"/>
                          <a:cs typeface="+mn-cs"/>
                        </a:rPr>
                        <a:t>La Grille d’évaluation de l’enjeu des AE/IE </a:t>
                      </a:r>
                    </a:p>
                  </a:txBody>
                  <a:tcPr anchor="ctr">
                    <a:solidFill>
                      <a:srgbClr val="0070C0"/>
                    </a:solidFill>
                  </a:tcPr>
                </a:tc>
                <a:tc>
                  <a:txBody>
                    <a:bodyPr/>
                    <a:lstStyle/>
                    <a:p>
                      <a:pPr algn="ctr"/>
                      <a:r>
                        <a:rPr lang="fr-FR" sz="1800" b="1" kern="1200" dirty="0">
                          <a:solidFill>
                            <a:schemeClr val="bg1"/>
                          </a:solidFill>
                          <a:latin typeface="+mn-lt"/>
                          <a:ea typeface="+mn-ea"/>
                          <a:cs typeface="+mn-cs"/>
                        </a:rPr>
                        <a:t>Les solutions</a:t>
                      </a:r>
                    </a:p>
                  </a:txBody>
                  <a:tcPr anchor="ctr">
                    <a:solidFill>
                      <a:srgbClr val="0070C0"/>
                    </a:solidFill>
                  </a:tcPr>
                </a:tc>
                <a:tc>
                  <a:txBody>
                    <a:bodyPr/>
                    <a:lstStyle/>
                    <a:p>
                      <a:pPr algn="ctr"/>
                      <a:r>
                        <a:rPr lang="fr-FR" sz="1800" b="1" kern="1200" dirty="0">
                          <a:solidFill>
                            <a:srgbClr val="0070C0"/>
                          </a:solidFill>
                          <a:latin typeface="+mn-lt"/>
                          <a:ea typeface="+mn-ea"/>
                          <a:cs typeface="+mn-cs"/>
                        </a:rPr>
                        <a:t>Conclusion </a:t>
                      </a:r>
                    </a:p>
                  </a:txBody>
                  <a:tcPr anchor="ctr">
                    <a:solidFill>
                      <a:schemeClr val="bg1"/>
                    </a:solidFill>
                  </a:tcPr>
                </a:tc>
                <a:extLst>
                  <a:ext uri="{0D108BD9-81ED-4DB2-BD59-A6C34878D82A}">
                    <a16:rowId xmlns:a16="http://schemas.microsoft.com/office/drawing/2014/main" val="2373899100"/>
                  </a:ext>
                </a:extLst>
              </a:tr>
            </a:tbl>
          </a:graphicData>
        </a:graphic>
      </p:graphicFrame>
      <p:sp>
        <p:nvSpPr>
          <p:cNvPr id="19" name="Espace réservé du pied de page 5"/>
          <p:cNvSpPr txBox="1">
            <a:spLocks noGrp="1"/>
          </p:cNvSpPr>
          <p:nvPr/>
        </p:nvSpPr>
        <p:spPr bwMode="auto">
          <a:xfrm>
            <a:off x="449660" y="6580670"/>
            <a:ext cx="3874949" cy="360362"/>
          </a:xfrm>
          <a:prstGeom prst="rect">
            <a:avLst/>
          </a:prstGeom>
          <a:noFill/>
          <a:ln>
            <a:miter lim="800000"/>
            <a:headEnd/>
            <a:tailEnd/>
          </a:ln>
        </p:spPr>
        <p:txBody>
          <a:bodyPr anchor="ctr">
            <a:prstTxWarp prst="textNoShape">
              <a:avLst/>
            </a:prstTxWarp>
          </a:bodyPr>
          <a:lstStyle/>
          <a:p>
            <a:r>
              <a:rPr lang="fr-FR" sz="1100" dirty="0">
                <a:solidFill>
                  <a:srgbClr val="1E4C7C"/>
                </a:solidFill>
                <a:latin typeface="Arial" charset="0"/>
              </a:rPr>
              <a:t>Iso 14001 version 2015 </a:t>
            </a:r>
          </a:p>
          <a:p>
            <a:endParaRPr lang="fr-FR" sz="1100" dirty="0">
              <a:solidFill>
                <a:srgbClr val="1E4C7C"/>
              </a:solidFill>
              <a:latin typeface="Arial" charset="0"/>
            </a:endParaRPr>
          </a:p>
        </p:txBody>
      </p:sp>
      <p:sp>
        <p:nvSpPr>
          <p:cNvPr id="2" name="Rectangle 2"/>
          <p:cNvSpPr>
            <a:spLocks noChangeArrowheads="1"/>
          </p:cNvSpPr>
          <p:nvPr/>
        </p:nvSpPr>
        <p:spPr bwMode="auto">
          <a:xfrm>
            <a:off x="306767" y="163495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79236" tIns="25392" rIns="91440" bIns="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a:ln>
                <a:noFill/>
              </a:ln>
              <a:solidFill>
                <a:schemeClr val="tx1"/>
              </a:solidFill>
              <a:effectLst/>
              <a:latin typeface="arial" panose="020B0604020202020204" pitchFamily="34" charset="0"/>
            </a:endParaRPr>
          </a:p>
        </p:txBody>
      </p:sp>
      <p:pic>
        <p:nvPicPr>
          <p:cNvPr id="5" name="Image 4">
            <a:extLst>
              <a:ext uri="{FF2B5EF4-FFF2-40B4-BE49-F238E27FC236}">
                <a16:creationId xmlns:a16="http://schemas.microsoft.com/office/drawing/2014/main" id="{7715A2F8-E543-5DC5-34C1-5AC34E955F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0210" y="6378593"/>
            <a:ext cx="961611" cy="470877"/>
          </a:xfrm>
          <a:prstGeom prst="rect">
            <a:avLst/>
          </a:prstGeom>
        </p:spPr>
      </p:pic>
      <p:sp>
        <p:nvSpPr>
          <p:cNvPr id="7" name="ZoneTexte 6">
            <a:extLst>
              <a:ext uri="{FF2B5EF4-FFF2-40B4-BE49-F238E27FC236}">
                <a16:creationId xmlns:a16="http://schemas.microsoft.com/office/drawing/2014/main" id="{E79C396E-C0E7-4F51-46F1-2DE34F05358F}"/>
              </a:ext>
            </a:extLst>
          </p:cNvPr>
          <p:cNvSpPr txBox="1"/>
          <p:nvPr/>
        </p:nvSpPr>
        <p:spPr>
          <a:xfrm>
            <a:off x="468007" y="2226687"/>
            <a:ext cx="7200800" cy="1754326"/>
          </a:xfrm>
          <a:prstGeom prst="rect">
            <a:avLst/>
          </a:prstGeom>
          <a:noFill/>
        </p:spPr>
        <p:txBody>
          <a:bodyPr wrap="square" rtlCol="0">
            <a:spAutoFit/>
          </a:bodyPr>
          <a:lstStyle/>
          <a:p>
            <a:endParaRPr lang="fr-FR" dirty="0"/>
          </a:p>
          <a:p>
            <a:endParaRPr lang="fr-FR" dirty="0"/>
          </a:p>
          <a:p>
            <a:endParaRPr lang="fr-FR" dirty="0"/>
          </a:p>
          <a:p>
            <a:endParaRPr lang="fr-FR" dirty="0"/>
          </a:p>
          <a:p>
            <a:r>
              <a:rPr lang="fr-FR" dirty="0"/>
              <a:t>  </a:t>
            </a:r>
          </a:p>
          <a:p>
            <a:endParaRPr lang="fr-FR" dirty="0"/>
          </a:p>
        </p:txBody>
      </p:sp>
      <p:sp>
        <p:nvSpPr>
          <p:cNvPr id="6" name="ZoneTexte 5">
            <a:extLst>
              <a:ext uri="{FF2B5EF4-FFF2-40B4-BE49-F238E27FC236}">
                <a16:creationId xmlns:a16="http://schemas.microsoft.com/office/drawing/2014/main" id="{FADDF7C3-A768-B1F7-DD3C-11318D49ECD3}"/>
              </a:ext>
            </a:extLst>
          </p:cNvPr>
          <p:cNvSpPr txBox="1"/>
          <p:nvPr/>
        </p:nvSpPr>
        <p:spPr>
          <a:xfrm>
            <a:off x="2059940" y="2303336"/>
            <a:ext cx="7642860" cy="1477328"/>
          </a:xfrm>
          <a:prstGeom prst="rect">
            <a:avLst/>
          </a:prstGeom>
          <a:noFill/>
        </p:spPr>
        <p:txBody>
          <a:bodyPr wrap="square">
            <a:spAutoFit/>
          </a:bodyPr>
          <a:lstStyle/>
          <a:p>
            <a:br>
              <a:rPr lang="fr-FR" dirty="0"/>
            </a:br>
            <a:r>
              <a:rPr lang="fr-FR" sz="2400" b="0" i="0" dirty="0">
                <a:effectLst/>
                <a:latin typeface="Times New Roman" panose="02020603050405020304" pitchFamily="18" charset="0"/>
                <a:cs typeface="Times New Roman" panose="02020603050405020304" pitchFamily="18" charset="0"/>
              </a:rPr>
              <a:t>En conclusion, l'étude de cas sur la mise en place d'un SME ISO 14001 au sein de l'OCP témoigne de l'engagement significatif de l'entreprise envers la durabilité.</a:t>
            </a:r>
            <a:endParaRPr lang="fr-FR"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00D154D4-9538-5684-EA9C-22FF075AE1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20" y="3796539"/>
            <a:ext cx="3810000" cy="2484914"/>
          </a:xfrm>
          <a:prstGeom prst="rect">
            <a:avLst/>
          </a:prstGeom>
        </p:spPr>
      </p:pic>
      <p:pic>
        <p:nvPicPr>
          <p:cNvPr id="10" name="Picture 8">
            <a:extLst>
              <a:ext uri="{FF2B5EF4-FFF2-40B4-BE49-F238E27FC236}">
                <a16:creationId xmlns:a16="http://schemas.microsoft.com/office/drawing/2014/main" id="{9A5FDF19-7F66-7334-9DEF-6DC0D6CBC7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51821" y="905560"/>
            <a:ext cx="2214757" cy="2148840"/>
          </a:xfrm>
          <a:prstGeom prst="rect">
            <a:avLst/>
          </a:prstGeom>
        </p:spPr>
      </p:pic>
    </p:spTree>
    <p:extLst>
      <p:ext uri="{BB962C8B-B14F-4D97-AF65-F5344CB8AC3E}">
        <p14:creationId xmlns:p14="http://schemas.microsoft.com/office/powerpoint/2010/main" val="319814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7">
            <a:extLst>
              <a:ext uri="{FF2B5EF4-FFF2-40B4-BE49-F238E27FC236}">
                <a16:creationId xmlns:a16="http://schemas.microsoft.com/office/drawing/2014/main" id="{B59F7BAA-B808-42D1-9FCA-CDFE20D004CE}"/>
              </a:ext>
            </a:extLst>
          </p:cNvPr>
          <p:cNvSpPr>
            <a:spLocks noChangeArrowheads="1"/>
          </p:cNvSpPr>
          <p:nvPr/>
        </p:nvSpPr>
        <p:spPr bwMode="auto">
          <a:xfrm>
            <a:off x="10056817"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a:solidFill>
                  <a:srgbClr val="1E4C7C"/>
                </a:solidFill>
                <a:latin typeface="Arial" charset="0"/>
              </a:rPr>
              <a:pPr algn="r"/>
              <a:t>2</a:t>
            </a:fld>
            <a:endParaRPr lang="fr-FR" sz="1200" b="1" dirty="0">
              <a:solidFill>
                <a:srgbClr val="1E4C7C"/>
              </a:solidFill>
              <a:latin typeface="Arial" charset="0"/>
            </a:endParaRPr>
          </a:p>
        </p:txBody>
      </p:sp>
      <p:sp>
        <p:nvSpPr>
          <p:cNvPr id="21" name="AutoShape 16">
            <a:extLst>
              <a:ext uri="{FF2B5EF4-FFF2-40B4-BE49-F238E27FC236}">
                <a16:creationId xmlns:a16="http://schemas.microsoft.com/office/drawing/2014/main" id="{BA942D80-D2F6-477C-B4B0-5C65579F75AA}"/>
              </a:ext>
            </a:extLst>
          </p:cNvPr>
          <p:cNvSpPr>
            <a:spLocks noChangeArrowheads="1"/>
          </p:cNvSpPr>
          <p:nvPr/>
        </p:nvSpPr>
        <p:spPr bwMode="auto">
          <a:xfrm>
            <a:off x="8686804" y="6318250"/>
            <a:ext cx="1368425" cy="431800"/>
          </a:xfrm>
          <a:prstGeom prst="roundRect">
            <a:avLst>
              <a:gd name="adj" fmla="val 50000"/>
            </a:avLst>
          </a:prstGeom>
          <a:solidFill>
            <a:schemeClr val="bg1"/>
          </a:solidFill>
          <a:ln w="57150">
            <a:solidFill>
              <a:srgbClr val="1E4C7C"/>
            </a:solidFill>
            <a:round/>
            <a:headEnd/>
            <a:tailEnd/>
          </a:ln>
          <a:effectLst/>
        </p:spPr>
        <p:txBody>
          <a:bodyPr wrap="none" anchor="ctr">
            <a:prstTxWarp prst="textNoShape">
              <a:avLst/>
            </a:prstTxWarp>
          </a:bodyPr>
          <a:lstStyle/>
          <a:p>
            <a:endParaRPr lang="fr-FR"/>
          </a:p>
        </p:txBody>
      </p:sp>
      <p:sp>
        <p:nvSpPr>
          <p:cNvPr id="23" name="Rectangle 22">
            <a:extLst>
              <a:ext uri="{FF2B5EF4-FFF2-40B4-BE49-F238E27FC236}">
                <a16:creationId xmlns:a16="http://schemas.microsoft.com/office/drawing/2014/main" id="{701682A2-EB6A-40AE-BB4A-9B6227779AF2}"/>
              </a:ext>
            </a:extLst>
          </p:cNvPr>
          <p:cNvSpPr>
            <a:spLocks noChangeArrowheads="1"/>
          </p:cNvSpPr>
          <p:nvPr/>
        </p:nvSpPr>
        <p:spPr bwMode="auto">
          <a:xfrm>
            <a:off x="1524000" y="6508757"/>
            <a:ext cx="9144000" cy="358775"/>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24" name="Rectangle 23">
            <a:extLst>
              <a:ext uri="{FF2B5EF4-FFF2-40B4-BE49-F238E27FC236}">
                <a16:creationId xmlns:a16="http://schemas.microsoft.com/office/drawing/2014/main" id="{41FA02A8-F597-4297-A38E-21EC37EE9CCD}"/>
              </a:ext>
            </a:extLst>
          </p:cNvPr>
          <p:cNvSpPr>
            <a:spLocks noChangeArrowheads="1"/>
          </p:cNvSpPr>
          <p:nvPr/>
        </p:nvSpPr>
        <p:spPr bwMode="auto">
          <a:xfrm>
            <a:off x="1524000" y="6461125"/>
            <a:ext cx="9144000" cy="406400"/>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26" name="Rectangle 25">
            <a:extLst>
              <a:ext uri="{FF2B5EF4-FFF2-40B4-BE49-F238E27FC236}">
                <a16:creationId xmlns:a16="http://schemas.microsoft.com/office/drawing/2014/main" id="{1074968A-19DD-4029-86AF-E3ADDDC3AF9B}"/>
              </a:ext>
            </a:extLst>
          </p:cNvPr>
          <p:cNvSpPr>
            <a:spLocks noChangeArrowheads="1"/>
          </p:cNvSpPr>
          <p:nvPr/>
        </p:nvSpPr>
        <p:spPr bwMode="auto">
          <a:xfrm>
            <a:off x="0" y="6445250"/>
            <a:ext cx="12192000" cy="45719"/>
          </a:xfrm>
          <a:prstGeom prst="rect">
            <a:avLst/>
          </a:prstGeom>
          <a:solidFill>
            <a:srgbClr val="174A7C"/>
          </a:solidFill>
          <a:ln w="9525">
            <a:noFill/>
            <a:miter lim="800000"/>
            <a:headEnd/>
            <a:tailEnd/>
          </a:ln>
          <a:effectLst/>
        </p:spPr>
        <p:txBody>
          <a:bodyPr wrap="none" anchor="ctr">
            <a:prstTxWarp prst="textNoShape">
              <a:avLst/>
            </a:prstTxWarp>
          </a:bodyPr>
          <a:lstStyle/>
          <a:p>
            <a:endParaRPr lang="fr-FR"/>
          </a:p>
        </p:txBody>
      </p:sp>
      <p:sp>
        <p:nvSpPr>
          <p:cNvPr id="29" name="AutoShape 20">
            <a:extLst>
              <a:ext uri="{FF2B5EF4-FFF2-40B4-BE49-F238E27FC236}">
                <a16:creationId xmlns:a16="http://schemas.microsoft.com/office/drawing/2014/main" id="{D48160A0-C7D9-4FE2-B5AF-194B8A472C7F}"/>
              </a:ext>
            </a:extLst>
          </p:cNvPr>
          <p:cNvSpPr>
            <a:spLocks noChangeArrowheads="1"/>
          </p:cNvSpPr>
          <p:nvPr/>
        </p:nvSpPr>
        <p:spPr bwMode="auto">
          <a:xfrm>
            <a:off x="8709029" y="6343650"/>
            <a:ext cx="1325563" cy="376238"/>
          </a:xfrm>
          <a:prstGeom prst="roundRect">
            <a:avLst>
              <a:gd name="adj" fmla="val 50000"/>
            </a:avLst>
          </a:prstGeom>
          <a:solidFill>
            <a:schemeClr val="bg1"/>
          </a:solidFill>
          <a:ln w="57150">
            <a:noFill/>
            <a:round/>
            <a:headEnd/>
            <a:tailEnd/>
          </a:ln>
          <a:effectLst/>
        </p:spPr>
        <p:txBody>
          <a:bodyPr wrap="none" anchor="ctr">
            <a:prstTxWarp prst="textNoShape">
              <a:avLst/>
            </a:prstTxWarp>
          </a:bodyPr>
          <a:lstStyle/>
          <a:p>
            <a:endParaRPr lang="fr-FR"/>
          </a:p>
        </p:txBody>
      </p:sp>
      <p:sp>
        <p:nvSpPr>
          <p:cNvPr id="30" name="Rectangle 29">
            <a:extLst>
              <a:ext uri="{FF2B5EF4-FFF2-40B4-BE49-F238E27FC236}">
                <a16:creationId xmlns:a16="http://schemas.microsoft.com/office/drawing/2014/main" id="{1171395D-1E36-470F-8805-AA56537E5D6D}"/>
              </a:ext>
            </a:extLst>
          </p:cNvPr>
          <p:cNvSpPr>
            <a:spLocks noChangeArrowheads="1"/>
          </p:cNvSpPr>
          <p:nvPr/>
        </p:nvSpPr>
        <p:spPr bwMode="auto">
          <a:xfrm>
            <a:off x="11114778"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a:solidFill>
                  <a:srgbClr val="1E4C7C"/>
                </a:solidFill>
                <a:latin typeface="Arial" charset="0"/>
              </a:rPr>
              <a:pPr algn="r"/>
              <a:t>2</a:t>
            </a:fld>
            <a:endParaRPr lang="fr-FR" sz="1200" b="1" dirty="0">
              <a:solidFill>
                <a:srgbClr val="1E4C7C"/>
              </a:solidFill>
              <a:latin typeface="Arial" charset="0"/>
            </a:endParaRPr>
          </a:p>
        </p:txBody>
      </p:sp>
      <p:sp>
        <p:nvSpPr>
          <p:cNvPr id="45" name="Ellipse 44">
            <a:extLst>
              <a:ext uri="{FF2B5EF4-FFF2-40B4-BE49-F238E27FC236}">
                <a16:creationId xmlns:a16="http://schemas.microsoft.com/office/drawing/2014/main" id="{CA761D2E-A0F4-4DCE-B6F3-4C723DA7B390}"/>
              </a:ext>
            </a:extLst>
          </p:cNvPr>
          <p:cNvSpPr/>
          <p:nvPr/>
        </p:nvSpPr>
        <p:spPr>
          <a:xfrm>
            <a:off x="335360" y="6634699"/>
            <a:ext cx="92075" cy="92075"/>
          </a:xfrm>
          <a:prstGeom prst="ellipse">
            <a:avLst/>
          </a:prstGeom>
          <a:solidFill>
            <a:srgbClr val="174A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46" name="Espace réservé du pied de page 5">
            <a:extLst>
              <a:ext uri="{FF2B5EF4-FFF2-40B4-BE49-F238E27FC236}">
                <a16:creationId xmlns:a16="http://schemas.microsoft.com/office/drawing/2014/main" id="{8FE325C3-4BCE-471A-952A-B280FE1F5583}"/>
              </a:ext>
            </a:extLst>
          </p:cNvPr>
          <p:cNvSpPr txBox="1">
            <a:spLocks noGrp="1"/>
          </p:cNvSpPr>
          <p:nvPr/>
        </p:nvSpPr>
        <p:spPr bwMode="auto">
          <a:xfrm>
            <a:off x="381397" y="6720162"/>
            <a:ext cx="3874949" cy="258762"/>
          </a:xfrm>
          <a:prstGeom prst="rect">
            <a:avLst/>
          </a:prstGeom>
          <a:noFill/>
          <a:ln>
            <a:miter lim="800000"/>
            <a:headEnd/>
            <a:tailEnd/>
          </a:ln>
        </p:spPr>
        <p:txBody>
          <a:bodyPr anchor="ctr">
            <a:prstTxWarp prst="textNoShape">
              <a:avLst/>
            </a:prstTxWarp>
          </a:bodyPr>
          <a:lstStyle/>
          <a:p>
            <a:r>
              <a:rPr lang="fr-FR" sz="1100" dirty="0">
                <a:solidFill>
                  <a:srgbClr val="1E4C7C"/>
                </a:solidFill>
                <a:latin typeface="Arial" charset="0"/>
              </a:rPr>
              <a:t>Iso 14001 version 2015 </a:t>
            </a:r>
          </a:p>
          <a:p>
            <a:r>
              <a:rPr lang="fr-FR" sz="1100" dirty="0">
                <a:solidFill>
                  <a:srgbClr val="1E4C7C"/>
                </a:solidFill>
                <a:latin typeface="Arial" charset="0"/>
              </a:rPr>
              <a:t> </a:t>
            </a:r>
          </a:p>
          <a:p>
            <a:endParaRPr lang="fr-FR" sz="1100" dirty="0">
              <a:solidFill>
                <a:srgbClr val="1E4C7C"/>
              </a:solidFill>
              <a:latin typeface="Arial" charset="0"/>
            </a:endParaRPr>
          </a:p>
        </p:txBody>
      </p:sp>
      <p:sp>
        <p:nvSpPr>
          <p:cNvPr id="50" name="AutoShape 41">
            <a:extLst>
              <a:ext uri="{FF2B5EF4-FFF2-40B4-BE49-F238E27FC236}">
                <a16:creationId xmlns:a16="http://schemas.microsoft.com/office/drawing/2014/main" id="{538379D3-28ED-488D-94BB-619342D7B032}"/>
              </a:ext>
            </a:extLst>
          </p:cNvPr>
          <p:cNvSpPr>
            <a:spLocks noChangeArrowheads="1"/>
          </p:cNvSpPr>
          <p:nvPr/>
        </p:nvSpPr>
        <p:spPr bwMode="ltGray">
          <a:xfrm rot="5400000">
            <a:off x="884437" y="1079846"/>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solidFill>
            <a:schemeClr val="bg1">
              <a:lumMod val="85000"/>
            </a:schemeClr>
          </a:solidFill>
          <a:ln w="9525" algn="ctr">
            <a:noFill/>
            <a:miter lim="800000"/>
            <a:headEnd/>
            <a:tailEnd/>
          </a:ln>
          <a:effectLst/>
        </p:spPr>
        <p:txBody>
          <a:bodyPr wrap="none" anchor="ctr"/>
          <a:lstStyle/>
          <a:p>
            <a:endParaRPr lang="fr-FR"/>
          </a:p>
        </p:txBody>
      </p:sp>
      <p:sp>
        <p:nvSpPr>
          <p:cNvPr id="51" name="AutoShape 44">
            <a:extLst>
              <a:ext uri="{FF2B5EF4-FFF2-40B4-BE49-F238E27FC236}">
                <a16:creationId xmlns:a16="http://schemas.microsoft.com/office/drawing/2014/main" id="{F02B6B72-D4BB-4461-B6BC-01F1636F7637}"/>
              </a:ext>
            </a:extLst>
          </p:cNvPr>
          <p:cNvSpPr>
            <a:spLocks noChangeArrowheads="1"/>
          </p:cNvSpPr>
          <p:nvPr/>
        </p:nvSpPr>
        <p:spPr bwMode="gray">
          <a:xfrm>
            <a:off x="5790864" y="2730355"/>
            <a:ext cx="4770438" cy="510681"/>
          </a:xfrm>
          <a:prstGeom prst="roundRect">
            <a:avLst>
              <a:gd name="adj" fmla="val 50000"/>
            </a:avLst>
          </a:prstGeom>
          <a:solidFill>
            <a:schemeClr val="accent1">
              <a:lumMod val="20000"/>
              <a:lumOff val="80000"/>
            </a:schemeClr>
          </a:solidFill>
          <a:ln w="28575" algn="ctr">
            <a:solidFill>
              <a:schemeClr val="accent1">
                <a:lumMod val="40000"/>
                <a:lumOff val="60000"/>
              </a:schemeClr>
            </a:solidFill>
            <a:round/>
            <a:headEnd/>
            <a:tailEnd/>
          </a:ln>
          <a:effectLst/>
        </p:spPr>
        <p:txBody>
          <a:bodyPr wrap="none" anchor="ctr"/>
          <a:lstStyle/>
          <a:p>
            <a:pPr algn="ctr"/>
            <a:br>
              <a:rPr lang="fr-FR" sz="1600" b="1" dirty="0"/>
            </a:br>
            <a:r>
              <a:rPr lang="fr-FR" sz="2400" b="1" dirty="0"/>
              <a:t>SWOT</a:t>
            </a:r>
          </a:p>
          <a:p>
            <a:pPr algn="ctr"/>
            <a:endParaRPr lang="fr-FR" sz="2400" b="1" dirty="0">
              <a:solidFill>
                <a:schemeClr val="bg1"/>
              </a:solidFill>
            </a:endParaRPr>
          </a:p>
        </p:txBody>
      </p:sp>
      <p:sp>
        <p:nvSpPr>
          <p:cNvPr id="52" name="AutoShape 45">
            <a:extLst>
              <a:ext uri="{FF2B5EF4-FFF2-40B4-BE49-F238E27FC236}">
                <a16:creationId xmlns:a16="http://schemas.microsoft.com/office/drawing/2014/main" id="{4D8E3852-6B32-44D9-A7A0-6DD6078FACD5}"/>
              </a:ext>
            </a:extLst>
          </p:cNvPr>
          <p:cNvSpPr>
            <a:spLocks noChangeArrowheads="1"/>
          </p:cNvSpPr>
          <p:nvPr/>
        </p:nvSpPr>
        <p:spPr bwMode="gray">
          <a:xfrm>
            <a:off x="5451201" y="1878757"/>
            <a:ext cx="4563680" cy="508000"/>
          </a:xfrm>
          <a:prstGeom prst="roundRect">
            <a:avLst>
              <a:gd name="adj" fmla="val 50000"/>
            </a:avLst>
          </a:prstGeom>
          <a:solidFill>
            <a:schemeClr val="accent1">
              <a:lumMod val="20000"/>
              <a:lumOff val="80000"/>
            </a:schemeClr>
          </a:solidFill>
          <a:ln w="28575" algn="ctr">
            <a:solidFill>
              <a:schemeClr val="accent1">
                <a:lumMod val="40000"/>
                <a:lumOff val="60000"/>
              </a:schemeClr>
            </a:solidFill>
            <a:round/>
            <a:headEnd/>
            <a:tailEnd/>
          </a:ln>
          <a:effectLst/>
        </p:spPr>
        <p:txBody>
          <a:bodyPr wrap="none" anchor="ctr"/>
          <a:lstStyle/>
          <a:p>
            <a:pPr lvl="0" algn="ctr">
              <a:defRPr/>
            </a:pPr>
            <a:r>
              <a:rPr lang="fr-FR" sz="2400" b="1" dirty="0"/>
              <a:t>PESTEL </a:t>
            </a:r>
          </a:p>
        </p:txBody>
      </p:sp>
      <p:grpSp>
        <p:nvGrpSpPr>
          <p:cNvPr id="60" name="Group 69">
            <a:extLst>
              <a:ext uri="{FF2B5EF4-FFF2-40B4-BE49-F238E27FC236}">
                <a16:creationId xmlns:a16="http://schemas.microsoft.com/office/drawing/2014/main" id="{686D02E0-6468-4C54-8579-4B347D1496E2}"/>
              </a:ext>
            </a:extLst>
          </p:cNvPr>
          <p:cNvGrpSpPr>
            <a:grpSpLocks/>
          </p:cNvGrpSpPr>
          <p:nvPr/>
        </p:nvGrpSpPr>
        <p:grpSpPr bwMode="auto">
          <a:xfrm>
            <a:off x="5432039" y="2768081"/>
            <a:ext cx="381000" cy="381000"/>
            <a:chOff x="2078" y="1680"/>
            <a:chExt cx="1615" cy="1615"/>
          </a:xfrm>
        </p:grpSpPr>
        <p:sp>
          <p:nvSpPr>
            <p:cNvPr id="61" name="Oval 70">
              <a:extLst>
                <a:ext uri="{FF2B5EF4-FFF2-40B4-BE49-F238E27FC236}">
                  <a16:creationId xmlns:a16="http://schemas.microsoft.com/office/drawing/2014/main" id="{1047599B-C872-4043-8338-00F80C335876}"/>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a:p>
          </p:txBody>
        </p:sp>
        <p:sp>
          <p:nvSpPr>
            <p:cNvPr id="62" name="Oval 71">
              <a:extLst>
                <a:ext uri="{FF2B5EF4-FFF2-40B4-BE49-F238E27FC236}">
                  <a16:creationId xmlns:a16="http://schemas.microsoft.com/office/drawing/2014/main" id="{4647DCCB-1D29-4B2F-A34E-E101DFB14BB7}"/>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a:p>
          </p:txBody>
        </p:sp>
        <p:sp>
          <p:nvSpPr>
            <p:cNvPr id="63" name="Oval 72">
              <a:extLst>
                <a:ext uri="{FF2B5EF4-FFF2-40B4-BE49-F238E27FC236}">
                  <a16:creationId xmlns:a16="http://schemas.microsoft.com/office/drawing/2014/main" id="{D4470EDA-DAC0-4022-BBD7-CB0856C8BA60}"/>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a:p>
          </p:txBody>
        </p:sp>
        <p:sp>
          <p:nvSpPr>
            <p:cNvPr id="64" name="Oval 73">
              <a:extLst>
                <a:ext uri="{FF2B5EF4-FFF2-40B4-BE49-F238E27FC236}">
                  <a16:creationId xmlns:a16="http://schemas.microsoft.com/office/drawing/2014/main" id="{9B47AE7B-34F8-4256-9EC8-931AE60C8D47}"/>
                </a:ext>
              </a:extLst>
            </p:cNvPr>
            <p:cNvSpPr>
              <a:spLocks noChangeArrowheads="1"/>
            </p:cNvSpPr>
            <p:nvPr/>
          </p:nvSpPr>
          <p:spPr bwMode="gray">
            <a:xfrm>
              <a:off x="2254" y="1856"/>
              <a:ext cx="1262" cy="1264"/>
            </a:xfrm>
            <a:prstGeom prst="ellipse">
              <a:avLst/>
            </a:prstGeom>
            <a:gradFill rotWithShape="1">
              <a:gsLst>
                <a:gs pos="0">
                  <a:srgbClr val="8FAFE9">
                    <a:gamma/>
                    <a:shade val="0"/>
                    <a:invGamma/>
                  </a:srgbClr>
                </a:gs>
                <a:gs pos="100000">
                  <a:srgbClr val="8FAFE9"/>
                </a:gs>
              </a:gsLst>
              <a:lin ang="2700000" scaled="1"/>
            </a:gradFill>
            <a:ln w="38100" algn="ctr">
              <a:noFill/>
              <a:round/>
              <a:headEnd/>
              <a:tailEnd/>
            </a:ln>
            <a:effectLst/>
          </p:spPr>
          <p:txBody>
            <a:bodyPr wrap="none" anchor="ctr">
              <a:spAutoFit/>
            </a:bodyPr>
            <a:lstStyle/>
            <a:p>
              <a:endParaRPr lang="fr-FR"/>
            </a:p>
          </p:txBody>
        </p:sp>
        <p:sp>
          <p:nvSpPr>
            <p:cNvPr id="65" name="Oval 74">
              <a:extLst>
                <a:ext uri="{FF2B5EF4-FFF2-40B4-BE49-F238E27FC236}">
                  <a16:creationId xmlns:a16="http://schemas.microsoft.com/office/drawing/2014/main" id="{AF1C329B-5867-4474-95C3-EDFCDA1A1B7C}"/>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a:p>
          </p:txBody>
        </p:sp>
        <p:sp>
          <p:nvSpPr>
            <p:cNvPr id="66" name="Oval 75">
              <a:extLst>
                <a:ext uri="{FF2B5EF4-FFF2-40B4-BE49-F238E27FC236}">
                  <a16:creationId xmlns:a16="http://schemas.microsoft.com/office/drawing/2014/main" id="{0B2E4A05-22FA-4467-8A67-B456D814431D}"/>
                </a:ext>
              </a:extLst>
            </p:cNvPr>
            <p:cNvSpPr>
              <a:spLocks noChangeArrowheads="1"/>
            </p:cNvSpPr>
            <p:nvPr/>
          </p:nvSpPr>
          <p:spPr bwMode="gray">
            <a:xfrm>
              <a:off x="2337" y="1939"/>
              <a:ext cx="1096" cy="1098"/>
            </a:xfrm>
            <a:prstGeom prst="ellipse">
              <a:avLst/>
            </a:prstGeom>
            <a:gradFill rotWithShape="1">
              <a:gsLst>
                <a:gs pos="0">
                  <a:srgbClr val="8FAFE9"/>
                </a:gs>
                <a:gs pos="100000">
                  <a:srgbClr val="8FAFE9">
                    <a:gamma/>
                    <a:shade val="48627"/>
                    <a:invGamma/>
                  </a:srgbClr>
                </a:gs>
              </a:gsLst>
              <a:lin ang="2700000" scaled="1"/>
            </a:gradFill>
            <a:ln w="38100" algn="ctr">
              <a:noFill/>
              <a:round/>
              <a:headEnd/>
              <a:tailEnd/>
            </a:ln>
            <a:effectLst/>
          </p:spPr>
          <p:txBody>
            <a:bodyPr anchor="ctr">
              <a:spAutoFit/>
            </a:bodyPr>
            <a:lstStyle/>
            <a:p>
              <a:endParaRPr lang="fr-FR"/>
            </a:p>
          </p:txBody>
        </p:sp>
      </p:grpSp>
      <p:grpSp>
        <p:nvGrpSpPr>
          <p:cNvPr id="67" name="Group 83">
            <a:extLst>
              <a:ext uri="{FF2B5EF4-FFF2-40B4-BE49-F238E27FC236}">
                <a16:creationId xmlns:a16="http://schemas.microsoft.com/office/drawing/2014/main" id="{5B66901E-C32F-4C4B-8F5D-F965C64B4CEA}"/>
              </a:ext>
            </a:extLst>
          </p:cNvPr>
          <p:cNvGrpSpPr>
            <a:grpSpLocks/>
          </p:cNvGrpSpPr>
          <p:nvPr/>
        </p:nvGrpSpPr>
        <p:grpSpPr bwMode="auto">
          <a:xfrm>
            <a:off x="5112249" y="1954113"/>
            <a:ext cx="381000" cy="381000"/>
            <a:chOff x="1453" y="2323"/>
            <a:chExt cx="240" cy="240"/>
          </a:xfrm>
        </p:grpSpPr>
        <p:sp>
          <p:nvSpPr>
            <p:cNvPr id="68" name="Oval 63">
              <a:extLst>
                <a:ext uri="{FF2B5EF4-FFF2-40B4-BE49-F238E27FC236}">
                  <a16:creationId xmlns:a16="http://schemas.microsoft.com/office/drawing/2014/main" id="{53B77F12-01D1-4268-90BF-E565FAA5BCB8}"/>
                </a:ext>
              </a:extLst>
            </p:cNvPr>
            <p:cNvSpPr>
              <a:spLocks noChangeArrowheads="1"/>
            </p:cNvSpPr>
            <p:nvPr/>
          </p:nvSpPr>
          <p:spPr bwMode="gray">
            <a:xfrm>
              <a:off x="1453" y="2323"/>
              <a:ext cx="240" cy="240"/>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a:p>
          </p:txBody>
        </p:sp>
        <p:sp>
          <p:nvSpPr>
            <p:cNvPr id="69" name="Oval 64">
              <a:extLst>
                <a:ext uri="{FF2B5EF4-FFF2-40B4-BE49-F238E27FC236}">
                  <a16:creationId xmlns:a16="http://schemas.microsoft.com/office/drawing/2014/main" id="{8A16985D-C1E8-40F5-881D-0D0C1DBC471D}"/>
                </a:ext>
              </a:extLst>
            </p:cNvPr>
            <p:cNvSpPr>
              <a:spLocks noChangeArrowheads="1"/>
            </p:cNvSpPr>
            <p:nvPr/>
          </p:nvSpPr>
          <p:spPr bwMode="gray">
            <a:xfrm>
              <a:off x="1467" y="2337"/>
              <a:ext cx="212" cy="212"/>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a:p>
          </p:txBody>
        </p:sp>
        <p:sp>
          <p:nvSpPr>
            <p:cNvPr id="70" name="Oval 65">
              <a:extLst>
                <a:ext uri="{FF2B5EF4-FFF2-40B4-BE49-F238E27FC236}">
                  <a16:creationId xmlns:a16="http://schemas.microsoft.com/office/drawing/2014/main" id="{30A33741-6202-49D6-975A-9A40588FBA4D}"/>
                </a:ext>
              </a:extLst>
            </p:cNvPr>
            <p:cNvSpPr>
              <a:spLocks noChangeArrowheads="1"/>
            </p:cNvSpPr>
            <p:nvPr/>
          </p:nvSpPr>
          <p:spPr bwMode="gray">
            <a:xfrm>
              <a:off x="1479" y="2349"/>
              <a:ext cx="188" cy="188"/>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a:p>
          </p:txBody>
        </p:sp>
        <p:sp>
          <p:nvSpPr>
            <p:cNvPr id="71" name="Oval 66">
              <a:extLst>
                <a:ext uri="{FF2B5EF4-FFF2-40B4-BE49-F238E27FC236}">
                  <a16:creationId xmlns:a16="http://schemas.microsoft.com/office/drawing/2014/main" id="{A4121356-7565-4D88-B077-0142F5B74E81}"/>
                </a:ext>
              </a:extLst>
            </p:cNvPr>
            <p:cNvSpPr>
              <a:spLocks noChangeArrowheads="1"/>
            </p:cNvSpPr>
            <p:nvPr/>
          </p:nvSpPr>
          <p:spPr bwMode="gray">
            <a:xfrm>
              <a:off x="1479" y="2349"/>
              <a:ext cx="188" cy="188"/>
            </a:xfrm>
            <a:prstGeom prst="ellipse">
              <a:avLst/>
            </a:prstGeom>
            <a:gradFill rotWithShape="1">
              <a:gsLst>
                <a:gs pos="0">
                  <a:srgbClr val="6C89DA">
                    <a:gamma/>
                    <a:shade val="46275"/>
                    <a:invGamma/>
                  </a:srgbClr>
                </a:gs>
                <a:gs pos="100000">
                  <a:srgbClr val="6C89DA"/>
                </a:gs>
              </a:gsLst>
              <a:lin ang="2700000" scaled="1"/>
            </a:gradFill>
            <a:ln w="38100" algn="ctr">
              <a:noFill/>
              <a:round/>
              <a:headEnd/>
              <a:tailEnd/>
            </a:ln>
            <a:effectLst/>
          </p:spPr>
          <p:txBody>
            <a:bodyPr wrap="none" anchor="ctr">
              <a:spAutoFit/>
            </a:bodyPr>
            <a:lstStyle/>
            <a:p>
              <a:endParaRPr lang="fr-FR"/>
            </a:p>
          </p:txBody>
        </p:sp>
        <p:sp>
          <p:nvSpPr>
            <p:cNvPr id="72" name="Oval 67">
              <a:extLst>
                <a:ext uri="{FF2B5EF4-FFF2-40B4-BE49-F238E27FC236}">
                  <a16:creationId xmlns:a16="http://schemas.microsoft.com/office/drawing/2014/main" id="{75DFA1FE-4AD6-4FA2-B7B4-2A3167E6F585}"/>
                </a:ext>
              </a:extLst>
            </p:cNvPr>
            <p:cNvSpPr>
              <a:spLocks noChangeArrowheads="1"/>
            </p:cNvSpPr>
            <p:nvPr/>
          </p:nvSpPr>
          <p:spPr bwMode="gray">
            <a:xfrm>
              <a:off x="1491" y="2361"/>
              <a:ext cx="163" cy="16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a:p>
          </p:txBody>
        </p:sp>
        <p:sp>
          <p:nvSpPr>
            <p:cNvPr id="73" name="Oval 68">
              <a:extLst>
                <a:ext uri="{FF2B5EF4-FFF2-40B4-BE49-F238E27FC236}">
                  <a16:creationId xmlns:a16="http://schemas.microsoft.com/office/drawing/2014/main" id="{F174B452-178B-4C22-9528-15A24C0EA23C}"/>
                </a:ext>
              </a:extLst>
            </p:cNvPr>
            <p:cNvSpPr>
              <a:spLocks noChangeArrowheads="1"/>
            </p:cNvSpPr>
            <p:nvPr/>
          </p:nvSpPr>
          <p:spPr bwMode="gray">
            <a:xfrm>
              <a:off x="1491" y="2361"/>
              <a:ext cx="163" cy="164"/>
            </a:xfrm>
            <a:prstGeom prst="ellipse">
              <a:avLst/>
            </a:prstGeom>
            <a:gradFill rotWithShape="1">
              <a:gsLst>
                <a:gs pos="0">
                  <a:srgbClr val="6C89DA"/>
                </a:gs>
                <a:gs pos="100000">
                  <a:srgbClr val="6C89DA">
                    <a:gamma/>
                    <a:shade val="48627"/>
                    <a:invGamma/>
                  </a:srgbClr>
                </a:gs>
              </a:gsLst>
              <a:lin ang="2700000" scaled="1"/>
            </a:gradFill>
            <a:ln w="38100" algn="ctr">
              <a:noFill/>
              <a:round/>
              <a:headEnd/>
              <a:tailEnd/>
            </a:ln>
            <a:effectLst/>
          </p:spPr>
          <p:txBody>
            <a:bodyPr anchor="ctr">
              <a:spAutoFit/>
            </a:bodyPr>
            <a:lstStyle/>
            <a:p>
              <a:endParaRPr lang="fr-FR"/>
            </a:p>
          </p:txBody>
        </p:sp>
      </p:grpSp>
      <p:sp>
        <p:nvSpPr>
          <p:cNvPr id="74" name="AutoShape 46">
            <a:extLst>
              <a:ext uri="{FF2B5EF4-FFF2-40B4-BE49-F238E27FC236}">
                <a16:creationId xmlns:a16="http://schemas.microsoft.com/office/drawing/2014/main" id="{15A79C95-92BE-4499-BC21-1C89FCB7C10A}"/>
              </a:ext>
            </a:extLst>
          </p:cNvPr>
          <p:cNvSpPr>
            <a:spLocks noChangeArrowheads="1"/>
          </p:cNvSpPr>
          <p:nvPr/>
        </p:nvSpPr>
        <p:spPr bwMode="gray">
          <a:xfrm>
            <a:off x="4887798" y="1052736"/>
            <a:ext cx="4449475" cy="508000"/>
          </a:xfrm>
          <a:prstGeom prst="roundRect">
            <a:avLst>
              <a:gd name="adj" fmla="val 50000"/>
            </a:avLst>
          </a:prstGeom>
          <a:solidFill>
            <a:schemeClr val="accent1">
              <a:lumMod val="20000"/>
              <a:lumOff val="80000"/>
            </a:schemeClr>
          </a:solidFill>
          <a:ln w="28575" algn="ctr">
            <a:solidFill>
              <a:schemeClr val="accent1">
                <a:lumMod val="40000"/>
                <a:lumOff val="60000"/>
              </a:schemeClr>
            </a:solidFill>
            <a:round/>
            <a:headEnd/>
            <a:tailEnd/>
          </a:ln>
          <a:effectLst/>
        </p:spPr>
        <p:txBody>
          <a:bodyPr wrap="none" anchor="ctr"/>
          <a:lstStyle/>
          <a:p>
            <a:r>
              <a:rPr lang="fr-FR" sz="2400" b="1" dirty="0"/>
              <a:t>Contexte de l’organisme </a:t>
            </a:r>
          </a:p>
        </p:txBody>
      </p:sp>
      <p:grpSp>
        <p:nvGrpSpPr>
          <p:cNvPr id="75" name="Group 55">
            <a:extLst>
              <a:ext uri="{FF2B5EF4-FFF2-40B4-BE49-F238E27FC236}">
                <a16:creationId xmlns:a16="http://schemas.microsoft.com/office/drawing/2014/main" id="{45E29F88-1923-4248-9238-2061256A1BDF}"/>
              </a:ext>
            </a:extLst>
          </p:cNvPr>
          <p:cNvGrpSpPr>
            <a:grpSpLocks/>
          </p:cNvGrpSpPr>
          <p:nvPr/>
        </p:nvGrpSpPr>
        <p:grpSpPr bwMode="auto">
          <a:xfrm>
            <a:off x="4511824" y="1109137"/>
            <a:ext cx="381000" cy="381000"/>
            <a:chOff x="2078" y="1680"/>
            <a:chExt cx="1615" cy="1615"/>
          </a:xfrm>
        </p:grpSpPr>
        <p:sp>
          <p:nvSpPr>
            <p:cNvPr id="76" name="Oval 56">
              <a:extLst>
                <a:ext uri="{FF2B5EF4-FFF2-40B4-BE49-F238E27FC236}">
                  <a16:creationId xmlns:a16="http://schemas.microsoft.com/office/drawing/2014/main" id="{1173C5CB-3B38-4512-BAFB-2A6DC76AEF57}"/>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a:p>
          </p:txBody>
        </p:sp>
        <p:sp>
          <p:nvSpPr>
            <p:cNvPr id="77" name="Oval 57">
              <a:extLst>
                <a:ext uri="{FF2B5EF4-FFF2-40B4-BE49-F238E27FC236}">
                  <a16:creationId xmlns:a16="http://schemas.microsoft.com/office/drawing/2014/main" id="{F4B9928D-777F-4451-AA59-3AD4033AC92F}"/>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a:p>
          </p:txBody>
        </p:sp>
        <p:sp>
          <p:nvSpPr>
            <p:cNvPr id="78" name="Oval 58">
              <a:extLst>
                <a:ext uri="{FF2B5EF4-FFF2-40B4-BE49-F238E27FC236}">
                  <a16:creationId xmlns:a16="http://schemas.microsoft.com/office/drawing/2014/main" id="{38396163-E00E-4999-955A-9246F7C8506F}"/>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a:p>
          </p:txBody>
        </p:sp>
        <p:sp>
          <p:nvSpPr>
            <p:cNvPr id="79" name="Oval 59">
              <a:extLst>
                <a:ext uri="{FF2B5EF4-FFF2-40B4-BE49-F238E27FC236}">
                  <a16:creationId xmlns:a16="http://schemas.microsoft.com/office/drawing/2014/main" id="{70E7AA77-6518-4AD0-AD5F-393945B2F06C}"/>
                </a:ext>
              </a:extLst>
            </p:cNvPr>
            <p:cNvSpPr>
              <a:spLocks noChangeArrowheads="1"/>
            </p:cNvSpPr>
            <p:nvPr/>
          </p:nvSpPr>
          <p:spPr bwMode="gray">
            <a:xfrm>
              <a:off x="2254" y="1856"/>
              <a:ext cx="1262" cy="1264"/>
            </a:xfrm>
            <a:prstGeom prst="ellipse">
              <a:avLst/>
            </a:prstGeom>
            <a:gradFill rotWithShape="1">
              <a:gsLst>
                <a:gs pos="0">
                  <a:srgbClr val="3E68D0">
                    <a:gamma/>
                    <a:shade val="20000"/>
                    <a:invGamma/>
                  </a:srgbClr>
                </a:gs>
                <a:gs pos="100000">
                  <a:srgbClr val="3E68D0"/>
                </a:gs>
              </a:gsLst>
              <a:lin ang="2700000" scaled="1"/>
            </a:gradFill>
            <a:ln w="38100" algn="ctr">
              <a:noFill/>
              <a:round/>
              <a:headEnd/>
              <a:tailEnd/>
            </a:ln>
            <a:effectLst/>
          </p:spPr>
          <p:txBody>
            <a:bodyPr wrap="none" anchor="ctr">
              <a:spAutoFit/>
            </a:bodyPr>
            <a:lstStyle/>
            <a:p>
              <a:endParaRPr lang="fr-FR"/>
            </a:p>
          </p:txBody>
        </p:sp>
        <p:sp>
          <p:nvSpPr>
            <p:cNvPr id="80" name="Oval 60">
              <a:extLst>
                <a:ext uri="{FF2B5EF4-FFF2-40B4-BE49-F238E27FC236}">
                  <a16:creationId xmlns:a16="http://schemas.microsoft.com/office/drawing/2014/main" id="{D178E09D-F878-4FE3-B2EE-86FB06285780}"/>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a:p>
          </p:txBody>
        </p:sp>
        <p:sp>
          <p:nvSpPr>
            <p:cNvPr id="81" name="Oval 61">
              <a:extLst>
                <a:ext uri="{FF2B5EF4-FFF2-40B4-BE49-F238E27FC236}">
                  <a16:creationId xmlns:a16="http://schemas.microsoft.com/office/drawing/2014/main" id="{193F3AD0-273C-4AE4-BA23-1FAFDEEC1878}"/>
                </a:ext>
              </a:extLst>
            </p:cNvPr>
            <p:cNvSpPr>
              <a:spLocks noChangeArrowheads="1"/>
            </p:cNvSpPr>
            <p:nvPr/>
          </p:nvSpPr>
          <p:spPr bwMode="gray">
            <a:xfrm>
              <a:off x="2337" y="1939"/>
              <a:ext cx="1096" cy="1098"/>
            </a:xfrm>
            <a:prstGeom prst="ellipse">
              <a:avLst/>
            </a:prstGeom>
            <a:gradFill rotWithShape="1">
              <a:gsLst>
                <a:gs pos="0">
                  <a:srgbClr val="3E68D0"/>
                </a:gs>
                <a:gs pos="100000">
                  <a:srgbClr val="3E68D0">
                    <a:gamma/>
                    <a:shade val="48627"/>
                    <a:invGamma/>
                  </a:srgbClr>
                </a:gs>
              </a:gsLst>
              <a:lin ang="2700000" scaled="1"/>
            </a:gradFill>
            <a:ln w="38100" algn="ctr">
              <a:noFill/>
              <a:round/>
              <a:headEnd/>
              <a:tailEnd/>
            </a:ln>
            <a:effectLst/>
          </p:spPr>
          <p:txBody>
            <a:bodyPr anchor="ctr">
              <a:spAutoFit/>
            </a:bodyPr>
            <a:lstStyle/>
            <a:p>
              <a:endParaRPr lang="fr-FR"/>
            </a:p>
          </p:txBody>
        </p:sp>
      </p:grpSp>
      <p:sp>
        <p:nvSpPr>
          <p:cNvPr id="90" name="AutoShape 42">
            <a:extLst>
              <a:ext uri="{FF2B5EF4-FFF2-40B4-BE49-F238E27FC236}">
                <a16:creationId xmlns:a16="http://schemas.microsoft.com/office/drawing/2014/main" id="{51AEC820-AA4C-45A1-874A-403481AE3637}"/>
              </a:ext>
            </a:extLst>
          </p:cNvPr>
          <p:cNvSpPr>
            <a:spLocks noChangeArrowheads="1"/>
          </p:cNvSpPr>
          <p:nvPr/>
        </p:nvSpPr>
        <p:spPr bwMode="ltGray">
          <a:xfrm rot="5400000" flipH="1">
            <a:off x="1169977" y="1447610"/>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chemeClr val="accent1">
              <a:lumMod val="40000"/>
              <a:lumOff val="60000"/>
            </a:schemeClr>
          </a:solidFill>
          <a:ln w="0" algn="ctr">
            <a:solidFill>
              <a:schemeClr val="accent1">
                <a:lumMod val="40000"/>
                <a:lumOff val="60000"/>
              </a:schemeClr>
            </a:solidFill>
            <a:miter lim="800000"/>
            <a:headEnd/>
            <a:tailEnd/>
          </a:ln>
          <a:effectLst/>
        </p:spPr>
        <p:txBody>
          <a:bodyPr wrap="none" anchor="ctr"/>
          <a:lstStyle/>
          <a:p>
            <a:endParaRPr lang="fr-FR" dirty="0"/>
          </a:p>
        </p:txBody>
      </p:sp>
      <p:sp>
        <p:nvSpPr>
          <p:cNvPr id="82" name="AutoShape 46">
            <a:extLst>
              <a:ext uri="{FF2B5EF4-FFF2-40B4-BE49-F238E27FC236}">
                <a16:creationId xmlns:a16="http://schemas.microsoft.com/office/drawing/2014/main" id="{15A79C95-92BE-4499-BC21-1C89FCB7C10A}"/>
              </a:ext>
            </a:extLst>
          </p:cNvPr>
          <p:cNvSpPr>
            <a:spLocks noChangeArrowheads="1"/>
          </p:cNvSpPr>
          <p:nvPr/>
        </p:nvSpPr>
        <p:spPr bwMode="gray">
          <a:xfrm>
            <a:off x="5888777" y="3657590"/>
            <a:ext cx="6032737" cy="575047"/>
          </a:xfrm>
          <a:prstGeom prst="roundRect">
            <a:avLst>
              <a:gd name="adj" fmla="val 50000"/>
            </a:avLst>
          </a:prstGeom>
          <a:solidFill>
            <a:schemeClr val="accent1">
              <a:lumMod val="20000"/>
              <a:lumOff val="80000"/>
            </a:schemeClr>
          </a:solidFill>
          <a:ln w="28575" algn="ctr">
            <a:solidFill>
              <a:schemeClr val="accent1">
                <a:lumMod val="40000"/>
                <a:lumOff val="60000"/>
              </a:schemeClr>
            </a:solidFill>
            <a:round/>
            <a:headEnd/>
            <a:tailEnd/>
          </a:ln>
          <a:effectLst/>
        </p:spPr>
        <p:txBody>
          <a:bodyPr wrap="none" anchor="ctr"/>
          <a:lstStyle/>
          <a:p>
            <a:pPr lvl="0" algn="ctr">
              <a:defRPr/>
            </a:pPr>
            <a:r>
              <a:rPr lang="fr-FR" sz="2400" b="1" dirty="0"/>
              <a:t>Grille d’évaluation  </a:t>
            </a:r>
          </a:p>
        </p:txBody>
      </p:sp>
      <p:grpSp>
        <p:nvGrpSpPr>
          <p:cNvPr id="83" name="Group 55">
            <a:extLst>
              <a:ext uri="{FF2B5EF4-FFF2-40B4-BE49-F238E27FC236}">
                <a16:creationId xmlns:a16="http://schemas.microsoft.com/office/drawing/2014/main" id="{45E29F88-1923-4248-9238-2061256A1BDF}"/>
              </a:ext>
            </a:extLst>
          </p:cNvPr>
          <p:cNvGrpSpPr>
            <a:grpSpLocks/>
          </p:cNvGrpSpPr>
          <p:nvPr/>
        </p:nvGrpSpPr>
        <p:grpSpPr bwMode="auto">
          <a:xfrm>
            <a:off x="5431921" y="3766891"/>
            <a:ext cx="381000" cy="381000"/>
            <a:chOff x="2078" y="1680"/>
            <a:chExt cx="1615" cy="1615"/>
          </a:xfrm>
        </p:grpSpPr>
        <p:sp>
          <p:nvSpPr>
            <p:cNvPr id="84" name="Oval 56">
              <a:extLst>
                <a:ext uri="{FF2B5EF4-FFF2-40B4-BE49-F238E27FC236}">
                  <a16:creationId xmlns:a16="http://schemas.microsoft.com/office/drawing/2014/main" id="{1173C5CB-3B38-4512-BAFB-2A6DC76AEF57}"/>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a:p>
          </p:txBody>
        </p:sp>
        <p:sp>
          <p:nvSpPr>
            <p:cNvPr id="85" name="Oval 57">
              <a:extLst>
                <a:ext uri="{FF2B5EF4-FFF2-40B4-BE49-F238E27FC236}">
                  <a16:creationId xmlns:a16="http://schemas.microsoft.com/office/drawing/2014/main" id="{F4B9928D-777F-4451-AA59-3AD4033AC92F}"/>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a:p>
          </p:txBody>
        </p:sp>
        <p:sp>
          <p:nvSpPr>
            <p:cNvPr id="86" name="Oval 58">
              <a:extLst>
                <a:ext uri="{FF2B5EF4-FFF2-40B4-BE49-F238E27FC236}">
                  <a16:creationId xmlns:a16="http://schemas.microsoft.com/office/drawing/2014/main" id="{38396163-E00E-4999-955A-9246F7C8506F}"/>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a:p>
          </p:txBody>
        </p:sp>
        <p:sp>
          <p:nvSpPr>
            <p:cNvPr id="87" name="Oval 59">
              <a:extLst>
                <a:ext uri="{FF2B5EF4-FFF2-40B4-BE49-F238E27FC236}">
                  <a16:creationId xmlns:a16="http://schemas.microsoft.com/office/drawing/2014/main" id="{70E7AA77-6518-4AD0-AD5F-393945B2F06C}"/>
                </a:ext>
              </a:extLst>
            </p:cNvPr>
            <p:cNvSpPr>
              <a:spLocks noChangeArrowheads="1"/>
            </p:cNvSpPr>
            <p:nvPr/>
          </p:nvSpPr>
          <p:spPr bwMode="gray">
            <a:xfrm>
              <a:off x="2254" y="1856"/>
              <a:ext cx="1262" cy="1264"/>
            </a:xfrm>
            <a:prstGeom prst="ellipse">
              <a:avLst/>
            </a:prstGeom>
            <a:gradFill rotWithShape="1">
              <a:gsLst>
                <a:gs pos="0">
                  <a:srgbClr val="3E68D0">
                    <a:gamma/>
                    <a:shade val="20000"/>
                    <a:invGamma/>
                  </a:srgbClr>
                </a:gs>
                <a:gs pos="100000">
                  <a:srgbClr val="3E68D0"/>
                </a:gs>
              </a:gsLst>
              <a:lin ang="2700000" scaled="1"/>
            </a:gradFill>
            <a:ln w="38100" algn="ctr">
              <a:noFill/>
              <a:round/>
              <a:headEnd/>
              <a:tailEnd/>
            </a:ln>
            <a:effectLst/>
          </p:spPr>
          <p:txBody>
            <a:bodyPr wrap="none" anchor="ctr">
              <a:spAutoFit/>
            </a:bodyPr>
            <a:lstStyle/>
            <a:p>
              <a:endParaRPr lang="fr-FR"/>
            </a:p>
          </p:txBody>
        </p:sp>
        <p:sp>
          <p:nvSpPr>
            <p:cNvPr id="88" name="Oval 60">
              <a:extLst>
                <a:ext uri="{FF2B5EF4-FFF2-40B4-BE49-F238E27FC236}">
                  <a16:creationId xmlns:a16="http://schemas.microsoft.com/office/drawing/2014/main" id="{D178E09D-F878-4FE3-B2EE-86FB06285780}"/>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a:p>
          </p:txBody>
        </p:sp>
        <p:sp>
          <p:nvSpPr>
            <p:cNvPr id="89" name="Oval 61">
              <a:extLst>
                <a:ext uri="{FF2B5EF4-FFF2-40B4-BE49-F238E27FC236}">
                  <a16:creationId xmlns:a16="http://schemas.microsoft.com/office/drawing/2014/main" id="{193F3AD0-273C-4AE4-BA23-1FAFDEEC1878}"/>
                </a:ext>
              </a:extLst>
            </p:cNvPr>
            <p:cNvSpPr>
              <a:spLocks noChangeArrowheads="1"/>
            </p:cNvSpPr>
            <p:nvPr/>
          </p:nvSpPr>
          <p:spPr bwMode="gray">
            <a:xfrm>
              <a:off x="2337" y="1939"/>
              <a:ext cx="1096" cy="1098"/>
            </a:xfrm>
            <a:prstGeom prst="ellipse">
              <a:avLst/>
            </a:prstGeom>
            <a:gradFill rotWithShape="1">
              <a:gsLst>
                <a:gs pos="0">
                  <a:srgbClr val="3E68D0"/>
                </a:gs>
                <a:gs pos="100000">
                  <a:srgbClr val="3E68D0">
                    <a:gamma/>
                    <a:shade val="48627"/>
                    <a:invGamma/>
                  </a:srgbClr>
                </a:gs>
              </a:gsLst>
              <a:lin ang="2700000" scaled="1"/>
            </a:gradFill>
            <a:ln w="38100" algn="ctr">
              <a:noFill/>
              <a:round/>
              <a:headEnd/>
              <a:tailEnd/>
            </a:ln>
            <a:effectLst/>
          </p:spPr>
          <p:txBody>
            <a:bodyPr anchor="ctr">
              <a:spAutoFit/>
            </a:bodyPr>
            <a:lstStyle/>
            <a:p>
              <a:endParaRPr lang="fr-FR"/>
            </a:p>
          </p:txBody>
        </p:sp>
      </p:grpSp>
      <p:sp>
        <p:nvSpPr>
          <p:cNvPr id="92" name="AutoShape 46">
            <a:extLst>
              <a:ext uri="{FF2B5EF4-FFF2-40B4-BE49-F238E27FC236}">
                <a16:creationId xmlns:a16="http://schemas.microsoft.com/office/drawing/2014/main" id="{15A79C95-92BE-4499-BC21-1C89FCB7C10A}"/>
              </a:ext>
            </a:extLst>
          </p:cNvPr>
          <p:cNvSpPr>
            <a:spLocks noChangeArrowheads="1"/>
          </p:cNvSpPr>
          <p:nvPr/>
        </p:nvSpPr>
        <p:spPr bwMode="gray">
          <a:xfrm>
            <a:off x="5565406" y="4649192"/>
            <a:ext cx="4716249" cy="508000"/>
          </a:xfrm>
          <a:prstGeom prst="roundRect">
            <a:avLst>
              <a:gd name="adj" fmla="val 50000"/>
            </a:avLst>
          </a:prstGeom>
          <a:solidFill>
            <a:schemeClr val="accent1">
              <a:lumMod val="20000"/>
              <a:lumOff val="80000"/>
            </a:schemeClr>
          </a:solidFill>
          <a:ln w="28575" algn="ctr">
            <a:solidFill>
              <a:schemeClr val="accent1">
                <a:lumMod val="40000"/>
                <a:lumOff val="60000"/>
              </a:schemeClr>
            </a:solidFill>
            <a:round/>
            <a:headEnd/>
            <a:tailEnd/>
          </a:ln>
          <a:effectLst/>
        </p:spPr>
        <p:txBody>
          <a:bodyPr wrap="none" anchor="ctr"/>
          <a:lstStyle/>
          <a:p>
            <a:pPr algn="ctr"/>
            <a:r>
              <a:rPr lang="fr-FR" sz="2400" b="1" dirty="0"/>
              <a:t>Les solutions </a:t>
            </a:r>
          </a:p>
        </p:txBody>
      </p:sp>
      <p:grpSp>
        <p:nvGrpSpPr>
          <p:cNvPr id="95" name="Group 55">
            <a:extLst>
              <a:ext uri="{FF2B5EF4-FFF2-40B4-BE49-F238E27FC236}">
                <a16:creationId xmlns:a16="http://schemas.microsoft.com/office/drawing/2014/main" id="{45E29F88-1923-4248-9238-2061256A1BDF}"/>
              </a:ext>
            </a:extLst>
          </p:cNvPr>
          <p:cNvGrpSpPr>
            <a:grpSpLocks/>
          </p:cNvGrpSpPr>
          <p:nvPr/>
        </p:nvGrpSpPr>
        <p:grpSpPr bwMode="auto">
          <a:xfrm>
            <a:off x="5020571" y="4623026"/>
            <a:ext cx="381000" cy="381000"/>
            <a:chOff x="2078" y="1680"/>
            <a:chExt cx="1615" cy="1615"/>
          </a:xfrm>
        </p:grpSpPr>
        <p:sp>
          <p:nvSpPr>
            <p:cNvPr id="96" name="Oval 56">
              <a:extLst>
                <a:ext uri="{FF2B5EF4-FFF2-40B4-BE49-F238E27FC236}">
                  <a16:creationId xmlns:a16="http://schemas.microsoft.com/office/drawing/2014/main" id="{1173C5CB-3B38-4512-BAFB-2A6DC76AEF57}"/>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a:p>
          </p:txBody>
        </p:sp>
        <p:sp>
          <p:nvSpPr>
            <p:cNvPr id="97" name="Oval 57">
              <a:extLst>
                <a:ext uri="{FF2B5EF4-FFF2-40B4-BE49-F238E27FC236}">
                  <a16:creationId xmlns:a16="http://schemas.microsoft.com/office/drawing/2014/main" id="{F4B9928D-777F-4451-AA59-3AD4033AC92F}"/>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a:p>
          </p:txBody>
        </p:sp>
        <p:sp>
          <p:nvSpPr>
            <p:cNvPr id="98" name="Oval 58">
              <a:extLst>
                <a:ext uri="{FF2B5EF4-FFF2-40B4-BE49-F238E27FC236}">
                  <a16:creationId xmlns:a16="http://schemas.microsoft.com/office/drawing/2014/main" id="{38396163-E00E-4999-955A-9246F7C8506F}"/>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a:p>
          </p:txBody>
        </p:sp>
        <p:sp>
          <p:nvSpPr>
            <p:cNvPr id="99" name="Oval 59">
              <a:extLst>
                <a:ext uri="{FF2B5EF4-FFF2-40B4-BE49-F238E27FC236}">
                  <a16:creationId xmlns:a16="http://schemas.microsoft.com/office/drawing/2014/main" id="{70E7AA77-6518-4AD0-AD5F-393945B2F06C}"/>
                </a:ext>
              </a:extLst>
            </p:cNvPr>
            <p:cNvSpPr>
              <a:spLocks noChangeArrowheads="1"/>
            </p:cNvSpPr>
            <p:nvPr/>
          </p:nvSpPr>
          <p:spPr bwMode="gray">
            <a:xfrm>
              <a:off x="2254" y="1856"/>
              <a:ext cx="1262" cy="1264"/>
            </a:xfrm>
            <a:prstGeom prst="ellipse">
              <a:avLst/>
            </a:prstGeom>
            <a:gradFill rotWithShape="1">
              <a:gsLst>
                <a:gs pos="0">
                  <a:srgbClr val="3E68D0">
                    <a:gamma/>
                    <a:shade val="20000"/>
                    <a:invGamma/>
                  </a:srgbClr>
                </a:gs>
                <a:gs pos="100000">
                  <a:srgbClr val="3E68D0"/>
                </a:gs>
              </a:gsLst>
              <a:lin ang="2700000" scaled="1"/>
            </a:gradFill>
            <a:ln w="38100" algn="ctr">
              <a:noFill/>
              <a:round/>
              <a:headEnd/>
              <a:tailEnd/>
            </a:ln>
            <a:effectLst/>
          </p:spPr>
          <p:txBody>
            <a:bodyPr wrap="none" anchor="ctr">
              <a:spAutoFit/>
            </a:bodyPr>
            <a:lstStyle/>
            <a:p>
              <a:endParaRPr lang="fr-FR"/>
            </a:p>
          </p:txBody>
        </p:sp>
        <p:sp>
          <p:nvSpPr>
            <p:cNvPr id="100" name="Oval 60">
              <a:extLst>
                <a:ext uri="{FF2B5EF4-FFF2-40B4-BE49-F238E27FC236}">
                  <a16:creationId xmlns:a16="http://schemas.microsoft.com/office/drawing/2014/main" id="{D178E09D-F878-4FE3-B2EE-86FB06285780}"/>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a:p>
          </p:txBody>
        </p:sp>
        <p:sp>
          <p:nvSpPr>
            <p:cNvPr id="101" name="Oval 61">
              <a:extLst>
                <a:ext uri="{FF2B5EF4-FFF2-40B4-BE49-F238E27FC236}">
                  <a16:creationId xmlns:a16="http://schemas.microsoft.com/office/drawing/2014/main" id="{193F3AD0-273C-4AE4-BA23-1FAFDEEC1878}"/>
                </a:ext>
              </a:extLst>
            </p:cNvPr>
            <p:cNvSpPr>
              <a:spLocks noChangeArrowheads="1"/>
            </p:cNvSpPr>
            <p:nvPr/>
          </p:nvSpPr>
          <p:spPr bwMode="gray">
            <a:xfrm>
              <a:off x="2337" y="1939"/>
              <a:ext cx="1096" cy="1098"/>
            </a:xfrm>
            <a:prstGeom prst="ellipse">
              <a:avLst/>
            </a:prstGeom>
            <a:gradFill rotWithShape="1">
              <a:gsLst>
                <a:gs pos="0">
                  <a:srgbClr val="3E68D0"/>
                </a:gs>
                <a:gs pos="100000">
                  <a:srgbClr val="3E68D0">
                    <a:gamma/>
                    <a:shade val="48627"/>
                    <a:invGamma/>
                  </a:srgbClr>
                </a:gs>
              </a:gsLst>
              <a:lin ang="2700000" scaled="1"/>
            </a:gradFill>
            <a:ln w="38100" algn="ctr">
              <a:noFill/>
              <a:round/>
              <a:headEnd/>
              <a:tailEnd/>
            </a:ln>
            <a:effectLst/>
          </p:spPr>
          <p:txBody>
            <a:bodyPr anchor="ctr">
              <a:spAutoFit/>
            </a:bodyPr>
            <a:lstStyle/>
            <a:p>
              <a:endParaRPr lang="fr-FR"/>
            </a:p>
          </p:txBody>
        </p:sp>
      </p:grpSp>
      <p:sp>
        <p:nvSpPr>
          <p:cNvPr id="109" name="ZoneTexte 90">
            <a:extLst>
              <a:ext uri="{FF2B5EF4-FFF2-40B4-BE49-F238E27FC236}">
                <a16:creationId xmlns:a16="http://schemas.microsoft.com/office/drawing/2014/main" id="{E195E407-2785-472B-B156-7A0CF81F2C92}"/>
              </a:ext>
            </a:extLst>
          </p:cNvPr>
          <p:cNvSpPr txBox="1"/>
          <p:nvPr/>
        </p:nvSpPr>
        <p:spPr>
          <a:xfrm>
            <a:off x="1848288" y="484880"/>
            <a:ext cx="1112805" cy="707886"/>
          </a:xfrm>
          <a:prstGeom prst="rect">
            <a:avLst/>
          </a:prstGeom>
          <a:noFill/>
        </p:spPr>
        <p:txBody>
          <a:bodyPr wrap="none" rtlCol="0">
            <a:spAutoFit/>
          </a:bodyPr>
          <a:lstStyle/>
          <a:p>
            <a:r>
              <a:rPr lang="fr-FR" sz="4000" b="1" dirty="0">
                <a:solidFill>
                  <a:schemeClr val="accent1">
                    <a:lumMod val="50000"/>
                  </a:schemeClr>
                </a:solidFill>
              </a:rPr>
              <a:t>Plan</a:t>
            </a:r>
          </a:p>
        </p:txBody>
      </p:sp>
      <p:sp>
        <p:nvSpPr>
          <p:cNvPr id="2" name="AutoShape 46">
            <a:extLst>
              <a:ext uri="{FF2B5EF4-FFF2-40B4-BE49-F238E27FC236}">
                <a16:creationId xmlns:a16="http://schemas.microsoft.com/office/drawing/2014/main" id="{D7D1B938-63A6-6880-39CA-BE4129733819}"/>
              </a:ext>
            </a:extLst>
          </p:cNvPr>
          <p:cNvSpPr>
            <a:spLocks noChangeArrowheads="1"/>
          </p:cNvSpPr>
          <p:nvPr/>
        </p:nvSpPr>
        <p:spPr bwMode="gray">
          <a:xfrm>
            <a:off x="4831487" y="5503544"/>
            <a:ext cx="5055075" cy="508000"/>
          </a:xfrm>
          <a:prstGeom prst="roundRect">
            <a:avLst>
              <a:gd name="adj" fmla="val 50000"/>
            </a:avLst>
          </a:prstGeom>
          <a:solidFill>
            <a:schemeClr val="accent1">
              <a:lumMod val="20000"/>
              <a:lumOff val="80000"/>
            </a:schemeClr>
          </a:solidFill>
          <a:ln w="28575" algn="ctr">
            <a:solidFill>
              <a:schemeClr val="accent1">
                <a:lumMod val="40000"/>
                <a:lumOff val="60000"/>
              </a:schemeClr>
            </a:solidFill>
            <a:round/>
            <a:headEnd/>
            <a:tailEnd/>
          </a:ln>
          <a:effectLst/>
        </p:spPr>
        <p:txBody>
          <a:bodyPr wrap="none" anchor="ctr"/>
          <a:lstStyle/>
          <a:p>
            <a:r>
              <a:rPr lang="fr-FR" sz="2400" b="1" dirty="0"/>
              <a:t>Conclusion </a:t>
            </a:r>
          </a:p>
        </p:txBody>
      </p:sp>
      <p:grpSp>
        <p:nvGrpSpPr>
          <p:cNvPr id="3" name="Group 55">
            <a:extLst>
              <a:ext uri="{FF2B5EF4-FFF2-40B4-BE49-F238E27FC236}">
                <a16:creationId xmlns:a16="http://schemas.microsoft.com/office/drawing/2014/main" id="{D0ACEE77-C83B-C9FB-EEBB-2A316889F632}"/>
              </a:ext>
            </a:extLst>
          </p:cNvPr>
          <p:cNvGrpSpPr>
            <a:grpSpLocks/>
          </p:cNvGrpSpPr>
          <p:nvPr/>
        </p:nvGrpSpPr>
        <p:grpSpPr bwMode="auto">
          <a:xfrm>
            <a:off x="4343028" y="5503168"/>
            <a:ext cx="381000" cy="381000"/>
            <a:chOff x="2078" y="1680"/>
            <a:chExt cx="1615" cy="1615"/>
          </a:xfrm>
        </p:grpSpPr>
        <p:sp>
          <p:nvSpPr>
            <p:cNvPr id="4" name="Oval 56">
              <a:extLst>
                <a:ext uri="{FF2B5EF4-FFF2-40B4-BE49-F238E27FC236}">
                  <a16:creationId xmlns:a16="http://schemas.microsoft.com/office/drawing/2014/main" id="{37201347-22DE-6DBE-022A-58400059D738}"/>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a:p>
          </p:txBody>
        </p:sp>
        <p:sp>
          <p:nvSpPr>
            <p:cNvPr id="5" name="Oval 57">
              <a:extLst>
                <a:ext uri="{FF2B5EF4-FFF2-40B4-BE49-F238E27FC236}">
                  <a16:creationId xmlns:a16="http://schemas.microsoft.com/office/drawing/2014/main" id="{AB416524-9E1D-3684-9942-4F2F4EA774C9}"/>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a:p>
          </p:txBody>
        </p:sp>
        <p:sp>
          <p:nvSpPr>
            <p:cNvPr id="6" name="Oval 58">
              <a:extLst>
                <a:ext uri="{FF2B5EF4-FFF2-40B4-BE49-F238E27FC236}">
                  <a16:creationId xmlns:a16="http://schemas.microsoft.com/office/drawing/2014/main" id="{F5C3C8D3-CB62-6D7E-95B4-F01943461D4B}"/>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a:p>
          </p:txBody>
        </p:sp>
        <p:sp>
          <p:nvSpPr>
            <p:cNvPr id="7" name="Oval 59">
              <a:extLst>
                <a:ext uri="{FF2B5EF4-FFF2-40B4-BE49-F238E27FC236}">
                  <a16:creationId xmlns:a16="http://schemas.microsoft.com/office/drawing/2014/main" id="{586BD7B4-75DC-0163-4261-663453309A06}"/>
                </a:ext>
              </a:extLst>
            </p:cNvPr>
            <p:cNvSpPr>
              <a:spLocks noChangeArrowheads="1"/>
            </p:cNvSpPr>
            <p:nvPr/>
          </p:nvSpPr>
          <p:spPr bwMode="gray">
            <a:xfrm>
              <a:off x="2254" y="1856"/>
              <a:ext cx="1262" cy="1264"/>
            </a:xfrm>
            <a:prstGeom prst="ellipse">
              <a:avLst/>
            </a:prstGeom>
            <a:gradFill rotWithShape="1">
              <a:gsLst>
                <a:gs pos="0">
                  <a:srgbClr val="3E68D0">
                    <a:gamma/>
                    <a:shade val="20000"/>
                    <a:invGamma/>
                  </a:srgbClr>
                </a:gs>
                <a:gs pos="100000">
                  <a:srgbClr val="3E68D0"/>
                </a:gs>
              </a:gsLst>
              <a:lin ang="2700000" scaled="1"/>
            </a:gradFill>
            <a:ln w="38100" algn="ctr">
              <a:noFill/>
              <a:round/>
              <a:headEnd/>
              <a:tailEnd/>
            </a:ln>
            <a:effectLst/>
          </p:spPr>
          <p:txBody>
            <a:bodyPr wrap="none" anchor="ctr">
              <a:spAutoFit/>
            </a:bodyPr>
            <a:lstStyle/>
            <a:p>
              <a:endParaRPr lang="fr-FR"/>
            </a:p>
          </p:txBody>
        </p:sp>
        <p:sp>
          <p:nvSpPr>
            <p:cNvPr id="8" name="Oval 60">
              <a:extLst>
                <a:ext uri="{FF2B5EF4-FFF2-40B4-BE49-F238E27FC236}">
                  <a16:creationId xmlns:a16="http://schemas.microsoft.com/office/drawing/2014/main" id="{3A669197-DE22-4E32-C3A8-2116C58F965F}"/>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a:p>
          </p:txBody>
        </p:sp>
        <p:sp>
          <p:nvSpPr>
            <p:cNvPr id="9" name="Oval 61">
              <a:extLst>
                <a:ext uri="{FF2B5EF4-FFF2-40B4-BE49-F238E27FC236}">
                  <a16:creationId xmlns:a16="http://schemas.microsoft.com/office/drawing/2014/main" id="{28F1F374-94F1-B5D9-EE79-DD5A72DD1D96}"/>
                </a:ext>
              </a:extLst>
            </p:cNvPr>
            <p:cNvSpPr>
              <a:spLocks noChangeArrowheads="1"/>
            </p:cNvSpPr>
            <p:nvPr/>
          </p:nvSpPr>
          <p:spPr bwMode="gray">
            <a:xfrm>
              <a:off x="2337" y="1939"/>
              <a:ext cx="1096" cy="1098"/>
            </a:xfrm>
            <a:prstGeom prst="ellipse">
              <a:avLst/>
            </a:prstGeom>
            <a:gradFill rotWithShape="1">
              <a:gsLst>
                <a:gs pos="0">
                  <a:srgbClr val="3E68D0"/>
                </a:gs>
                <a:gs pos="100000">
                  <a:srgbClr val="3E68D0">
                    <a:gamma/>
                    <a:shade val="48627"/>
                    <a:invGamma/>
                  </a:srgbClr>
                </a:gs>
              </a:gsLst>
              <a:lin ang="2700000" scaled="1"/>
            </a:gradFill>
            <a:ln w="38100" algn="ctr">
              <a:noFill/>
              <a:round/>
              <a:headEnd/>
              <a:tailEnd/>
            </a:ln>
            <a:effectLst/>
          </p:spPr>
          <p:txBody>
            <a:bodyPr anchor="ctr">
              <a:spAutoFit/>
            </a:bodyPr>
            <a:lstStyle/>
            <a:p>
              <a:endParaRPr lang="fr-FR"/>
            </a:p>
          </p:txBody>
        </p:sp>
      </p:grpSp>
      <p:pic>
        <p:nvPicPr>
          <p:cNvPr id="11" name="Image 10">
            <a:extLst>
              <a:ext uri="{FF2B5EF4-FFF2-40B4-BE49-F238E27FC236}">
                <a16:creationId xmlns:a16="http://schemas.microsoft.com/office/drawing/2014/main" id="{A4DFEF48-BB62-A7DA-C5BE-D8F8FC8FD0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50813" y="6373385"/>
            <a:ext cx="961611" cy="470877"/>
          </a:xfrm>
          <a:prstGeom prst="rect">
            <a:avLst/>
          </a:prstGeom>
        </p:spPr>
      </p:pic>
    </p:spTree>
    <p:extLst>
      <p:ext uri="{BB962C8B-B14F-4D97-AF65-F5344CB8AC3E}">
        <p14:creationId xmlns:p14="http://schemas.microsoft.com/office/powerpoint/2010/main" val="169016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0.19388 -0.10046 C -0.15156 -0.10116 -0.05768 -0.09491 2.08333E-6 1.85185E-6 " pathEditMode="fixed" rAng="0" ptsTypes="AA">
                                      <p:cBhvr>
                                        <p:cTn id="8" dur="1000" fill="hold"/>
                                        <p:tgtEl>
                                          <p:spTgt spid="75"/>
                                        </p:tgtEl>
                                        <p:attrNameLst>
                                          <p:attrName>ppt_x</p:attrName>
                                          <p:attrName>ppt_y</p:attrName>
                                        </p:attrNameLst>
                                      </p:cBhvr>
                                      <p:rCtr x="9687" y="5023"/>
                                    </p:animMotion>
                                  </p:childTnLst>
                                </p:cTn>
                              </p:par>
                            </p:childTnLst>
                          </p:cTn>
                        </p:par>
                        <p:par>
                          <p:cTn id="9" fill="hold">
                            <p:stCondLst>
                              <p:cond delay="1000"/>
                            </p:stCondLst>
                            <p:childTnLst>
                              <p:par>
                                <p:cTn id="10" presetID="18" presetClass="entr" presetSubtype="6" fill="hold" grpId="0" nodeType="after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strips(downRight)">
                                      <p:cBhvr>
                                        <p:cTn id="12" dur="500"/>
                                        <p:tgtEl>
                                          <p:spTgt spid="7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0" presetClass="path" presetSubtype="0" accel="50000" decel="50000" fill="hold" nodeType="withEffect">
                                  <p:stCondLst>
                                    <p:cond delay="0"/>
                                  </p:stCondLst>
                                  <p:childTnLst>
                                    <p:animMotion origin="layout" path="M -0.25508 -0.32593 C -0.15872 -0.34352 -0.00091 -0.22153 -0.00039 2.22222E-6 " pathEditMode="relative" rAng="0" ptsTypes="AA">
                                      <p:cBhvr>
                                        <p:cTn id="18" dur="1000" fill="hold"/>
                                        <p:tgtEl>
                                          <p:spTgt spid="67"/>
                                        </p:tgtEl>
                                        <p:attrNameLst>
                                          <p:attrName>ppt_x</p:attrName>
                                          <p:attrName>ppt_y</p:attrName>
                                        </p:attrNameLst>
                                      </p:cBhvr>
                                      <p:rCtr x="12734" y="16204"/>
                                    </p:animMotion>
                                  </p:childTnLst>
                                </p:cTn>
                              </p:par>
                            </p:childTnLst>
                          </p:cTn>
                        </p:par>
                        <p:par>
                          <p:cTn id="19" fill="hold">
                            <p:stCondLst>
                              <p:cond delay="1000"/>
                            </p:stCondLst>
                            <p:childTnLst>
                              <p:par>
                                <p:cTn id="20" presetID="18" presetClass="entr" presetSubtype="6" fill="hold" grpId="0" nodeType="after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strips(downRight)">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0" presetClass="path" presetSubtype="0" accel="50000" decel="50000" fill="hold" nodeType="withEffect">
                                  <p:stCondLst>
                                    <p:cond delay="0"/>
                                  </p:stCondLst>
                                  <p:childTnLst>
                                    <p:animMotion origin="layout" path="M -0.21172 -0.39953 C -0.00403 -0.39838 0.03581 -0.12176 -2.08333E-6 -4.07407E-6 " pathEditMode="relative" rAng="0" ptsTypes="AA">
                                      <p:cBhvr>
                                        <p:cTn id="28" dur="1000" fill="hold"/>
                                        <p:tgtEl>
                                          <p:spTgt spid="60"/>
                                        </p:tgtEl>
                                        <p:attrNameLst>
                                          <p:attrName>ppt_x</p:attrName>
                                          <p:attrName>ppt_y</p:attrName>
                                        </p:attrNameLst>
                                      </p:cBhvr>
                                      <p:rCtr x="11159" y="19977"/>
                                    </p:animMotion>
                                  </p:childTnLst>
                                </p:cTn>
                              </p:par>
                            </p:childTnLst>
                          </p:cTn>
                        </p:par>
                        <p:par>
                          <p:cTn id="29" fill="hold">
                            <p:stCondLst>
                              <p:cond delay="1000"/>
                            </p:stCondLst>
                            <p:childTnLst>
                              <p:par>
                                <p:cTn id="30" presetID="18" presetClass="entr" presetSubtype="6" fill="hold" grpId="0" nodeType="after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strips(downRight)">
                                      <p:cBhvr>
                                        <p:cTn id="32" dur="500"/>
                                        <p:tgtEl>
                                          <p:spTgt spid="51"/>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3"/>
                                        </p:tgtEl>
                                        <p:attrNameLst>
                                          <p:attrName>style.visibility</p:attrName>
                                        </p:attrNameLst>
                                      </p:cBhvr>
                                      <p:to>
                                        <p:strVal val="visible"/>
                                      </p:to>
                                    </p:set>
                                  </p:childTnLst>
                                </p:cTn>
                              </p:par>
                              <p:par>
                                <p:cTn id="37" presetID="0" presetClass="path" presetSubtype="0" accel="50000" decel="50000" fill="hold" nodeType="withEffect">
                                  <p:stCondLst>
                                    <p:cond delay="0"/>
                                  </p:stCondLst>
                                  <p:childTnLst>
                                    <p:animMotion origin="layout" path="M -0.19388 -0.10046 C -0.15156 -0.10116 -0.05768 -0.09491 2.08333E-6 1.85185E-6 " pathEditMode="fixed" rAng="0" ptsTypes="AA">
                                      <p:cBhvr>
                                        <p:cTn id="38" dur="1000" fill="hold"/>
                                        <p:tgtEl>
                                          <p:spTgt spid="83"/>
                                        </p:tgtEl>
                                        <p:attrNameLst>
                                          <p:attrName>ppt_x</p:attrName>
                                          <p:attrName>ppt_y</p:attrName>
                                        </p:attrNameLst>
                                      </p:cBhvr>
                                      <p:rCtr x="9687" y="5023"/>
                                    </p:animMotion>
                                  </p:childTnLst>
                                </p:cTn>
                              </p:par>
                            </p:childTnLst>
                          </p:cTn>
                        </p:par>
                        <p:par>
                          <p:cTn id="39" fill="hold">
                            <p:stCondLst>
                              <p:cond delay="1000"/>
                            </p:stCondLst>
                            <p:childTnLst>
                              <p:par>
                                <p:cTn id="40" presetID="18" presetClass="entr" presetSubtype="6" fill="hold" grpId="0" nodeType="afterEffect">
                                  <p:stCondLst>
                                    <p:cond delay="0"/>
                                  </p:stCondLst>
                                  <p:childTnLst>
                                    <p:set>
                                      <p:cBhvr>
                                        <p:cTn id="41" dur="1" fill="hold">
                                          <p:stCondLst>
                                            <p:cond delay="0"/>
                                          </p:stCondLst>
                                        </p:cTn>
                                        <p:tgtEl>
                                          <p:spTgt spid="82"/>
                                        </p:tgtEl>
                                        <p:attrNameLst>
                                          <p:attrName>style.visibility</p:attrName>
                                        </p:attrNameLst>
                                      </p:cBhvr>
                                      <p:to>
                                        <p:strVal val="visible"/>
                                      </p:to>
                                    </p:set>
                                    <p:animEffect transition="in" filter="strips(downRight)">
                                      <p:cBhvr>
                                        <p:cTn id="42" dur="500"/>
                                        <p:tgtEl>
                                          <p:spTgt spid="82"/>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5"/>
                                        </p:tgtEl>
                                        <p:attrNameLst>
                                          <p:attrName>style.visibility</p:attrName>
                                        </p:attrNameLst>
                                      </p:cBhvr>
                                      <p:to>
                                        <p:strVal val="visible"/>
                                      </p:to>
                                    </p:set>
                                  </p:childTnLst>
                                </p:cTn>
                              </p:par>
                              <p:par>
                                <p:cTn id="47" presetID="0" presetClass="path" presetSubtype="0" accel="50000" decel="50000" fill="hold" nodeType="withEffect">
                                  <p:stCondLst>
                                    <p:cond delay="0"/>
                                  </p:stCondLst>
                                  <p:childTnLst>
                                    <p:animMotion origin="layout" path="M -0.19388 -0.10046 C -0.15156 -0.10116 -0.05768 -0.09491 2.08333E-6 1.85185E-6 " pathEditMode="fixed" rAng="0" ptsTypes="AA">
                                      <p:cBhvr>
                                        <p:cTn id="48" dur="1000" fill="hold"/>
                                        <p:tgtEl>
                                          <p:spTgt spid="95"/>
                                        </p:tgtEl>
                                        <p:attrNameLst>
                                          <p:attrName>ppt_x</p:attrName>
                                          <p:attrName>ppt_y</p:attrName>
                                        </p:attrNameLst>
                                      </p:cBhvr>
                                      <p:rCtr x="9687" y="5023"/>
                                    </p:animMotion>
                                  </p:childTnLst>
                                </p:cTn>
                              </p:par>
                            </p:childTnLst>
                          </p:cTn>
                        </p:par>
                        <p:par>
                          <p:cTn id="49" fill="hold">
                            <p:stCondLst>
                              <p:cond delay="1000"/>
                            </p:stCondLst>
                            <p:childTnLst>
                              <p:par>
                                <p:cTn id="50" presetID="18" presetClass="entr" presetSubtype="6" fill="hold" grpId="0" nodeType="afterEffect">
                                  <p:stCondLst>
                                    <p:cond delay="0"/>
                                  </p:stCondLst>
                                  <p:childTnLst>
                                    <p:set>
                                      <p:cBhvr>
                                        <p:cTn id="51" dur="1" fill="hold">
                                          <p:stCondLst>
                                            <p:cond delay="0"/>
                                          </p:stCondLst>
                                        </p:cTn>
                                        <p:tgtEl>
                                          <p:spTgt spid="92"/>
                                        </p:tgtEl>
                                        <p:attrNameLst>
                                          <p:attrName>style.visibility</p:attrName>
                                        </p:attrNameLst>
                                      </p:cBhvr>
                                      <p:to>
                                        <p:strVal val="visible"/>
                                      </p:to>
                                    </p:set>
                                    <p:animEffect transition="in" filter="strips(downRight)">
                                      <p:cBhvr>
                                        <p:cTn id="52" dur="500"/>
                                        <p:tgtEl>
                                          <p:spTgt spid="92"/>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childTnLst>
                                </p:cTn>
                              </p:par>
                              <p:par>
                                <p:cTn id="57" presetID="0" presetClass="path" presetSubtype="0" accel="50000" decel="50000" fill="hold" nodeType="withEffect">
                                  <p:stCondLst>
                                    <p:cond delay="0"/>
                                  </p:stCondLst>
                                  <p:childTnLst>
                                    <p:animMotion origin="layout" path="M -0.19388 -0.10046 C -0.15156 -0.10116 -0.05768 -0.09491 2.08333E-6 1.85185E-6 " pathEditMode="fixed" rAng="0" ptsTypes="AA">
                                      <p:cBhvr>
                                        <p:cTn id="58" dur="1000" fill="hold"/>
                                        <p:tgtEl>
                                          <p:spTgt spid="3"/>
                                        </p:tgtEl>
                                        <p:attrNameLst>
                                          <p:attrName>ppt_x</p:attrName>
                                          <p:attrName>ppt_y</p:attrName>
                                        </p:attrNameLst>
                                      </p:cBhvr>
                                      <p:rCtr x="9687" y="5023"/>
                                    </p:animMotion>
                                  </p:childTnLst>
                                </p:cTn>
                              </p:par>
                            </p:childTnLst>
                          </p:cTn>
                        </p:par>
                        <p:par>
                          <p:cTn id="59" fill="hold">
                            <p:stCondLst>
                              <p:cond delay="1000"/>
                            </p:stCondLst>
                            <p:childTnLst>
                              <p:par>
                                <p:cTn id="60" presetID="18" presetClass="entr" presetSubtype="6" fill="hold" grpId="0" nodeType="after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strips(downRight)">
                                      <p:cBhvr>
                                        <p:cTn id="6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74" grpId="0" animBg="1"/>
      <p:bldP spid="82" grpId="0" animBg="1"/>
      <p:bldP spid="92" grpId="0" animBg="1"/>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7">
            <a:extLst>
              <a:ext uri="{FF2B5EF4-FFF2-40B4-BE49-F238E27FC236}">
                <a16:creationId xmlns:a16="http://schemas.microsoft.com/office/drawing/2014/main" id="{FA8895CE-1827-4D22-B72A-485615E8D7A9}"/>
              </a:ext>
            </a:extLst>
          </p:cNvPr>
          <p:cNvSpPr>
            <a:spLocks noChangeArrowheads="1"/>
          </p:cNvSpPr>
          <p:nvPr/>
        </p:nvSpPr>
        <p:spPr bwMode="auto">
          <a:xfrm>
            <a:off x="10056817"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a:solidFill>
                  <a:srgbClr val="1E4C7C"/>
                </a:solidFill>
                <a:latin typeface="Arial" charset="0"/>
              </a:rPr>
              <a:pPr algn="r"/>
              <a:t>20</a:t>
            </a:fld>
            <a:endParaRPr lang="fr-FR" sz="1200" b="1" dirty="0">
              <a:solidFill>
                <a:srgbClr val="1E4C7C"/>
              </a:solidFill>
              <a:latin typeface="Arial" charset="0"/>
            </a:endParaRPr>
          </a:p>
        </p:txBody>
      </p:sp>
      <p:sp>
        <p:nvSpPr>
          <p:cNvPr id="6" name="AutoShape 16">
            <a:extLst>
              <a:ext uri="{FF2B5EF4-FFF2-40B4-BE49-F238E27FC236}">
                <a16:creationId xmlns:a16="http://schemas.microsoft.com/office/drawing/2014/main" id="{C077F9BF-0240-41A2-B166-C0E7EC7FFE7A}"/>
              </a:ext>
            </a:extLst>
          </p:cNvPr>
          <p:cNvSpPr>
            <a:spLocks noChangeArrowheads="1"/>
          </p:cNvSpPr>
          <p:nvPr/>
        </p:nvSpPr>
        <p:spPr bwMode="auto">
          <a:xfrm>
            <a:off x="8686804" y="6318250"/>
            <a:ext cx="1368425" cy="431800"/>
          </a:xfrm>
          <a:prstGeom prst="roundRect">
            <a:avLst>
              <a:gd name="adj" fmla="val 50000"/>
            </a:avLst>
          </a:prstGeom>
          <a:solidFill>
            <a:schemeClr val="bg1"/>
          </a:solidFill>
          <a:ln w="57150">
            <a:solidFill>
              <a:srgbClr val="1E4C7C"/>
            </a:solidFill>
            <a:round/>
            <a:headEnd/>
            <a:tailEnd/>
          </a:ln>
          <a:effectLst/>
        </p:spPr>
        <p:txBody>
          <a:bodyPr wrap="none" anchor="ctr">
            <a:prstTxWarp prst="textNoShape">
              <a:avLst/>
            </a:prstTxWarp>
          </a:bodyPr>
          <a:lstStyle/>
          <a:p>
            <a:endParaRPr lang="fr-FR"/>
          </a:p>
        </p:txBody>
      </p:sp>
      <p:sp>
        <p:nvSpPr>
          <p:cNvPr id="7" name="Rectangle 6">
            <a:extLst>
              <a:ext uri="{FF2B5EF4-FFF2-40B4-BE49-F238E27FC236}">
                <a16:creationId xmlns:a16="http://schemas.microsoft.com/office/drawing/2014/main" id="{3B0D53A9-1A7B-4338-8F9E-78CFE9FB7570}"/>
              </a:ext>
            </a:extLst>
          </p:cNvPr>
          <p:cNvSpPr>
            <a:spLocks noChangeArrowheads="1"/>
          </p:cNvSpPr>
          <p:nvPr/>
        </p:nvSpPr>
        <p:spPr bwMode="auto">
          <a:xfrm>
            <a:off x="1524000" y="6508757"/>
            <a:ext cx="9144000" cy="358775"/>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8" name="Rectangle 7">
            <a:extLst>
              <a:ext uri="{FF2B5EF4-FFF2-40B4-BE49-F238E27FC236}">
                <a16:creationId xmlns:a16="http://schemas.microsoft.com/office/drawing/2014/main" id="{81BF0F8A-D32B-447E-A79D-AFAEE8C6C563}"/>
              </a:ext>
            </a:extLst>
          </p:cNvPr>
          <p:cNvSpPr>
            <a:spLocks noChangeArrowheads="1"/>
          </p:cNvSpPr>
          <p:nvPr/>
        </p:nvSpPr>
        <p:spPr bwMode="auto">
          <a:xfrm>
            <a:off x="1524000" y="6461125"/>
            <a:ext cx="9144000" cy="406400"/>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9" name="Rectangle 8">
            <a:extLst>
              <a:ext uri="{FF2B5EF4-FFF2-40B4-BE49-F238E27FC236}">
                <a16:creationId xmlns:a16="http://schemas.microsoft.com/office/drawing/2014/main" id="{0F731B16-DA11-4CD0-910A-16117CEA8084}"/>
              </a:ext>
            </a:extLst>
          </p:cNvPr>
          <p:cNvSpPr>
            <a:spLocks noChangeArrowheads="1"/>
          </p:cNvSpPr>
          <p:nvPr/>
        </p:nvSpPr>
        <p:spPr bwMode="auto">
          <a:xfrm>
            <a:off x="0" y="6445250"/>
            <a:ext cx="12192000" cy="45719"/>
          </a:xfrm>
          <a:prstGeom prst="rect">
            <a:avLst/>
          </a:prstGeom>
          <a:solidFill>
            <a:srgbClr val="174A7C"/>
          </a:solidFill>
          <a:ln w="9525">
            <a:noFill/>
            <a:miter lim="800000"/>
            <a:headEnd/>
            <a:tailEnd/>
          </a:ln>
          <a:effectLst/>
        </p:spPr>
        <p:txBody>
          <a:bodyPr wrap="none" anchor="ctr">
            <a:prstTxWarp prst="textNoShape">
              <a:avLst/>
            </a:prstTxWarp>
          </a:bodyPr>
          <a:lstStyle/>
          <a:p>
            <a:endParaRPr lang="fr-FR"/>
          </a:p>
        </p:txBody>
      </p:sp>
      <p:sp>
        <p:nvSpPr>
          <p:cNvPr id="10" name="AutoShape 20">
            <a:extLst>
              <a:ext uri="{FF2B5EF4-FFF2-40B4-BE49-F238E27FC236}">
                <a16:creationId xmlns:a16="http://schemas.microsoft.com/office/drawing/2014/main" id="{DBE3FF03-DC2E-4898-8CF3-48D061A3520A}"/>
              </a:ext>
            </a:extLst>
          </p:cNvPr>
          <p:cNvSpPr>
            <a:spLocks noChangeArrowheads="1"/>
          </p:cNvSpPr>
          <p:nvPr/>
        </p:nvSpPr>
        <p:spPr bwMode="auto">
          <a:xfrm>
            <a:off x="8709029" y="6343650"/>
            <a:ext cx="1325563" cy="376238"/>
          </a:xfrm>
          <a:prstGeom prst="roundRect">
            <a:avLst>
              <a:gd name="adj" fmla="val 50000"/>
            </a:avLst>
          </a:prstGeom>
          <a:solidFill>
            <a:schemeClr val="bg1"/>
          </a:solidFill>
          <a:ln w="57150">
            <a:noFill/>
            <a:round/>
            <a:headEnd/>
            <a:tailEnd/>
          </a:ln>
          <a:effectLst/>
        </p:spPr>
        <p:txBody>
          <a:bodyPr wrap="none" anchor="ctr">
            <a:prstTxWarp prst="textNoShape">
              <a:avLst/>
            </a:prstTxWarp>
          </a:bodyPr>
          <a:lstStyle/>
          <a:p>
            <a:endParaRPr lang="fr-FR"/>
          </a:p>
        </p:txBody>
      </p:sp>
      <p:sp>
        <p:nvSpPr>
          <p:cNvPr id="11" name="Rectangle 10">
            <a:extLst>
              <a:ext uri="{FF2B5EF4-FFF2-40B4-BE49-F238E27FC236}">
                <a16:creationId xmlns:a16="http://schemas.microsoft.com/office/drawing/2014/main" id="{76999BA9-0CA3-49AD-8068-B21FC70AD881}"/>
              </a:ext>
            </a:extLst>
          </p:cNvPr>
          <p:cNvSpPr>
            <a:spLocks noChangeArrowheads="1"/>
          </p:cNvSpPr>
          <p:nvPr/>
        </p:nvSpPr>
        <p:spPr bwMode="auto">
          <a:xfrm>
            <a:off x="11114778"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smtClean="0">
                <a:solidFill>
                  <a:srgbClr val="1E4C7C"/>
                </a:solidFill>
                <a:latin typeface="Arial" charset="0"/>
              </a:rPr>
              <a:pPr algn="r"/>
              <a:t>20</a:t>
            </a:fld>
            <a:endParaRPr lang="fr-FR" sz="1200" b="1" dirty="0">
              <a:solidFill>
                <a:srgbClr val="1E4C7C"/>
              </a:solidFill>
              <a:latin typeface="Arial" charset="0"/>
            </a:endParaRPr>
          </a:p>
        </p:txBody>
      </p:sp>
      <p:sp>
        <p:nvSpPr>
          <p:cNvPr id="12" name="Ellipse 11">
            <a:extLst>
              <a:ext uri="{FF2B5EF4-FFF2-40B4-BE49-F238E27FC236}">
                <a16:creationId xmlns:a16="http://schemas.microsoft.com/office/drawing/2014/main" id="{BA35F4E0-B8E8-48CF-AB06-DAF1EE760494}"/>
              </a:ext>
            </a:extLst>
          </p:cNvPr>
          <p:cNvSpPr/>
          <p:nvPr/>
        </p:nvSpPr>
        <p:spPr>
          <a:xfrm>
            <a:off x="335360" y="6634699"/>
            <a:ext cx="92075" cy="92075"/>
          </a:xfrm>
          <a:prstGeom prst="ellipse">
            <a:avLst/>
          </a:prstGeom>
          <a:solidFill>
            <a:srgbClr val="174A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7" name="Espace réservé du pied de page 5"/>
          <p:cNvSpPr txBox="1">
            <a:spLocks noGrp="1"/>
          </p:cNvSpPr>
          <p:nvPr/>
        </p:nvSpPr>
        <p:spPr bwMode="auto">
          <a:xfrm>
            <a:off x="381397" y="6502792"/>
            <a:ext cx="3874949" cy="360362"/>
          </a:xfrm>
          <a:prstGeom prst="rect">
            <a:avLst/>
          </a:prstGeom>
          <a:noFill/>
          <a:ln>
            <a:miter lim="800000"/>
            <a:headEnd/>
            <a:tailEnd/>
          </a:ln>
        </p:spPr>
        <p:txBody>
          <a:bodyPr anchor="ctr">
            <a:prstTxWarp prst="textNoShape">
              <a:avLst/>
            </a:prstTxWarp>
          </a:bodyPr>
          <a:lstStyle/>
          <a:p>
            <a:r>
              <a:rPr lang="fr-FR" sz="1100" dirty="0">
                <a:solidFill>
                  <a:srgbClr val="1E4C7C"/>
                </a:solidFill>
                <a:latin typeface="Arial" charset="0"/>
              </a:rPr>
              <a:t>Iso 14001 version 2015 </a:t>
            </a:r>
          </a:p>
        </p:txBody>
      </p:sp>
      <p:sp>
        <p:nvSpPr>
          <p:cNvPr id="2" name="ZoneTexte 1">
            <a:extLst>
              <a:ext uri="{FF2B5EF4-FFF2-40B4-BE49-F238E27FC236}">
                <a16:creationId xmlns:a16="http://schemas.microsoft.com/office/drawing/2014/main" id="{2F5F131A-13F6-C986-1990-D921AB253887}"/>
              </a:ext>
            </a:extLst>
          </p:cNvPr>
          <p:cNvSpPr txBox="1"/>
          <p:nvPr/>
        </p:nvSpPr>
        <p:spPr>
          <a:xfrm>
            <a:off x="3052424" y="2492896"/>
            <a:ext cx="6982168" cy="830997"/>
          </a:xfrm>
          <a:prstGeom prst="rect">
            <a:avLst/>
          </a:prstGeom>
          <a:noFill/>
        </p:spPr>
        <p:txBody>
          <a:bodyPr wrap="none" rtlCol="0">
            <a:spAutoFit/>
          </a:bodyPr>
          <a:lstStyle/>
          <a:p>
            <a:r>
              <a:rPr lang="fr-FR" sz="4800" b="1" i="1" dirty="0">
                <a:solidFill>
                  <a:schemeClr val="accent1"/>
                </a:solidFill>
              </a:rPr>
              <a:t>Merci pour votre attention</a:t>
            </a:r>
          </a:p>
        </p:txBody>
      </p:sp>
      <p:pic>
        <p:nvPicPr>
          <p:cNvPr id="3" name="Image 2">
            <a:extLst>
              <a:ext uri="{FF2B5EF4-FFF2-40B4-BE49-F238E27FC236}">
                <a16:creationId xmlns:a16="http://schemas.microsoft.com/office/drawing/2014/main" id="{F92E80A8-CBDC-EA88-2595-3D35E625E5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50813" y="6373385"/>
            <a:ext cx="961611" cy="470877"/>
          </a:xfrm>
          <a:prstGeom prst="rect">
            <a:avLst/>
          </a:prstGeom>
        </p:spPr>
      </p:pic>
    </p:spTree>
    <p:extLst>
      <p:ext uri="{BB962C8B-B14F-4D97-AF65-F5344CB8AC3E}">
        <p14:creationId xmlns:p14="http://schemas.microsoft.com/office/powerpoint/2010/main" val="3248696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7">
            <a:extLst>
              <a:ext uri="{FF2B5EF4-FFF2-40B4-BE49-F238E27FC236}">
                <a16:creationId xmlns:a16="http://schemas.microsoft.com/office/drawing/2014/main" id="{96F4463D-A994-41AB-9E19-5607AE027C48}"/>
              </a:ext>
            </a:extLst>
          </p:cNvPr>
          <p:cNvSpPr>
            <a:spLocks noChangeArrowheads="1"/>
          </p:cNvSpPr>
          <p:nvPr/>
        </p:nvSpPr>
        <p:spPr bwMode="auto">
          <a:xfrm>
            <a:off x="10056817"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a:solidFill>
                  <a:srgbClr val="1E4C7C"/>
                </a:solidFill>
                <a:latin typeface="Arial" charset="0"/>
              </a:rPr>
              <a:pPr algn="r"/>
              <a:t>3</a:t>
            </a:fld>
            <a:endParaRPr lang="fr-FR" sz="1200" b="1" dirty="0">
              <a:solidFill>
                <a:srgbClr val="1E4C7C"/>
              </a:solidFill>
              <a:latin typeface="Arial" charset="0"/>
            </a:endParaRPr>
          </a:p>
        </p:txBody>
      </p:sp>
      <p:sp>
        <p:nvSpPr>
          <p:cNvPr id="23" name="AutoShape 16">
            <a:extLst>
              <a:ext uri="{FF2B5EF4-FFF2-40B4-BE49-F238E27FC236}">
                <a16:creationId xmlns:a16="http://schemas.microsoft.com/office/drawing/2014/main" id="{55B9FE57-0DF0-4481-B20C-4AF86BFD18AD}"/>
              </a:ext>
            </a:extLst>
          </p:cNvPr>
          <p:cNvSpPr>
            <a:spLocks noChangeArrowheads="1"/>
          </p:cNvSpPr>
          <p:nvPr/>
        </p:nvSpPr>
        <p:spPr bwMode="auto">
          <a:xfrm>
            <a:off x="8686804" y="6318250"/>
            <a:ext cx="1368425" cy="431800"/>
          </a:xfrm>
          <a:prstGeom prst="roundRect">
            <a:avLst>
              <a:gd name="adj" fmla="val 50000"/>
            </a:avLst>
          </a:prstGeom>
          <a:solidFill>
            <a:schemeClr val="bg1"/>
          </a:solidFill>
          <a:ln w="57150">
            <a:solidFill>
              <a:srgbClr val="1E4C7C"/>
            </a:solidFill>
            <a:round/>
            <a:headEnd/>
            <a:tailEnd/>
          </a:ln>
          <a:effectLst/>
        </p:spPr>
        <p:txBody>
          <a:bodyPr wrap="none" anchor="ctr">
            <a:prstTxWarp prst="textNoShape">
              <a:avLst/>
            </a:prstTxWarp>
          </a:bodyPr>
          <a:lstStyle/>
          <a:p>
            <a:endParaRPr lang="fr-FR"/>
          </a:p>
        </p:txBody>
      </p:sp>
      <p:sp>
        <p:nvSpPr>
          <p:cNvPr id="24" name="Rectangle 23">
            <a:extLst>
              <a:ext uri="{FF2B5EF4-FFF2-40B4-BE49-F238E27FC236}">
                <a16:creationId xmlns:a16="http://schemas.microsoft.com/office/drawing/2014/main" id="{701A7AC8-13AF-4502-8A1A-97200E396696}"/>
              </a:ext>
            </a:extLst>
          </p:cNvPr>
          <p:cNvSpPr>
            <a:spLocks noChangeArrowheads="1"/>
          </p:cNvSpPr>
          <p:nvPr/>
        </p:nvSpPr>
        <p:spPr bwMode="auto">
          <a:xfrm>
            <a:off x="1524000" y="6508757"/>
            <a:ext cx="9144000" cy="358775"/>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27" name="Rectangle 26">
            <a:extLst>
              <a:ext uri="{FF2B5EF4-FFF2-40B4-BE49-F238E27FC236}">
                <a16:creationId xmlns:a16="http://schemas.microsoft.com/office/drawing/2014/main" id="{E7D5C9CE-077D-41D3-B1AF-43CBA3948BB8}"/>
              </a:ext>
            </a:extLst>
          </p:cNvPr>
          <p:cNvSpPr>
            <a:spLocks noChangeArrowheads="1"/>
          </p:cNvSpPr>
          <p:nvPr/>
        </p:nvSpPr>
        <p:spPr bwMode="auto">
          <a:xfrm>
            <a:off x="1524000" y="6461125"/>
            <a:ext cx="9144000" cy="406400"/>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28" name="Rectangle 27">
            <a:extLst>
              <a:ext uri="{FF2B5EF4-FFF2-40B4-BE49-F238E27FC236}">
                <a16:creationId xmlns:a16="http://schemas.microsoft.com/office/drawing/2014/main" id="{D7850EA7-DECA-4172-B3DC-6BCD1C3376CB}"/>
              </a:ext>
            </a:extLst>
          </p:cNvPr>
          <p:cNvSpPr>
            <a:spLocks noChangeArrowheads="1"/>
          </p:cNvSpPr>
          <p:nvPr/>
        </p:nvSpPr>
        <p:spPr bwMode="auto">
          <a:xfrm>
            <a:off x="0" y="6445250"/>
            <a:ext cx="12192000" cy="45719"/>
          </a:xfrm>
          <a:prstGeom prst="rect">
            <a:avLst/>
          </a:prstGeom>
          <a:solidFill>
            <a:srgbClr val="174A7C"/>
          </a:solidFill>
          <a:ln w="9525">
            <a:noFill/>
            <a:miter lim="800000"/>
            <a:headEnd/>
            <a:tailEnd/>
          </a:ln>
          <a:effectLst/>
        </p:spPr>
        <p:txBody>
          <a:bodyPr wrap="none" anchor="ctr">
            <a:prstTxWarp prst="textNoShape">
              <a:avLst/>
            </a:prstTxWarp>
          </a:bodyPr>
          <a:lstStyle/>
          <a:p>
            <a:endParaRPr lang="fr-FR"/>
          </a:p>
        </p:txBody>
      </p:sp>
      <p:sp>
        <p:nvSpPr>
          <p:cNvPr id="29" name="AutoShape 20">
            <a:extLst>
              <a:ext uri="{FF2B5EF4-FFF2-40B4-BE49-F238E27FC236}">
                <a16:creationId xmlns:a16="http://schemas.microsoft.com/office/drawing/2014/main" id="{6A7A509C-D6BF-48B7-993E-8F3A32170E18}"/>
              </a:ext>
            </a:extLst>
          </p:cNvPr>
          <p:cNvSpPr>
            <a:spLocks noChangeArrowheads="1"/>
          </p:cNvSpPr>
          <p:nvPr/>
        </p:nvSpPr>
        <p:spPr bwMode="auto">
          <a:xfrm>
            <a:off x="8709029" y="6343650"/>
            <a:ext cx="1325563" cy="376238"/>
          </a:xfrm>
          <a:prstGeom prst="roundRect">
            <a:avLst>
              <a:gd name="adj" fmla="val 50000"/>
            </a:avLst>
          </a:prstGeom>
          <a:solidFill>
            <a:schemeClr val="bg1"/>
          </a:solidFill>
          <a:ln w="57150">
            <a:noFill/>
            <a:round/>
            <a:headEnd/>
            <a:tailEnd/>
          </a:ln>
          <a:effectLst/>
        </p:spPr>
        <p:txBody>
          <a:bodyPr wrap="none" anchor="ctr">
            <a:prstTxWarp prst="textNoShape">
              <a:avLst/>
            </a:prstTxWarp>
          </a:bodyPr>
          <a:lstStyle/>
          <a:p>
            <a:endParaRPr lang="fr-FR"/>
          </a:p>
        </p:txBody>
      </p:sp>
      <p:sp>
        <p:nvSpPr>
          <p:cNvPr id="30" name="Rectangle 29">
            <a:extLst>
              <a:ext uri="{FF2B5EF4-FFF2-40B4-BE49-F238E27FC236}">
                <a16:creationId xmlns:a16="http://schemas.microsoft.com/office/drawing/2014/main" id="{12CBFE53-4129-483C-8136-EE9370C3E766}"/>
              </a:ext>
            </a:extLst>
          </p:cNvPr>
          <p:cNvSpPr>
            <a:spLocks noChangeArrowheads="1"/>
          </p:cNvSpPr>
          <p:nvPr/>
        </p:nvSpPr>
        <p:spPr bwMode="auto">
          <a:xfrm>
            <a:off x="11114778"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smtClean="0">
                <a:solidFill>
                  <a:srgbClr val="1E4C7C"/>
                </a:solidFill>
                <a:latin typeface="Arial" charset="0"/>
              </a:rPr>
              <a:pPr algn="r"/>
              <a:t>3</a:t>
            </a:fld>
            <a:endParaRPr lang="fr-FR" sz="1200" b="1" dirty="0">
              <a:solidFill>
                <a:srgbClr val="1E4C7C"/>
              </a:solidFill>
              <a:latin typeface="Arial" charset="0"/>
            </a:endParaRPr>
          </a:p>
        </p:txBody>
      </p:sp>
      <p:sp>
        <p:nvSpPr>
          <p:cNvPr id="45" name="Ellipse 44">
            <a:extLst>
              <a:ext uri="{FF2B5EF4-FFF2-40B4-BE49-F238E27FC236}">
                <a16:creationId xmlns:a16="http://schemas.microsoft.com/office/drawing/2014/main" id="{F325A967-A53C-455B-A884-2F40930AF8A3}"/>
              </a:ext>
            </a:extLst>
          </p:cNvPr>
          <p:cNvSpPr/>
          <p:nvPr/>
        </p:nvSpPr>
        <p:spPr>
          <a:xfrm>
            <a:off x="335360" y="6634699"/>
            <a:ext cx="92075" cy="92075"/>
          </a:xfrm>
          <a:prstGeom prst="ellipse">
            <a:avLst/>
          </a:prstGeom>
          <a:solidFill>
            <a:srgbClr val="174A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3" name="ZoneTexte 2">
            <a:extLst>
              <a:ext uri="{FF2B5EF4-FFF2-40B4-BE49-F238E27FC236}">
                <a16:creationId xmlns:a16="http://schemas.microsoft.com/office/drawing/2014/main" id="{358E5E40-2555-487D-9A0E-C0C4F97C6267}"/>
              </a:ext>
            </a:extLst>
          </p:cNvPr>
          <p:cNvSpPr txBox="1"/>
          <p:nvPr/>
        </p:nvSpPr>
        <p:spPr>
          <a:xfrm>
            <a:off x="276786" y="987953"/>
            <a:ext cx="3397084" cy="369332"/>
          </a:xfrm>
          <a:prstGeom prst="rect">
            <a:avLst/>
          </a:prstGeom>
          <a:noFill/>
        </p:spPr>
        <p:txBody>
          <a:bodyPr wrap="none" rtlCol="0">
            <a:spAutoFit/>
          </a:bodyPr>
          <a:lstStyle/>
          <a:p>
            <a:pPr algn="ctr"/>
            <a:r>
              <a:rPr lang="fr-FR" b="1" dirty="0">
                <a:solidFill>
                  <a:schemeClr val="tx2"/>
                </a:solidFill>
                <a:latin typeface="Times New Roman" panose="02020603050405020304" pitchFamily="18" charset="0"/>
                <a:cs typeface="Times New Roman" panose="02020603050405020304" pitchFamily="18" charset="0"/>
              </a:rPr>
              <a:t>Office Chérifien des phosphates:</a:t>
            </a:r>
          </a:p>
        </p:txBody>
      </p:sp>
      <p:graphicFrame>
        <p:nvGraphicFramePr>
          <p:cNvPr id="18" name="Table 17"/>
          <p:cNvGraphicFramePr>
            <a:graphicFrameLocks noGrp="1"/>
          </p:cNvGraphicFramePr>
          <p:nvPr>
            <p:extLst>
              <p:ext uri="{D42A27DB-BD31-4B8C-83A1-F6EECF244321}">
                <p14:modId xmlns:p14="http://schemas.microsoft.com/office/powerpoint/2010/main" val="1604004585"/>
              </p:ext>
            </p:extLst>
          </p:nvPr>
        </p:nvGraphicFramePr>
        <p:xfrm>
          <a:off x="0" y="-11774"/>
          <a:ext cx="12192001" cy="579120"/>
        </p:xfrm>
        <a:graphic>
          <a:graphicData uri="http://schemas.openxmlformats.org/drawingml/2006/table">
            <a:tbl>
              <a:tblPr>
                <a:tableStyleId>{93296810-A885-4BE3-A3E7-6D5BEEA58F35}</a:tableStyleId>
              </a:tblPr>
              <a:tblGrid>
                <a:gridCol w="1635760">
                  <a:extLst>
                    <a:ext uri="{9D8B030D-6E8A-4147-A177-3AD203B41FA5}">
                      <a16:colId xmlns:a16="http://schemas.microsoft.com/office/drawing/2014/main" val="3884863499"/>
                    </a:ext>
                  </a:extLst>
                </a:gridCol>
                <a:gridCol w="1757680">
                  <a:extLst>
                    <a:ext uri="{9D8B030D-6E8A-4147-A177-3AD203B41FA5}">
                      <a16:colId xmlns:a16="http://schemas.microsoft.com/office/drawing/2014/main" val="131542050"/>
                    </a:ext>
                  </a:extLst>
                </a:gridCol>
                <a:gridCol w="2133600">
                  <a:extLst>
                    <a:ext uri="{9D8B030D-6E8A-4147-A177-3AD203B41FA5}">
                      <a16:colId xmlns:a16="http://schemas.microsoft.com/office/drawing/2014/main" val="1839694020"/>
                    </a:ext>
                  </a:extLst>
                </a:gridCol>
                <a:gridCol w="2854960">
                  <a:extLst>
                    <a:ext uri="{9D8B030D-6E8A-4147-A177-3AD203B41FA5}">
                      <a16:colId xmlns:a16="http://schemas.microsoft.com/office/drawing/2014/main" val="153074463"/>
                    </a:ext>
                  </a:extLst>
                </a:gridCol>
                <a:gridCol w="2207760">
                  <a:extLst>
                    <a:ext uri="{9D8B030D-6E8A-4147-A177-3AD203B41FA5}">
                      <a16:colId xmlns:a16="http://schemas.microsoft.com/office/drawing/2014/main" val="3800146553"/>
                    </a:ext>
                  </a:extLst>
                </a:gridCol>
                <a:gridCol w="1602241">
                  <a:extLst>
                    <a:ext uri="{9D8B030D-6E8A-4147-A177-3AD203B41FA5}">
                      <a16:colId xmlns:a16="http://schemas.microsoft.com/office/drawing/2014/main" val="902507604"/>
                    </a:ext>
                  </a:extLst>
                </a:gridCol>
              </a:tblGrid>
              <a:tr h="360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1" kern="1200" baseline="0" dirty="0">
                          <a:solidFill>
                            <a:schemeClr val="accent1"/>
                          </a:solidFill>
                          <a:latin typeface="+mn-lt"/>
                          <a:ea typeface="+mn-ea"/>
                          <a:cs typeface="+mn-cs"/>
                        </a:rPr>
                        <a:t>Contexte de l’organisme</a:t>
                      </a:r>
                      <a:r>
                        <a:rPr lang="fr-FR" sz="1400" b="1" kern="1200" baseline="0" dirty="0">
                          <a:solidFill>
                            <a:schemeClr val="accent1"/>
                          </a:solidFill>
                          <a:latin typeface="+mn-lt"/>
                          <a:ea typeface="+mn-ea"/>
                          <a:cs typeface="+mn-cs"/>
                        </a:rPr>
                        <a:t> </a:t>
                      </a:r>
                      <a:endParaRPr lang="fr-FR" sz="1400" b="1" kern="1200" dirty="0">
                        <a:solidFill>
                          <a:schemeClr val="accent1"/>
                        </a:solidFill>
                        <a:latin typeface="+mn-lt"/>
                        <a:ea typeface="+mn-ea"/>
                        <a:cs typeface="+mn-cs"/>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chemeClr val="bg1"/>
                          </a:solidFill>
                          <a:latin typeface="+mn-lt"/>
                          <a:ea typeface="+mn-ea"/>
                          <a:cs typeface="+mn-cs"/>
                        </a:rPr>
                        <a:t>Analyse SWOT</a:t>
                      </a:r>
                    </a:p>
                  </a:txBody>
                  <a:tcPr anchor="ctr">
                    <a:solidFill>
                      <a:schemeClr val="accent1"/>
                    </a:solidFill>
                  </a:tcPr>
                </a:tc>
                <a:tc>
                  <a:txBody>
                    <a:bodyPr/>
                    <a:lstStyle/>
                    <a:p>
                      <a:pPr algn="ctr"/>
                      <a:r>
                        <a:rPr lang="fr-FR" sz="1400" b="1" dirty="0">
                          <a:solidFill>
                            <a:schemeClr val="bg1"/>
                          </a:solidFill>
                        </a:rPr>
                        <a:t>Analyse PESTEL</a:t>
                      </a:r>
                      <a:endParaRPr lang="fr-FR" sz="1400" b="1" kern="1200" dirty="0">
                        <a:solidFill>
                          <a:schemeClr val="bg1"/>
                        </a:solidFill>
                        <a:latin typeface="+mn-lt"/>
                        <a:ea typeface="+mn-ea"/>
                        <a:cs typeface="+mn-cs"/>
                      </a:endParaRPr>
                    </a:p>
                  </a:txBody>
                  <a:tcPr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400" b="1" kern="1200" dirty="0">
                        <a:solidFill>
                          <a:schemeClr val="bg1"/>
                        </a:solidFill>
                        <a:latin typeface="+mn-lt"/>
                        <a:ea typeface="+mn-ea"/>
                        <a:cs typeface="+mn-cs"/>
                      </a:endParaRPr>
                    </a:p>
                  </a:txBody>
                  <a:tcPr anchor="ctr">
                    <a:solidFill>
                      <a:schemeClr val="accent1"/>
                    </a:solidFill>
                  </a:tcPr>
                </a:tc>
                <a:tc>
                  <a:txBody>
                    <a:bodyPr/>
                    <a:lstStyle/>
                    <a:p>
                      <a:pPr algn="ctr"/>
                      <a:endParaRPr lang="fr-FR" sz="1400" b="1" kern="1200" dirty="0">
                        <a:solidFill>
                          <a:schemeClr val="bg1"/>
                        </a:solidFill>
                        <a:latin typeface="+mn-lt"/>
                        <a:ea typeface="+mn-ea"/>
                        <a:cs typeface="+mn-cs"/>
                      </a:endParaRPr>
                    </a:p>
                  </a:txBody>
                  <a:tcPr anchor="ctr">
                    <a:solidFill>
                      <a:schemeClr val="accent1"/>
                    </a:solidFill>
                  </a:tcPr>
                </a:tc>
                <a:tc>
                  <a:txBody>
                    <a:bodyPr/>
                    <a:lstStyle/>
                    <a:p>
                      <a:pPr algn="ctr"/>
                      <a:r>
                        <a:rPr lang="fr-FR" sz="1400" b="1" kern="1200" dirty="0">
                          <a:solidFill>
                            <a:schemeClr val="bg1"/>
                          </a:solidFill>
                          <a:latin typeface="+mn-lt"/>
                          <a:ea typeface="+mn-ea"/>
                          <a:cs typeface="+mn-cs"/>
                        </a:rPr>
                        <a:t>Conclusion </a:t>
                      </a:r>
                    </a:p>
                  </a:txBody>
                  <a:tcPr anchor="ctr">
                    <a:solidFill>
                      <a:schemeClr val="accent1"/>
                    </a:solidFill>
                  </a:tcPr>
                </a:tc>
                <a:extLst>
                  <a:ext uri="{0D108BD9-81ED-4DB2-BD59-A6C34878D82A}">
                    <a16:rowId xmlns:a16="http://schemas.microsoft.com/office/drawing/2014/main" val="2373899100"/>
                  </a:ext>
                </a:extLst>
              </a:tr>
            </a:tbl>
          </a:graphicData>
        </a:graphic>
      </p:graphicFrame>
      <p:sp>
        <p:nvSpPr>
          <p:cNvPr id="19" name="Espace réservé du pied de page 5"/>
          <p:cNvSpPr txBox="1">
            <a:spLocks noGrp="1"/>
          </p:cNvSpPr>
          <p:nvPr/>
        </p:nvSpPr>
        <p:spPr bwMode="auto">
          <a:xfrm>
            <a:off x="436962" y="6491288"/>
            <a:ext cx="3874949" cy="360362"/>
          </a:xfrm>
          <a:prstGeom prst="rect">
            <a:avLst/>
          </a:prstGeom>
          <a:noFill/>
          <a:ln>
            <a:miter lim="800000"/>
            <a:headEnd/>
            <a:tailEnd/>
          </a:ln>
        </p:spPr>
        <p:txBody>
          <a:bodyPr anchor="ctr">
            <a:prstTxWarp prst="textNoShape">
              <a:avLst/>
            </a:prstTxWarp>
          </a:bodyPr>
          <a:lstStyle/>
          <a:p>
            <a:r>
              <a:rPr lang="fr-FR" sz="1100" dirty="0">
                <a:solidFill>
                  <a:srgbClr val="1E4C7C"/>
                </a:solidFill>
                <a:latin typeface="Arial" charset="0"/>
              </a:rPr>
              <a:t>Iso </a:t>
            </a:r>
            <a:r>
              <a:rPr lang="fr-FR" sz="1100">
                <a:solidFill>
                  <a:srgbClr val="1E4C7C"/>
                </a:solidFill>
                <a:latin typeface="Arial" charset="0"/>
              </a:rPr>
              <a:t>14001 version 2015 </a:t>
            </a:r>
            <a:endParaRPr lang="fr-FR" sz="1100" dirty="0">
              <a:solidFill>
                <a:srgbClr val="1E4C7C"/>
              </a:solidFill>
              <a:latin typeface="Arial" charset="0"/>
            </a:endParaRPr>
          </a:p>
        </p:txBody>
      </p:sp>
      <p:sp>
        <p:nvSpPr>
          <p:cNvPr id="7" name="ZoneTexte 6">
            <a:extLst>
              <a:ext uri="{FF2B5EF4-FFF2-40B4-BE49-F238E27FC236}">
                <a16:creationId xmlns:a16="http://schemas.microsoft.com/office/drawing/2014/main" id="{85C2D082-E307-B2E4-DF37-B0D726A9BC71}"/>
              </a:ext>
            </a:extLst>
          </p:cNvPr>
          <p:cNvSpPr txBox="1"/>
          <p:nvPr/>
        </p:nvSpPr>
        <p:spPr>
          <a:xfrm>
            <a:off x="263943" y="1535709"/>
            <a:ext cx="7282624" cy="2862322"/>
          </a:xfrm>
          <a:prstGeom prst="rect">
            <a:avLst/>
          </a:prstGeom>
          <a:noFill/>
        </p:spPr>
        <p:txBody>
          <a:bodyPr wrap="square">
            <a:spAutoFit/>
          </a:bodyPr>
          <a:lstStyle/>
          <a:p>
            <a:pPr marL="28575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Date de création : 7 aout 1920</a:t>
            </a:r>
          </a:p>
          <a:p>
            <a:pPr marL="285750" indent="-285750">
              <a:buFont typeface="Arial" panose="020B0604020202020204" pitchFamily="34" charset="0"/>
              <a:buChar char="•"/>
            </a:pPr>
            <a:endParaRPr lang="fr-FR"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C A : plus de 50 milliards de dirhams de chiffre d’affaire au cours de 2020</a:t>
            </a:r>
          </a:p>
          <a:p>
            <a:pPr marL="285750" indent="-285750">
              <a:buFont typeface="Arial" panose="020B0604020202020204" pitchFamily="34" charset="0"/>
              <a:buChar char="•"/>
            </a:pPr>
            <a:endParaRPr lang="fr-FR"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Secteur d’activité : Extraction, traitement , valorisation et commercialisation de phosphate</a:t>
            </a:r>
          </a:p>
          <a:p>
            <a:pPr marL="285750" indent="-285750">
              <a:buFont typeface="Arial" panose="020B0604020202020204" pitchFamily="34" charset="0"/>
              <a:buChar char="•"/>
            </a:pPr>
            <a:endParaRPr lang="fr-FR"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Statut juridique: Société Anonyme</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endParaRPr lang="fr-FR" dirty="0"/>
          </a:p>
        </p:txBody>
      </p:sp>
      <p:pic>
        <p:nvPicPr>
          <p:cNvPr id="6" name="Image 5">
            <a:extLst>
              <a:ext uri="{FF2B5EF4-FFF2-40B4-BE49-F238E27FC236}">
                <a16:creationId xmlns:a16="http://schemas.microsoft.com/office/drawing/2014/main" id="{601E53FB-1911-F87A-2CFB-0DCCD85B6D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50813" y="6373385"/>
            <a:ext cx="961611" cy="470877"/>
          </a:xfrm>
          <a:prstGeom prst="rect">
            <a:avLst/>
          </a:prstGeom>
        </p:spPr>
      </p:pic>
      <p:sp>
        <p:nvSpPr>
          <p:cNvPr id="4" name="ZoneTexte 3">
            <a:extLst>
              <a:ext uri="{FF2B5EF4-FFF2-40B4-BE49-F238E27FC236}">
                <a16:creationId xmlns:a16="http://schemas.microsoft.com/office/drawing/2014/main" id="{B642B8A6-6A2B-2A95-F10C-E04835C5DB96}"/>
              </a:ext>
            </a:extLst>
          </p:cNvPr>
          <p:cNvSpPr txBox="1"/>
          <p:nvPr/>
        </p:nvSpPr>
        <p:spPr>
          <a:xfrm>
            <a:off x="5591944" y="0"/>
            <a:ext cx="2782622" cy="830997"/>
          </a:xfrm>
          <a:prstGeom prst="rect">
            <a:avLst/>
          </a:prstGeom>
          <a:noFill/>
        </p:spPr>
        <p:txBody>
          <a:bodyPr wrap="square" rtlCol="0">
            <a:spAutoFit/>
          </a:bodyPr>
          <a:lstStyle/>
          <a:p>
            <a:pPr algn="ctr"/>
            <a:r>
              <a:rPr lang="fr-FR" sz="1600" b="1" kern="1200" dirty="0">
                <a:solidFill>
                  <a:schemeClr val="bg1"/>
                </a:solidFill>
                <a:latin typeface="+mn-lt"/>
                <a:ea typeface="+mn-ea"/>
                <a:cs typeface="+mn-cs"/>
              </a:rPr>
              <a:t>La Grille d’évaluation de l’enjeu des AE/IE </a:t>
            </a:r>
          </a:p>
          <a:p>
            <a:pPr algn="ctr"/>
            <a:endParaRPr lang="fr-FR" sz="1600" b="1" dirty="0">
              <a:solidFill>
                <a:schemeClr val="bg1"/>
              </a:solidFill>
            </a:endParaRPr>
          </a:p>
        </p:txBody>
      </p:sp>
      <p:sp>
        <p:nvSpPr>
          <p:cNvPr id="5" name="ZoneTexte 4">
            <a:extLst>
              <a:ext uri="{FF2B5EF4-FFF2-40B4-BE49-F238E27FC236}">
                <a16:creationId xmlns:a16="http://schemas.microsoft.com/office/drawing/2014/main" id="{03C7C157-209F-BCB9-49C7-43BEBFB3D13E}"/>
              </a:ext>
            </a:extLst>
          </p:cNvPr>
          <p:cNvSpPr txBox="1"/>
          <p:nvPr/>
        </p:nvSpPr>
        <p:spPr>
          <a:xfrm>
            <a:off x="8674792" y="96028"/>
            <a:ext cx="1513652" cy="338554"/>
          </a:xfrm>
          <a:prstGeom prst="rect">
            <a:avLst/>
          </a:prstGeom>
          <a:noFill/>
        </p:spPr>
        <p:txBody>
          <a:bodyPr wrap="square" rtlCol="0">
            <a:spAutoFit/>
          </a:bodyPr>
          <a:lstStyle/>
          <a:p>
            <a:pPr algn="ctr"/>
            <a:r>
              <a:rPr lang="fr-FR" sz="1600" b="1" dirty="0">
                <a:solidFill>
                  <a:schemeClr val="bg1"/>
                </a:solidFill>
              </a:rPr>
              <a:t>Les solutions</a:t>
            </a:r>
          </a:p>
        </p:txBody>
      </p:sp>
      <p:pic>
        <p:nvPicPr>
          <p:cNvPr id="9" name="Picture 8">
            <a:extLst>
              <a:ext uri="{FF2B5EF4-FFF2-40B4-BE49-F238E27FC236}">
                <a16:creationId xmlns:a16="http://schemas.microsoft.com/office/drawing/2014/main" id="{154D8930-2F9B-D211-7F23-153C9A4351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9029" y="2548672"/>
            <a:ext cx="3497105" cy="3393022"/>
          </a:xfrm>
          <a:prstGeom prst="rect">
            <a:avLst/>
          </a:prstGeom>
        </p:spPr>
      </p:pic>
      <p:sp>
        <p:nvSpPr>
          <p:cNvPr id="96" name="TextBox 95">
            <a:extLst>
              <a:ext uri="{FF2B5EF4-FFF2-40B4-BE49-F238E27FC236}">
                <a16:creationId xmlns:a16="http://schemas.microsoft.com/office/drawing/2014/main" id="{F6FF4FD6-22CB-A4E2-DDB0-3B73C8E63FEF}"/>
              </a:ext>
            </a:extLst>
          </p:cNvPr>
          <p:cNvSpPr txBox="1"/>
          <p:nvPr/>
        </p:nvSpPr>
        <p:spPr>
          <a:xfrm>
            <a:off x="604651" y="4250746"/>
            <a:ext cx="2781327" cy="2308324"/>
          </a:xfrm>
          <a:prstGeom prst="rect">
            <a:avLst/>
          </a:prstGeom>
          <a:noFill/>
        </p:spPr>
        <p:txBody>
          <a:bodyPr wrap="square" rtlCol="0">
            <a:spAutoFit/>
          </a:bodyPr>
          <a:lstStyle/>
          <a:p>
            <a:r>
              <a:rPr lang="fr-FR" b="1" dirty="0">
                <a:solidFill>
                  <a:schemeClr val="tx2"/>
                </a:solidFill>
                <a:latin typeface="Times New Roman" panose="02020603050405020304" pitchFamily="18" charset="0"/>
                <a:cs typeface="Times New Roman" panose="02020603050405020304" pitchFamily="18" charset="0"/>
              </a:rPr>
              <a:t>Zone d’extraction:</a:t>
            </a:r>
          </a:p>
          <a:p>
            <a:pPr marL="285750" indent="-285750">
              <a:lnSpc>
                <a:spcPct val="150000"/>
              </a:lnSpc>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Khouribga</a:t>
            </a:r>
          </a:p>
          <a:p>
            <a:pPr marL="285750" indent="-285750">
              <a:lnSpc>
                <a:spcPct val="150000"/>
              </a:lnSpc>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Youssoufia </a:t>
            </a:r>
          </a:p>
          <a:p>
            <a:pPr marL="285750" indent="-285750">
              <a:lnSpc>
                <a:spcPct val="150000"/>
              </a:lnSpc>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Bengurir</a:t>
            </a:r>
          </a:p>
          <a:p>
            <a:pPr marL="285750" indent="-285750">
              <a:lnSpc>
                <a:spcPct val="150000"/>
              </a:lnSpc>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Boucraa</a:t>
            </a:r>
          </a:p>
          <a:p>
            <a:pPr marL="285750" indent="-285750">
              <a:buFont typeface="Arial" panose="020B0604020202020204" pitchFamily="34" charset="0"/>
              <a:buChar char="•"/>
            </a:pPr>
            <a:endParaRPr lang="fr-FR" dirty="0"/>
          </a:p>
        </p:txBody>
      </p:sp>
      <p:sp>
        <p:nvSpPr>
          <p:cNvPr id="98" name="TextBox 97">
            <a:extLst>
              <a:ext uri="{FF2B5EF4-FFF2-40B4-BE49-F238E27FC236}">
                <a16:creationId xmlns:a16="http://schemas.microsoft.com/office/drawing/2014/main" id="{03E6D9E0-3D6D-365C-590B-E0959C39EA71}"/>
              </a:ext>
            </a:extLst>
          </p:cNvPr>
          <p:cNvSpPr txBox="1"/>
          <p:nvPr/>
        </p:nvSpPr>
        <p:spPr>
          <a:xfrm>
            <a:off x="3998749" y="4279999"/>
            <a:ext cx="2781327" cy="1477328"/>
          </a:xfrm>
          <a:prstGeom prst="rect">
            <a:avLst/>
          </a:prstGeom>
          <a:noFill/>
        </p:spPr>
        <p:txBody>
          <a:bodyPr wrap="square" rtlCol="0">
            <a:spAutoFit/>
          </a:bodyPr>
          <a:lstStyle/>
          <a:p>
            <a:r>
              <a:rPr lang="fr-FR" b="1" dirty="0">
                <a:solidFill>
                  <a:schemeClr val="tx2"/>
                </a:solidFill>
                <a:latin typeface="Times New Roman" panose="02020603050405020304" pitchFamily="18" charset="0"/>
                <a:cs typeface="Times New Roman" panose="02020603050405020304" pitchFamily="18" charset="0"/>
              </a:rPr>
              <a:t>Pole d’exploitation:</a:t>
            </a:r>
          </a:p>
          <a:p>
            <a:pPr marL="285750" indent="-285750">
              <a:lnSpc>
                <a:spcPct val="150000"/>
              </a:lnSpc>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Pole de Jorf Lasfar</a:t>
            </a:r>
          </a:p>
          <a:p>
            <a:pPr marL="285750" indent="-285750">
              <a:lnSpc>
                <a:spcPct val="150000"/>
              </a:lnSpc>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Pole de Safi</a:t>
            </a:r>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97117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96"/>
                                        </p:tgtEl>
                                        <p:attrNameLst>
                                          <p:attrName>style.visibility</p:attrName>
                                        </p:attrNameLst>
                                      </p:cBhvr>
                                      <p:to>
                                        <p:strVal val="visible"/>
                                      </p:to>
                                    </p:set>
                                    <p:animEffect transition="in" filter="barn(inVertical)">
                                      <p:cBhvr>
                                        <p:cTn id="19" dur="500"/>
                                        <p:tgtEl>
                                          <p:spTgt spid="96"/>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98"/>
                                        </p:tgtEl>
                                        <p:attrNameLst>
                                          <p:attrName>style.visibility</p:attrName>
                                        </p:attrNameLst>
                                      </p:cBhvr>
                                      <p:to>
                                        <p:strVal val="visible"/>
                                      </p:to>
                                    </p:set>
                                    <p:animEffect transition="in" filter="barn(inVertical)">
                                      <p:cBhvr>
                                        <p:cTn id="24" dur="500"/>
                                        <p:tgtEl>
                                          <p:spTgt spid="98"/>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circle(in)">
                                      <p:cBhvr>
                                        <p:cTn id="2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6" grpId="0"/>
      <p:bldP spid="9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7">
            <a:extLst>
              <a:ext uri="{FF2B5EF4-FFF2-40B4-BE49-F238E27FC236}">
                <a16:creationId xmlns:a16="http://schemas.microsoft.com/office/drawing/2014/main" id="{96F4463D-A994-41AB-9E19-5607AE027C48}"/>
              </a:ext>
            </a:extLst>
          </p:cNvPr>
          <p:cNvSpPr>
            <a:spLocks noChangeArrowheads="1"/>
          </p:cNvSpPr>
          <p:nvPr/>
        </p:nvSpPr>
        <p:spPr bwMode="auto">
          <a:xfrm>
            <a:off x="10056817"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a:solidFill>
                  <a:srgbClr val="1E4C7C"/>
                </a:solidFill>
                <a:latin typeface="Arial" charset="0"/>
              </a:rPr>
              <a:pPr algn="r"/>
              <a:t>4</a:t>
            </a:fld>
            <a:endParaRPr lang="fr-FR" sz="1200" b="1" dirty="0">
              <a:solidFill>
                <a:srgbClr val="1E4C7C"/>
              </a:solidFill>
              <a:latin typeface="Arial" charset="0"/>
            </a:endParaRPr>
          </a:p>
        </p:txBody>
      </p:sp>
      <p:sp>
        <p:nvSpPr>
          <p:cNvPr id="23" name="AutoShape 16">
            <a:extLst>
              <a:ext uri="{FF2B5EF4-FFF2-40B4-BE49-F238E27FC236}">
                <a16:creationId xmlns:a16="http://schemas.microsoft.com/office/drawing/2014/main" id="{55B9FE57-0DF0-4481-B20C-4AF86BFD18AD}"/>
              </a:ext>
            </a:extLst>
          </p:cNvPr>
          <p:cNvSpPr>
            <a:spLocks noChangeArrowheads="1"/>
          </p:cNvSpPr>
          <p:nvPr/>
        </p:nvSpPr>
        <p:spPr bwMode="auto">
          <a:xfrm>
            <a:off x="8686804" y="6318250"/>
            <a:ext cx="1368425" cy="431800"/>
          </a:xfrm>
          <a:prstGeom prst="roundRect">
            <a:avLst>
              <a:gd name="adj" fmla="val 50000"/>
            </a:avLst>
          </a:prstGeom>
          <a:solidFill>
            <a:schemeClr val="bg1"/>
          </a:solidFill>
          <a:ln w="57150">
            <a:solidFill>
              <a:srgbClr val="1E4C7C"/>
            </a:solidFill>
            <a:round/>
            <a:headEnd/>
            <a:tailEnd/>
          </a:ln>
          <a:effectLst/>
        </p:spPr>
        <p:txBody>
          <a:bodyPr wrap="none" anchor="ctr">
            <a:prstTxWarp prst="textNoShape">
              <a:avLst/>
            </a:prstTxWarp>
          </a:bodyPr>
          <a:lstStyle/>
          <a:p>
            <a:endParaRPr lang="fr-FR"/>
          </a:p>
        </p:txBody>
      </p:sp>
      <p:sp>
        <p:nvSpPr>
          <p:cNvPr id="24" name="Rectangle 23">
            <a:extLst>
              <a:ext uri="{FF2B5EF4-FFF2-40B4-BE49-F238E27FC236}">
                <a16:creationId xmlns:a16="http://schemas.microsoft.com/office/drawing/2014/main" id="{701A7AC8-13AF-4502-8A1A-97200E396696}"/>
              </a:ext>
            </a:extLst>
          </p:cNvPr>
          <p:cNvSpPr>
            <a:spLocks noChangeArrowheads="1"/>
          </p:cNvSpPr>
          <p:nvPr/>
        </p:nvSpPr>
        <p:spPr bwMode="auto">
          <a:xfrm>
            <a:off x="1524000" y="6508757"/>
            <a:ext cx="9144000" cy="358775"/>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27" name="Rectangle 26">
            <a:extLst>
              <a:ext uri="{FF2B5EF4-FFF2-40B4-BE49-F238E27FC236}">
                <a16:creationId xmlns:a16="http://schemas.microsoft.com/office/drawing/2014/main" id="{E7D5C9CE-077D-41D3-B1AF-43CBA3948BB8}"/>
              </a:ext>
            </a:extLst>
          </p:cNvPr>
          <p:cNvSpPr>
            <a:spLocks noChangeArrowheads="1"/>
          </p:cNvSpPr>
          <p:nvPr/>
        </p:nvSpPr>
        <p:spPr bwMode="auto">
          <a:xfrm>
            <a:off x="1524000" y="6461125"/>
            <a:ext cx="9144000" cy="406400"/>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28" name="Rectangle 27">
            <a:extLst>
              <a:ext uri="{FF2B5EF4-FFF2-40B4-BE49-F238E27FC236}">
                <a16:creationId xmlns:a16="http://schemas.microsoft.com/office/drawing/2014/main" id="{D7850EA7-DECA-4172-B3DC-6BCD1C3376CB}"/>
              </a:ext>
            </a:extLst>
          </p:cNvPr>
          <p:cNvSpPr>
            <a:spLocks noChangeArrowheads="1"/>
          </p:cNvSpPr>
          <p:nvPr/>
        </p:nvSpPr>
        <p:spPr bwMode="auto">
          <a:xfrm>
            <a:off x="0" y="6445250"/>
            <a:ext cx="12192000" cy="45719"/>
          </a:xfrm>
          <a:prstGeom prst="rect">
            <a:avLst/>
          </a:prstGeom>
          <a:solidFill>
            <a:srgbClr val="174A7C"/>
          </a:solidFill>
          <a:ln w="9525">
            <a:noFill/>
            <a:miter lim="800000"/>
            <a:headEnd/>
            <a:tailEnd/>
          </a:ln>
          <a:effectLst/>
        </p:spPr>
        <p:txBody>
          <a:bodyPr wrap="none" anchor="ctr">
            <a:prstTxWarp prst="textNoShape">
              <a:avLst/>
            </a:prstTxWarp>
          </a:bodyPr>
          <a:lstStyle/>
          <a:p>
            <a:endParaRPr lang="fr-FR"/>
          </a:p>
        </p:txBody>
      </p:sp>
      <p:sp>
        <p:nvSpPr>
          <p:cNvPr id="29" name="AutoShape 20">
            <a:extLst>
              <a:ext uri="{FF2B5EF4-FFF2-40B4-BE49-F238E27FC236}">
                <a16:creationId xmlns:a16="http://schemas.microsoft.com/office/drawing/2014/main" id="{6A7A509C-D6BF-48B7-993E-8F3A32170E18}"/>
              </a:ext>
            </a:extLst>
          </p:cNvPr>
          <p:cNvSpPr>
            <a:spLocks noChangeArrowheads="1"/>
          </p:cNvSpPr>
          <p:nvPr/>
        </p:nvSpPr>
        <p:spPr bwMode="auto">
          <a:xfrm>
            <a:off x="8709029" y="6343650"/>
            <a:ext cx="1325563" cy="376238"/>
          </a:xfrm>
          <a:prstGeom prst="roundRect">
            <a:avLst>
              <a:gd name="adj" fmla="val 50000"/>
            </a:avLst>
          </a:prstGeom>
          <a:solidFill>
            <a:schemeClr val="bg1"/>
          </a:solidFill>
          <a:ln w="57150">
            <a:noFill/>
            <a:round/>
            <a:headEnd/>
            <a:tailEnd/>
          </a:ln>
          <a:effectLst/>
        </p:spPr>
        <p:txBody>
          <a:bodyPr wrap="none" anchor="ctr">
            <a:prstTxWarp prst="textNoShape">
              <a:avLst/>
            </a:prstTxWarp>
          </a:bodyPr>
          <a:lstStyle/>
          <a:p>
            <a:endParaRPr lang="fr-FR"/>
          </a:p>
        </p:txBody>
      </p:sp>
      <p:sp>
        <p:nvSpPr>
          <p:cNvPr id="30" name="Rectangle 29">
            <a:extLst>
              <a:ext uri="{FF2B5EF4-FFF2-40B4-BE49-F238E27FC236}">
                <a16:creationId xmlns:a16="http://schemas.microsoft.com/office/drawing/2014/main" id="{12CBFE53-4129-483C-8136-EE9370C3E766}"/>
              </a:ext>
            </a:extLst>
          </p:cNvPr>
          <p:cNvSpPr>
            <a:spLocks noChangeArrowheads="1"/>
          </p:cNvSpPr>
          <p:nvPr/>
        </p:nvSpPr>
        <p:spPr bwMode="auto">
          <a:xfrm>
            <a:off x="11114778"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smtClean="0">
                <a:solidFill>
                  <a:srgbClr val="1E4C7C"/>
                </a:solidFill>
                <a:latin typeface="Arial" charset="0"/>
              </a:rPr>
              <a:pPr algn="r"/>
              <a:t>4</a:t>
            </a:fld>
            <a:endParaRPr lang="fr-FR" sz="1200" b="1" dirty="0">
              <a:solidFill>
                <a:srgbClr val="1E4C7C"/>
              </a:solidFill>
              <a:latin typeface="Arial" charset="0"/>
            </a:endParaRPr>
          </a:p>
        </p:txBody>
      </p:sp>
      <p:sp>
        <p:nvSpPr>
          <p:cNvPr id="45" name="Ellipse 44">
            <a:extLst>
              <a:ext uri="{FF2B5EF4-FFF2-40B4-BE49-F238E27FC236}">
                <a16:creationId xmlns:a16="http://schemas.microsoft.com/office/drawing/2014/main" id="{F325A967-A53C-455B-A884-2F40930AF8A3}"/>
              </a:ext>
            </a:extLst>
          </p:cNvPr>
          <p:cNvSpPr/>
          <p:nvPr/>
        </p:nvSpPr>
        <p:spPr>
          <a:xfrm>
            <a:off x="335360" y="6634699"/>
            <a:ext cx="92075" cy="92075"/>
          </a:xfrm>
          <a:prstGeom prst="ellipse">
            <a:avLst/>
          </a:prstGeom>
          <a:solidFill>
            <a:srgbClr val="174A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graphicFrame>
        <p:nvGraphicFramePr>
          <p:cNvPr id="18" name="Table 17"/>
          <p:cNvGraphicFramePr>
            <a:graphicFrameLocks noGrp="1"/>
          </p:cNvGraphicFramePr>
          <p:nvPr>
            <p:extLst>
              <p:ext uri="{D42A27DB-BD31-4B8C-83A1-F6EECF244321}">
                <p14:modId xmlns:p14="http://schemas.microsoft.com/office/powerpoint/2010/main" val="3632432742"/>
              </p:ext>
            </p:extLst>
          </p:nvPr>
        </p:nvGraphicFramePr>
        <p:xfrm>
          <a:off x="-2" y="-27384"/>
          <a:ext cx="12192001" cy="648072"/>
        </p:xfrm>
        <a:graphic>
          <a:graphicData uri="http://schemas.openxmlformats.org/drawingml/2006/table">
            <a:tbl>
              <a:tblPr>
                <a:tableStyleId>{93296810-A885-4BE3-A3E7-6D5BEEA58F35}</a:tableStyleId>
              </a:tblPr>
              <a:tblGrid>
                <a:gridCol w="1676402">
                  <a:extLst>
                    <a:ext uri="{9D8B030D-6E8A-4147-A177-3AD203B41FA5}">
                      <a16:colId xmlns:a16="http://schemas.microsoft.com/office/drawing/2014/main" val="3884863499"/>
                    </a:ext>
                  </a:extLst>
                </a:gridCol>
                <a:gridCol w="1666240">
                  <a:extLst>
                    <a:ext uri="{9D8B030D-6E8A-4147-A177-3AD203B41FA5}">
                      <a16:colId xmlns:a16="http://schemas.microsoft.com/office/drawing/2014/main" val="131542050"/>
                    </a:ext>
                  </a:extLst>
                </a:gridCol>
                <a:gridCol w="1976879">
                  <a:extLst>
                    <a:ext uri="{9D8B030D-6E8A-4147-A177-3AD203B41FA5}">
                      <a16:colId xmlns:a16="http://schemas.microsoft.com/office/drawing/2014/main" val="1839694020"/>
                    </a:ext>
                  </a:extLst>
                </a:gridCol>
                <a:gridCol w="2933371">
                  <a:extLst>
                    <a:ext uri="{9D8B030D-6E8A-4147-A177-3AD203B41FA5}">
                      <a16:colId xmlns:a16="http://schemas.microsoft.com/office/drawing/2014/main" val="153074463"/>
                    </a:ext>
                  </a:extLst>
                </a:gridCol>
                <a:gridCol w="2329442">
                  <a:extLst>
                    <a:ext uri="{9D8B030D-6E8A-4147-A177-3AD203B41FA5}">
                      <a16:colId xmlns:a16="http://schemas.microsoft.com/office/drawing/2014/main" val="3800146553"/>
                    </a:ext>
                  </a:extLst>
                </a:gridCol>
                <a:gridCol w="1609667">
                  <a:extLst>
                    <a:ext uri="{9D8B030D-6E8A-4147-A177-3AD203B41FA5}">
                      <a16:colId xmlns:a16="http://schemas.microsoft.com/office/drawing/2014/main" val="902507604"/>
                    </a:ext>
                  </a:extLst>
                </a:gridCol>
              </a:tblGrid>
              <a:tr h="64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baseline="0" dirty="0">
                          <a:solidFill>
                            <a:schemeClr val="bg1"/>
                          </a:solidFill>
                          <a:latin typeface="+mn-lt"/>
                          <a:ea typeface="+mn-ea"/>
                          <a:cs typeface="+mn-cs"/>
                        </a:rPr>
                        <a:t>Contexte de l’organisme</a:t>
                      </a:r>
                      <a:endParaRPr lang="fr-FR" sz="1800" b="1" kern="1200" dirty="0">
                        <a:solidFill>
                          <a:schemeClr val="bg1"/>
                        </a:solidFill>
                        <a:latin typeface="+mn-lt"/>
                        <a:ea typeface="+mn-ea"/>
                        <a:cs typeface="+mn-cs"/>
                      </a:endParaRPr>
                    </a:p>
                  </a:txBody>
                  <a:tcPr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bg1"/>
                          </a:solidFill>
                          <a:latin typeface="+mn-lt"/>
                          <a:ea typeface="+mn-ea"/>
                          <a:cs typeface="+mn-cs"/>
                        </a:rPr>
                        <a:t>Analyse SWOT </a:t>
                      </a:r>
                    </a:p>
                  </a:txBody>
                  <a:tcPr anchor="ctr">
                    <a:solidFill>
                      <a:srgbClr val="0070C0"/>
                    </a:solidFill>
                  </a:tcPr>
                </a:tc>
                <a:tc>
                  <a:txBody>
                    <a:bodyPr/>
                    <a:lstStyle/>
                    <a:p>
                      <a:pPr algn="ctr"/>
                      <a:r>
                        <a:rPr lang="fr-FR" sz="1800" b="1" kern="1200" dirty="0">
                          <a:solidFill>
                            <a:srgbClr val="0070C0"/>
                          </a:solidFill>
                          <a:latin typeface="+mn-lt"/>
                          <a:ea typeface="+mn-ea"/>
                          <a:cs typeface="+mn-cs"/>
                        </a:rPr>
                        <a:t>Analyse PESTEL</a:t>
                      </a: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bg1"/>
                          </a:solidFill>
                          <a:latin typeface="+mn-lt"/>
                          <a:ea typeface="+mn-ea"/>
                          <a:cs typeface="+mn-cs"/>
                        </a:rPr>
                        <a:t>La Grille d’évaluation </a:t>
                      </a:r>
                      <a:r>
                        <a:rPr lang="fr-FR" sz="1800" b="1" kern="1200" baseline="0" dirty="0">
                          <a:solidFill>
                            <a:schemeClr val="bg1"/>
                          </a:solidFill>
                          <a:latin typeface="+mn-lt"/>
                          <a:ea typeface="+mn-ea"/>
                          <a:cs typeface="+mn-cs"/>
                        </a:rPr>
                        <a:t> </a:t>
                      </a:r>
                      <a:r>
                        <a:rPr lang="fr-FR" sz="1800" b="1" kern="1200" dirty="0">
                          <a:solidFill>
                            <a:schemeClr val="bg1"/>
                          </a:solidFill>
                          <a:latin typeface="+mn-lt"/>
                          <a:ea typeface="+mn-ea"/>
                          <a:cs typeface="+mn-cs"/>
                        </a:rPr>
                        <a:t>de l’enjeu des AE/IE </a:t>
                      </a:r>
                    </a:p>
                  </a:txBody>
                  <a:tcPr anchor="ctr">
                    <a:solidFill>
                      <a:schemeClr val="accent1"/>
                    </a:solidFill>
                  </a:tcPr>
                </a:tc>
                <a:tc>
                  <a:txBody>
                    <a:bodyPr/>
                    <a:lstStyle/>
                    <a:p>
                      <a:pPr algn="ctr"/>
                      <a:r>
                        <a:rPr lang="fr-FR" sz="1800" b="1" kern="1200" dirty="0">
                          <a:solidFill>
                            <a:schemeClr val="bg1"/>
                          </a:solidFill>
                          <a:latin typeface="+mn-lt"/>
                          <a:ea typeface="+mn-ea"/>
                          <a:cs typeface="+mn-cs"/>
                        </a:rPr>
                        <a:t>Les solutions</a:t>
                      </a:r>
                    </a:p>
                  </a:txBody>
                  <a:tcPr anchor="ctr">
                    <a:solidFill>
                      <a:schemeClr val="accent1"/>
                    </a:solidFill>
                  </a:tcPr>
                </a:tc>
                <a:tc>
                  <a:txBody>
                    <a:bodyPr/>
                    <a:lstStyle/>
                    <a:p>
                      <a:pPr algn="ctr"/>
                      <a:r>
                        <a:rPr lang="fr-FR" sz="1800" b="1" kern="1200" dirty="0">
                          <a:solidFill>
                            <a:schemeClr val="bg1"/>
                          </a:solidFill>
                          <a:latin typeface="+mn-lt"/>
                          <a:ea typeface="+mn-ea"/>
                          <a:cs typeface="+mn-cs"/>
                        </a:rPr>
                        <a:t>Conclusion </a:t>
                      </a:r>
                    </a:p>
                  </a:txBody>
                  <a:tcPr anchor="ctr">
                    <a:solidFill>
                      <a:schemeClr val="accent1"/>
                    </a:solidFill>
                  </a:tcPr>
                </a:tc>
                <a:extLst>
                  <a:ext uri="{0D108BD9-81ED-4DB2-BD59-A6C34878D82A}">
                    <a16:rowId xmlns:a16="http://schemas.microsoft.com/office/drawing/2014/main" val="2373899100"/>
                  </a:ext>
                </a:extLst>
              </a:tr>
            </a:tbl>
          </a:graphicData>
        </a:graphic>
      </p:graphicFrame>
      <p:sp>
        <p:nvSpPr>
          <p:cNvPr id="19" name="Espace réservé du pied de page 5"/>
          <p:cNvSpPr txBox="1">
            <a:spLocks noGrp="1"/>
          </p:cNvSpPr>
          <p:nvPr/>
        </p:nvSpPr>
        <p:spPr bwMode="auto">
          <a:xfrm>
            <a:off x="651310" y="6499066"/>
            <a:ext cx="3874949" cy="360362"/>
          </a:xfrm>
          <a:prstGeom prst="rect">
            <a:avLst/>
          </a:prstGeom>
          <a:noFill/>
          <a:ln>
            <a:miter lim="800000"/>
            <a:headEnd/>
            <a:tailEnd/>
          </a:ln>
        </p:spPr>
        <p:txBody>
          <a:bodyPr anchor="ctr">
            <a:prstTxWarp prst="textNoShape">
              <a:avLst/>
            </a:prstTxWarp>
          </a:bodyPr>
          <a:lstStyle/>
          <a:p>
            <a:endParaRPr lang="fr-FR" sz="1100" dirty="0">
              <a:solidFill>
                <a:srgbClr val="1E4C7C"/>
              </a:solidFill>
              <a:latin typeface="Arial" charset="0"/>
            </a:endParaRPr>
          </a:p>
        </p:txBody>
      </p:sp>
      <p:pic>
        <p:nvPicPr>
          <p:cNvPr id="10" name="Image 9">
            <a:extLst>
              <a:ext uri="{FF2B5EF4-FFF2-40B4-BE49-F238E27FC236}">
                <a16:creationId xmlns:a16="http://schemas.microsoft.com/office/drawing/2014/main" id="{2648115D-2712-F003-97C3-35FDCEE8B5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50813" y="6373385"/>
            <a:ext cx="961611" cy="470877"/>
          </a:xfrm>
          <a:prstGeom prst="rect">
            <a:avLst/>
          </a:prstGeom>
        </p:spPr>
      </p:pic>
      <p:sp>
        <p:nvSpPr>
          <p:cNvPr id="5" name="Rectangle : coins arrondis 4">
            <a:extLst>
              <a:ext uri="{FF2B5EF4-FFF2-40B4-BE49-F238E27FC236}">
                <a16:creationId xmlns:a16="http://schemas.microsoft.com/office/drawing/2014/main" id="{EDD902F1-684F-7E7B-5D1F-58A567A1439A}"/>
              </a:ext>
            </a:extLst>
          </p:cNvPr>
          <p:cNvSpPr/>
          <p:nvPr/>
        </p:nvSpPr>
        <p:spPr>
          <a:xfrm>
            <a:off x="5577840" y="3014978"/>
            <a:ext cx="1137920" cy="10896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Enjeux externes</a:t>
            </a:r>
          </a:p>
        </p:txBody>
      </p:sp>
      <p:cxnSp>
        <p:nvCxnSpPr>
          <p:cNvPr id="8" name="Connecteur droit 7">
            <a:extLst>
              <a:ext uri="{FF2B5EF4-FFF2-40B4-BE49-F238E27FC236}">
                <a16:creationId xmlns:a16="http://schemas.microsoft.com/office/drawing/2014/main" id="{E84452D2-4025-723F-D2C1-8A94D4D91084}"/>
              </a:ext>
            </a:extLst>
          </p:cNvPr>
          <p:cNvCxnSpPr>
            <a:cxnSpLocks/>
            <a:stCxn id="5" idx="0"/>
            <a:endCxn id="39" idx="2"/>
          </p:cNvCxnSpPr>
          <p:nvPr/>
        </p:nvCxnSpPr>
        <p:spPr>
          <a:xfrm flipV="1">
            <a:off x="6146800" y="2357120"/>
            <a:ext cx="7617" cy="65785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2990C453-01C5-523D-DEEA-F40C307F6C8C}"/>
              </a:ext>
            </a:extLst>
          </p:cNvPr>
          <p:cNvCxnSpPr>
            <a:cxnSpLocks/>
          </p:cNvCxnSpPr>
          <p:nvPr/>
        </p:nvCxnSpPr>
        <p:spPr>
          <a:xfrm flipH="1" flipV="1">
            <a:off x="4526259" y="2805449"/>
            <a:ext cx="1051581" cy="42543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B2C9E02A-B87A-5B6F-0978-330D7E1F5D0C}"/>
              </a:ext>
            </a:extLst>
          </p:cNvPr>
          <p:cNvCxnSpPr/>
          <p:nvPr/>
        </p:nvCxnSpPr>
        <p:spPr>
          <a:xfrm flipH="1">
            <a:off x="4612640" y="3799840"/>
            <a:ext cx="965200" cy="30479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id="{58C6CF31-E210-304A-BC1D-129E6AC63EC5}"/>
              </a:ext>
            </a:extLst>
          </p:cNvPr>
          <p:cNvCxnSpPr>
            <a:cxnSpLocks/>
            <a:stCxn id="5" idx="2"/>
          </p:cNvCxnSpPr>
          <p:nvPr/>
        </p:nvCxnSpPr>
        <p:spPr>
          <a:xfrm>
            <a:off x="6146800" y="4104639"/>
            <a:ext cx="0" cy="5930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Connecteur droit 33">
            <a:extLst>
              <a:ext uri="{FF2B5EF4-FFF2-40B4-BE49-F238E27FC236}">
                <a16:creationId xmlns:a16="http://schemas.microsoft.com/office/drawing/2014/main" id="{67F6F325-D5A1-3979-3F8D-B477E32F9353}"/>
              </a:ext>
            </a:extLst>
          </p:cNvPr>
          <p:cNvCxnSpPr>
            <a:cxnSpLocks/>
          </p:cNvCxnSpPr>
          <p:nvPr/>
        </p:nvCxnSpPr>
        <p:spPr>
          <a:xfrm flipV="1">
            <a:off x="6715760" y="2852417"/>
            <a:ext cx="1066672" cy="37846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Connecteur droit 35">
            <a:extLst>
              <a:ext uri="{FF2B5EF4-FFF2-40B4-BE49-F238E27FC236}">
                <a16:creationId xmlns:a16="http://schemas.microsoft.com/office/drawing/2014/main" id="{62263FD8-7FAC-D306-B87B-AF101FF190CC}"/>
              </a:ext>
            </a:extLst>
          </p:cNvPr>
          <p:cNvCxnSpPr>
            <a:cxnSpLocks/>
          </p:cNvCxnSpPr>
          <p:nvPr/>
        </p:nvCxnSpPr>
        <p:spPr>
          <a:xfrm>
            <a:off x="6715760" y="3799840"/>
            <a:ext cx="1137920" cy="55755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9" name="Rectangle : coins arrondis 38">
            <a:extLst>
              <a:ext uri="{FF2B5EF4-FFF2-40B4-BE49-F238E27FC236}">
                <a16:creationId xmlns:a16="http://schemas.microsoft.com/office/drawing/2014/main" id="{18870E9B-1698-48B6-F6D4-49C3FD13DFC4}"/>
              </a:ext>
            </a:extLst>
          </p:cNvPr>
          <p:cNvSpPr/>
          <p:nvPr/>
        </p:nvSpPr>
        <p:spPr>
          <a:xfrm>
            <a:off x="5095240" y="778320"/>
            <a:ext cx="2118353" cy="15788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B0F0"/>
                </a:solidFill>
                <a:latin typeface="Times New Roman" panose="02020603050405020304" pitchFamily="18" charset="0"/>
                <a:cs typeface="Times New Roman" panose="02020603050405020304" pitchFamily="18" charset="0"/>
              </a:rPr>
              <a:t>Aspect Politique</a:t>
            </a:r>
          </a:p>
          <a:p>
            <a:pPr algn="ctr"/>
            <a:r>
              <a:rPr lang="fr-FR" dirty="0">
                <a:solidFill>
                  <a:schemeClr val="tx1"/>
                </a:solidFill>
                <a:latin typeface="Times New Roman" panose="02020603050405020304" pitchFamily="18" charset="0"/>
                <a:cs typeface="Times New Roman" panose="02020603050405020304" pitchFamily="18" charset="0"/>
              </a:rPr>
              <a:t>Engagement dans un programme de réformes structurelles . </a:t>
            </a:r>
          </a:p>
        </p:txBody>
      </p:sp>
      <p:sp>
        <p:nvSpPr>
          <p:cNvPr id="40" name="Rectangle : coins arrondis 39">
            <a:extLst>
              <a:ext uri="{FF2B5EF4-FFF2-40B4-BE49-F238E27FC236}">
                <a16:creationId xmlns:a16="http://schemas.microsoft.com/office/drawing/2014/main" id="{ECC5D5E4-B813-E5FC-700F-8DBB231E984B}"/>
              </a:ext>
            </a:extLst>
          </p:cNvPr>
          <p:cNvSpPr/>
          <p:nvPr/>
        </p:nvSpPr>
        <p:spPr>
          <a:xfrm>
            <a:off x="1960943" y="1171978"/>
            <a:ext cx="2547556" cy="218082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B0F0"/>
                </a:solidFill>
                <a:latin typeface="Times New Roman" panose="02020603050405020304" pitchFamily="18" charset="0"/>
                <a:cs typeface="Times New Roman" panose="02020603050405020304" pitchFamily="18" charset="0"/>
              </a:rPr>
              <a:t>Aspect Légal</a:t>
            </a:r>
          </a:p>
          <a:p>
            <a:pPr algn="ctr"/>
            <a:r>
              <a:rPr lang="fr-FR" dirty="0">
                <a:solidFill>
                  <a:schemeClr val="tx1"/>
                </a:solidFill>
                <a:latin typeface="Times New Roman" panose="02020603050405020304" pitchFamily="18" charset="0"/>
                <a:cs typeface="Times New Roman" panose="02020603050405020304" pitchFamily="18" charset="0"/>
              </a:rPr>
              <a:t>Législation sur la santé Respect de la réglementation nationale et internationale en vigueur...</a:t>
            </a:r>
            <a:endParaRPr lang="fr-FR" b="1" dirty="0">
              <a:solidFill>
                <a:schemeClr val="tx1"/>
              </a:solidFill>
              <a:latin typeface="Times New Roman" panose="02020603050405020304" pitchFamily="18" charset="0"/>
              <a:cs typeface="Times New Roman" panose="02020603050405020304" pitchFamily="18" charset="0"/>
            </a:endParaRPr>
          </a:p>
          <a:p>
            <a:pPr algn="ctr"/>
            <a:endParaRPr lang="fr-FR" dirty="0"/>
          </a:p>
        </p:txBody>
      </p:sp>
      <p:sp>
        <p:nvSpPr>
          <p:cNvPr id="41" name="Rectangle : coins arrondis 40">
            <a:extLst>
              <a:ext uri="{FF2B5EF4-FFF2-40B4-BE49-F238E27FC236}">
                <a16:creationId xmlns:a16="http://schemas.microsoft.com/office/drawing/2014/main" id="{84505BDB-984B-DC3B-3B63-BB3F4AF21980}"/>
              </a:ext>
            </a:extLst>
          </p:cNvPr>
          <p:cNvSpPr/>
          <p:nvPr/>
        </p:nvSpPr>
        <p:spPr>
          <a:xfrm>
            <a:off x="7792719" y="1589236"/>
            <a:ext cx="2118353" cy="1421655"/>
          </a:xfrm>
          <a:prstGeom prst="round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B0F0"/>
                </a:solidFill>
                <a:latin typeface="Times New Roman" panose="02020603050405020304" pitchFamily="18" charset="0"/>
                <a:cs typeface="Times New Roman" panose="02020603050405020304" pitchFamily="18" charset="0"/>
              </a:rPr>
              <a:t>Aspect</a:t>
            </a:r>
            <a:r>
              <a:rPr lang="fr-FR" dirty="0">
                <a:solidFill>
                  <a:srgbClr val="00B0F0"/>
                </a:solidFill>
                <a:latin typeface="Times New Roman" panose="02020603050405020304" pitchFamily="18" charset="0"/>
                <a:cs typeface="Times New Roman" panose="02020603050405020304" pitchFamily="18" charset="0"/>
              </a:rPr>
              <a:t> </a:t>
            </a:r>
            <a:r>
              <a:rPr lang="fr-FR" b="1" dirty="0">
                <a:solidFill>
                  <a:srgbClr val="00B0F0"/>
                </a:solidFill>
                <a:latin typeface="Times New Roman" panose="02020603050405020304" pitchFamily="18" charset="0"/>
                <a:cs typeface="Times New Roman" panose="02020603050405020304" pitchFamily="18" charset="0"/>
              </a:rPr>
              <a:t>Economique</a:t>
            </a:r>
          </a:p>
          <a:p>
            <a:pPr algn="ctr"/>
            <a:r>
              <a:rPr lang="fr-FR" b="1" dirty="0">
                <a:solidFill>
                  <a:schemeClr val="tx1"/>
                </a:solidFill>
                <a:latin typeface="Times New Roman" panose="02020603050405020304" pitchFamily="18" charset="0"/>
                <a:cs typeface="Times New Roman" panose="02020603050405020304" pitchFamily="18" charset="0"/>
              </a:rPr>
              <a:t>Croissance économique national</a:t>
            </a:r>
          </a:p>
        </p:txBody>
      </p:sp>
      <p:sp>
        <p:nvSpPr>
          <p:cNvPr id="42" name="Rectangle : coins arrondis 41">
            <a:extLst>
              <a:ext uri="{FF2B5EF4-FFF2-40B4-BE49-F238E27FC236}">
                <a16:creationId xmlns:a16="http://schemas.microsoft.com/office/drawing/2014/main" id="{96F57EA7-81D5-A898-953A-FC7635EC5120}"/>
              </a:ext>
            </a:extLst>
          </p:cNvPr>
          <p:cNvSpPr/>
          <p:nvPr/>
        </p:nvSpPr>
        <p:spPr>
          <a:xfrm>
            <a:off x="7853680" y="3812586"/>
            <a:ext cx="2458720" cy="175890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B0F0"/>
                </a:solidFill>
                <a:latin typeface="Times New Roman" panose="02020603050405020304" pitchFamily="18" charset="0"/>
                <a:cs typeface="Times New Roman" panose="02020603050405020304" pitchFamily="18" charset="0"/>
              </a:rPr>
              <a:t>Aspect Social</a:t>
            </a:r>
          </a:p>
          <a:p>
            <a:pPr algn="ctr"/>
            <a:r>
              <a:rPr lang="fr-FR" b="1" dirty="0">
                <a:solidFill>
                  <a:schemeClr val="tx1"/>
                </a:solidFill>
                <a:latin typeface="Times New Roman" panose="02020603050405020304" pitchFamily="18" charset="0"/>
                <a:cs typeface="Times New Roman" panose="02020603050405020304" pitchFamily="18" charset="0"/>
              </a:rPr>
              <a:t>assurer la responsabilité social des générations futures.</a:t>
            </a:r>
          </a:p>
          <a:p>
            <a:pPr algn="ctr"/>
            <a:endParaRPr lang="fr-FR" b="1" dirty="0">
              <a:solidFill>
                <a:srgbClr val="00B0F0"/>
              </a:solidFill>
              <a:latin typeface="Times New Roman" panose="02020603050405020304" pitchFamily="18" charset="0"/>
              <a:cs typeface="Times New Roman" panose="02020603050405020304" pitchFamily="18" charset="0"/>
            </a:endParaRPr>
          </a:p>
        </p:txBody>
      </p:sp>
      <p:sp>
        <p:nvSpPr>
          <p:cNvPr id="43" name="Rectangle : coins arrondis 42">
            <a:extLst>
              <a:ext uri="{FF2B5EF4-FFF2-40B4-BE49-F238E27FC236}">
                <a16:creationId xmlns:a16="http://schemas.microsoft.com/office/drawing/2014/main" id="{5251A1BE-53F8-9D31-9B06-D804D8059885}"/>
              </a:ext>
            </a:extLst>
          </p:cNvPr>
          <p:cNvSpPr/>
          <p:nvPr/>
        </p:nvSpPr>
        <p:spPr>
          <a:xfrm>
            <a:off x="4980937" y="4680564"/>
            <a:ext cx="2547554" cy="160705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B0F0"/>
                </a:solidFill>
                <a:latin typeface="Times New Roman" panose="02020603050405020304" pitchFamily="18" charset="0"/>
                <a:cs typeface="Times New Roman" panose="02020603050405020304" pitchFamily="18" charset="0"/>
              </a:rPr>
              <a:t>Aspect Technologique</a:t>
            </a:r>
          </a:p>
          <a:p>
            <a:pPr algn="ctr"/>
            <a:r>
              <a:rPr lang="fr-FR" dirty="0">
                <a:solidFill>
                  <a:schemeClr val="tx1"/>
                </a:solidFill>
                <a:latin typeface="Times New Roman" panose="02020603050405020304" pitchFamily="18" charset="0"/>
                <a:cs typeface="Times New Roman" panose="02020603050405020304" pitchFamily="18" charset="0"/>
              </a:rPr>
              <a:t>Evolution de la technologie Recherche et développement</a:t>
            </a:r>
          </a:p>
        </p:txBody>
      </p:sp>
      <p:sp>
        <p:nvSpPr>
          <p:cNvPr id="44" name="Rectangle : coins arrondis 43">
            <a:extLst>
              <a:ext uri="{FF2B5EF4-FFF2-40B4-BE49-F238E27FC236}">
                <a16:creationId xmlns:a16="http://schemas.microsoft.com/office/drawing/2014/main" id="{E62A7509-346F-E03F-09CF-9925832E8212}"/>
              </a:ext>
            </a:extLst>
          </p:cNvPr>
          <p:cNvSpPr/>
          <p:nvPr/>
        </p:nvSpPr>
        <p:spPr>
          <a:xfrm>
            <a:off x="2032005" y="3627121"/>
            <a:ext cx="2547556" cy="194436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B0F0"/>
                </a:solidFill>
                <a:latin typeface="Times New Roman" panose="02020603050405020304" pitchFamily="18" charset="0"/>
                <a:cs typeface="Times New Roman" panose="02020603050405020304" pitchFamily="18" charset="0"/>
              </a:rPr>
              <a:t>Aspect Ecologique</a:t>
            </a:r>
          </a:p>
          <a:p>
            <a:pPr algn="ctr"/>
            <a:r>
              <a:rPr lang="fr-FR" dirty="0">
                <a:solidFill>
                  <a:schemeClr val="tx1"/>
                </a:solidFill>
                <a:latin typeface="Times New Roman" panose="02020603050405020304" pitchFamily="18" charset="0"/>
                <a:cs typeface="Times New Roman" panose="02020603050405020304" pitchFamily="18" charset="0"/>
              </a:rPr>
              <a:t>Gestion des déchets Consommation d'énergie Sensibilité et forces écologiques...</a:t>
            </a:r>
            <a:endParaRPr lang="fr-FR"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0280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5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fade">
                                      <p:cBhvr>
                                        <p:cTn id="57" dur="500"/>
                                        <p:tgtEl>
                                          <p:spTgt spid="4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fade">
                                      <p:cBhvr>
                                        <p:cTn id="6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9" grpId="0" animBg="1"/>
      <p:bldP spid="40" grpId="0" animBg="1"/>
      <p:bldP spid="41" grpId="0" animBg="1"/>
      <p:bldP spid="42" grpId="0" animBg="1"/>
      <p:bldP spid="43" grpId="0" animBg="1"/>
      <p:bldP spid="4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7">
            <a:extLst>
              <a:ext uri="{FF2B5EF4-FFF2-40B4-BE49-F238E27FC236}">
                <a16:creationId xmlns:a16="http://schemas.microsoft.com/office/drawing/2014/main" id="{96F4463D-A994-41AB-9E19-5607AE027C48}"/>
              </a:ext>
            </a:extLst>
          </p:cNvPr>
          <p:cNvSpPr>
            <a:spLocks noChangeArrowheads="1"/>
          </p:cNvSpPr>
          <p:nvPr/>
        </p:nvSpPr>
        <p:spPr bwMode="auto">
          <a:xfrm>
            <a:off x="10056817"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a:solidFill>
                  <a:srgbClr val="1E4C7C"/>
                </a:solidFill>
                <a:latin typeface="Arial" charset="0"/>
              </a:rPr>
              <a:pPr algn="r"/>
              <a:t>5</a:t>
            </a:fld>
            <a:endParaRPr lang="fr-FR" sz="1200" b="1" dirty="0">
              <a:solidFill>
                <a:srgbClr val="1E4C7C"/>
              </a:solidFill>
              <a:latin typeface="Arial" charset="0"/>
            </a:endParaRPr>
          </a:p>
        </p:txBody>
      </p:sp>
      <p:sp>
        <p:nvSpPr>
          <p:cNvPr id="23" name="AutoShape 16">
            <a:extLst>
              <a:ext uri="{FF2B5EF4-FFF2-40B4-BE49-F238E27FC236}">
                <a16:creationId xmlns:a16="http://schemas.microsoft.com/office/drawing/2014/main" id="{55B9FE57-0DF0-4481-B20C-4AF86BFD18AD}"/>
              </a:ext>
            </a:extLst>
          </p:cNvPr>
          <p:cNvSpPr>
            <a:spLocks noChangeArrowheads="1"/>
          </p:cNvSpPr>
          <p:nvPr/>
        </p:nvSpPr>
        <p:spPr bwMode="auto">
          <a:xfrm>
            <a:off x="8686804" y="6318250"/>
            <a:ext cx="1368425" cy="431800"/>
          </a:xfrm>
          <a:prstGeom prst="roundRect">
            <a:avLst>
              <a:gd name="adj" fmla="val 50000"/>
            </a:avLst>
          </a:prstGeom>
          <a:solidFill>
            <a:schemeClr val="bg1"/>
          </a:solidFill>
          <a:ln w="57150">
            <a:solidFill>
              <a:srgbClr val="1E4C7C"/>
            </a:solidFill>
            <a:round/>
            <a:headEnd/>
            <a:tailEnd/>
          </a:ln>
          <a:effectLst/>
        </p:spPr>
        <p:txBody>
          <a:bodyPr wrap="none" anchor="ctr">
            <a:prstTxWarp prst="textNoShape">
              <a:avLst/>
            </a:prstTxWarp>
          </a:bodyPr>
          <a:lstStyle/>
          <a:p>
            <a:endParaRPr lang="fr-FR"/>
          </a:p>
        </p:txBody>
      </p:sp>
      <p:sp>
        <p:nvSpPr>
          <p:cNvPr id="24" name="Rectangle 23">
            <a:extLst>
              <a:ext uri="{FF2B5EF4-FFF2-40B4-BE49-F238E27FC236}">
                <a16:creationId xmlns:a16="http://schemas.microsoft.com/office/drawing/2014/main" id="{701A7AC8-13AF-4502-8A1A-97200E396696}"/>
              </a:ext>
            </a:extLst>
          </p:cNvPr>
          <p:cNvSpPr>
            <a:spLocks noChangeArrowheads="1"/>
          </p:cNvSpPr>
          <p:nvPr/>
        </p:nvSpPr>
        <p:spPr bwMode="auto">
          <a:xfrm>
            <a:off x="1524000" y="6508757"/>
            <a:ext cx="9144000" cy="358775"/>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27" name="Rectangle 26">
            <a:extLst>
              <a:ext uri="{FF2B5EF4-FFF2-40B4-BE49-F238E27FC236}">
                <a16:creationId xmlns:a16="http://schemas.microsoft.com/office/drawing/2014/main" id="{E7D5C9CE-077D-41D3-B1AF-43CBA3948BB8}"/>
              </a:ext>
            </a:extLst>
          </p:cNvPr>
          <p:cNvSpPr>
            <a:spLocks noChangeArrowheads="1"/>
          </p:cNvSpPr>
          <p:nvPr/>
        </p:nvSpPr>
        <p:spPr bwMode="auto">
          <a:xfrm>
            <a:off x="1524000" y="6381328"/>
            <a:ext cx="9144000" cy="406400"/>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28" name="Rectangle 27">
            <a:extLst>
              <a:ext uri="{FF2B5EF4-FFF2-40B4-BE49-F238E27FC236}">
                <a16:creationId xmlns:a16="http://schemas.microsoft.com/office/drawing/2014/main" id="{D7850EA7-DECA-4172-B3DC-6BCD1C3376CB}"/>
              </a:ext>
            </a:extLst>
          </p:cNvPr>
          <p:cNvSpPr>
            <a:spLocks noChangeArrowheads="1"/>
          </p:cNvSpPr>
          <p:nvPr/>
        </p:nvSpPr>
        <p:spPr bwMode="auto">
          <a:xfrm>
            <a:off x="0" y="6445250"/>
            <a:ext cx="12192000" cy="45719"/>
          </a:xfrm>
          <a:prstGeom prst="rect">
            <a:avLst/>
          </a:prstGeom>
          <a:solidFill>
            <a:srgbClr val="174A7C"/>
          </a:solidFill>
          <a:ln w="9525">
            <a:noFill/>
            <a:miter lim="800000"/>
            <a:headEnd/>
            <a:tailEnd/>
          </a:ln>
          <a:effectLst/>
        </p:spPr>
        <p:txBody>
          <a:bodyPr wrap="none" anchor="ctr">
            <a:prstTxWarp prst="textNoShape">
              <a:avLst/>
            </a:prstTxWarp>
          </a:bodyPr>
          <a:lstStyle/>
          <a:p>
            <a:endParaRPr lang="fr-FR"/>
          </a:p>
        </p:txBody>
      </p:sp>
      <p:sp>
        <p:nvSpPr>
          <p:cNvPr id="29" name="AutoShape 20">
            <a:extLst>
              <a:ext uri="{FF2B5EF4-FFF2-40B4-BE49-F238E27FC236}">
                <a16:creationId xmlns:a16="http://schemas.microsoft.com/office/drawing/2014/main" id="{6A7A509C-D6BF-48B7-993E-8F3A32170E18}"/>
              </a:ext>
            </a:extLst>
          </p:cNvPr>
          <p:cNvSpPr>
            <a:spLocks noChangeArrowheads="1"/>
          </p:cNvSpPr>
          <p:nvPr/>
        </p:nvSpPr>
        <p:spPr bwMode="auto">
          <a:xfrm>
            <a:off x="8709029" y="6343650"/>
            <a:ext cx="1325563" cy="376238"/>
          </a:xfrm>
          <a:prstGeom prst="roundRect">
            <a:avLst>
              <a:gd name="adj" fmla="val 50000"/>
            </a:avLst>
          </a:prstGeom>
          <a:solidFill>
            <a:schemeClr val="bg1"/>
          </a:solidFill>
          <a:ln w="57150">
            <a:noFill/>
            <a:round/>
            <a:headEnd/>
            <a:tailEnd/>
          </a:ln>
          <a:effectLst/>
        </p:spPr>
        <p:txBody>
          <a:bodyPr wrap="none" anchor="ctr">
            <a:prstTxWarp prst="textNoShape">
              <a:avLst/>
            </a:prstTxWarp>
          </a:bodyPr>
          <a:lstStyle/>
          <a:p>
            <a:endParaRPr lang="fr-FR"/>
          </a:p>
        </p:txBody>
      </p:sp>
      <p:sp>
        <p:nvSpPr>
          <p:cNvPr id="30" name="Rectangle 29">
            <a:extLst>
              <a:ext uri="{FF2B5EF4-FFF2-40B4-BE49-F238E27FC236}">
                <a16:creationId xmlns:a16="http://schemas.microsoft.com/office/drawing/2014/main" id="{12CBFE53-4129-483C-8136-EE9370C3E766}"/>
              </a:ext>
            </a:extLst>
          </p:cNvPr>
          <p:cNvSpPr>
            <a:spLocks noChangeArrowheads="1"/>
          </p:cNvSpPr>
          <p:nvPr/>
        </p:nvSpPr>
        <p:spPr bwMode="auto">
          <a:xfrm>
            <a:off x="11114778"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smtClean="0">
                <a:solidFill>
                  <a:srgbClr val="1E4C7C"/>
                </a:solidFill>
                <a:latin typeface="Arial" charset="0"/>
              </a:rPr>
              <a:pPr algn="r"/>
              <a:t>5</a:t>
            </a:fld>
            <a:endParaRPr lang="fr-FR" sz="1200" b="1" dirty="0">
              <a:solidFill>
                <a:srgbClr val="1E4C7C"/>
              </a:solidFill>
              <a:latin typeface="Arial" charset="0"/>
            </a:endParaRPr>
          </a:p>
        </p:txBody>
      </p:sp>
      <p:sp>
        <p:nvSpPr>
          <p:cNvPr id="45" name="Ellipse 44">
            <a:extLst>
              <a:ext uri="{FF2B5EF4-FFF2-40B4-BE49-F238E27FC236}">
                <a16:creationId xmlns:a16="http://schemas.microsoft.com/office/drawing/2014/main" id="{F325A967-A53C-455B-A884-2F40930AF8A3}"/>
              </a:ext>
            </a:extLst>
          </p:cNvPr>
          <p:cNvSpPr/>
          <p:nvPr/>
        </p:nvSpPr>
        <p:spPr>
          <a:xfrm>
            <a:off x="335360" y="6634699"/>
            <a:ext cx="92075" cy="92075"/>
          </a:xfrm>
          <a:prstGeom prst="ellipse">
            <a:avLst/>
          </a:prstGeom>
          <a:solidFill>
            <a:srgbClr val="174A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graphicFrame>
        <p:nvGraphicFramePr>
          <p:cNvPr id="18" name="Table 17"/>
          <p:cNvGraphicFramePr>
            <a:graphicFrameLocks noGrp="1"/>
          </p:cNvGraphicFramePr>
          <p:nvPr>
            <p:extLst>
              <p:ext uri="{D42A27DB-BD31-4B8C-83A1-F6EECF244321}">
                <p14:modId xmlns:p14="http://schemas.microsoft.com/office/powerpoint/2010/main" val="2443100264"/>
              </p:ext>
            </p:extLst>
          </p:nvPr>
        </p:nvGraphicFramePr>
        <p:xfrm>
          <a:off x="-2" y="-27384"/>
          <a:ext cx="12192001" cy="648072"/>
        </p:xfrm>
        <a:graphic>
          <a:graphicData uri="http://schemas.openxmlformats.org/drawingml/2006/table">
            <a:tbl>
              <a:tblPr>
                <a:tableStyleId>{93296810-A885-4BE3-A3E7-6D5BEEA58F35}</a:tableStyleId>
              </a:tblPr>
              <a:tblGrid>
                <a:gridCol w="1747522">
                  <a:extLst>
                    <a:ext uri="{9D8B030D-6E8A-4147-A177-3AD203B41FA5}">
                      <a16:colId xmlns:a16="http://schemas.microsoft.com/office/drawing/2014/main" val="3884863499"/>
                    </a:ext>
                  </a:extLst>
                </a:gridCol>
                <a:gridCol w="1767840">
                  <a:extLst>
                    <a:ext uri="{9D8B030D-6E8A-4147-A177-3AD203B41FA5}">
                      <a16:colId xmlns:a16="http://schemas.microsoft.com/office/drawing/2014/main" val="131542050"/>
                    </a:ext>
                  </a:extLst>
                </a:gridCol>
                <a:gridCol w="2255520">
                  <a:extLst>
                    <a:ext uri="{9D8B030D-6E8A-4147-A177-3AD203B41FA5}">
                      <a16:colId xmlns:a16="http://schemas.microsoft.com/office/drawing/2014/main" val="1839694020"/>
                    </a:ext>
                  </a:extLst>
                </a:gridCol>
                <a:gridCol w="2661920">
                  <a:extLst>
                    <a:ext uri="{9D8B030D-6E8A-4147-A177-3AD203B41FA5}">
                      <a16:colId xmlns:a16="http://schemas.microsoft.com/office/drawing/2014/main" val="153074463"/>
                    </a:ext>
                  </a:extLst>
                </a:gridCol>
                <a:gridCol w="2149532">
                  <a:extLst>
                    <a:ext uri="{9D8B030D-6E8A-4147-A177-3AD203B41FA5}">
                      <a16:colId xmlns:a16="http://schemas.microsoft.com/office/drawing/2014/main" val="3800146553"/>
                    </a:ext>
                  </a:extLst>
                </a:gridCol>
                <a:gridCol w="1609667">
                  <a:extLst>
                    <a:ext uri="{9D8B030D-6E8A-4147-A177-3AD203B41FA5}">
                      <a16:colId xmlns:a16="http://schemas.microsoft.com/office/drawing/2014/main" val="902507604"/>
                    </a:ext>
                  </a:extLst>
                </a:gridCol>
              </a:tblGrid>
              <a:tr h="64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bg1"/>
                          </a:solidFill>
                          <a:latin typeface="+mn-lt"/>
                          <a:ea typeface="+mn-ea"/>
                          <a:cs typeface="+mn-cs"/>
                        </a:rPr>
                        <a:t>Contexte de l’organisme</a:t>
                      </a:r>
                      <a:endParaRPr lang="fr-FR" sz="1800" b="1" kern="1200" dirty="0">
                        <a:solidFill>
                          <a:schemeClr val="accent1"/>
                        </a:solidFill>
                        <a:latin typeface="+mn-lt"/>
                        <a:ea typeface="+mn-ea"/>
                        <a:cs typeface="+mn-cs"/>
                      </a:endParaRPr>
                    </a:p>
                  </a:txBody>
                  <a:tcPr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bg1"/>
                          </a:solidFill>
                          <a:latin typeface="+mn-lt"/>
                          <a:ea typeface="+mn-ea"/>
                          <a:cs typeface="+mn-cs"/>
                        </a:rPr>
                        <a:t>Analyse SWOT</a:t>
                      </a:r>
                    </a:p>
                  </a:txBody>
                  <a:tcPr anchor="ctr">
                    <a:solidFill>
                      <a:srgbClr val="0070C0"/>
                    </a:solidFill>
                  </a:tcPr>
                </a:tc>
                <a:tc>
                  <a:txBody>
                    <a:bodyPr/>
                    <a:lstStyle/>
                    <a:p>
                      <a:pPr algn="ctr"/>
                      <a:r>
                        <a:rPr lang="fr-FR" sz="1800" b="1" kern="1200" dirty="0">
                          <a:solidFill>
                            <a:srgbClr val="0070C0"/>
                          </a:solidFill>
                          <a:latin typeface="+mn-lt"/>
                          <a:ea typeface="+mn-ea"/>
                          <a:cs typeface="+mn-cs"/>
                        </a:rPr>
                        <a:t>Analyse PESTEL</a:t>
                      </a: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bg1"/>
                          </a:solidFill>
                          <a:latin typeface="+mn-lt"/>
                          <a:ea typeface="+mn-ea"/>
                          <a:cs typeface="+mn-cs"/>
                        </a:rPr>
                        <a:t>La Grille d’évaluation  de l’enjeu des AE/IE </a:t>
                      </a:r>
                    </a:p>
                  </a:txBody>
                  <a:tcPr anchor="ctr">
                    <a:solidFill>
                      <a:schemeClr val="accent1"/>
                    </a:solidFill>
                  </a:tcPr>
                </a:tc>
                <a:tc>
                  <a:txBody>
                    <a:bodyPr/>
                    <a:lstStyle/>
                    <a:p>
                      <a:pPr algn="ctr"/>
                      <a:r>
                        <a:rPr lang="fr-FR" sz="1800" b="1" kern="1200" dirty="0">
                          <a:solidFill>
                            <a:schemeClr val="bg1"/>
                          </a:solidFill>
                          <a:latin typeface="+mn-lt"/>
                          <a:ea typeface="+mn-ea"/>
                          <a:cs typeface="+mn-cs"/>
                        </a:rPr>
                        <a:t>Les solutions</a:t>
                      </a:r>
                    </a:p>
                  </a:txBody>
                  <a:tcPr anchor="ctr">
                    <a:solidFill>
                      <a:schemeClr val="accent1"/>
                    </a:solidFill>
                  </a:tcPr>
                </a:tc>
                <a:tc>
                  <a:txBody>
                    <a:bodyPr/>
                    <a:lstStyle/>
                    <a:p>
                      <a:pPr algn="ctr"/>
                      <a:r>
                        <a:rPr lang="fr-FR" sz="1800" b="1" kern="1200" dirty="0">
                          <a:solidFill>
                            <a:schemeClr val="bg1"/>
                          </a:solidFill>
                          <a:latin typeface="+mn-lt"/>
                          <a:ea typeface="+mn-ea"/>
                          <a:cs typeface="+mn-cs"/>
                        </a:rPr>
                        <a:t>Conclusion</a:t>
                      </a:r>
                      <a:r>
                        <a:rPr lang="fr-FR" sz="1400" b="1" kern="1200" dirty="0">
                          <a:solidFill>
                            <a:schemeClr val="bg1"/>
                          </a:solidFill>
                          <a:latin typeface="+mn-lt"/>
                          <a:ea typeface="+mn-ea"/>
                          <a:cs typeface="+mn-cs"/>
                        </a:rPr>
                        <a:t> </a:t>
                      </a:r>
                    </a:p>
                  </a:txBody>
                  <a:tcPr anchor="ctr">
                    <a:solidFill>
                      <a:schemeClr val="accent1"/>
                    </a:solidFill>
                  </a:tcPr>
                </a:tc>
                <a:extLst>
                  <a:ext uri="{0D108BD9-81ED-4DB2-BD59-A6C34878D82A}">
                    <a16:rowId xmlns:a16="http://schemas.microsoft.com/office/drawing/2014/main" val="2373899100"/>
                  </a:ext>
                </a:extLst>
              </a:tr>
            </a:tbl>
          </a:graphicData>
        </a:graphic>
      </p:graphicFrame>
      <p:sp>
        <p:nvSpPr>
          <p:cNvPr id="19" name="Espace réservé du pied de page 5"/>
          <p:cNvSpPr txBox="1">
            <a:spLocks noGrp="1"/>
          </p:cNvSpPr>
          <p:nvPr/>
        </p:nvSpPr>
        <p:spPr bwMode="auto">
          <a:xfrm>
            <a:off x="381397" y="6491152"/>
            <a:ext cx="3874949" cy="360362"/>
          </a:xfrm>
          <a:prstGeom prst="rect">
            <a:avLst/>
          </a:prstGeom>
          <a:noFill/>
          <a:ln>
            <a:miter lim="800000"/>
            <a:headEnd/>
            <a:tailEnd/>
          </a:ln>
        </p:spPr>
        <p:txBody>
          <a:bodyPr anchor="ctr">
            <a:prstTxWarp prst="textNoShape">
              <a:avLst/>
            </a:prstTxWarp>
          </a:bodyPr>
          <a:lstStyle/>
          <a:p>
            <a:r>
              <a:rPr lang="fr-FR" sz="1100">
                <a:solidFill>
                  <a:srgbClr val="1E4C7C"/>
                </a:solidFill>
                <a:latin typeface="Arial" charset="0"/>
              </a:rPr>
              <a:t>Iso 14001 version 2015 </a:t>
            </a:r>
            <a:endParaRPr lang="fr-FR" sz="1100" dirty="0">
              <a:solidFill>
                <a:srgbClr val="1E4C7C"/>
              </a:solidFill>
              <a:latin typeface="Arial" charset="0"/>
            </a:endParaRPr>
          </a:p>
        </p:txBody>
      </p:sp>
      <p:pic>
        <p:nvPicPr>
          <p:cNvPr id="5" name="Image 4">
            <a:extLst>
              <a:ext uri="{FF2B5EF4-FFF2-40B4-BE49-F238E27FC236}">
                <a16:creationId xmlns:a16="http://schemas.microsoft.com/office/drawing/2014/main" id="{FF6A0F06-3526-0E49-3B12-6EC153F531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50813" y="6373385"/>
            <a:ext cx="961611" cy="470877"/>
          </a:xfrm>
          <a:prstGeom prst="rect">
            <a:avLst/>
          </a:prstGeom>
        </p:spPr>
      </p:pic>
      <p:sp>
        <p:nvSpPr>
          <p:cNvPr id="8" name="Rectangle 7">
            <a:extLst>
              <a:ext uri="{FF2B5EF4-FFF2-40B4-BE49-F238E27FC236}">
                <a16:creationId xmlns:a16="http://schemas.microsoft.com/office/drawing/2014/main" id="{8AA1A2D3-0BE2-3160-D123-6339B8F1DA4E}"/>
              </a:ext>
            </a:extLst>
          </p:cNvPr>
          <p:cNvSpPr/>
          <p:nvPr/>
        </p:nvSpPr>
        <p:spPr>
          <a:xfrm>
            <a:off x="160945" y="1706001"/>
            <a:ext cx="6006175" cy="233259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rgbClr val="C00000"/>
                </a:solidFill>
                <a:latin typeface="Times New Roman" panose="02020603050405020304" pitchFamily="18" charset="0"/>
                <a:cs typeface="Times New Roman" panose="02020603050405020304" pitchFamily="18" charset="0"/>
              </a:rPr>
              <a:t>                           politique fiscale:</a:t>
            </a:r>
          </a:p>
          <a:p>
            <a:endParaRPr lang="en-US" sz="2400" dirty="0">
              <a:solidFill>
                <a:schemeClr val="tx1"/>
              </a:solidFill>
              <a:latin typeface="Times New Roman" panose="02020603050405020304" pitchFamily="18" charset="0"/>
              <a:cs typeface="Times New Roman" panose="02020603050405020304" pitchFamily="18" charset="0"/>
            </a:endParaRPr>
          </a:p>
          <a:p>
            <a:pPr algn="ctr"/>
            <a:r>
              <a:rPr lang="en-US" sz="2000" dirty="0">
                <a:solidFill>
                  <a:schemeClr val="tx1"/>
                </a:solidFill>
                <a:latin typeface="Times New Roman" panose="02020603050405020304" pitchFamily="18" charset="0"/>
                <a:cs typeface="Times New Roman" panose="02020603050405020304" pitchFamily="18" charset="0"/>
              </a:rPr>
              <a:t>Mettre en place un systéme fiscal modern, coherent et surtout qui donne aux contribuables des garanties plus important.</a:t>
            </a:r>
          </a:p>
        </p:txBody>
      </p:sp>
      <p:sp>
        <p:nvSpPr>
          <p:cNvPr id="11" name="Rectangle 10">
            <a:extLst>
              <a:ext uri="{FF2B5EF4-FFF2-40B4-BE49-F238E27FC236}">
                <a16:creationId xmlns:a16="http://schemas.microsoft.com/office/drawing/2014/main" id="{138FFFF4-1870-8DC0-48D4-FFAB2F8B355B}"/>
              </a:ext>
            </a:extLst>
          </p:cNvPr>
          <p:cNvSpPr/>
          <p:nvPr/>
        </p:nvSpPr>
        <p:spPr>
          <a:xfrm>
            <a:off x="160945" y="3786718"/>
            <a:ext cx="5861605" cy="220641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rgbClr val="C00000"/>
                </a:solidFill>
                <a:latin typeface="Times New Roman" panose="02020603050405020304" pitchFamily="18" charset="0"/>
                <a:cs typeface="Times New Roman" panose="02020603050405020304" pitchFamily="18" charset="0"/>
              </a:rPr>
              <a:t>Politique exterieur:</a:t>
            </a:r>
          </a:p>
          <a:p>
            <a:pPr algn="ctr"/>
            <a:endParaRPr lang="en-US" sz="2000" b="1" dirty="0">
              <a:solidFill>
                <a:srgbClr val="C00000"/>
              </a:solidFill>
              <a:latin typeface="Times New Roman" panose="02020603050405020304" pitchFamily="18" charset="0"/>
              <a:cs typeface="Times New Roman" panose="02020603050405020304" pitchFamily="18" charset="0"/>
            </a:endParaRPr>
          </a:p>
          <a:p>
            <a:pPr algn="ctr"/>
            <a:r>
              <a:rPr lang="en-US" sz="2000" dirty="0">
                <a:solidFill>
                  <a:schemeClr val="tx1"/>
                </a:solidFill>
                <a:latin typeface="Times New Roman" panose="02020603050405020304" pitchFamily="18" charset="0"/>
                <a:cs typeface="Times New Roman" panose="02020603050405020304" pitchFamily="18" charset="0"/>
              </a:rPr>
              <a:t>Adaptation dune nouvelle vision sectorielle et ciblée de développement pour réussir l’integration à l’économie mondiale.</a:t>
            </a: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12" name="Rectangle : coins arrondis 11">
            <a:extLst>
              <a:ext uri="{FF2B5EF4-FFF2-40B4-BE49-F238E27FC236}">
                <a16:creationId xmlns:a16="http://schemas.microsoft.com/office/drawing/2014/main" id="{0D1C1A4C-AB84-ED54-5CE2-FC4D42847C06}"/>
              </a:ext>
            </a:extLst>
          </p:cNvPr>
          <p:cNvSpPr/>
          <p:nvPr/>
        </p:nvSpPr>
        <p:spPr>
          <a:xfrm>
            <a:off x="1854587" y="1057746"/>
            <a:ext cx="2618889" cy="648072"/>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800" b="1" dirty="0">
                <a:latin typeface="Times New Roman" panose="02020603050405020304" pitchFamily="18" charset="0"/>
                <a:cs typeface="Times New Roman" panose="02020603050405020304" pitchFamily="18" charset="0"/>
              </a:rPr>
              <a:t>Aspect politique</a:t>
            </a:r>
            <a:r>
              <a:rPr lang="en-US" sz="1800" b="1" dirty="0">
                <a:latin typeface="Times New Roman" panose="02020603050405020304" pitchFamily="18" charset="0"/>
                <a:cs typeface="Times New Roman" panose="02020603050405020304" pitchFamily="18" charset="0"/>
              </a:rPr>
              <a:t>:</a:t>
            </a:r>
            <a:endParaRPr lang="fr-FR" sz="1800" b="1" dirty="0">
              <a:latin typeface="Times New Roman" panose="02020603050405020304" pitchFamily="18" charset="0"/>
              <a:cs typeface="Times New Roman" panose="02020603050405020304" pitchFamily="18" charset="0"/>
            </a:endParaRPr>
          </a:p>
        </p:txBody>
      </p:sp>
      <p:sp>
        <p:nvSpPr>
          <p:cNvPr id="13" name="Rectangle : coins arrondis 12">
            <a:extLst>
              <a:ext uri="{FF2B5EF4-FFF2-40B4-BE49-F238E27FC236}">
                <a16:creationId xmlns:a16="http://schemas.microsoft.com/office/drawing/2014/main" id="{027B50BF-83AD-3521-72FE-AB8927C1E480}"/>
              </a:ext>
            </a:extLst>
          </p:cNvPr>
          <p:cNvSpPr/>
          <p:nvPr/>
        </p:nvSpPr>
        <p:spPr>
          <a:xfrm>
            <a:off x="7718524" y="1072809"/>
            <a:ext cx="2618889" cy="648072"/>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800" b="1" dirty="0">
                <a:latin typeface="Times New Roman" panose="02020603050405020304" pitchFamily="18" charset="0"/>
                <a:cs typeface="Times New Roman" panose="02020603050405020304" pitchFamily="18" charset="0"/>
              </a:rPr>
              <a:t>Aspect Economique</a:t>
            </a:r>
            <a:r>
              <a:rPr lang="en-US" sz="1800" b="1" dirty="0">
                <a:latin typeface="Times New Roman" panose="02020603050405020304" pitchFamily="18" charset="0"/>
                <a:cs typeface="Times New Roman" panose="02020603050405020304" pitchFamily="18" charset="0"/>
              </a:rPr>
              <a:t>:</a:t>
            </a:r>
            <a:endParaRPr lang="fr-FR" sz="1800" b="1" dirty="0">
              <a:latin typeface="Times New Roman" panose="02020603050405020304" pitchFamily="18" charset="0"/>
              <a:cs typeface="Times New Roman" panose="02020603050405020304" pitchFamily="18" charset="0"/>
            </a:endParaRPr>
          </a:p>
        </p:txBody>
      </p:sp>
      <p:sp>
        <p:nvSpPr>
          <p:cNvPr id="15" name="ZoneTexte 14">
            <a:extLst>
              <a:ext uri="{FF2B5EF4-FFF2-40B4-BE49-F238E27FC236}">
                <a16:creationId xmlns:a16="http://schemas.microsoft.com/office/drawing/2014/main" id="{169EBE26-75DD-ED70-37BB-978CF9D9B710}"/>
              </a:ext>
            </a:extLst>
          </p:cNvPr>
          <p:cNvSpPr txBox="1"/>
          <p:nvPr/>
        </p:nvSpPr>
        <p:spPr>
          <a:xfrm>
            <a:off x="6167120" y="1901753"/>
            <a:ext cx="5689600" cy="1938992"/>
          </a:xfrm>
          <a:prstGeom prst="rect">
            <a:avLst/>
          </a:prstGeom>
          <a:noFill/>
        </p:spPr>
        <p:txBody>
          <a:bodyPr wrap="square">
            <a:spAutoFit/>
          </a:bodyPr>
          <a:lstStyle/>
          <a:p>
            <a:r>
              <a:rPr lang="fr-FR" sz="2000" b="1" i="0" dirty="0">
                <a:solidFill>
                  <a:srgbClr val="C00000"/>
                </a:solidFill>
                <a:effectLst/>
                <a:latin typeface="Times New Roman" panose="02020603050405020304" pitchFamily="18" charset="0"/>
                <a:cs typeface="Times New Roman" panose="02020603050405020304" pitchFamily="18" charset="0"/>
              </a:rPr>
              <a:t>                      </a:t>
            </a:r>
          </a:p>
          <a:p>
            <a:endParaRPr lang="fr-FR" sz="2000" b="1" dirty="0">
              <a:solidFill>
                <a:srgbClr val="C00000"/>
              </a:solidFill>
              <a:latin typeface="Times New Roman" panose="02020603050405020304" pitchFamily="18" charset="0"/>
              <a:cs typeface="Times New Roman" panose="02020603050405020304" pitchFamily="18" charset="0"/>
            </a:endParaRPr>
          </a:p>
          <a:p>
            <a:endParaRPr lang="fr-FR" sz="2000" b="1" i="0" dirty="0">
              <a:solidFill>
                <a:srgbClr val="C00000"/>
              </a:solidFill>
              <a:effectLst/>
              <a:latin typeface="Times New Roman" panose="02020603050405020304" pitchFamily="18" charset="0"/>
              <a:cs typeface="Times New Roman" panose="02020603050405020304" pitchFamily="18" charset="0"/>
            </a:endParaRPr>
          </a:p>
          <a:p>
            <a:pPr algn="just"/>
            <a:r>
              <a:rPr lang="fr-FR" sz="2000" dirty="0">
                <a:latin typeface="Times New Roman" panose="02020603050405020304" pitchFamily="18" charset="0"/>
                <a:cs typeface="Times New Roman" panose="02020603050405020304" pitchFamily="18" charset="0"/>
              </a:rPr>
              <a:t>Les activités agricoles devraient progresser de 18,5% en variation annuelle (les perspectives de croissance des productions végétales resteraient favorables).</a:t>
            </a:r>
            <a:endParaRPr lang="fr-FR" sz="2000" b="0" i="0" dirty="0">
              <a:effectLst/>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297BD982-6F44-2827-1670-615EF6ACB5F5}"/>
              </a:ext>
            </a:extLst>
          </p:cNvPr>
          <p:cNvSpPr/>
          <p:nvPr/>
        </p:nvSpPr>
        <p:spPr>
          <a:xfrm>
            <a:off x="6188248" y="3980011"/>
            <a:ext cx="5679440" cy="18419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fr-FR" sz="1800" b="0" i="0" dirty="0">
              <a:solidFill>
                <a:schemeClr val="tx1"/>
              </a:solidFill>
              <a:effectLst/>
              <a:latin typeface="Times New Roman" panose="02020603050405020304" pitchFamily="18" charset="0"/>
              <a:cs typeface="Times New Roman" panose="02020603050405020304" pitchFamily="18" charset="0"/>
            </a:endParaRPr>
          </a:p>
          <a:p>
            <a:pPr algn="ctr"/>
            <a:endParaRPr lang="fr-FR" sz="2000" b="0" i="0" dirty="0">
              <a:solidFill>
                <a:schemeClr val="tx1"/>
              </a:solidFill>
              <a:effectLst/>
              <a:latin typeface="Times New Roman" panose="02020603050405020304" pitchFamily="18" charset="0"/>
              <a:cs typeface="Times New Roman" panose="02020603050405020304" pitchFamily="18" charset="0"/>
            </a:endParaRPr>
          </a:p>
          <a:p>
            <a:pPr algn="ctr"/>
            <a:r>
              <a:rPr lang="fr-FR" sz="2000" dirty="0">
                <a:solidFill>
                  <a:schemeClr val="tx1"/>
                </a:solidFill>
                <a:latin typeface="Times New Roman" panose="02020603050405020304" pitchFamily="18" charset="0"/>
                <a:cs typeface="Times New Roman" panose="02020603050405020304" pitchFamily="18" charset="0"/>
              </a:rPr>
              <a:t>Le phosphate est un secteur monopoliste au </a:t>
            </a:r>
            <a:r>
              <a:rPr lang="fr-FR" sz="2000" dirty="0" err="1">
                <a:solidFill>
                  <a:schemeClr val="tx1"/>
                </a:solidFill>
                <a:latin typeface="Times New Roman" panose="02020603050405020304" pitchFamily="18" charset="0"/>
                <a:cs typeface="Times New Roman" panose="02020603050405020304" pitchFamily="18" charset="0"/>
              </a:rPr>
              <a:t>maroc</a:t>
            </a:r>
            <a:r>
              <a:rPr lang="fr-FR" sz="2000" dirty="0">
                <a:solidFill>
                  <a:schemeClr val="tx1"/>
                </a:solidFill>
                <a:latin typeface="Times New Roman" panose="02020603050405020304" pitchFamily="18" charset="0"/>
                <a:cs typeface="Times New Roman" panose="02020603050405020304" pitchFamily="18" charset="0"/>
              </a:rPr>
              <a:t>, par L’OCP .ce secteur a terminé l’année 2021 sur un taux de croissance exceptionnel de plus 28,5%.</a:t>
            </a:r>
            <a:endParaRPr lang="fr-FR" sz="2000" b="0" i="0" dirty="0">
              <a:solidFill>
                <a:schemeClr val="tx1"/>
              </a:solidFill>
              <a:effectLst/>
              <a:latin typeface="Times New Roman" panose="02020603050405020304" pitchFamily="18" charset="0"/>
              <a:cs typeface="Times New Roman" panose="02020603050405020304" pitchFamily="18" charset="0"/>
            </a:endParaRPr>
          </a:p>
          <a:p>
            <a:pPr algn="ctr"/>
            <a:endParaRPr lang="fr-FR" dirty="0"/>
          </a:p>
        </p:txBody>
      </p:sp>
    </p:spTree>
    <p:extLst>
      <p:ext uri="{BB962C8B-B14F-4D97-AF65-F5344CB8AC3E}">
        <p14:creationId xmlns:p14="http://schemas.microsoft.com/office/powerpoint/2010/main" val="19171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animBg="1"/>
      <p:bldP spid="13" grpId="0" animBg="1"/>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17">
            <a:extLst>
              <a:ext uri="{FF2B5EF4-FFF2-40B4-BE49-F238E27FC236}">
                <a16:creationId xmlns:a16="http://schemas.microsoft.com/office/drawing/2014/main" id="{200334F6-A961-67E4-2EF6-99614EBE14B4}"/>
              </a:ext>
            </a:extLst>
          </p:cNvPr>
          <p:cNvGraphicFramePr>
            <a:graphicFrameLocks noGrp="1"/>
          </p:cNvGraphicFramePr>
          <p:nvPr>
            <p:extLst>
              <p:ext uri="{D42A27DB-BD31-4B8C-83A1-F6EECF244321}">
                <p14:modId xmlns:p14="http://schemas.microsoft.com/office/powerpoint/2010/main" val="1078237303"/>
              </p:ext>
            </p:extLst>
          </p:nvPr>
        </p:nvGraphicFramePr>
        <p:xfrm>
          <a:off x="-2" y="-27384"/>
          <a:ext cx="12192001" cy="648072"/>
        </p:xfrm>
        <a:graphic>
          <a:graphicData uri="http://schemas.openxmlformats.org/drawingml/2006/table">
            <a:tbl>
              <a:tblPr>
                <a:tableStyleId>{93296810-A885-4BE3-A3E7-6D5BEEA58F35}</a:tableStyleId>
              </a:tblPr>
              <a:tblGrid>
                <a:gridCol w="1798322">
                  <a:extLst>
                    <a:ext uri="{9D8B030D-6E8A-4147-A177-3AD203B41FA5}">
                      <a16:colId xmlns:a16="http://schemas.microsoft.com/office/drawing/2014/main" val="3884863499"/>
                    </a:ext>
                  </a:extLst>
                </a:gridCol>
                <a:gridCol w="1849120">
                  <a:extLst>
                    <a:ext uri="{9D8B030D-6E8A-4147-A177-3AD203B41FA5}">
                      <a16:colId xmlns:a16="http://schemas.microsoft.com/office/drawing/2014/main" val="131542050"/>
                    </a:ext>
                  </a:extLst>
                </a:gridCol>
                <a:gridCol w="2011680">
                  <a:extLst>
                    <a:ext uri="{9D8B030D-6E8A-4147-A177-3AD203B41FA5}">
                      <a16:colId xmlns:a16="http://schemas.microsoft.com/office/drawing/2014/main" val="1839694020"/>
                    </a:ext>
                  </a:extLst>
                </a:gridCol>
                <a:gridCol w="2692400">
                  <a:extLst>
                    <a:ext uri="{9D8B030D-6E8A-4147-A177-3AD203B41FA5}">
                      <a16:colId xmlns:a16="http://schemas.microsoft.com/office/drawing/2014/main" val="153074463"/>
                    </a:ext>
                  </a:extLst>
                </a:gridCol>
                <a:gridCol w="2230812">
                  <a:extLst>
                    <a:ext uri="{9D8B030D-6E8A-4147-A177-3AD203B41FA5}">
                      <a16:colId xmlns:a16="http://schemas.microsoft.com/office/drawing/2014/main" val="3800146553"/>
                    </a:ext>
                  </a:extLst>
                </a:gridCol>
                <a:gridCol w="1609667">
                  <a:extLst>
                    <a:ext uri="{9D8B030D-6E8A-4147-A177-3AD203B41FA5}">
                      <a16:colId xmlns:a16="http://schemas.microsoft.com/office/drawing/2014/main" val="902507604"/>
                    </a:ext>
                  </a:extLst>
                </a:gridCol>
              </a:tblGrid>
              <a:tr h="64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bg1"/>
                          </a:solidFill>
                          <a:latin typeface="+mn-lt"/>
                          <a:ea typeface="+mn-ea"/>
                          <a:cs typeface="+mn-cs"/>
                        </a:rPr>
                        <a:t>Contexte de l’organisme</a:t>
                      </a:r>
                      <a:endParaRPr lang="fr-FR" sz="1800" b="1" kern="1200" dirty="0">
                        <a:solidFill>
                          <a:schemeClr val="accent1"/>
                        </a:solidFill>
                        <a:latin typeface="+mn-lt"/>
                        <a:ea typeface="+mn-ea"/>
                        <a:cs typeface="+mn-cs"/>
                      </a:endParaRPr>
                    </a:p>
                  </a:txBody>
                  <a:tcPr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bg1"/>
                          </a:solidFill>
                          <a:latin typeface="+mn-lt"/>
                          <a:ea typeface="+mn-ea"/>
                          <a:cs typeface="+mn-cs"/>
                        </a:rPr>
                        <a:t>Analyse SWOT</a:t>
                      </a:r>
                    </a:p>
                  </a:txBody>
                  <a:tcPr anchor="ctr">
                    <a:solidFill>
                      <a:srgbClr val="0070C0"/>
                    </a:solidFill>
                  </a:tcPr>
                </a:tc>
                <a:tc>
                  <a:txBody>
                    <a:bodyPr/>
                    <a:lstStyle/>
                    <a:p>
                      <a:pPr algn="ctr"/>
                      <a:r>
                        <a:rPr lang="fr-FR" sz="1800" b="1" kern="1200" dirty="0">
                          <a:solidFill>
                            <a:srgbClr val="0070C0"/>
                          </a:solidFill>
                          <a:latin typeface="+mn-lt"/>
                          <a:ea typeface="+mn-ea"/>
                          <a:cs typeface="+mn-cs"/>
                        </a:rPr>
                        <a:t>Analyse PESTEL</a:t>
                      </a: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bg1"/>
                          </a:solidFill>
                          <a:latin typeface="+mn-lt"/>
                          <a:ea typeface="+mn-ea"/>
                          <a:cs typeface="+mn-cs"/>
                        </a:rPr>
                        <a:t>La Grille d’évaluation de l’enjeu des AE/IE </a:t>
                      </a:r>
                    </a:p>
                  </a:txBody>
                  <a:tcPr anchor="ctr">
                    <a:solidFill>
                      <a:schemeClr val="accent1"/>
                    </a:solidFill>
                  </a:tcPr>
                </a:tc>
                <a:tc>
                  <a:txBody>
                    <a:bodyPr/>
                    <a:lstStyle/>
                    <a:p>
                      <a:pPr algn="ctr"/>
                      <a:r>
                        <a:rPr lang="fr-FR" sz="1800" b="1" kern="1200" dirty="0">
                          <a:solidFill>
                            <a:schemeClr val="bg1"/>
                          </a:solidFill>
                          <a:latin typeface="+mn-lt"/>
                          <a:ea typeface="+mn-ea"/>
                          <a:cs typeface="+mn-cs"/>
                        </a:rPr>
                        <a:t>Les solutions</a:t>
                      </a:r>
                    </a:p>
                  </a:txBody>
                  <a:tcPr anchor="ctr">
                    <a:solidFill>
                      <a:schemeClr val="accent1"/>
                    </a:solidFill>
                  </a:tcPr>
                </a:tc>
                <a:tc>
                  <a:txBody>
                    <a:bodyPr/>
                    <a:lstStyle/>
                    <a:p>
                      <a:pPr algn="ctr"/>
                      <a:r>
                        <a:rPr lang="fr-FR" sz="1800" b="1" kern="1200" dirty="0">
                          <a:solidFill>
                            <a:schemeClr val="bg1"/>
                          </a:solidFill>
                          <a:latin typeface="+mn-lt"/>
                          <a:ea typeface="+mn-ea"/>
                          <a:cs typeface="+mn-cs"/>
                        </a:rPr>
                        <a:t>Conclusion </a:t>
                      </a:r>
                    </a:p>
                  </a:txBody>
                  <a:tcPr anchor="ctr">
                    <a:solidFill>
                      <a:schemeClr val="accent1"/>
                    </a:solidFill>
                  </a:tcPr>
                </a:tc>
                <a:extLst>
                  <a:ext uri="{0D108BD9-81ED-4DB2-BD59-A6C34878D82A}">
                    <a16:rowId xmlns:a16="http://schemas.microsoft.com/office/drawing/2014/main" val="2373899100"/>
                  </a:ext>
                </a:extLst>
              </a:tr>
            </a:tbl>
          </a:graphicData>
        </a:graphic>
      </p:graphicFrame>
      <p:sp>
        <p:nvSpPr>
          <p:cNvPr id="2" name="Rectangle : coins arrondis 1">
            <a:extLst>
              <a:ext uri="{FF2B5EF4-FFF2-40B4-BE49-F238E27FC236}">
                <a16:creationId xmlns:a16="http://schemas.microsoft.com/office/drawing/2014/main" id="{1B8854BC-5C6F-CA6B-DD25-4165F9267E6E}"/>
              </a:ext>
            </a:extLst>
          </p:cNvPr>
          <p:cNvSpPr/>
          <p:nvPr/>
        </p:nvSpPr>
        <p:spPr>
          <a:xfrm>
            <a:off x="4345404" y="1347129"/>
            <a:ext cx="2618889" cy="648072"/>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800" b="1" dirty="0">
                <a:latin typeface="Times New Roman" panose="02020603050405020304" pitchFamily="18" charset="0"/>
                <a:cs typeface="Times New Roman" panose="02020603050405020304" pitchFamily="18" charset="0"/>
              </a:rPr>
              <a:t>Aspect social </a:t>
            </a:r>
            <a:r>
              <a:rPr lang="en-US" sz="1800" b="1" dirty="0">
                <a:latin typeface="Times New Roman" panose="02020603050405020304" pitchFamily="18" charset="0"/>
                <a:cs typeface="Times New Roman" panose="02020603050405020304" pitchFamily="18" charset="0"/>
              </a:rPr>
              <a:t>:</a:t>
            </a:r>
            <a:endParaRPr lang="fr-FR" sz="18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EACD051-B767-98D8-ED04-4FC220DA2F33}"/>
              </a:ext>
            </a:extLst>
          </p:cNvPr>
          <p:cNvSpPr/>
          <p:nvPr/>
        </p:nvSpPr>
        <p:spPr>
          <a:xfrm>
            <a:off x="1463040" y="2148840"/>
            <a:ext cx="8575040" cy="25603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sz="2000" dirty="0">
                <a:latin typeface="Times New Roman" panose="02020603050405020304" pitchFamily="18" charset="0"/>
                <a:cs typeface="Times New Roman" panose="02020603050405020304" pitchFamily="18" charset="0"/>
              </a:rPr>
              <a:t>Les indicateurs montre que le Maroc dispose d’une population active capable de representer une force de travail efficase. Et elle constituera une forte demande qui assurera la débouché des produits du secteur industriel.</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La responsabilié sociale set l’un des axes du développement durable des entreprises, ainsi que la responsabilité vis à vis des générations.</a:t>
            </a:r>
            <a:endParaRPr lang="fr-FR" sz="2000" dirty="0">
              <a:latin typeface="Times New Roman" panose="02020603050405020304" pitchFamily="18" charset="0"/>
              <a:cs typeface="Times New Roman" panose="02020603050405020304" pitchFamily="18" charset="0"/>
            </a:endParaRPr>
          </a:p>
        </p:txBody>
      </p:sp>
      <p:pic>
        <p:nvPicPr>
          <p:cNvPr id="12" name="Picture 8">
            <a:extLst>
              <a:ext uri="{FF2B5EF4-FFF2-40B4-BE49-F238E27FC236}">
                <a16:creationId xmlns:a16="http://schemas.microsoft.com/office/drawing/2014/main" id="{D13D23A2-8354-6F78-9259-1D626B41A2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7243" y="4709160"/>
            <a:ext cx="2214757" cy="2148840"/>
          </a:xfrm>
          <a:prstGeom prst="rect">
            <a:avLst/>
          </a:prstGeom>
        </p:spPr>
      </p:pic>
    </p:spTree>
    <p:extLst>
      <p:ext uri="{BB962C8B-B14F-4D97-AF65-F5344CB8AC3E}">
        <p14:creationId xmlns:p14="http://schemas.microsoft.com/office/powerpoint/2010/main" val="1623787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arn(inVertical)">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7">
            <a:extLst>
              <a:ext uri="{FF2B5EF4-FFF2-40B4-BE49-F238E27FC236}">
                <a16:creationId xmlns:a16="http://schemas.microsoft.com/office/drawing/2014/main" id="{96F4463D-A994-41AB-9E19-5607AE027C48}"/>
              </a:ext>
            </a:extLst>
          </p:cNvPr>
          <p:cNvSpPr>
            <a:spLocks noChangeArrowheads="1"/>
          </p:cNvSpPr>
          <p:nvPr/>
        </p:nvSpPr>
        <p:spPr bwMode="auto">
          <a:xfrm>
            <a:off x="10056817"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a:solidFill>
                  <a:srgbClr val="1E4C7C"/>
                </a:solidFill>
                <a:latin typeface="Arial" charset="0"/>
              </a:rPr>
              <a:pPr algn="r"/>
              <a:t>7</a:t>
            </a:fld>
            <a:endParaRPr lang="fr-FR" sz="1200" b="1" dirty="0">
              <a:solidFill>
                <a:srgbClr val="1E4C7C"/>
              </a:solidFill>
              <a:latin typeface="Arial" charset="0"/>
            </a:endParaRPr>
          </a:p>
        </p:txBody>
      </p:sp>
      <p:sp>
        <p:nvSpPr>
          <p:cNvPr id="23" name="AutoShape 16">
            <a:extLst>
              <a:ext uri="{FF2B5EF4-FFF2-40B4-BE49-F238E27FC236}">
                <a16:creationId xmlns:a16="http://schemas.microsoft.com/office/drawing/2014/main" id="{55B9FE57-0DF0-4481-B20C-4AF86BFD18AD}"/>
              </a:ext>
            </a:extLst>
          </p:cNvPr>
          <p:cNvSpPr>
            <a:spLocks noChangeArrowheads="1"/>
          </p:cNvSpPr>
          <p:nvPr/>
        </p:nvSpPr>
        <p:spPr bwMode="auto">
          <a:xfrm>
            <a:off x="8686804" y="6318250"/>
            <a:ext cx="1368425" cy="431800"/>
          </a:xfrm>
          <a:prstGeom prst="roundRect">
            <a:avLst>
              <a:gd name="adj" fmla="val 50000"/>
            </a:avLst>
          </a:prstGeom>
          <a:solidFill>
            <a:schemeClr val="bg1"/>
          </a:solidFill>
          <a:ln w="57150">
            <a:solidFill>
              <a:srgbClr val="1E4C7C"/>
            </a:solidFill>
            <a:round/>
            <a:headEnd/>
            <a:tailEnd/>
          </a:ln>
          <a:effectLst/>
        </p:spPr>
        <p:txBody>
          <a:bodyPr wrap="none" anchor="ctr">
            <a:prstTxWarp prst="textNoShape">
              <a:avLst/>
            </a:prstTxWarp>
          </a:bodyPr>
          <a:lstStyle/>
          <a:p>
            <a:endParaRPr lang="fr-FR"/>
          </a:p>
        </p:txBody>
      </p:sp>
      <p:sp>
        <p:nvSpPr>
          <p:cNvPr id="24" name="Rectangle 23">
            <a:extLst>
              <a:ext uri="{FF2B5EF4-FFF2-40B4-BE49-F238E27FC236}">
                <a16:creationId xmlns:a16="http://schemas.microsoft.com/office/drawing/2014/main" id="{701A7AC8-13AF-4502-8A1A-97200E396696}"/>
              </a:ext>
            </a:extLst>
          </p:cNvPr>
          <p:cNvSpPr>
            <a:spLocks noChangeArrowheads="1"/>
          </p:cNvSpPr>
          <p:nvPr/>
        </p:nvSpPr>
        <p:spPr bwMode="auto">
          <a:xfrm>
            <a:off x="1524000" y="6508757"/>
            <a:ext cx="9144000" cy="358775"/>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27" name="Rectangle 26">
            <a:extLst>
              <a:ext uri="{FF2B5EF4-FFF2-40B4-BE49-F238E27FC236}">
                <a16:creationId xmlns:a16="http://schemas.microsoft.com/office/drawing/2014/main" id="{E7D5C9CE-077D-41D3-B1AF-43CBA3948BB8}"/>
              </a:ext>
            </a:extLst>
          </p:cNvPr>
          <p:cNvSpPr>
            <a:spLocks noChangeArrowheads="1"/>
          </p:cNvSpPr>
          <p:nvPr/>
        </p:nvSpPr>
        <p:spPr bwMode="auto">
          <a:xfrm>
            <a:off x="1524000" y="6381328"/>
            <a:ext cx="9144000" cy="406400"/>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28" name="Rectangle 27">
            <a:extLst>
              <a:ext uri="{FF2B5EF4-FFF2-40B4-BE49-F238E27FC236}">
                <a16:creationId xmlns:a16="http://schemas.microsoft.com/office/drawing/2014/main" id="{D7850EA7-DECA-4172-B3DC-6BCD1C3376CB}"/>
              </a:ext>
            </a:extLst>
          </p:cNvPr>
          <p:cNvSpPr>
            <a:spLocks noChangeArrowheads="1"/>
          </p:cNvSpPr>
          <p:nvPr/>
        </p:nvSpPr>
        <p:spPr bwMode="auto">
          <a:xfrm>
            <a:off x="0" y="6445250"/>
            <a:ext cx="12192000" cy="45719"/>
          </a:xfrm>
          <a:prstGeom prst="rect">
            <a:avLst/>
          </a:prstGeom>
          <a:solidFill>
            <a:srgbClr val="174A7C"/>
          </a:solidFill>
          <a:ln w="9525">
            <a:noFill/>
            <a:miter lim="800000"/>
            <a:headEnd/>
            <a:tailEnd/>
          </a:ln>
          <a:effectLst/>
        </p:spPr>
        <p:txBody>
          <a:bodyPr wrap="none" anchor="ctr">
            <a:prstTxWarp prst="textNoShape">
              <a:avLst/>
            </a:prstTxWarp>
          </a:bodyPr>
          <a:lstStyle/>
          <a:p>
            <a:endParaRPr lang="fr-FR"/>
          </a:p>
        </p:txBody>
      </p:sp>
      <p:sp>
        <p:nvSpPr>
          <p:cNvPr id="29" name="AutoShape 20">
            <a:extLst>
              <a:ext uri="{FF2B5EF4-FFF2-40B4-BE49-F238E27FC236}">
                <a16:creationId xmlns:a16="http://schemas.microsoft.com/office/drawing/2014/main" id="{6A7A509C-D6BF-48B7-993E-8F3A32170E18}"/>
              </a:ext>
            </a:extLst>
          </p:cNvPr>
          <p:cNvSpPr>
            <a:spLocks noChangeArrowheads="1"/>
          </p:cNvSpPr>
          <p:nvPr/>
        </p:nvSpPr>
        <p:spPr bwMode="auto">
          <a:xfrm>
            <a:off x="8709029" y="6343650"/>
            <a:ext cx="1325563" cy="376238"/>
          </a:xfrm>
          <a:prstGeom prst="roundRect">
            <a:avLst>
              <a:gd name="adj" fmla="val 50000"/>
            </a:avLst>
          </a:prstGeom>
          <a:solidFill>
            <a:schemeClr val="bg1"/>
          </a:solidFill>
          <a:ln w="57150">
            <a:noFill/>
            <a:round/>
            <a:headEnd/>
            <a:tailEnd/>
          </a:ln>
          <a:effectLst/>
        </p:spPr>
        <p:txBody>
          <a:bodyPr wrap="none" anchor="ctr">
            <a:prstTxWarp prst="textNoShape">
              <a:avLst/>
            </a:prstTxWarp>
          </a:bodyPr>
          <a:lstStyle/>
          <a:p>
            <a:endParaRPr lang="fr-FR"/>
          </a:p>
        </p:txBody>
      </p:sp>
      <p:sp>
        <p:nvSpPr>
          <p:cNvPr id="30" name="Rectangle 29">
            <a:extLst>
              <a:ext uri="{FF2B5EF4-FFF2-40B4-BE49-F238E27FC236}">
                <a16:creationId xmlns:a16="http://schemas.microsoft.com/office/drawing/2014/main" id="{12CBFE53-4129-483C-8136-EE9370C3E766}"/>
              </a:ext>
            </a:extLst>
          </p:cNvPr>
          <p:cNvSpPr>
            <a:spLocks noChangeArrowheads="1"/>
          </p:cNvSpPr>
          <p:nvPr/>
        </p:nvSpPr>
        <p:spPr bwMode="auto">
          <a:xfrm>
            <a:off x="11114778"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smtClean="0">
                <a:solidFill>
                  <a:srgbClr val="1E4C7C"/>
                </a:solidFill>
                <a:latin typeface="Arial" charset="0"/>
              </a:rPr>
              <a:pPr algn="r"/>
              <a:t>7</a:t>
            </a:fld>
            <a:endParaRPr lang="fr-FR" sz="1200" b="1" dirty="0">
              <a:solidFill>
                <a:srgbClr val="1E4C7C"/>
              </a:solidFill>
              <a:latin typeface="Arial" charset="0"/>
            </a:endParaRPr>
          </a:p>
        </p:txBody>
      </p:sp>
      <p:sp>
        <p:nvSpPr>
          <p:cNvPr id="45" name="Ellipse 44">
            <a:extLst>
              <a:ext uri="{FF2B5EF4-FFF2-40B4-BE49-F238E27FC236}">
                <a16:creationId xmlns:a16="http://schemas.microsoft.com/office/drawing/2014/main" id="{F325A967-A53C-455B-A884-2F40930AF8A3}"/>
              </a:ext>
            </a:extLst>
          </p:cNvPr>
          <p:cNvSpPr/>
          <p:nvPr/>
        </p:nvSpPr>
        <p:spPr>
          <a:xfrm>
            <a:off x="335360" y="6634699"/>
            <a:ext cx="92075" cy="92075"/>
          </a:xfrm>
          <a:prstGeom prst="ellipse">
            <a:avLst/>
          </a:prstGeom>
          <a:solidFill>
            <a:srgbClr val="174A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graphicFrame>
        <p:nvGraphicFramePr>
          <p:cNvPr id="18" name="Table 17"/>
          <p:cNvGraphicFramePr>
            <a:graphicFrameLocks noGrp="1"/>
          </p:cNvGraphicFramePr>
          <p:nvPr>
            <p:extLst>
              <p:ext uri="{D42A27DB-BD31-4B8C-83A1-F6EECF244321}">
                <p14:modId xmlns:p14="http://schemas.microsoft.com/office/powerpoint/2010/main" val="967640971"/>
              </p:ext>
            </p:extLst>
          </p:nvPr>
        </p:nvGraphicFramePr>
        <p:xfrm>
          <a:off x="-2" y="-27384"/>
          <a:ext cx="12192001" cy="648072"/>
        </p:xfrm>
        <a:graphic>
          <a:graphicData uri="http://schemas.openxmlformats.org/drawingml/2006/table">
            <a:tbl>
              <a:tblPr>
                <a:tableStyleId>{93296810-A885-4BE3-A3E7-6D5BEEA58F35}</a:tableStyleId>
              </a:tblPr>
              <a:tblGrid>
                <a:gridCol w="1747522">
                  <a:extLst>
                    <a:ext uri="{9D8B030D-6E8A-4147-A177-3AD203B41FA5}">
                      <a16:colId xmlns:a16="http://schemas.microsoft.com/office/drawing/2014/main" val="3884863499"/>
                    </a:ext>
                  </a:extLst>
                </a:gridCol>
                <a:gridCol w="1767840">
                  <a:extLst>
                    <a:ext uri="{9D8B030D-6E8A-4147-A177-3AD203B41FA5}">
                      <a16:colId xmlns:a16="http://schemas.microsoft.com/office/drawing/2014/main" val="131542050"/>
                    </a:ext>
                  </a:extLst>
                </a:gridCol>
                <a:gridCol w="2255520">
                  <a:extLst>
                    <a:ext uri="{9D8B030D-6E8A-4147-A177-3AD203B41FA5}">
                      <a16:colId xmlns:a16="http://schemas.microsoft.com/office/drawing/2014/main" val="1839694020"/>
                    </a:ext>
                  </a:extLst>
                </a:gridCol>
                <a:gridCol w="2661920">
                  <a:extLst>
                    <a:ext uri="{9D8B030D-6E8A-4147-A177-3AD203B41FA5}">
                      <a16:colId xmlns:a16="http://schemas.microsoft.com/office/drawing/2014/main" val="153074463"/>
                    </a:ext>
                  </a:extLst>
                </a:gridCol>
                <a:gridCol w="2149532">
                  <a:extLst>
                    <a:ext uri="{9D8B030D-6E8A-4147-A177-3AD203B41FA5}">
                      <a16:colId xmlns:a16="http://schemas.microsoft.com/office/drawing/2014/main" val="3800146553"/>
                    </a:ext>
                  </a:extLst>
                </a:gridCol>
                <a:gridCol w="1609667">
                  <a:extLst>
                    <a:ext uri="{9D8B030D-6E8A-4147-A177-3AD203B41FA5}">
                      <a16:colId xmlns:a16="http://schemas.microsoft.com/office/drawing/2014/main" val="902507604"/>
                    </a:ext>
                  </a:extLst>
                </a:gridCol>
              </a:tblGrid>
              <a:tr h="64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bg1"/>
                          </a:solidFill>
                          <a:latin typeface="+mn-lt"/>
                          <a:ea typeface="+mn-ea"/>
                          <a:cs typeface="+mn-cs"/>
                        </a:rPr>
                        <a:t>Contexte de l’organisme</a:t>
                      </a:r>
                      <a:endParaRPr lang="fr-FR" sz="1800" b="1" kern="1200" dirty="0">
                        <a:solidFill>
                          <a:schemeClr val="accent1"/>
                        </a:solidFill>
                        <a:latin typeface="+mn-lt"/>
                        <a:ea typeface="+mn-ea"/>
                        <a:cs typeface="+mn-cs"/>
                      </a:endParaRPr>
                    </a:p>
                  </a:txBody>
                  <a:tcPr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bg1"/>
                          </a:solidFill>
                          <a:latin typeface="+mn-lt"/>
                          <a:ea typeface="+mn-ea"/>
                          <a:cs typeface="+mn-cs"/>
                        </a:rPr>
                        <a:t>Analyse SWOT</a:t>
                      </a:r>
                    </a:p>
                  </a:txBody>
                  <a:tcPr anchor="ctr">
                    <a:solidFill>
                      <a:srgbClr val="0070C0"/>
                    </a:solidFill>
                  </a:tcPr>
                </a:tc>
                <a:tc>
                  <a:txBody>
                    <a:bodyPr/>
                    <a:lstStyle/>
                    <a:p>
                      <a:pPr algn="ctr"/>
                      <a:r>
                        <a:rPr lang="fr-FR" sz="1800" b="1" kern="1200" dirty="0">
                          <a:solidFill>
                            <a:srgbClr val="0070C0"/>
                          </a:solidFill>
                          <a:latin typeface="+mn-lt"/>
                          <a:ea typeface="+mn-ea"/>
                          <a:cs typeface="+mn-cs"/>
                        </a:rPr>
                        <a:t>Analyse PESTEL</a:t>
                      </a: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bg1"/>
                          </a:solidFill>
                          <a:latin typeface="+mn-lt"/>
                          <a:ea typeface="+mn-ea"/>
                          <a:cs typeface="+mn-cs"/>
                        </a:rPr>
                        <a:t>La Grille d’évaluation de l’enjeu des AE/IE </a:t>
                      </a:r>
                    </a:p>
                  </a:txBody>
                  <a:tcPr anchor="ctr">
                    <a:solidFill>
                      <a:schemeClr val="accent1"/>
                    </a:solidFill>
                  </a:tcPr>
                </a:tc>
                <a:tc>
                  <a:txBody>
                    <a:bodyPr/>
                    <a:lstStyle/>
                    <a:p>
                      <a:pPr algn="ctr"/>
                      <a:r>
                        <a:rPr lang="fr-FR" sz="1800" b="1" kern="1200" dirty="0">
                          <a:solidFill>
                            <a:schemeClr val="bg1"/>
                          </a:solidFill>
                          <a:latin typeface="+mn-lt"/>
                          <a:ea typeface="+mn-ea"/>
                          <a:cs typeface="+mn-cs"/>
                        </a:rPr>
                        <a:t>Les solutions</a:t>
                      </a:r>
                    </a:p>
                  </a:txBody>
                  <a:tcPr anchor="ctr">
                    <a:solidFill>
                      <a:schemeClr val="accent1"/>
                    </a:solidFill>
                  </a:tcPr>
                </a:tc>
                <a:tc>
                  <a:txBody>
                    <a:bodyPr/>
                    <a:lstStyle/>
                    <a:p>
                      <a:pPr algn="ctr"/>
                      <a:r>
                        <a:rPr lang="fr-FR" sz="1800" b="1" kern="1200" dirty="0">
                          <a:solidFill>
                            <a:schemeClr val="bg1"/>
                          </a:solidFill>
                          <a:latin typeface="+mn-lt"/>
                          <a:ea typeface="+mn-ea"/>
                          <a:cs typeface="+mn-cs"/>
                        </a:rPr>
                        <a:t>Conclusion</a:t>
                      </a:r>
                      <a:r>
                        <a:rPr lang="fr-FR" sz="1400" b="1" kern="1200" dirty="0">
                          <a:solidFill>
                            <a:schemeClr val="bg1"/>
                          </a:solidFill>
                          <a:latin typeface="+mn-lt"/>
                          <a:ea typeface="+mn-ea"/>
                          <a:cs typeface="+mn-cs"/>
                        </a:rPr>
                        <a:t> </a:t>
                      </a:r>
                    </a:p>
                  </a:txBody>
                  <a:tcPr anchor="ctr">
                    <a:solidFill>
                      <a:schemeClr val="accent1"/>
                    </a:solidFill>
                  </a:tcPr>
                </a:tc>
                <a:extLst>
                  <a:ext uri="{0D108BD9-81ED-4DB2-BD59-A6C34878D82A}">
                    <a16:rowId xmlns:a16="http://schemas.microsoft.com/office/drawing/2014/main" val="2373899100"/>
                  </a:ext>
                </a:extLst>
              </a:tr>
            </a:tbl>
          </a:graphicData>
        </a:graphic>
      </p:graphicFrame>
      <p:sp>
        <p:nvSpPr>
          <p:cNvPr id="19" name="Espace réservé du pied de page 5"/>
          <p:cNvSpPr txBox="1">
            <a:spLocks noGrp="1"/>
          </p:cNvSpPr>
          <p:nvPr/>
        </p:nvSpPr>
        <p:spPr bwMode="auto">
          <a:xfrm>
            <a:off x="381397" y="6491152"/>
            <a:ext cx="3874949" cy="360362"/>
          </a:xfrm>
          <a:prstGeom prst="rect">
            <a:avLst/>
          </a:prstGeom>
          <a:noFill/>
          <a:ln>
            <a:miter lim="800000"/>
            <a:headEnd/>
            <a:tailEnd/>
          </a:ln>
        </p:spPr>
        <p:txBody>
          <a:bodyPr anchor="ctr">
            <a:prstTxWarp prst="textNoShape">
              <a:avLst/>
            </a:prstTxWarp>
          </a:bodyPr>
          <a:lstStyle/>
          <a:p>
            <a:r>
              <a:rPr lang="fr-FR" sz="1100">
                <a:solidFill>
                  <a:srgbClr val="1E4C7C"/>
                </a:solidFill>
                <a:latin typeface="Arial" charset="0"/>
              </a:rPr>
              <a:t>Iso 14001 version 2015 </a:t>
            </a:r>
            <a:endParaRPr lang="fr-FR" sz="1100" dirty="0">
              <a:solidFill>
                <a:srgbClr val="1E4C7C"/>
              </a:solidFill>
              <a:latin typeface="Arial" charset="0"/>
            </a:endParaRPr>
          </a:p>
        </p:txBody>
      </p:sp>
      <p:pic>
        <p:nvPicPr>
          <p:cNvPr id="5" name="Image 4">
            <a:extLst>
              <a:ext uri="{FF2B5EF4-FFF2-40B4-BE49-F238E27FC236}">
                <a16:creationId xmlns:a16="http://schemas.microsoft.com/office/drawing/2014/main" id="{FF6A0F06-3526-0E49-3B12-6EC153F531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50813" y="6373385"/>
            <a:ext cx="961611" cy="470877"/>
          </a:xfrm>
          <a:prstGeom prst="rect">
            <a:avLst/>
          </a:prstGeom>
        </p:spPr>
      </p:pic>
      <p:sp>
        <p:nvSpPr>
          <p:cNvPr id="8" name="Rectangle 7">
            <a:extLst>
              <a:ext uri="{FF2B5EF4-FFF2-40B4-BE49-F238E27FC236}">
                <a16:creationId xmlns:a16="http://schemas.microsoft.com/office/drawing/2014/main" id="{8AA1A2D3-0BE2-3160-D123-6339B8F1DA4E}"/>
              </a:ext>
            </a:extLst>
          </p:cNvPr>
          <p:cNvSpPr/>
          <p:nvPr/>
        </p:nvSpPr>
        <p:spPr>
          <a:xfrm>
            <a:off x="-2" y="1705818"/>
            <a:ext cx="6006175" cy="233259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rgbClr val="C00000"/>
                </a:solidFill>
                <a:latin typeface="Times New Roman" panose="02020603050405020304" pitchFamily="18" charset="0"/>
                <a:cs typeface="Times New Roman" panose="02020603050405020304" pitchFamily="18" charset="0"/>
              </a:rPr>
              <a:t>         L</a:t>
            </a:r>
            <a:r>
              <a:rPr lang="fr-FR" sz="2000" b="1" dirty="0">
                <a:solidFill>
                  <a:srgbClr val="C00000"/>
                </a:solidFill>
                <a:latin typeface="Times New Roman" panose="02020603050405020304" pitchFamily="18" charset="0"/>
                <a:cs typeface="Times New Roman" panose="02020603050405020304" pitchFamily="18" charset="0"/>
              </a:rPr>
              <a:t>’</a:t>
            </a:r>
            <a:r>
              <a:rPr lang="en-US" sz="2000" b="1" dirty="0">
                <a:solidFill>
                  <a:srgbClr val="C00000"/>
                </a:solidFill>
                <a:latin typeface="Times New Roman" panose="02020603050405020304" pitchFamily="18" charset="0"/>
                <a:cs typeface="Times New Roman" panose="02020603050405020304" pitchFamily="18" charset="0"/>
              </a:rPr>
              <a:t>investissement en recherche et développement</a:t>
            </a:r>
            <a:endParaRPr lang="en-US" sz="2400" dirty="0">
              <a:solidFill>
                <a:schemeClr val="tx1"/>
              </a:solidFill>
              <a:latin typeface="Times New Roman" panose="02020603050405020304" pitchFamily="18" charset="0"/>
              <a:cs typeface="Times New Roman" panose="02020603050405020304" pitchFamily="18" charset="0"/>
            </a:endParaRPr>
          </a:p>
          <a:p>
            <a:pPr algn="ctr"/>
            <a:r>
              <a:rPr lang="en-US" sz="2000" dirty="0">
                <a:solidFill>
                  <a:schemeClr val="tx1"/>
                </a:solidFill>
                <a:latin typeface="Times New Roman" panose="02020603050405020304" pitchFamily="18" charset="0"/>
                <a:cs typeface="Times New Roman" panose="02020603050405020304" pitchFamily="18" charset="0"/>
              </a:rPr>
              <a:t>La recherche et développement sont actifs dans les secteurs surtout pour trouver de nouvelles formules alléguées qui réduiront les consequences environnementales.</a:t>
            </a:r>
          </a:p>
        </p:txBody>
      </p:sp>
      <p:sp>
        <p:nvSpPr>
          <p:cNvPr id="11" name="Rectangle 10">
            <a:extLst>
              <a:ext uri="{FF2B5EF4-FFF2-40B4-BE49-F238E27FC236}">
                <a16:creationId xmlns:a16="http://schemas.microsoft.com/office/drawing/2014/main" id="{138FFFF4-1870-8DC0-48D4-FFAB2F8B355B}"/>
              </a:ext>
            </a:extLst>
          </p:cNvPr>
          <p:cNvSpPr/>
          <p:nvPr/>
        </p:nvSpPr>
        <p:spPr>
          <a:xfrm>
            <a:off x="144568" y="3786718"/>
            <a:ext cx="5861605" cy="220641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rgbClr val="C00000"/>
                </a:solidFill>
                <a:latin typeface="Times New Roman" panose="02020603050405020304" pitchFamily="18" charset="0"/>
                <a:cs typeface="Times New Roman" panose="02020603050405020304" pitchFamily="18" charset="0"/>
              </a:rPr>
              <a:t>L</a:t>
            </a:r>
            <a:r>
              <a:rPr lang="fr-FR" sz="2000" b="1" dirty="0">
                <a:solidFill>
                  <a:srgbClr val="C00000"/>
                </a:solidFill>
                <a:latin typeface="Times New Roman" panose="02020603050405020304" pitchFamily="18" charset="0"/>
                <a:cs typeface="Times New Roman" panose="02020603050405020304" pitchFamily="18" charset="0"/>
              </a:rPr>
              <a:t>’</a:t>
            </a:r>
            <a:r>
              <a:rPr lang="en-US" sz="2000" b="1" dirty="0">
                <a:solidFill>
                  <a:srgbClr val="C00000"/>
                </a:solidFill>
                <a:latin typeface="Times New Roman" panose="02020603050405020304" pitchFamily="18" charset="0"/>
                <a:cs typeface="Times New Roman" panose="02020603050405020304" pitchFamily="18" charset="0"/>
              </a:rPr>
              <a:t>investissement en équipement et en technologie de production</a:t>
            </a:r>
          </a:p>
          <a:p>
            <a:pPr algn="ctr"/>
            <a:r>
              <a:rPr lang="en-US" sz="2000" dirty="0">
                <a:solidFill>
                  <a:schemeClr val="tx1"/>
                </a:solidFill>
                <a:latin typeface="Times New Roman" panose="02020603050405020304" pitchFamily="18" charset="0"/>
                <a:cs typeface="Times New Roman" panose="02020603050405020304" pitchFamily="18" charset="0"/>
              </a:rPr>
              <a:t>L’activité de production du phosphate demande au l’OCP de disposer d’un équipement lourd qui demande un investisement important.</a:t>
            </a: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12" name="Rectangle : coins arrondis 11">
            <a:extLst>
              <a:ext uri="{FF2B5EF4-FFF2-40B4-BE49-F238E27FC236}">
                <a16:creationId xmlns:a16="http://schemas.microsoft.com/office/drawing/2014/main" id="{0D1C1A4C-AB84-ED54-5CE2-FC4D42847C06}"/>
              </a:ext>
            </a:extLst>
          </p:cNvPr>
          <p:cNvSpPr/>
          <p:nvPr/>
        </p:nvSpPr>
        <p:spPr>
          <a:xfrm>
            <a:off x="1854587" y="1057746"/>
            <a:ext cx="2618889" cy="648072"/>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800" b="1">
                <a:latin typeface="Times New Roman" panose="02020603050405020304" pitchFamily="18" charset="0"/>
                <a:cs typeface="Times New Roman" panose="02020603050405020304" pitchFamily="18" charset="0"/>
              </a:rPr>
              <a:t>Aspect Technologique</a:t>
            </a:r>
            <a:r>
              <a:rPr lang="en-US" sz="1800" b="1">
                <a:latin typeface="Times New Roman" panose="02020603050405020304" pitchFamily="18" charset="0"/>
                <a:cs typeface="Times New Roman" panose="02020603050405020304" pitchFamily="18" charset="0"/>
              </a:rPr>
              <a:t>:</a:t>
            </a:r>
            <a:endParaRPr lang="fr-FR" sz="1800" b="1" dirty="0">
              <a:latin typeface="Times New Roman" panose="02020603050405020304" pitchFamily="18" charset="0"/>
              <a:cs typeface="Times New Roman" panose="02020603050405020304" pitchFamily="18" charset="0"/>
            </a:endParaRPr>
          </a:p>
        </p:txBody>
      </p:sp>
      <p:sp>
        <p:nvSpPr>
          <p:cNvPr id="13" name="Rectangle : coins arrondis 12">
            <a:extLst>
              <a:ext uri="{FF2B5EF4-FFF2-40B4-BE49-F238E27FC236}">
                <a16:creationId xmlns:a16="http://schemas.microsoft.com/office/drawing/2014/main" id="{027B50BF-83AD-3521-72FE-AB8927C1E480}"/>
              </a:ext>
            </a:extLst>
          </p:cNvPr>
          <p:cNvSpPr/>
          <p:nvPr/>
        </p:nvSpPr>
        <p:spPr>
          <a:xfrm>
            <a:off x="7718524" y="1072809"/>
            <a:ext cx="2618889" cy="648072"/>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800" b="1" dirty="0">
                <a:latin typeface="Times New Roman" panose="02020603050405020304" pitchFamily="18" charset="0"/>
                <a:cs typeface="Times New Roman" panose="02020603050405020304" pitchFamily="18" charset="0"/>
              </a:rPr>
              <a:t>Aspect Ecologique</a:t>
            </a:r>
            <a:r>
              <a:rPr lang="en-US" sz="1800" b="1" dirty="0">
                <a:latin typeface="Times New Roman" panose="02020603050405020304" pitchFamily="18" charset="0"/>
                <a:cs typeface="Times New Roman" panose="02020603050405020304" pitchFamily="18" charset="0"/>
              </a:rPr>
              <a:t>:</a:t>
            </a:r>
            <a:endParaRPr lang="fr-FR" sz="1800" b="1" dirty="0">
              <a:latin typeface="Times New Roman" panose="02020603050405020304" pitchFamily="18" charset="0"/>
              <a:cs typeface="Times New Roman" panose="02020603050405020304" pitchFamily="18" charset="0"/>
            </a:endParaRPr>
          </a:p>
        </p:txBody>
      </p:sp>
      <p:sp>
        <p:nvSpPr>
          <p:cNvPr id="15" name="ZoneTexte 14">
            <a:extLst>
              <a:ext uri="{FF2B5EF4-FFF2-40B4-BE49-F238E27FC236}">
                <a16:creationId xmlns:a16="http://schemas.microsoft.com/office/drawing/2014/main" id="{169EBE26-75DD-ED70-37BB-978CF9D9B710}"/>
              </a:ext>
            </a:extLst>
          </p:cNvPr>
          <p:cNvSpPr txBox="1"/>
          <p:nvPr/>
        </p:nvSpPr>
        <p:spPr>
          <a:xfrm>
            <a:off x="6341455" y="2261239"/>
            <a:ext cx="5689600" cy="4093428"/>
          </a:xfrm>
          <a:prstGeom prst="rect">
            <a:avLst/>
          </a:prstGeom>
          <a:noFill/>
        </p:spPr>
        <p:txBody>
          <a:bodyPr wrap="square">
            <a:spAutoFit/>
          </a:bodyPr>
          <a:lstStyle/>
          <a:p>
            <a:r>
              <a:rPr lang="fr-FR" sz="2000" b="1" i="0" dirty="0">
                <a:solidFill>
                  <a:srgbClr val="C00000"/>
                </a:solidFill>
                <a:effectLst/>
                <a:latin typeface="Times New Roman" panose="02020603050405020304" pitchFamily="18" charset="0"/>
                <a:cs typeface="Times New Roman" panose="02020603050405020304" pitchFamily="18" charset="0"/>
              </a:rPr>
              <a:t>                 La dégradation de l’environnement:</a:t>
            </a:r>
          </a:p>
          <a:p>
            <a:pPr algn="l"/>
            <a:endParaRPr lang="fr-FR" sz="2000" b="0" i="0" dirty="0">
              <a:effectLst/>
              <a:latin typeface="Times New Roman" panose="02020603050405020304" pitchFamily="18" charset="0"/>
              <a:cs typeface="Times New Roman" panose="02020603050405020304" pitchFamily="18" charset="0"/>
            </a:endParaRPr>
          </a:p>
          <a:p>
            <a:pPr algn="just"/>
            <a:r>
              <a:rPr lang="fr-FR" sz="2000" dirty="0">
                <a:latin typeface="Times New Roman" panose="02020603050405020304" pitchFamily="18" charset="0"/>
                <a:cs typeface="Times New Roman" panose="02020603050405020304" pitchFamily="18" charset="0"/>
              </a:rPr>
              <a:t>Elle coûte à l’Etat marocain </a:t>
            </a:r>
            <a:r>
              <a:rPr lang="fr-FR" sz="2000" b="1" dirty="0">
                <a:latin typeface="Times New Roman" panose="02020603050405020304" pitchFamily="18" charset="0"/>
                <a:cs typeface="Times New Roman" panose="02020603050405020304" pitchFamily="18" charset="0"/>
              </a:rPr>
              <a:t>20 milliards de DH par</a:t>
            </a:r>
            <a:r>
              <a:rPr lang="fr-FR" sz="2000" dirty="0">
                <a:latin typeface="Times New Roman" panose="02020603050405020304" pitchFamily="18" charset="0"/>
                <a:cs typeface="Times New Roman" panose="02020603050405020304" pitchFamily="18" charset="0"/>
              </a:rPr>
              <a:t> </a:t>
            </a:r>
            <a:r>
              <a:rPr lang="fr-FR" sz="2000" b="1" dirty="0">
                <a:latin typeface="Times New Roman" panose="02020603050405020304" pitchFamily="18" charset="0"/>
                <a:cs typeface="Times New Roman" panose="02020603050405020304" pitchFamily="18" charset="0"/>
              </a:rPr>
              <a:t>an</a:t>
            </a:r>
            <a:r>
              <a:rPr lang="fr-FR" sz="2000" dirty="0">
                <a:latin typeface="Times New Roman" panose="02020603050405020304" pitchFamily="18" charset="0"/>
                <a:cs typeface="Times New Roman" panose="02020603050405020304" pitchFamily="18" charset="0"/>
              </a:rPr>
              <a:t> ; soit </a:t>
            </a:r>
            <a:r>
              <a:rPr lang="fr-FR" sz="2000" b="1" dirty="0">
                <a:latin typeface="Times New Roman" panose="02020603050405020304" pitchFamily="18" charset="0"/>
                <a:cs typeface="Times New Roman" panose="02020603050405020304" pitchFamily="18" charset="0"/>
              </a:rPr>
              <a:t>8</a:t>
            </a:r>
            <a:r>
              <a:rPr lang="en-US" sz="2000" b="1" dirty="0">
                <a:latin typeface="Times New Roman" panose="02020603050405020304" pitchFamily="18" charset="0"/>
                <a:cs typeface="Times New Roman" panose="02020603050405020304" pitchFamily="18" charset="0"/>
              </a:rPr>
              <a:t>,</a:t>
            </a:r>
            <a:r>
              <a:rPr lang="fr-FR" sz="2000" b="1" dirty="0">
                <a:latin typeface="Times New Roman" panose="02020603050405020304" pitchFamily="18" charset="0"/>
                <a:cs typeface="Times New Roman" panose="02020603050405020304" pitchFamily="18" charset="0"/>
              </a:rPr>
              <a:t>1%</a:t>
            </a:r>
            <a:r>
              <a:rPr lang="fr-FR" sz="2000" dirty="0">
                <a:latin typeface="Times New Roman" panose="02020603050405020304" pitchFamily="18" charset="0"/>
                <a:cs typeface="Times New Roman" panose="02020603050405020304" pitchFamily="18" charset="0"/>
              </a:rPr>
              <a:t> du produit intérieur brut dont:</a:t>
            </a:r>
          </a:p>
          <a:p>
            <a:pPr algn="just"/>
            <a:endParaRPr lang="fr-FR"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4,5</a:t>
            </a:r>
            <a:r>
              <a:rPr lang="en-US" sz="2000" dirty="0">
                <a:latin typeface="Times New Roman" panose="02020603050405020304" pitchFamily="18" charset="0"/>
                <a:cs typeface="Times New Roman" panose="02020603050405020304" pitchFamily="18" charset="0"/>
              </a:rPr>
              <a:t> milliard de DH pour la dégradation causé par </a:t>
            </a:r>
            <a:r>
              <a:rPr lang="en-US" sz="2000" b="1" dirty="0">
                <a:latin typeface="Times New Roman" panose="02020603050405020304" pitchFamily="18" charset="0"/>
                <a:cs typeface="Times New Roman" panose="02020603050405020304" pitchFamily="18" charset="0"/>
              </a:rPr>
              <a:t>l’eau</a:t>
            </a:r>
            <a:r>
              <a:rPr lang="en-US" sz="2000" dirty="0">
                <a:latin typeface="Times New Roman" panose="02020603050405020304" pitchFamily="18" charset="0"/>
                <a:cs typeface="Times New Roman" panose="02020603050405020304" pitchFamily="18" charset="0"/>
              </a:rPr>
              <a:t> et les </a:t>
            </a:r>
            <a:r>
              <a:rPr lang="en-US" sz="2000" b="1" dirty="0" err="1">
                <a:latin typeface="Times New Roman" panose="02020603050405020304" pitchFamily="18" charset="0"/>
                <a:cs typeface="Times New Roman" panose="02020603050405020304" pitchFamily="18" charset="0"/>
              </a:rPr>
              <a:t>déchets</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4,7</a:t>
            </a:r>
            <a:r>
              <a:rPr lang="en-US" sz="2000" dirty="0">
                <a:latin typeface="Times New Roman" panose="02020603050405020304" pitchFamily="18" charset="0"/>
                <a:cs typeface="Times New Roman" panose="02020603050405020304" pitchFamily="18" charset="0"/>
              </a:rPr>
              <a:t> milliards de DH pour la </a:t>
            </a:r>
            <a:r>
              <a:rPr lang="en-US" sz="2000" b="1" dirty="0">
                <a:latin typeface="Times New Roman" panose="02020603050405020304" pitchFamily="18" charset="0"/>
                <a:cs typeface="Times New Roman" panose="02020603050405020304" pitchFamily="18" charset="0"/>
              </a:rPr>
              <a:t>pollution</a:t>
            </a:r>
            <a:r>
              <a:rPr lang="en-US" sz="2000" dirty="0">
                <a:latin typeface="Times New Roman" panose="02020603050405020304" pitchFamily="18" charset="0"/>
                <a:cs typeface="Times New Roman" panose="02020603050405020304" pitchFamily="18" charset="0"/>
              </a:rPr>
              <a:t> de </a:t>
            </a:r>
            <a:r>
              <a:rPr lang="en-US" sz="2000" b="1" dirty="0" err="1">
                <a:latin typeface="Times New Roman" panose="02020603050405020304" pitchFamily="18" charset="0"/>
                <a:cs typeface="Times New Roman" panose="02020603050405020304" pitchFamily="18" charset="0"/>
              </a:rPr>
              <a:t>l’air</a:t>
            </a:r>
            <a:r>
              <a:rPr lang="en-US" sz="2000" dirty="0">
                <a:latin typeface="Times New Roman" panose="02020603050405020304" pitchFamily="18" charset="0"/>
                <a:cs typeface="Times New Roman" panose="02020603050405020304" pitchFamily="18" charset="0"/>
              </a:rPr>
              <a:t> et des </a:t>
            </a:r>
            <a:r>
              <a:rPr lang="en-US" sz="2000" b="1" dirty="0">
                <a:latin typeface="Times New Roman" panose="02020603050405020304" pitchFamily="18" charset="0"/>
                <a:cs typeface="Times New Roman" panose="02020603050405020304" pitchFamily="18" charset="0"/>
              </a:rPr>
              <a:t>sols</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0,7</a:t>
            </a:r>
            <a:r>
              <a:rPr lang="en-US" sz="2000" dirty="0">
                <a:latin typeface="Times New Roman" panose="02020603050405020304" pitchFamily="18" charset="0"/>
                <a:cs typeface="Times New Roman" panose="02020603050405020304" pitchFamily="18" charset="0"/>
              </a:rPr>
              <a:t> milliard de DH pour les </a:t>
            </a:r>
            <a:r>
              <a:rPr lang="en-US" sz="2000" b="1" dirty="0">
                <a:latin typeface="Times New Roman" panose="02020603050405020304" pitchFamily="18" charset="0"/>
                <a:cs typeface="Times New Roman" panose="02020603050405020304" pitchFamily="18" charset="0"/>
              </a:rPr>
              <a:t>dégats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causés</a:t>
            </a:r>
            <a:r>
              <a:rPr lang="en-US" sz="2000" dirty="0">
                <a:latin typeface="Times New Roman" panose="02020603050405020304" pitchFamily="18" charset="0"/>
                <a:cs typeface="Times New Roman" panose="02020603050405020304" pitchFamily="18" charset="0"/>
              </a:rPr>
              <a:t> au </a:t>
            </a:r>
            <a:r>
              <a:rPr lang="en-US" sz="2000" b="1" dirty="0">
                <a:latin typeface="Times New Roman" panose="02020603050405020304" pitchFamily="18" charset="0"/>
                <a:cs typeface="Times New Roman" panose="02020603050405020304" pitchFamily="18" charset="0"/>
              </a:rPr>
              <a:t>milieu naturel</a:t>
            </a:r>
          </a:p>
          <a:p>
            <a:pPr marL="342900" indent="-342900" algn="just">
              <a:buFont typeface="Arial" panose="020B0604020202020204" pitchFamily="34" charset="0"/>
              <a:buChar char="•"/>
            </a:pPr>
            <a:endParaRPr lang="fr-FR" sz="2000" dirty="0">
              <a:latin typeface="Times New Roman" panose="02020603050405020304" pitchFamily="18" charset="0"/>
              <a:cs typeface="Times New Roman" panose="02020603050405020304" pitchFamily="18" charset="0"/>
            </a:endParaRPr>
          </a:p>
          <a:p>
            <a:pPr algn="just"/>
            <a:endParaRPr lang="fr-FR"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546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animBg="1"/>
      <p:bldP spid="13" grpId="0" animBg="1"/>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17">
            <a:extLst>
              <a:ext uri="{FF2B5EF4-FFF2-40B4-BE49-F238E27FC236}">
                <a16:creationId xmlns:a16="http://schemas.microsoft.com/office/drawing/2014/main" id="{200334F6-A961-67E4-2EF6-99614EBE14B4}"/>
              </a:ext>
            </a:extLst>
          </p:cNvPr>
          <p:cNvGraphicFramePr>
            <a:graphicFrameLocks noGrp="1"/>
          </p:cNvGraphicFramePr>
          <p:nvPr>
            <p:extLst>
              <p:ext uri="{D42A27DB-BD31-4B8C-83A1-F6EECF244321}">
                <p14:modId xmlns:p14="http://schemas.microsoft.com/office/powerpoint/2010/main" val="3958019328"/>
              </p:ext>
            </p:extLst>
          </p:nvPr>
        </p:nvGraphicFramePr>
        <p:xfrm>
          <a:off x="-2" y="-27384"/>
          <a:ext cx="12192001" cy="648072"/>
        </p:xfrm>
        <a:graphic>
          <a:graphicData uri="http://schemas.openxmlformats.org/drawingml/2006/table">
            <a:tbl>
              <a:tblPr>
                <a:tableStyleId>{93296810-A885-4BE3-A3E7-6D5BEEA58F35}</a:tableStyleId>
              </a:tblPr>
              <a:tblGrid>
                <a:gridCol w="1798322">
                  <a:extLst>
                    <a:ext uri="{9D8B030D-6E8A-4147-A177-3AD203B41FA5}">
                      <a16:colId xmlns:a16="http://schemas.microsoft.com/office/drawing/2014/main" val="3884863499"/>
                    </a:ext>
                  </a:extLst>
                </a:gridCol>
                <a:gridCol w="1849120">
                  <a:extLst>
                    <a:ext uri="{9D8B030D-6E8A-4147-A177-3AD203B41FA5}">
                      <a16:colId xmlns:a16="http://schemas.microsoft.com/office/drawing/2014/main" val="131542050"/>
                    </a:ext>
                  </a:extLst>
                </a:gridCol>
                <a:gridCol w="2011680">
                  <a:extLst>
                    <a:ext uri="{9D8B030D-6E8A-4147-A177-3AD203B41FA5}">
                      <a16:colId xmlns:a16="http://schemas.microsoft.com/office/drawing/2014/main" val="1839694020"/>
                    </a:ext>
                  </a:extLst>
                </a:gridCol>
                <a:gridCol w="2692400">
                  <a:extLst>
                    <a:ext uri="{9D8B030D-6E8A-4147-A177-3AD203B41FA5}">
                      <a16:colId xmlns:a16="http://schemas.microsoft.com/office/drawing/2014/main" val="153074463"/>
                    </a:ext>
                  </a:extLst>
                </a:gridCol>
                <a:gridCol w="2230812">
                  <a:extLst>
                    <a:ext uri="{9D8B030D-6E8A-4147-A177-3AD203B41FA5}">
                      <a16:colId xmlns:a16="http://schemas.microsoft.com/office/drawing/2014/main" val="3800146553"/>
                    </a:ext>
                  </a:extLst>
                </a:gridCol>
                <a:gridCol w="1609667">
                  <a:extLst>
                    <a:ext uri="{9D8B030D-6E8A-4147-A177-3AD203B41FA5}">
                      <a16:colId xmlns:a16="http://schemas.microsoft.com/office/drawing/2014/main" val="902507604"/>
                    </a:ext>
                  </a:extLst>
                </a:gridCol>
              </a:tblGrid>
              <a:tr h="64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bg1"/>
                          </a:solidFill>
                          <a:latin typeface="+mn-lt"/>
                          <a:ea typeface="+mn-ea"/>
                          <a:cs typeface="+mn-cs"/>
                        </a:rPr>
                        <a:t>Contexte de l’organisme</a:t>
                      </a:r>
                      <a:endParaRPr lang="fr-FR" sz="1800" b="1" kern="1200" dirty="0">
                        <a:solidFill>
                          <a:schemeClr val="accent1"/>
                        </a:solidFill>
                        <a:latin typeface="+mn-lt"/>
                        <a:ea typeface="+mn-ea"/>
                        <a:cs typeface="+mn-cs"/>
                      </a:endParaRPr>
                    </a:p>
                  </a:txBody>
                  <a:tcPr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bg1"/>
                          </a:solidFill>
                          <a:latin typeface="+mn-lt"/>
                          <a:ea typeface="+mn-ea"/>
                          <a:cs typeface="+mn-cs"/>
                        </a:rPr>
                        <a:t>Analyse SWOT</a:t>
                      </a:r>
                    </a:p>
                  </a:txBody>
                  <a:tcPr anchor="ctr">
                    <a:solidFill>
                      <a:srgbClr val="0070C0"/>
                    </a:solidFill>
                  </a:tcPr>
                </a:tc>
                <a:tc>
                  <a:txBody>
                    <a:bodyPr/>
                    <a:lstStyle/>
                    <a:p>
                      <a:pPr algn="ctr"/>
                      <a:r>
                        <a:rPr lang="fr-FR" sz="1800" b="1" kern="1200" dirty="0">
                          <a:solidFill>
                            <a:srgbClr val="0070C0"/>
                          </a:solidFill>
                          <a:latin typeface="+mn-lt"/>
                          <a:ea typeface="+mn-ea"/>
                          <a:cs typeface="+mn-cs"/>
                        </a:rPr>
                        <a:t>Analyse PESTEL</a:t>
                      </a: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bg1"/>
                          </a:solidFill>
                          <a:latin typeface="+mn-lt"/>
                          <a:ea typeface="+mn-ea"/>
                          <a:cs typeface="+mn-cs"/>
                        </a:rPr>
                        <a:t>La Grille d’évaluation  de l’enjeu des AE/IE </a:t>
                      </a:r>
                    </a:p>
                  </a:txBody>
                  <a:tcPr anchor="ctr">
                    <a:solidFill>
                      <a:schemeClr val="accent1"/>
                    </a:solidFill>
                  </a:tcPr>
                </a:tc>
                <a:tc>
                  <a:txBody>
                    <a:bodyPr/>
                    <a:lstStyle/>
                    <a:p>
                      <a:pPr algn="ctr"/>
                      <a:r>
                        <a:rPr lang="fr-FR" sz="1800" b="1" kern="1200" dirty="0">
                          <a:solidFill>
                            <a:schemeClr val="bg1"/>
                          </a:solidFill>
                          <a:latin typeface="+mn-lt"/>
                          <a:ea typeface="+mn-ea"/>
                          <a:cs typeface="+mn-cs"/>
                        </a:rPr>
                        <a:t>Les solutions</a:t>
                      </a:r>
                    </a:p>
                  </a:txBody>
                  <a:tcPr anchor="ctr">
                    <a:solidFill>
                      <a:schemeClr val="accent1"/>
                    </a:solidFill>
                  </a:tcPr>
                </a:tc>
                <a:tc>
                  <a:txBody>
                    <a:bodyPr/>
                    <a:lstStyle/>
                    <a:p>
                      <a:pPr algn="ctr"/>
                      <a:r>
                        <a:rPr lang="fr-FR" sz="1800" b="1" kern="1200" dirty="0">
                          <a:solidFill>
                            <a:schemeClr val="bg1"/>
                          </a:solidFill>
                          <a:latin typeface="+mn-lt"/>
                          <a:ea typeface="+mn-ea"/>
                          <a:cs typeface="+mn-cs"/>
                        </a:rPr>
                        <a:t>Conclusion </a:t>
                      </a:r>
                    </a:p>
                  </a:txBody>
                  <a:tcPr anchor="ctr">
                    <a:solidFill>
                      <a:schemeClr val="accent1"/>
                    </a:solidFill>
                  </a:tcPr>
                </a:tc>
                <a:extLst>
                  <a:ext uri="{0D108BD9-81ED-4DB2-BD59-A6C34878D82A}">
                    <a16:rowId xmlns:a16="http://schemas.microsoft.com/office/drawing/2014/main" val="2373899100"/>
                  </a:ext>
                </a:extLst>
              </a:tr>
            </a:tbl>
          </a:graphicData>
        </a:graphic>
      </p:graphicFrame>
      <p:sp>
        <p:nvSpPr>
          <p:cNvPr id="2" name="Rectangle : coins arrondis 1">
            <a:extLst>
              <a:ext uri="{FF2B5EF4-FFF2-40B4-BE49-F238E27FC236}">
                <a16:creationId xmlns:a16="http://schemas.microsoft.com/office/drawing/2014/main" id="{1B8854BC-5C6F-CA6B-DD25-4165F9267E6E}"/>
              </a:ext>
            </a:extLst>
          </p:cNvPr>
          <p:cNvSpPr/>
          <p:nvPr/>
        </p:nvSpPr>
        <p:spPr>
          <a:xfrm>
            <a:off x="4345404" y="1347129"/>
            <a:ext cx="2618889" cy="648072"/>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800" b="1" dirty="0">
                <a:latin typeface="Times New Roman" panose="02020603050405020304" pitchFamily="18" charset="0"/>
                <a:cs typeface="Times New Roman" panose="02020603050405020304" pitchFamily="18" charset="0"/>
              </a:rPr>
              <a:t>Aspect Légal</a:t>
            </a:r>
            <a:r>
              <a:rPr lang="en-US" sz="1800" b="1" dirty="0">
                <a:latin typeface="Times New Roman" panose="02020603050405020304" pitchFamily="18" charset="0"/>
                <a:cs typeface="Times New Roman" panose="02020603050405020304" pitchFamily="18" charset="0"/>
              </a:rPr>
              <a:t>:</a:t>
            </a:r>
            <a:endParaRPr lang="fr-FR" sz="18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EACD051-B767-98D8-ED04-4FC220DA2F33}"/>
              </a:ext>
            </a:extLst>
          </p:cNvPr>
          <p:cNvSpPr/>
          <p:nvPr/>
        </p:nvSpPr>
        <p:spPr>
          <a:xfrm>
            <a:off x="1224278" y="2209427"/>
            <a:ext cx="9525002" cy="37033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fr-FR" sz="2000" dirty="0">
                <a:latin typeface="Times New Roman" panose="02020603050405020304" pitchFamily="18" charset="0"/>
                <a:cs typeface="Times New Roman" panose="02020603050405020304" pitchFamily="18" charset="0"/>
              </a:rPr>
              <a:t>Ces dernières années; l’industrie minière s’était accoutumée à accorder entre </a:t>
            </a:r>
            <a:r>
              <a:rPr lang="fr-FR" sz="2000" b="1" dirty="0">
                <a:latin typeface="Times New Roman" panose="02020603050405020304" pitchFamily="18" charset="0"/>
                <a:cs typeface="Times New Roman" panose="02020603050405020304" pitchFamily="18" charset="0"/>
              </a:rPr>
              <a:t>10</a:t>
            </a:r>
            <a:r>
              <a:rPr lang="en-US" sz="2000" b="1" dirty="0">
                <a:latin typeface="Times New Roman" panose="02020603050405020304" pitchFamily="18" charset="0"/>
                <a:cs typeface="Times New Roman" panose="02020603050405020304" pitchFamily="18" charset="0"/>
              </a:rPr>
              <a:t>% et 15% </a:t>
            </a:r>
            <a:r>
              <a:rPr lang="en-US" sz="2000" dirty="0">
                <a:latin typeface="Times New Roman" panose="02020603050405020304" pitchFamily="18" charset="0"/>
                <a:cs typeface="Times New Roman" panose="02020603050405020304" pitchFamily="18" charset="0"/>
              </a:rPr>
              <a:t>des </a:t>
            </a:r>
            <a:r>
              <a:rPr lang="en-US" sz="2000" dirty="0" err="1">
                <a:latin typeface="Times New Roman" panose="02020603050405020304" pitchFamily="18" charset="0"/>
                <a:cs typeface="Times New Roman" panose="02020603050405020304" pitchFamily="18" charset="0"/>
              </a:rPr>
              <a:t>projets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miniers</a:t>
            </a:r>
            <a:r>
              <a:rPr lang="en-US" sz="2000" dirty="0">
                <a:latin typeface="Times New Roman" panose="02020603050405020304" pitchFamily="18" charset="0"/>
                <a:cs typeface="Times New Roman" panose="02020603050405020304" pitchFamily="18" charset="0"/>
              </a:rPr>
              <a:t> a </a:t>
            </a:r>
            <a:r>
              <a:rPr lang="en-US" sz="2000" dirty="0" err="1">
                <a:latin typeface="Times New Roman" panose="02020603050405020304" pitchFamily="18" charset="0"/>
                <a:cs typeface="Times New Roman" panose="02020603050405020304" pitchFamily="18" charset="0"/>
              </a:rPr>
              <a:t>l’Etat</a:t>
            </a:r>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Fiscalement; </a:t>
            </a:r>
            <a:r>
              <a:rPr lang="en-US" sz="2000" dirty="0" err="1">
                <a:latin typeface="Times New Roman" panose="02020603050405020304" pitchFamily="18" charset="0"/>
                <a:cs typeface="Times New Roman" panose="02020603050405020304" pitchFamily="18" charset="0"/>
              </a:rPr>
              <a:t>alors</a:t>
            </a:r>
            <a:r>
              <a:rPr lang="en-US" sz="2000" dirty="0">
                <a:latin typeface="Times New Roman" panose="02020603050405020304" pitchFamily="18" charset="0"/>
                <a:cs typeface="Times New Roman" panose="02020603050405020304" pitchFamily="18" charset="0"/>
              </a:rPr>
              <a:t> que dans </a:t>
            </a:r>
            <a:r>
              <a:rPr lang="en-US" sz="2000" dirty="0" err="1">
                <a:latin typeface="Times New Roman" panose="02020603050405020304" pitchFamily="18" charset="0"/>
                <a:cs typeface="Times New Roman" panose="02020603050405020304" pitchFamily="18" charset="0"/>
              </a:rPr>
              <a:t>différents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juridictions</a:t>
            </a:r>
            <a:r>
              <a:rPr lang="en-US" sz="2000" dirty="0">
                <a:latin typeface="Times New Roman" panose="02020603050405020304" pitchFamily="18" charset="0"/>
                <a:cs typeface="Times New Roman" panose="02020603050405020304" pitchFamily="18" charset="0"/>
              </a:rPr>
              <a:t>, les sociétés minières sont </a:t>
            </a:r>
            <a:r>
              <a:rPr lang="en-US" sz="2000" dirty="0" err="1">
                <a:latin typeface="Times New Roman" panose="02020603050405020304" pitchFamily="18" charset="0"/>
                <a:cs typeface="Times New Roman" panose="02020603050405020304" pitchFamily="18" charset="0"/>
              </a:rPr>
              <a:t>traitées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comme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toute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autre</a:t>
            </a:r>
            <a:r>
              <a:rPr lang="en-US" sz="2000" dirty="0">
                <a:latin typeface="Times New Roman" panose="02020603050405020304" pitchFamily="18" charset="0"/>
                <a:cs typeface="Times New Roman" panose="02020603050405020304" pitchFamily="18" charset="0"/>
              </a:rPr>
              <a:t> société, au Maroc, les </a:t>
            </a:r>
            <a:r>
              <a:rPr lang="en-US" sz="2000" dirty="0" err="1">
                <a:latin typeface="Times New Roman" panose="02020603050405020304" pitchFamily="18" charset="0"/>
                <a:cs typeface="Times New Roman" panose="02020603050405020304" pitchFamily="18" charset="0"/>
              </a:rPr>
              <a:t>activités</a:t>
            </a:r>
            <a:r>
              <a:rPr lang="en-US" sz="2000" dirty="0">
                <a:latin typeface="Times New Roman" panose="02020603050405020304" pitchFamily="18" charset="0"/>
                <a:cs typeface="Times New Roman" panose="02020603050405020304" pitchFamily="18" charset="0"/>
              </a:rPr>
              <a:t> minières </a:t>
            </a:r>
            <a:r>
              <a:rPr lang="en-US" sz="2000" dirty="0" err="1">
                <a:latin typeface="Times New Roman" panose="02020603050405020304" pitchFamily="18" charset="0"/>
                <a:cs typeface="Times New Roman" panose="02020603050405020304" pitchFamily="18" charset="0"/>
              </a:rPr>
              <a:t>bénéficient</a:t>
            </a:r>
            <a:r>
              <a:rPr lang="en-US" sz="2000" dirty="0">
                <a:latin typeface="Times New Roman" panose="02020603050405020304" pitchFamily="18" charset="0"/>
                <a:cs typeface="Times New Roman" panose="02020603050405020304" pitchFamily="18" charset="0"/>
              </a:rPr>
              <a:t> de divers </a:t>
            </a:r>
            <a:r>
              <a:rPr lang="en-US" sz="2000" dirty="0" err="1">
                <a:latin typeface="Times New Roman" panose="02020603050405020304" pitchFamily="18" charset="0"/>
                <a:cs typeface="Times New Roman" panose="02020603050405020304" pitchFamily="18" charset="0"/>
              </a:rPr>
              <a:t>avantages</a:t>
            </a:r>
            <a:r>
              <a:rPr lang="en-US" sz="2000" dirty="0">
                <a:latin typeface="Times New Roman" panose="02020603050405020304" pitchFamily="18" charset="0"/>
                <a:cs typeface="Times New Roman" panose="02020603050405020304" pitchFamily="18" charset="0"/>
              </a:rPr>
              <a:t>, à </a:t>
            </a:r>
            <a:r>
              <a:rPr lang="en-US" sz="2000" dirty="0" err="1">
                <a:latin typeface="Times New Roman" panose="02020603050405020304" pitchFamily="18" charset="0"/>
                <a:cs typeface="Times New Roman" panose="02020603050405020304" pitchFamily="18" charset="0"/>
              </a:rPr>
              <a:t>l'instar</a:t>
            </a:r>
            <a:r>
              <a:rPr lang="en-US" sz="2000" dirty="0">
                <a:latin typeface="Times New Roman" panose="02020603050405020304" pitchFamily="18" charset="0"/>
                <a:cs typeface="Times New Roman" panose="02020603050405020304" pitchFamily="18" charset="0"/>
              </a:rPr>
              <a:t> de </a:t>
            </a:r>
            <a:r>
              <a:rPr lang="en-US" sz="2000" dirty="0" err="1">
                <a:latin typeface="Times New Roman" panose="02020603050405020304" pitchFamily="18" charset="0"/>
                <a:cs typeface="Times New Roman" panose="02020603050405020304" pitchFamily="18" charset="0"/>
              </a:rPr>
              <a:t>l'impôt</a:t>
            </a:r>
            <a:r>
              <a:rPr lang="en-US" sz="2000" dirty="0">
                <a:latin typeface="Times New Roman" panose="02020603050405020304" pitchFamily="18" charset="0"/>
                <a:cs typeface="Times New Roman" panose="02020603050405020304" pitchFamily="18" charset="0"/>
              </a:rPr>
              <a:t> sur les sociétés au </a:t>
            </a:r>
            <a:r>
              <a:rPr lang="en-US" sz="2000" dirty="0" err="1">
                <a:latin typeface="Times New Roman" panose="02020603050405020304" pitchFamily="18" charset="0"/>
                <a:cs typeface="Times New Roman" panose="02020603050405020304" pitchFamily="18" charset="0"/>
              </a:rPr>
              <a:t>taux</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réduit</a:t>
            </a:r>
            <a:r>
              <a:rPr lang="en-US" sz="2000" dirty="0">
                <a:latin typeface="Times New Roman" panose="02020603050405020304" pitchFamily="18" charset="0"/>
                <a:cs typeface="Times New Roman" panose="02020603050405020304" pitchFamily="18" charset="0"/>
              </a:rPr>
              <a:t> de </a:t>
            </a:r>
            <a:r>
              <a:rPr lang="en-US" sz="2000" b="1" dirty="0">
                <a:latin typeface="Times New Roman" panose="02020603050405020304" pitchFamily="18" charset="0"/>
                <a:cs typeface="Times New Roman" panose="02020603050405020304" pitchFamily="18" charset="0"/>
              </a:rPr>
              <a:t>17.5%</a:t>
            </a:r>
            <a:r>
              <a:rPr lang="en-US" sz="2000" dirty="0">
                <a:latin typeface="Times New Roman" panose="02020603050405020304" pitchFamily="18" charset="0"/>
                <a:cs typeface="Times New Roman" panose="02020603050405020304" pitchFamily="18" charset="0"/>
              </a:rPr>
              <a:t> et d’un </a:t>
            </a:r>
            <a:r>
              <a:rPr lang="en-US" sz="2000" dirty="0" err="1">
                <a:latin typeface="Times New Roman" panose="02020603050405020304" pitchFamily="18" charset="0"/>
                <a:cs typeface="Times New Roman" panose="02020603050405020304" pitchFamily="18" charset="0"/>
              </a:rPr>
              <a:t>taux</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d’imposition</a:t>
            </a:r>
            <a:r>
              <a:rPr lang="en-US" sz="2000" dirty="0">
                <a:latin typeface="Times New Roman" panose="02020603050405020304" pitchFamily="18" charset="0"/>
                <a:cs typeface="Times New Roman" panose="02020603050405020304" pitchFamily="18" charset="0"/>
              </a:rPr>
              <a:t> sur le revenue permanent de </a:t>
            </a:r>
            <a:r>
              <a:rPr lang="en-US" sz="2000" b="1" dirty="0">
                <a:latin typeface="Times New Roman" panose="02020603050405020304" pitchFamily="18" charset="0"/>
                <a:cs typeface="Times New Roman" panose="02020603050405020304" pitchFamily="18" charset="0"/>
              </a:rPr>
              <a:t>20%</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Les </a:t>
            </a:r>
            <a:r>
              <a:rPr lang="en-US" sz="2000" dirty="0" err="1">
                <a:latin typeface="Times New Roman" panose="02020603050405020304" pitchFamily="18" charset="0"/>
                <a:cs typeface="Times New Roman" panose="02020603050405020304" pitchFamily="18" charset="0"/>
              </a:rPr>
              <a:t>sociétes</a:t>
            </a:r>
            <a:r>
              <a:rPr lang="en-US" sz="2000" dirty="0">
                <a:latin typeface="Times New Roman" panose="02020603050405020304" pitchFamily="18" charset="0"/>
                <a:cs typeface="Times New Roman" panose="02020603050405020304" pitchFamily="18" charset="0"/>
              </a:rPr>
              <a:t> minières font également l’objet d’une taxe minière annuelle </a:t>
            </a:r>
            <a:r>
              <a:rPr lang="en-US" sz="2000" dirty="0" err="1">
                <a:latin typeface="Times New Roman" panose="02020603050405020304" pitchFamily="18" charset="0"/>
                <a:cs typeface="Times New Roman" panose="02020603050405020304" pitchFamily="18" charset="0"/>
              </a:rPr>
              <a:t>allant</a:t>
            </a:r>
            <a:r>
              <a:rPr lang="en-US" sz="2000" dirty="0">
                <a:latin typeface="Times New Roman" panose="02020603050405020304" pitchFamily="18" charset="0"/>
                <a:cs typeface="Times New Roman" panose="02020603050405020304" pitchFamily="18" charset="0"/>
              </a:rPr>
              <a:t> d’un </a:t>
            </a:r>
            <a:r>
              <a:rPr lang="fr-FR" sz="2000" dirty="0">
                <a:latin typeface="Times New Roman" panose="02020603050405020304" pitchFamily="18" charset="0"/>
                <a:cs typeface="Times New Roman" panose="02020603050405020304" pitchFamily="18" charset="0"/>
              </a:rPr>
              <a:t>à </a:t>
            </a:r>
            <a:r>
              <a:rPr lang="en-US" sz="2000" dirty="0">
                <a:latin typeface="Times New Roman" panose="02020603050405020304" pitchFamily="18" charset="0"/>
                <a:cs typeface="Times New Roman" panose="02020603050405020304" pitchFamily="18" charset="0"/>
              </a:rPr>
              <a:t>trois dirhams par </a:t>
            </a:r>
            <a:r>
              <a:rPr lang="en-US" sz="2000" dirty="0" err="1">
                <a:latin typeface="Times New Roman" panose="02020603050405020304" pitchFamily="18" charset="0"/>
                <a:cs typeface="Times New Roman" panose="02020603050405020304" pitchFamily="18" charset="0"/>
              </a:rPr>
              <a:t>tonne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extraite</a:t>
            </a:r>
            <a:r>
              <a:rPr lang="en-US" sz="2000" dirty="0">
                <a:latin typeface="Times New Roman" panose="02020603050405020304" pitchFamily="18" charset="0"/>
                <a:cs typeface="Times New Roman" panose="02020603050405020304" pitchFamily="18" charset="0"/>
              </a:rPr>
              <a:t>, et </a:t>
            </a:r>
            <a:r>
              <a:rPr lang="en-US" sz="2000" dirty="0" err="1">
                <a:latin typeface="Times New Roman" panose="02020603050405020304" pitchFamily="18" charset="0"/>
                <a:cs typeface="Times New Roman" panose="02020603050405020304" pitchFamily="18" charset="0"/>
              </a:rPr>
              <a:t>dont</a:t>
            </a:r>
            <a:r>
              <a:rPr lang="en-US" sz="2000" dirty="0">
                <a:latin typeface="Times New Roman" panose="02020603050405020304" pitchFamily="18" charset="0"/>
                <a:cs typeface="Times New Roman" panose="02020603050405020304" pitchFamily="18" charset="0"/>
              </a:rPr>
              <a:t> le </a:t>
            </a:r>
            <a:r>
              <a:rPr lang="en-US" sz="2000" dirty="0" err="1">
                <a:latin typeface="Times New Roman" panose="02020603050405020304" pitchFamily="18" charset="0"/>
                <a:cs typeface="Times New Roman" panose="02020603050405020304" pitchFamily="18" charset="0"/>
              </a:rPr>
              <a:t>montant</a:t>
            </a:r>
            <a:r>
              <a:rPr lang="en-US" sz="2000" dirty="0">
                <a:latin typeface="Times New Roman" panose="02020603050405020304" pitchFamily="18" charset="0"/>
                <a:cs typeface="Times New Roman" panose="02020603050405020304" pitchFamily="18" charset="0"/>
              </a:rPr>
              <a:t> exact </a:t>
            </a:r>
            <a:r>
              <a:rPr lang="en-US" sz="2000" dirty="0" err="1">
                <a:latin typeface="Times New Roman" panose="02020603050405020304" pitchFamily="18" charset="0"/>
                <a:cs typeface="Times New Roman" panose="02020603050405020304" pitchFamily="18" charset="0"/>
              </a:rPr>
              <a:t>est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fixé</a:t>
            </a:r>
            <a:r>
              <a:rPr lang="en-US" sz="2000" dirty="0">
                <a:latin typeface="Times New Roman" panose="02020603050405020304" pitchFamily="18" charset="0"/>
                <a:cs typeface="Times New Roman" panose="02020603050405020304" pitchFamily="18" charset="0"/>
              </a:rPr>
              <a:t> par les autorités regionals des territoires </a:t>
            </a:r>
            <a:r>
              <a:rPr lang="en-US" sz="2000" dirty="0" err="1">
                <a:latin typeface="Times New Roman" panose="02020603050405020304" pitchFamily="18" charset="0"/>
                <a:cs typeface="Times New Roman" panose="02020603050405020304" pitchFamily="18" charset="0"/>
              </a:rPr>
              <a:t>ou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l’activité</a:t>
            </a:r>
            <a:r>
              <a:rPr lang="en-US" sz="2000" dirty="0">
                <a:latin typeface="Times New Roman" panose="02020603050405020304" pitchFamily="18" charset="0"/>
                <a:cs typeface="Times New Roman" panose="02020603050405020304" pitchFamily="18" charset="0"/>
              </a:rPr>
              <a:t> minière </a:t>
            </a:r>
            <a:r>
              <a:rPr lang="en-US" sz="2000" dirty="0" err="1">
                <a:latin typeface="Times New Roman" panose="02020603050405020304" pitchFamily="18" charset="0"/>
                <a:cs typeface="Times New Roman" panose="02020603050405020304" pitchFamily="18" charset="0"/>
              </a:rPr>
              <a:t>est</a:t>
            </a:r>
            <a:r>
              <a:rPr lang="en-US" sz="2000" dirty="0">
                <a:latin typeface="Times New Roman" panose="02020603050405020304" pitchFamily="18" charset="0"/>
                <a:cs typeface="Times New Roman" panose="02020603050405020304" pitchFamily="18" charset="0"/>
              </a:rPr>
              <a:t> implantée.</a:t>
            </a:r>
            <a:endParaRPr lang="fr-FR" sz="2000" dirty="0">
              <a:latin typeface="Times New Roman" panose="02020603050405020304" pitchFamily="18" charset="0"/>
              <a:cs typeface="Times New Roman" panose="02020603050405020304" pitchFamily="18" charset="0"/>
            </a:endParaRPr>
          </a:p>
        </p:txBody>
      </p:sp>
      <p:pic>
        <p:nvPicPr>
          <p:cNvPr id="12" name="Picture 8">
            <a:extLst>
              <a:ext uri="{FF2B5EF4-FFF2-40B4-BE49-F238E27FC236}">
                <a16:creationId xmlns:a16="http://schemas.microsoft.com/office/drawing/2014/main" id="{D13D23A2-8354-6F78-9259-1D626B41A2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5280" y="5201922"/>
            <a:ext cx="1706878" cy="1656077"/>
          </a:xfrm>
          <a:prstGeom prst="rect">
            <a:avLst/>
          </a:prstGeom>
        </p:spPr>
      </p:pic>
      <p:pic>
        <p:nvPicPr>
          <p:cNvPr id="13" name="Image 12">
            <a:extLst>
              <a:ext uri="{FF2B5EF4-FFF2-40B4-BE49-F238E27FC236}">
                <a16:creationId xmlns:a16="http://schemas.microsoft.com/office/drawing/2014/main" id="{72F822E7-2A8E-1D00-46EC-D8D6EEF1C4FC}"/>
              </a:ext>
            </a:extLst>
          </p:cNvPr>
          <p:cNvPicPr>
            <a:picLocks noChangeAspect="1"/>
          </p:cNvPicPr>
          <p:nvPr/>
        </p:nvPicPr>
        <p:blipFill>
          <a:blip r:embed="rId3"/>
          <a:stretch>
            <a:fillRect/>
          </a:stretch>
        </p:blipFill>
        <p:spPr>
          <a:xfrm>
            <a:off x="127000" y="774327"/>
            <a:ext cx="1435100" cy="1435100"/>
          </a:xfrm>
          <a:prstGeom prst="rect">
            <a:avLst/>
          </a:prstGeom>
        </p:spPr>
      </p:pic>
    </p:spTree>
    <p:extLst>
      <p:ext uri="{BB962C8B-B14F-4D97-AF65-F5344CB8AC3E}">
        <p14:creationId xmlns:p14="http://schemas.microsoft.com/office/powerpoint/2010/main" val="428312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7">
            <a:extLst>
              <a:ext uri="{FF2B5EF4-FFF2-40B4-BE49-F238E27FC236}">
                <a16:creationId xmlns:a16="http://schemas.microsoft.com/office/drawing/2014/main" id="{96F4463D-A994-41AB-9E19-5607AE027C48}"/>
              </a:ext>
            </a:extLst>
          </p:cNvPr>
          <p:cNvSpPr>
            <a:spLocks noChangeArrowheads="1"/>
          </p:cNvSpPr>
          <p:nvPr/>
        </p:nvSpPr>
        <p:spPr bwMode="auto">
          <a:xfrm>
            <a:off x="10056817"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a:solidFill>
                  <a:srgbClr val="1E4C7C"/>
                </a:solidFill>
                <a:latin typeface="Arial" charset="0"/>
              </a:rPr>
              <a:pPr algn="r"/>
              <a:t>9</a:t>
            </a:fld>
            <a:endParaRPr lang="fr-FR" sz="1200" b="1" dirty="0">
              <a:solidFill>
                <a:srgbClr val="1E4C7C"/>
              </a:solidFill>
              <a:latin typeface="Arial" charset="0"/>
            </a:endParaRPr>
          </a:p>
        </p:txBody>
      </p:sp>
      <p:sp>
        <p:nvSpPr>
          <p:cNvPr id="23" name="AutoShape 16">
            <a:extLst>
              <a:ext uri="{FF2B5EF4-FFF2-40B4-BE49-F238E27FC236}">
                <a16:creationId xmlns:a16="http://schemas.microsoft.com/office/drawing/2014/main" id="{55B9FE57-0DF0-4481-B20C-4AF86BFD18AD}"/>
              </a:ext>
            </a:extLst>
          </p:cNvPr>
          <p:cNvSpPr>
            <a:spLocks noChangeArrowheads="1"/>
          </p:cNvSpPr>
          <p:nvPr/>
        </p:nvSpPr>
        <p:spPr bwMode="auto">
          <a:xfrm>
            <a:off x="8686804" y="6318250"/>
            <a:ext cx="1368425" cy="431800"/>
          </a:xfrm>
          <a:prstGeom prst="roundRect">
            <a:avLst>
              <a:gd name="adj" fmla="val 50000"/>
            </a:avLst>
          </a:prstGeom>
          <a:solidFill>
            <a:schemeClr val="bg1"/>
          </a:solidFill>
          <a:ln w="57150">
            <a:solidFill>
              <a:srgbClr val="1E4C7C"/>
            </a:solidFill>
            <a:round/>
            <a:headEnd/>
            <a:tailEnd/>
          </a:ln>
          <a:effectLst/>
        </p:spPr>
        <p:txBody>
          <a:bodyPr wrap="none" anchor="ctr">
            <a:prstTxWarp prst="textNoShape">
              <a:avLst/>
            </a:prstTxWarp>
          </a:bodyPr>
          <a:lstStyle/>
          <a:p>
            <a:endParaRPr lang="fr-FR"/>
          </a:p>
        </p:txBody>
      </p:sp>
      <p:sp>
        <p:nvSpPr>
          <p:cNvPr id="24" name="Rectangle 23">
            <a:extLst>
              <a:ext uri="{FF2B5EF4-FFF2-40B4-BE49-F238E27FC236}">
                <a16:creationId xmlns:a16="http://schemas.microsoft.com/office/drawing/2014/main" id="{701A7AC8-13AF-4502-8A1A-97200E396696}"/>
              </a:ext>
            </a:extLst>
          </p:cNvPr>
          <p:cNvSpPr>
            <a:spLocks noChangeArrowheads="1"/>
          </p:cNvSpPr>
          <p:nvPr/>
        </p:nvSpPr>
        <p:spPr bwMode="auto">
          <a:xfrm>
            <a:off x="1524000" y="6508757"/>
            <a:ext cx="9144000" cy="358775"/>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27" name="Rectangle 26">
            <a:extLst>
              <a:ext uri="{FF2B5EF4-FFF2-40B4-BE49-F238E27FC236}">
                <a16:creationId xmlns:a16="http://schemas.microsoft.com/office/drawing/2014/main" id="{E7D5C9CE-077D-41D3-B1AF-43CBA3948BB8}"/>
              </a:ext>
            </a:extLst>
          </p:cNvPr>
          <p:cNvSpPr>
            <a:spLocks noChangeArrowheads="1"/>
          </p:cNvSpPr>
          <p:nvPr/>
        </p:nvSpPr>
        <p:spPr bwMode="auto">
          <a:xfrm>
            <a:off x="1524000" y="6461125"/>
            <a:ext cx="9144000" cy="406400"/>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28" name="Rectangle 27">
            <a:extLst>
              <a:ext uri="{FF2B5EF4-FFF2-40B4-BE49-F238E27FC236}">
                <a16:creationId xmlns:a16="http://schemas.microsoft.com/office/drawing/2014/main" id="{D7850EA7-DECA-4172-B3DC-6BCD1C3376CB}"/>
              </a:ext>
            </a:extLst>
          </p:cNvPr>
          <p:cNvSpPr>
            <a:spLocks noChangeArrowheads="1"/>
          </p:cNvSpPr>
          <p:nvPr/>
        </p:nvSpPr>
        <p:spPr bwMode="auto">
          <a:xfrm>
            <a:off x="0" y="6445250"/>
            <a:ext cx="12192000" cy="45719"/>
          </a:xfrm>
          <a:prstGeom prst="rect">
            <a:avLst/>
          </a:prstGeom>
          <a:solidFill>
            <a:srgbClr val="174A7C"/>
          </a:solidFill>
          <a:ln w="9525">
            <a:noFill/>
            <a:miter lim="800000"/>
            <a:headEnd/>
            <a:tailEnd/>
          </a:ln>
          <a:effectLst/>
        </p:spPr>
        <p:txBody>
          <a:bodyPr wrap="none" anchor="ctr">
            <a:prstTxWarp prst="textNoShape">
              <a:avLst/>
            </a:prstTxWarp>
          </a:bodyPr>
          <a:lstStyle/>
          <a:p>
            <a:endParaRPr lang="fr-FR"/>
          </a:p>
        </p:txBody>
      </p:sp>
      <p:sp>
        <p:nvSpPr>
          <p:cNvPr id="29" name="AutoShape 20">
            <a:extLst>
              <a:ext uri="{FF2B5EF4-FFF2-40B4-BE49-F238E27FC236}">
                <a16:creationId xmlns:a16="http://schemas.microsoft.com/office/drawing/2014/main" id="{6A7A509C-D6BF-48B7-993E-8F3A32170E18}"/>
              </a:ext>
            </a:extLst>
          </p:cNvPr>
          <p:cNvSpPr>
            <a:spLocks noChangeArrowheads="1"/>
          </p:cNvSpPr>
          <p:nvPr/>
        </p:nvSpPr>
        <p:spPr bwMode="auto">
          <a:xfrm>
            <a:off x="8709029" y="6343650"/>
            <a:ext cx="1325563" cy="376238"/>
          </a:xfrm>
          <a:prstGeom prst="roundRect">
            <a:avLst>
              <a:gd name="adj" fmla="val 50000"/>
            </a:avLst>
          </a:prstGeom>
          <a:solidFill>
            <a:schemeClr val="bg1"/>
          </a:solidFill>
          <a:ln w="57150">
            <a:noFill/>
            <a:round/>
            <a:headEnd/>
            <a:tailEnd/>
          </a:ln>
          <a:effectLst/>
        </p:spPr>
        <p:txBody>
          <a:bodyPr wrap="none" anchor="ctr">
            <a:prstTxWarp prst="textNoShape">
              <a:avLst/>
            </a:prstTxWarp>
          </a:bodyPr>
          <a:lstStyle/>
          <a:p>
            <a:endParaRPr lang="fr-FR"/>
          </a:p>
        </p:txBody>
      </p:sp>
      <p:sp>
        <p:nvSpPr>
          <p:cNvPr id="30" name="Rectangle 29">
            <a:extLst>
              <a:ext uri="{FF2B5EF4-FFF2-40B4-BE49-F238E27FC236}">
                <a16:creationId xmlns:a16="http://schemas.microsoft.com/office/drawing/2014/main" id="{12CBFE53-4129-483C-8136-EE9370C3E766}"/>
              </a:ext>
            </a:extLst>
          </p:cNvPr>
          <p:cNvSpPr>
            <a:spLocks noChangeArrowheads="1"/>
          </p:cNvSpPr>
          <p:nvPr/>
        </p:nvSpPr>
        <p:spPr bwMode="auto">
          <a:xfrm>
            <a:off x="11114778"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smtClean="0">
                <a:solidFill>
                  <a:srgbClr val="1E4C7C"/>
                </a:solidFill>
                <a:latin typeface="Arial" charset="0"/>
              </a:rPr>
              <a:pPr algn="r"/>
              <a:t>9</a:t>
            </a:fld>
            <a:endParaRPr lang="fr-FR" sz="1200" b="1" dirty="0">
              <a:solidFill>
                <a:srgbClr val="1E4C7C"/>
              </a:solidFill>
              <a:latin typeface="Arial"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2004518256"/>
              </p:ext>
            </p:extLst>
          </p:nvPr>
        </p:nvGraphicFramePr>
        <p:xfrm>
          <a:off x="-1" y="-54606"/>
          <a:ext cx="12192001" cy="731520"/>
        </p:xfrm>
        <a:graphic>
          <a:graphicData uri="http://schemas.openxmlformats.org/drawingml/2006/table">
            <a:tbl>
              <a:tblPr>
                <a:tableStyleId>{93296810-A885-4BE3-A3E7-6D5BEEA58F35}</a:tableStyleId>
              </a:tblPr>
              <a:tblGrid>
                <a:gridCol w="1666241">
                  <a:extLst>
                    <a:ext uri="{9D8B030D-6E8A-4147-A177-3AD203B41FA5}">
                      <a16:colId xmlns:a16="http://schemas.microsoft.com/office/drawing/2014/main" val="3884863499"/>
                    </a:ext>
                  </a:extLst>
                </a:gridCol>
                <a:gridCol w="1910080">
                  <a:extLst>
                    <a:ext uri="{9D8B030D-6E8A-4147-A177-3AD203B41FA5}">
                      <a16:colId xmlns:a16="http://schemas.microsoft.com/office/drawing/2014/main" val="131542050"/>
                    </a:ext>
                  </a:extLst>
                </a:gridCol>
                <a:gridCol w="1981200">
                  <a:extLst>
                    <a:ext uri="{9D8B030D-6E8A-4147-A177-3AD203B41FA5}">
                      <a16:colId xmlns:a16="http://schemas.microsoft.com/office/drawing/2014/main" val="1839694020"/>
                    </a:ext>
                  </a:extLst>
                </a:gridCol>
                <a:gridCol w="2695371">
                  <a:extLst>
                    <a:ext uri="{9D8B030D-6E8A-4147-A177-3AD203B41FA5}">
                      <a16:colId xmlns:a16="http://schemas.microsoft.com/office/drawing/2014/main" val="153074463"/>
                    </a:ext>
                  </a:extLst>
                </a:gridCol>
                <a:gridCol w="2329442">
                  <a:extLst>
                    <a:ext uri="{9D8B030D-6E8A-4147-A177-3AD203B41FA5}">
                      <a16:colId xmlns:a16="http://schemas.microsoft.com/office/drawing/2014/main" val="3800146553"/>
                    </a:ext>
                  </a:extLst>
                </a:gridCol>
                <a:gridCol w="1609667">
                  <a:extLst>
                    <a:ext uri="{9D8B030D-6E8A-4147-A177-3AD203B41FA5}">
                      <a16:colId xmlns:a16="http://schemas.microsoft.com/office/drawing/2014/main" val="902507604"/>
                    </a:ext>
                  </a:extLst>
                </a:gridCol>
              </a:tblGrid>
              <a:tr h="64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chemeClr val="bg1"/>
                          </a:solidFill>
                          <a:latin typeface="+mn-lt"/>
                          <a:ea typeface="+mn-ea"/>
                          <a:cs typeface="+mn-cs"/>
                        </a:rPr>
                        <a:t>Contexte</a:t>
                      </a:r>
                      <a:r>
                        <a:rPr lang="fr-FR" sz="1400" b="1" kern="1200" baseline="0" dirty="0">
                          <a:solidFill>
                            <a:schemeClr val="bg1"/>
                          </a:solidFill>
                          <a:latin typeface="+mn-lt"/>
                          <a:ea typeface="+mn-ea"/>
                          <a:cs typeface="+mn-cs"/>
                        </a:rPr>
                        <a:t> de l'organisme</a:t>
                      </a:r>
                      <a:endParaRPr lang="fr-FR" sz="1400" b="1" kern="1200" dirty="0">
                        <a:solidFill>
                          <a:schemeClr val="bg1"/>
                        </a:solidFill>
                        <a:latin typeface="+mn-lt"/>
                        <a:ea typeface="+mn-ea"/>
                        <a:cs typeface="+mn-cs"/>
                      </a:endParaRPr>
                    </a:p>
                  </a:txBody>
                  <a:tcPr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rgbClr val="0070C0"/>
                          </a:solidFill>
                          <a:latin typeface="+mn-lt"/>
                          <a:ea typeface="+mn-ea"/>
                          <a:cs typeface="+mn-cs"/>
                        </a:rPr>
                        <a:t>Analyse</a:t>
                      </a:r>
                      <a:r>
                        <a:rPr lang="fr-FR" sz="1400" b="1" kern="1200" baseline="0" dirty="0">
                          <a:solidFill>
                            <a:srgbClr val="0070C0"/>
                          </a:solidFill>
                          <a:latin typeface="+mn-lt"/>
                          <a:ea typeface="+mn-ea"/>
                          <a:cs typeface="+mn-cs"/>
                        </a:rPr>
                        <a:t> SWOT</a:t>
                      </a:r>
                      <a:endParaRPr lang="fr-FR" sz="1400" b="1" kern="1200" dirty="0">
                        <a:solidFill>
                          <a:srgbClr val="0070C0"/>
                        </a:solidFill>
                        <a:latin typeface="+mn-lt"/>
                        <a:ea typeface="+mn-ea"/>
                        <a:cs typeface="+mn-cs"/>
                      </a:endParaRPr>
                    </a:p>
                  </a:txBody>
                  <a:tcPr anchor="ctr">
                    <a:solidFill>
                      <a:schemeClr val="bg1"/>
                    </a:solidFill>
                  </a:tcPr>
                </a:tc>
                <a:tc>
                  <a:txBody>
                    <a:bodyPr/>
                    <a:lstStyle/>
                    <a:p>
                      <a:pPr algn="ctr"/>
                      <a:r>
                        <a:rPr lang="fr-FR" sz="1400" b="1" kern="1200" dirty="0">
                          <a:solidFill>
                            <a:schemeClr val="bg1"/>
                          </a:solidFill>
                          <a:latin typeface="+mn-lt"/>
                          <a:ea typeface="+mn-ea"/>
                          <a:cs typeface="+mn-cs"/>
                        </a:rPr>
                        <a:t>PESTEL</a:t>
                      </a:r>
                    </a:p>
                  </a:txBody>
                  <a:tcPr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400" b="1" kern="1200" dirty="0">
                        <a:solidFill>
                          <a:schemeClr val="bg1"/>
                        </a:solidFill>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chemeClr val="bg1"/>
                          </a:solidFill>
                          <a:latin typeface="+mn-lt"/>
                          <a:ea typeface="+mn-ea"/>
                          <a:cs typeface="+mn-cs"/>
                        </a:rPr>
                        <a:t>La Grille d’évaluation  de l’enjeu des AE/IE </a:t>
                      </a:r>
                    </a:p>
                  </a:txBody>
                  <a:tcPr anchor="ctr">
                    <a:solidFill>
                      <a:schemeClr val="accent1"/>
                    </a:solidFill>
                  </a:tcPr>
                </a:tc>
                <a:tc>
                  <a:txBody>
                    <a:bodyPr/>
                    <a:lstStyle/>
                    <a:p>
                      <a:pPr algn="ctr"/>
                      <a:endParaRPr lang="fr-FR" sz="1400" b="1" kern="1200" dirty="0">
                        <a:solidFill>
                          <a:schemeClr val="bg1"/>
                        </a:solidFill>
                        <a:latin typeface="+mn-lt"/>
                        <a:ea typeface="+mn-ea"/>
                        <a:cs typeface="+mn-cs"/>
                      </a:endParaRPr>
                    </a:p>
                    <a:p>
                      <a:pPr algn="ctr"/>
                      <a:r>
                        <a:rPr lang="fr-FR" sz="1400" b="1" kern="1200" dirty="0">
                          <a:solidFill>
                            <a:schemeClr val="bg1"/>
                          </a:solidFill>
                          <a:latin typeface="+mn-lt"/>
                          <a:ea typeface="+mn-ea"/>
                          <a:cs typeface="+mn-cs"/>
                        </a:rPr>
                        <a:t>Les</a:t>
                      </a:r>
                      <a:r>
                        <a:rPr lang="fr-FR" sz="1400" b="1" kern="1200" baseline="0" dirty="0">
                          <a:solidFill>
                            <a:schemeClr val="bg1"/>
                          </a:solidFill>
                          <a:latin typeface="+mn-lt"/>
                          <a:ea typeface="+mn-ea"/>
                          <a:cs typeface="+mn-cs"/>
                        </a:rPr>
                        <a:t> solutions</a:t>
                      </a:r>
                      <a:endParaRPr lang="fr-FR" sz="1400" b="1" kern="1200" dirty="0">
                        <a:solidFill>
                          <a:schemeClr val="bg1"/>
                        </a:solidFill>
                        <a:latin typeface="+mn-lt"/>
                        <a:ea typeface="+mn-ea"/>
                        <a:cs typeface="+mn-cs"/>
                      </a:endParaRPr>
                    </a:p>
                    <a:p>
                      <a:pPr algn="ctr"/>
                      <a:endParaRPr lang="fr-FR" sz="1400" b="1" kern="1200" dirty="0">
                        <a:solidFill>
                          <a:schemeClr val="bg1"/>
                        </a:solidFill>
                        <a:latin typeface="+mn-lt"/>
                        <a:ea typeface="+mn-ea"/>
                        <a:cs typeface="+mn-cs"/>
                      </a:endParaRPr>
                    </a:p>
                  </a:txBody>
                  <a:tcPr anchor="ctr">
                    <a:solidFill>
                      <a:schemeClr val="accent1"/>
                    </a:solidFill>
                  </a:tcPr>
                </a:tc>
                <a:tc>
                  <a:txBody>
                    <a:bodyPr/>
                    <a:lstStyle/>
                    <a:p>
                      <a:pPr algn="ctr"/>
                      <a:r>
                        <a:rPr lang="fr-FR" sz="1400" b="1" kern="1200" dirty="0">
                          <a:solidFill>
                            <a:schemeClr val="bg1"/>
                          </a:solidFill>
                          <a:latin typeface="+mn-lt"/>
                          <a:ea typeface="+mn-ea"/>
                          <a:cs typeface="+mn-cs"/>
                        </a:rPr>
                        <a:t>Conclusion </a:t>
                      </a:r>
                    </a:p>
                  </a:txBody>
                  <a:tcPr anchor="ctr">
                    <a:solidFill>
                      <a:schemeClr val="accent1"/>
                    </a:solidFill>
                  </a:tcPr>
                </a:tc>
                <a:extLst>
                  <a:ext uri="{0D108BD9-81ED-4DB2-BD59-A6C34878D82A}">
                    <a16:rowId xmlns:a16="http://schemas.microsoft.com/office/drawing/2014/main" val="2373899100"/>
                  </a:ext>
                </a:extLst>
              </a:tr>
            </a:tbl>
          </a:graphicData>
        </a:graphic>
      </p:graphicFrame>
      <p:pic>
        <p:nvPicPr>
          <p:cNvPr id="8" name="Image 7">
            <a:extLst>
              <a:ext uri="{FF2B5EF4-FFF2-40B4-BE49-F238E27FC236}">
                <a16:creationId xmlns:a16="http://schemas.microsoft.com/office/drawing/2014/main" id="{7CCA3653-217A-370C-E7E6-95F89F5D89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19198" y="6352198"/>
            <a:ext cx="961611" cy="470877"/>
          </a:xfrm>
          <a:prstGeom prst="rect">
            <a:avLst/>
          </a:prstGeom>
        </p:spPr>
      </p:pic>
      <p:sp>
        <p:nvSpPr>
          <p:cNvPr id="4" name="Rectangle avec coin arrondi 3"/>
          <p:cNvSpPr/>
          <p:nvPr/>
        </p:nvSpPr>
        <p:spPr>
          <a:xfrm>
            <a:off x="5745552" y="1424930"/>
            <a:ext cx="3472670" cy="2003747"/>
          </a:xfrm>
          <a:prstGeom prst="round1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sz="2400" dirty="0">
              <a:solidFill>
                <a:schemeClr val="tx1"/>
              </a:solidFill>
            </a:endParaRPr>
          </a:p>
        </p:txBody>
      </p:sp>
      <p:sp>
        <p:nvSpPr>
          <p:cNvPr id="6" name="Rectangle avec coin arrondi 5"/>
          <p:cNvSpPr/>
          <p:nvPr/>
        </p:nvSpPr>
        <p:spPr>
          <a:xfrm rot="10800000" flipV="1">
            <a:off x="1884216" y="1424930"/>
            <a:ext cx="3834642" cy="2033876"/>
          </a:xfrm>
          <a:prstGeom prst="round1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dirty="0"/>
          </a:p>
        </p:txBody>
      </p:sp>
      <p:sp>
        <p:nvSpPr>
          <p:cNvPr id="7" name="Rectangle avec coin arrondi 6"/>
          <p:cNvSpPr/>
          <p:nvPr/>
        </p:nvSpPr>
        <p:spPr>
          <a:xfrm flipV="1">
            <a:off x="5679651" y="3439699"/>
            <a:ext cx="3510532" cy="2159699"/>
          </a:xfrm>
          <a:prstGeom prst="round1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0" name="Rectangle avec coin arrondi 9"/>
          <p:cNvSpPr/>
          <p:nvPr/>
        </p:nvSpPr>
        <p:spPr>
          <a:xfrm rot="10800000">
            <a:off x="1884215" y="3455925"/>
            <a:ext cx="3768742" cy="2145350"/>
          </a:xfrm>
          <a:prstGeom prst="round1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dirty="0"/>
          </a:p>
        </p:txBody>
      </p:sp>
      <p:sp>
        <p:nvSpPr>
          <p:cNvPr id="11" name="Rectangle 10"/>
          <p:cNvSpPr/>
          <p:nvPr/>
        </p:nvSpPr>
        <p:spPr>
          <a:xfrm>
            <a:off x="4615880" y="3093837"/>
            <a:ext cx="2022764" cy="764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12" name="ZoneTexte 11"/>
          <p:cNvSpPr txBox="1"/>
          <p:nvPr/>
        </p:nvSpPr>
        <p:spPr>
          <a:xfrm>
            <a:off x="5096060" y="3185421"/>
            <a:ext cx="1140489" cy="523220"/>
          </a:xfrm>
          <a:prstGeom prst="rect">
            <a:avLst/>
          </a:prstGeom>
          <a:noFill/>
        </p:spPr>
        <p:txBody>
          <a:bodyPr wrap="square" rtlCol="0">
            <a:spAutoFit/>
          </a:bodyPr>
          <a:lstStyle/>
          <a:p>
            <a:r>
              <a:rPr lang="fr-FR" sz="2800" b="1" dirty="0"/>
              <a:t>SWOT</a:t>
            </a:r>
          </a:p>
        </p:txBody>
      </p:sp>
      <p:sp>
        <p:nvSpPr>
          <p:cNvPr id="13" name="ZoneTexte 12"/>
          <p:cNvSpPr txBox="1"/>
          <p:nvPr/>
        </p:nvSpPr>
        <p:spPr>
          <a:xfrm>
            <a:off x="2798619" y="1746933"/>
            <a:ext cx="2533376" cy="461665"/>
          </a:xfrm>
          <a:prstGeom prst="rect">
            <a:avLst/>
          </a:prstGeom>
          <a:noFill/>
        </p:spPr>
        <p:txBody>
          <a:bodyPr wrap="square" rtlCol="0">
            <a:spAutoFit/>
          </a:bodyPr>
          <a:lstStyle/>
          <a:p>
            <a:r>
              <a:rPr lang="fr-FR" sz="2400" dirty="0"/>
              <a:t>STRENGTH</a:t>
            </a:r>
          </a:p>
        </p:txBody>
      </p:sp>
      <p:sp>
        <p:nvSpPr>
          <p:cNvPr id="14" name="ZoneTexte 13"/>
          <p:cNvSpPr txBox="1"/>
          <p:nvPr/>
        </p:nvSpPr>
        <p:spPr>
          <a:xfrm>
            <a:off x="3092889" y="2263482"/>
            <a:ext cx="2054378" cy="461665"/>
          </a:xfrm>
          <a:prstGeom prst="rect">
            <a:avLst/>
          </a:prstGeom>
          <a:noFill/>
        </p:spPr>
        <p:txBody>
          <a:bodyPr wrap="square" rtlCol="0">
            <a:spAutoFit/>
          </a:bodyPr>
          <a:lstStyle/>
          <a:p>
            <a:r>
              <a:rPr lang="fr-FR" sz="2400" dirty="0"/>
              <a:t>FORCE</a:t>
            </a:r>
          </a:p>
        </p:txBody>
      </p:sp>
      <p:sp>
        <p:nvSpPr>
          <p:cNvPr id="15" name="ZoneTexte 14"/>
          <p:cNvSpPr txBox="1"/>
          <p:nvPr/>
        </p:nvSpPr>
        <p:spPr>
          <a:xfrm>
            <a:off x="2718898" y="3851638"/>
            <a:ext cx="2612666" cy="461665"/>
          </a:xfrm>
          <a:prstGeom prst="rect">
            <a:avLst/>
          </a:prstGeom>
          <a:noFill/>
        </p:spPr>
        <p:txBody>
          <a:bodyPr wrap="square" rtlCol="0">
            <a:spAutoFit/>
          </a:bodyPr>
          <a:lstStyle/>
          <a:p>
            <a:r>
              <a:rPr lang="fr-FR" sz="2400" dirty="0"/>
              <a:t>OPPORTUNITIES</a:t>
            </a:r>
          </a:p>
        </p:txBody>
      </p:sp>
      <p:sp>
        <p:nvSpPr>
          <p:cNvPr id="31" name="ZoneTexte 30"/>
          <p:cNvSpPr txBox="1"/>
          <p:nvPr/>
        </p:nvSpPr>
        <p:spPr>
          <a:xfrm>
            <a:off x="2778354" y="4406355"/>
            <a:ext cx="2683447" cy="461665"/>
          </a:xfrm>
          <a:prstGeom prst="rect">
            <a:avLst/>
          </a:prstGeom>
          <a:noFill/>
        </p:spPr>
        <p:txBody>
          <a:bodyPr wrap="square" rtlCol="0">
            <a:spAutoFit/>
          </a:bodyPr>
          <a:lstStyle/>
          <a:p>
            <a:r>
              <a:rPr lang="fr-FR" sz="2400" dirty="0"/>
              <a:t>OPPORTUNITES</a:t>
            </a:r>
          </a:p>
        </p:txBody>
      </p:sp>
      <p:sp>
        <p:nvSpPr>
          <p:cNvPr id="33" name="ZoneTexte 32"/>
          <p:cNvSpPr txBox="1"/>
          <p:nvPr/>
        </p:nvSpPr>
        <p:spPr>
          <a:xfrm>
            <a:off x="6392339" y="1767880"/>
            <a:ext cx="1799539" cy="461665"/>
          </a:xfrm>
          <a:prstGeom prst="rect">
            <a:avLst/>
          </a:prstGeom>
          <a:noFill/>
        </p:spPr>
        <p:txBody>
          <a:bodyPr wrap="square" rtlCol="0">
            <a:spAutoFit/>
          </a:bodyPr>
          <a:lstStyle/>
          <a:p>
            <a:r>
              <a:rPr lang="fr-FR" sz="2400" dirty="0"/>
              <a:t>WEAKNESS</a:t>
            </a:r>
          </a:p>
        </p:txBody>
      </p:sp>
      <p:sp>
        <p:nvSpPr>
          <p:cNvPr id="34" name="ZoneTexte 33"/>
          <p:cNvSpPr txBox="1"/>
          <p:nvPr/>
        </p:nvSpPr>
        <p:spPr>
          <a:xfrm>
            <a:off x="6640083" y="2326900"/>
            <a:ext cx="2068946" cy="461665"/>
          </a:xfrm>
          <a:prstGeom prst="rect">
            <a:avLst/>
          </a:prstGeom>
          <a:noFill/>
        </p:spPr>
        <p:txBody>
          <a:bodyPr wrap="square" rtlCol="0">
            <a:spAutoFit/>
          </a:bodyPr>
          <a:lstStyle/>
          <a:p>
            <a:r>
              <a:rPr lang="fr-FR" sz="2400" dirty="0"/>
              <a:t>FAIBLESSE</a:t>
            </a:r>
          </a:p>
        </p:txBody>
      </p:sp>
      <p:sp>
        <p:nvSpPr>
          <p:cNvPr id="35" name="ZoneTexte 34"/>
          <p:cNvSpPr txBox="1"/>
          <p:nvPr/>
        </p:nvSpPr>
        <p:spPr>
          <a:xfrm>
            <a:off x="6535147" y="3869223"/>
            <a:ext cx="1799539" cy="461665"/>
          </a:xfrm>
          <a:prstGeom prst="rect">
            <a:avLst/>
          </a:prstGeom>
          <a:noFill/>
        </p:spPr>
        <p:txBody>
          <a:bodyPr wrap="square" rtlCol="0">
            <a:spAutoFit/>
          </a:bodyPr>
          <a:lstStyle/>
          <a:p>
            <a:r>
              <a:rPr lang="fr-FR" sz="2400" dirty="0"/>
              <a:t>THREATS</a:t>
            </a:r>
          </a:p>
        </p:txBody>
      </p:sp>
      <p:sp>
        <p:nvSpPr>
          <p:cNvPr id="36" name="ZoneTexte 35"/>
          <p:cNvSpPr txBox="1"/>
          <p:nvPr/>
        </p:nvSpPr>
        <p:spPr>
          <a:xfrm>
            <a:off x="6493582" y="4367938"/>
            <a:ext cx="2071153" cy="461665"/>
          </a:xfrm>
          <a:prstGeom prst="rect">
            <a:avLst/>
          </a:prstGeom>
          <a:noFill/>
        </p:spPr>
        <p:txBody>
          <a:bodyPr wrap="square" rtlCol="0">
            <a:spAutoFit/>
          </a:bodyPr>
          <a:lstStyle/>
          <a:p>
            <a:r>
              <a:rPr lang="fr-FR" sz="2400" dirty="0"/>
              <a:t>MENACES</a:t>
            </a:r>
          </a:p>
        </p:txBody>
      </p:sp>
      <p:sp>
        <p:nvSpPr>
          <p:cNvPr id="37" name="ZoneTexte 36"/>
          <p:cNvSpPr txBox="1"/>
          <p:nvPr/>
        </p:nvSpPr>
        <p:spPr>
          <a:xfrm rot="16200000">
            <a:off x="811797" y="1873669"/>
            <a:ext cx="1704878" cy="461665"/>
          </a:xfrm>
          <a:prstGeom prst="rect">
            <a:avLst/>
          </a:prstGeom>
          <a:noFill/>
        </p:spPr>
        <p:txBody>
          <a:bodyPr wrap="square" rtlCol="0">
            <a:spAutoFit/>
          </a:bodyPr>
          <a:lstStyle/>
          <a:p>
            <a:r>
              <a:rPr lang="fr-FR" sz="2400" b="1" dirty="0"/>
              <a:t>Interne</a:t>
            </a:r>
          </a:p>
        </p:txBody>
      </p:sp>
      <p:sp>
        <p:nvSpPr>
          <p:cNvPr id="38" name="ZoneTexte 37"/>
          <p:cNvSpPr txBox="1"/>
          <p:nvPr/>
        </p:nvSpPr>
        <p:spPr>
          <a:xfrm rot="16200000">
            <a:off x="1008613" y="4186865"/>
            <a:ext cx="1311248" cy="461665"/>
          </a:xfrm>
          <a:prstGeom prst="rect">
            <a:avLst/>
          </a:prstGeom>
          <a:noFill/>
        </p:spPr>
        <p:txBody>
          <a:bodyPr wrap="square" rtlCol="0">
            <a:spAutoFit/>
          </a:bodyPr>
          <a:lstStyle/>
          <a:p>
            <a:r>
              <a:rPr lang="fr-FR" sz="2400" b="1" dirty="0"/>
              <a:t>Externe</a:t>
            </a:r>
          </a:p>
        </p:txBody>
      </p:sp>
      <p:pic>
        <p:nvPicPr>
          <p:cNvPr id="2" name="Image 1"/>
          <p:cNvPicPr>
            <a:picLocks noChangeAspect="1"/>
          </p:cNvPicPr>
          <p:nvPr/>
        </p:nvPicPr>
        <p:blipFill>
          <a:blip r:embed="rId4"/>
          <a:stretch>
            <a:fillRect/>
          </a:stretch>
        </p:blipFill>
        <p:spPr>
          <a:xfrm>
            <a:off x="9582537" y="4165223"/>
            <a:ext cx="2609463" cy="1998087"/>
          </a:xfrm>
          <a:prstGeom prst="rect">
            <a:avLst/>
          </a:prstGeom>
        </p:spPr>
      </p:pic>
    </p:spTree>
    <p:extLst>
      <p:ext uri="{BB962C8B-B14F-4D97-AF65-F5344CB8AC3E}">
        <p14:creationId xmlns:p14="http://schemas.microsoft.com/office/powerpoint/2010/main" val="378679091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1201</TotalTime>
  <Words>1870</Words>
  <Application>Microsoft Office PowerPoint</Application>
  <PresentationFormat>Grand écran</PresentationFormat>
  <Paragraphs>426</Paragraphs>
  <Slides>20</Slides>
  <Notes>11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20</vt:i4>
      </vt:variant>
    </vt:vector>
  </HeadingPairs>
  <TitlesOfParts>
    <vt:vector size="26" baseType="lpstr">
      <vt:lpstr>arial</vt:lpstr>
      <vt:lpstr>arial</vt:lpstr>
      <vt:lpstr>Calibri</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elagadi.mohammedikbal@gmail.com</cp:lastModifiedBy>
  <cp:revision>39</cp:revision>
  <dcterms:modified xsi:type="dcterms:W3CDTF">2023-11-30T09:39:47Z</dcterms:modified>
</cp:coreProperties>
</file>