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81" r:id="rId4"/>
    <p:sldMasterId id="2147483702" r:id="rId5"/>
    <p:sldMasterId id="2147483715" r:id="rId6"/>
    <p:sldMasterId id="2147483727" r:id="rId7"/>
    <p:sldMasterId id="2147483739" r:id="rId8"/>
    <p:sldMasterId id="2147483759" r:id="rId9"/>
    <p:sldMasterId id="2147483772" r:id="rId10"/>
    <p:sldMasterId id="2147483791" r:id="rId11"/>
    <p:sldMasterId id="2147483812" r:id="rId12"/>
    <p:sldMasterId id="2147483824" r:id="rId13"/>
  </p:sldMasterIdLst>
  <p:notesMasterIdLst>
    <p:notesMasterId r:id="rId15"/>
  </p:notesMasterIdLst>
  <p:handoutMasterIdLst>
    <p:handoutMasterId r:id="rId40"/>
  </p:handoutMasterIdLst>
  <p:sldIdLst>
    <p:sldId id="297" r:id="rId14"/>
    <p:sldId id="257" r:id="rId16"/>
    <p:sldId id="285" r:id="rId17"/>
    <p:sldId id="260" r:id="rId18"/>
    <p:sldId id="314" r:id="rId19"/>
    <p:sldId id="280" r:id="rId20"/>
    <p:sldId id="281" r:id="rId21"/>
    <p:sldId id="315" r:id="rId22"/>
    <p:sldId id="291" r:id="rId23"/>
    <p:sldId id="293" r:id="rId24"/>
    <p:sldId id="294" r:id="rId25"/>
    <p:sldId id="316" r:id="rId26"/>
    <p:sldId id="347" r:id="rId27"/>
    <p:sldId id="348" r:id="rId28"/>
    <p:sldId id="349" r:id="rId29"/>
    <p:sldId id="350" r:id="rId30"/>
    <p:sldId id="323" r:id="rId31"/>
    <p:sldId id="307" r:id="rId32"/>
    <p:sldId id="311" r:id="rId33"/>
    <p:sldId id="320" r:id="rId34"/>
    <p:sldId id="324" r:id="rId35"/>
    <p:sldId id="313" r:id="rId36"/>
    <p:sldId id="345" r:id="rId37"/>
    <p:sldId id="346" r:id="rId38"/>
    <p:sldId id="34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  <a:srgbClr val="3F3F3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2" autoAdjust="0"/>
    <p:restoredTop sz="93060" autoAdjust="0"/>
  </p:normalViewPr>
  <p:slideViewPr>
    <p:cSldViewPr snapToGrid="0" showGuides="1">
      <p:cViewPr varScale="1">
        <p:scale>
          <a:sx n="72" d="100"/>
          <a:sy n="72" d="100"/>
        </p:scale>
        <p:origin x="318" y="72"/>
      </p:cViewPr>
      <p:guideLst>
        <p:guide orient="horz" pos="213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Documents\Classeur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fr-FR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/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fr-FR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Feuil1!$A$3:$A$15</c:f>
              <c:strCache>
                <c:ptCount val="13"/>
                <c:pt idx="0">
                  <c:v>Années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strCache>
            </c:strRef>
          </c:cat>
          <c:val>
            <c:numRef>
              <c:f>Feuil1!$B$3:$B$15</c:f>
              <c:numCache>
                <c:formatCode>General</c:formatCode>
                <c:ptCount val="13"/>
                <c:pt idx="0">
                  <c:v>0</c:v>
                </c:pt>
                <c:pt idx="1">
                  <c:v>0.85</c:v>
                </c:pt>
                <c:pt idx="2">
                  <c:v>0.73</c:v>
                </c:pt>
                <c:pt idx="3">
                  <c:v>0.81</c:v>
                </c:pt>
                <c:pt idx="4">
                  <c:v>0.63</c:v>
                </c:pt>
                <c:pt idx="5">
                  <c:v>0.34</c:v>
                </c:pt>
                <c:pt idx="6">
                  <c:v>0.41</c:v>
                </c:pt>
                <c:pt idx="7">
                  <c:v>0.39</c:v>
                </c:pt>
                <c:pt idx="8">
                  <c:v>0.3</c:v>
                </c:pt>
                <c:pt idx="9">
                  <c:v>0.21</c:v>
                </c:pt>
                <c:pt idx="10">
                  <c:v>0.23</c:v>
                </c:pt>
                <c:pt idx="11">
                  <c:v>0.21</c:v>
                </c:pt>
                <c:pt idx="12">
                  <c:v>0.14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2842368"/>
        <c:axId val="252843904"/>
      </c:barChart>
      <c:catAx>
        <c:axId val="252842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fr-FR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52843904"/>
        <c:crosses val="autoZero"/>
        <c:auto val="1"/>
        <c:lblAlgn val="ctr"/>
        <c:lblOffset val="100"/>
        <c:noMultiLvlLbl val="0"/>
      </c:catAx>
      <c:valAx>
        <c:axId val="252843904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fr-FR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Eau en m3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fr-FR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52842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fr-FR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6EDB-D5CF-43D5-B52C-9785B31AAB90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1DE3-00D6-4685-9C31-743561FA019C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322F2-B3F9-4525-A8E3-F7B3C090F38D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95567-437D-4226-98FB-9972F346D0B6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58222F-4CEA-475B-A4E2-DE1721F7BF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Année universitaire : 2021/2022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A6995-277D-4C47-B075-AD85F466DE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95567-437D-4226-98FB-9972F346D0B6}" type="slidenum">
              <a:rPr lang="fr-FR" smtClean="0">
                <a:solidFill>
                  <a:prstClr val="black"/>
                </a:solidFill>
              </a:rPr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A6995-277D-4C47-B075-AD85F466DE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02E86-B87C-4223-96EE-807FD729876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73A8-BE98-41C1-86AF-F0A2797AAE2E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953393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4563428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953393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563428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8173467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8173467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8"/>
          <p:cNvSpPr txBox="1">
            <a:spLocks noGrp="1"/>
          </p:cNvSpPr>
          <p:nvPr>
            <p:ph type="subTitle" idx="7"/>
          </p:nvPr>
        </p:nvSpPr>
        <p:spPr>
          <a:xfrm>
            <a:off x="953393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8"/>
          <p:cNvSpPr txBox="1">
            <a:spLocks noGrp="1"/>
          </p:cNvSpPr>
          <p:nvPr>
            <p:ph type="subTitle" idx="8"/>
          </p:nvPr>
        </p:nvSpPr>
        <p:spPr>
          <a:xfrm>
            <a:off x="4563428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8"/>
          <p:cNvSpPr txBox="1">
            <a:spLocks noGrp="1"/>
          </p:cNvSpPr>
          <p:nvPr>
            <p:ph type="subTitle" idx="9"/>
          </p:nvPr>
        </p:nvSpPr>
        <p:spPr>
          <a:xfrm>
            <a:off x="8173467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8"/>
          <p:cNvSpPr txBox="1">
            <a:spLocks noGrp="1"/>
          </p:cNvSpPr>
          <p:nvPr>
            <p:ph type="subTitle" idx="13"/>
          </p:nvPr>
        </p:nvSpPr>
        <p:spPr>
          <a:xfrm>
            <a:off x="953393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8"/>
          <p:cNvSpPr txBox="1">
            <a:spLocks noGrp="1"/>
          </p:cNvSpPr>
          <p:nvPr>
            <p:ph type="subTitle" idx="14"/>
          </p:nvPr>
        </p:nvSpPr>
        <p:spPr>
          <a:xfrm>
            <a:off x="4563428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18"/>
          <p:cNvSpPr txBox="1">
            <a:spLocks noGrp="1"/>
          </p:cNvSpPr>
          <p:nvPr>
            <p:ph type="subTitle" idx="15"/>
          </p:nvPr>
        </p:nvSpPr>
        <p:spPr>
          <a:xfrm>
            <a:off x="8173467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18"/>
          <p:cNvSpPr/>
          <p:nvPr/>
        </p:nvSpPr>
        <p:spPr>
          <a:xfrm rot="10800000" flipH="1">
            <a:off x="0" y="-17108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 rot="10800000">
            <a:off x="10569834" y="528134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77" name="Google Shape;177;p1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hasCustomPrompt="1"/>
          </p:nvPr>
        </p:nvSpPr>
        <p:spPr>
          <a:xfrm>
            <a:off x="4698867" y="1214767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"/>
          </p:nvPr>
        </p:nvSpPr>
        <p:spPr>
          <a:xfrm>
            <a:off x="4698871" y="2667680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4698867" y="3690795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3"/>
          </p:nvPr>
        </p:nvSpPr>
        <p:spPr>
          <a:xfrm>
            <a:off x="4698871" y="5143635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93" name="Google Shape;193;p1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4" name="Google Shape;204;p20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07" name="Google Shape;207;p20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2363081" y="766180"/>
            <a:ext cx="46224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363081" y="2124613"/>
            <a:ext cx="462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/>
        </p:nvSpPr>
        <p:spPr>
          <a:xfrm>
            <a:off x="5863300" y="4500467"/>
            <a:ext cx="41760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335" u="sng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35" u="sng">
              <a:solidFill>
                <a:srgbClr val="33333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222" name="Google Shape;222;p22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226" name="Google Shape;226;p22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28" name="Google Shape;228;p22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grpSp>
            <p:nvGrpSpPr>
              <p:cNvPr id="230" name="Google Shape;230;p22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041-95FE-4AD2-A4DD-8F0574EFB0B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63-0631-4DD1-8C62-D7BA73C5B72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2067" y="1541733"/>
            <a:ext cx="7469200" cy="23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74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4600" y="4714833"/>
            <a:ext cx="3564000" cy="7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/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/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/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/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/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/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/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/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/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/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/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/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/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/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-1" fmla="*/ 0 w 182880"/>
                <a:gd name="connsiteY0-2" fmla="*/ 1664988 h 1664988"/>
                <a:gd name="connsiteX1-3" fmla="*/ 0 w 182880"/>
                <a:gd name="connsiteY1-4" fmla="*/ 0 h 1664988"/>
                <a:gd name="connsiteX2-5" fmla="*/ 130540 w 182880"/>
                <a:gd name="connsiteY2-6" fmla="*/ 3079 h 1664988"/>
                <a:gd name="connsiteX3-7" fmla="*/ 182880 w 182880"/>
                <a:gd name="connsiteY3-8" fmla="*/ 1664988 h 1664988"/>
                <a:gd name="connsiteX4-9" fmla="*/ 0 w 182880"/>
                <a:gd name="connsiteY4-10" fmla="*/ 1664988 h 1664988"/>
                <a:gd name="connsiteX0-11" fmla="*/ 0 w 182880"/>
                <a:gd name="connsiteY0-12" fmla="*/ 1664988 h 1664988"/>
                <a:gd name="connsiteX1-13" fmla="*/ 0 w 182880"/>
                <a:gd name="connsiteY1-14" fmla="*/ 0 h 1664988"/>
                <a:gd name="connsiteX2-15" fmla="*/ 68965 w 182880"/>
                <a:gd name="connsiteY2-16" fmla="*/ 6157 h 1664988"/>
                <a:gd name="connsiteX3-17" fmla="*/ 182880 w 182880"/>
                <a:gd name="connsiteY3-18" fmla="*/ 1664988 h 1664988"/>
                <a:gd name="connsiteX4-19" fmla="*/ 0 w 182880"/>
                <a:gd name="connsiteY4-20" fmla="*/ 1664988 h 1664988"/>
                <a:gd name="connsiteX0-21" fmla="*/ 0 w 182880"/>
                <a:gd name="connsiteY0-22" fmla="*/ 1664988 h 1664988"/>
                <a:gd name="connsiteX1-23" fmla="*/ 0 w 182880"/>
                <a:gd name="connsiteY1-24" fmla="*/ 0 h 1664988"/>
                <a:gd name="connsiteX2-25" fmla="*/ 133619 w 182880"/>
                <a:gd name="connsiteY2-26" fmla="*/ 3079 h 1664988"/>
                <a:gd name="connsiteX3-27" fmla="*/ 182880 w 182880"/>
                <a:gd name="connsiteY3-28" fmla="*/ 1664988 h 1664988"/>
                <a:gd name="connsiteX4-29" fmla="*/ 0 w 182880"/>
                <a:gd name="connsiteY4-30" fmla="*/ 1664988 h 16649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/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/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/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/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/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/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/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/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/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/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/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/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/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84500" y="3236016"/>
            <a:ext cx="3823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234500" y="1904393"/>
            <a:ext cx="1691200" cy="14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84300" y="4465332"/>
            <a:ext cx="382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16" name="Google Shape;16;p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" name="Google Shape;17;p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40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/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/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2067" y="1541733"/>
            <a:ext cx="7469200" cy="23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74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4600" y="4714833"/>
            <a:ext cx="3564000" cy="7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84500" y="3236016"/>
            <a:ext cx="3823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234500" y="1904393"/>
            <a:ext cx="1691200" cy="14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84300" y="4465332"/>
            <a:ext cx="382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16" name="Google Shape;16;p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" name="Google Shape;17;p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721000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94167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21000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94167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39" name="Google Shape;39;p5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8600" y="2305767"/>
            <a:ext cx="51276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6964800" y="1631367"/>
            <a:ext cx="4113200" cy="446040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0" y="5130800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41167" y="2360000"/>
            <a:ext cx="6708000" cy="21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63" name="Google Shape;63;p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660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63931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3840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 rot="5400000">
            <a:off x="-66879" y="378166"/>
            <a:ext cx="1106461" cy="391569"/>
            <a:chOff x="469350" y="4971100"/>
            <a:chExt cx="605550" cy="214300"/>
          </a:xfrm>
        </p:grpSpPr>
        <p:sp>
          <p:nvSpPr>
            <p:cNvPr id="79" name="Google Shape;79;p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1944567"/>
            <a:ext cx="7480800" cy="1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355600" y="4172167"/>
            <a:ext cx="3496000" cy="8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979827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8027163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3979827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8027163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979833" y="593367"/>
            <a:ext cx="7252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5092033" y="1833735"/>
            <a:ext cx="978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5093433" y="4138611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9140767" y="1834820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9140767" y="4138613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3979827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3"/>
          <p:cNvSpPr txBox="1">
            <a:spLocks noGrp="1"/>
          </p:cNvSpPr>
          <p:nvPr>
            <p:ph type="subTitle" idx="13"/>
          </p:nvPr>
        </p:nvSpPr>
        <p:spPr>
          <a:xfrm>
            <a:off x="3979827" y="483680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8027163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8027163" y="4836804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9" name="Google Shape;109;p1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10" name="Google Shape;110;p1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119" name="Google Shape;119;p1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960000" y="1770267"/>
            <a:ext cx="5842800" cy="1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956527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4538400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>
            <a:spLocks noGrp="1"/>
          </p:cNvSpPr>
          <p:nvPr>
            <p:ph type="subTitle" idx="3"/>
          </p:nvPr>
        </p:nvSpPr>
        <p:spPr>
          <a:xfrm>
            <a:off x="8133859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956527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8133859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4538400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9" name="Google Shape;149;p17"/>
          <p:cNvSpPr/>
          <p:nvPr/>
        </p:nvSpPr>
        <p:spPr>
          <a:xfrm rot="10800000">
            <a:off x="10569834" y="526640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 rot="5400000" flipH="1">
            <a:off x="-66879" y="6082800"/>
            <a:ext cx="1106461" cy="391569"/>
            <a:chOff x="469350" y="4971100"/>
            <a:chExt cx="605550" cy="214300"/>
          </a:xfrm>
        </p:grpSpPr>
        <p:sp>
          <p:nvSpPr>
            <p:cNvPr id="151" name="Google Shape;151;p17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953393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4563428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953393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563428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8173467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8173467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8"/>
          <p:cNvSpPr txBox="1">
            <a:spLocks noGrp="1"/>
          </p:cNvSpPr>
          <p:nvPr>
            <p:ph type="subTitle" idx="7"/>
          </p:nvPr>
        </p:nvSpPr>
        <p:spPr>
          <a:xfrm>
            <a:off x="953393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8"/>
          <p:cNvSpPr txBox="1">
            <a:spLocks noGrp="1"/>
          </p:cNvSpPr>
          <p:nvPr>
            <p:ph type="subTitle" idx="8"/>
          </p:nvPr>
        </p:nvSpPr>
        <p:spPr>
          <a:xfrm>
            <a:off x="4563428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8"/>
          <p:cNvSpPr txBox="1">
            <a:spLocks noGrp="1"/>
          </p:cNvSpPr>
          <p:nvPr>
            <p:ph type="subTitle" idx="9"/>
          </p:nvPr>
        </p:nvSpPr>
        <p:spPr>
          <a:xfrm>
            <a:off x="8173467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8"/>
          <p:cNvSpPr txBox="1">
            <a:spLocks noGrp="1"/>
          </p:cNvSpPr>
          <p:nvPr>
            <p:ph type="subTitle" idx="13"/>
          </p:nvPr>
        </p:nvSpPr>
        <p:spPr>
          <a:xfrm>
            <a:off x="953393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8"/>
          <p:cNvSpPr txBox="1">
            <a:spLocks noGrp="1"/>
          </p:cNvSpPr>
          <p:nvPr>
            <p:ph type="subTitle" idx="14"/>
          </p:nvPr>
        </p:nvSpPr>
        <p:spPr>
          <a:xfrm>
            <a:off x="4563428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18"/>
          <p:cNvSpPr txBox="1">
            <a:spLocks noGrp="1"/>
          </p:cNvSpPr>
          <p:nvPr>
            <p:ph type="subTitle" idx="15"/>
          </p:nvPr>
        </p:nvSpPr>
        <p:spPr>
          <a:xfrm>
            <a:off x="8173467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18"/>
          <p:cNvSpPr/>
          <p:nvPr/>
        </p:nvSpPr>
        <p:spPr>
          <a:xfrm rot="10800000" flipH="1">
            <a:off x="0" y="-17108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 rot="10800000">
            <a:off x="10569834" y="528134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77" name="Google Shape;177;p1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721000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94167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21000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94167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" name="Google Shape;38;p5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39" name="Google Shape;39;p5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hasCustomPrompt="1"/>
          </p:nvPr>
        </p:nvSpPr>
        <p:spPr>
          <a:xfrm>
            <a:off x="4698867" y="1214767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"/>
          </p:nvPr>
        </p:nvSpPr>
        <p:spPr>
          <a:xfrm>
            <a:off x="4698871" y="2667680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4698867" y="3690795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3"/>
          </p:nvPr>
        </p:nvSpPr>
        <p:spPr>
          <a:xfrm>
            <a:off x="4698871" y="5143635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93" name="Google Shape;193;p1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4" name="Google Shape;204;p20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07" name="Google Shape;207;p20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2363081" y="766180"/>
            <a:ext cx="46224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363081" y="2124613"/>
            <a:ext cx="462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/>
        </p:nvSpPr>
        <p:spPr>
          <a:xfrm>
            <a:off x="5863300" y="4500467"/>
            <a:ext cx="41760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335" u="sng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35" u="sng">
              <a:solidFill>
                <a:srgbClr val="33333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222" name="Google Shape;222;p22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226" name="Google Shape;226;p22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28" name="Google Shape;228;p22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grpSp>
            <p:nvGrpSpPr>
              <p:cNvPr id="230" name="Google Shape;230;p22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rgbClr val="00A8FD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41" name="Google Shape;241;p2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42" name="Google Shape;242;p2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43" name="Google Shape;243;p2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251" name="Google Shape;251;p23"/>
          <p:cNvGrpSpPr/>
          <p:nvPr/>
        </p:nvGrpSpPr>
        <p:grpSpPr>
          <a:xfrm rot="10800000" flipH="1">
            <a:off x="845631" y="-1352914"/>
            <a:ext cx="2570716" cy="2564561"/>
            <a:chOff x="2786850" y="3855175"/>
            <a:chExt cx="1430825" cy="1427400"/>
          </a:xfrm>
        </p:grpSpPr>
        <p:sp>
          <p:nvSpPr>
            <p:cNvPr id="252" name="Google Shape;252;p23"/>
            <p:cNvSpPr/>
            <p:nvPr/>
          </p:nvSpPr>
          <p:spPr>
            <a:xfrm>
              <a:off x="2827550" y="3891775"/>
              <a:ext cx="1390125" cy="1390800"/>
            </a:xfrm>
            <a:custGeom>
              <a:avLst/>
              <a:gdLst/>
              <a:ahLst/>
              <a:cxnLst/>
              <a:rect l="l" t="t" r="r" b="b"/>
              <a:pathLst>
                <a:path w="55605" h="55632" fill="none" extrusionOk="0">
                  <a:moveTo>
                    <a:pt x="0" y="1"/>
                  </a:moveTo>
                  <a:lnTo>
                    <a:pt x="55604" y="55632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786850" y="3855175"/>
              <a:ext cx="556075" cy="556050"/>
            </a:xfrm>
            <a:custGeom>
              <a:avLst/>
              <a:gdLst/>
              <a:ahLst/>
              <a:cxnLst/>
              <a:rect l="l" t="t" r="r" b="b"/>
              <a:pathLst>
                <a:path w="22243" h="22242" extrusionOk="0">
                  <a:moveTo>
                    <a:pt x="1" y="0"/>
                  </a:moveTo>
                  <a:lnTo>
                    <a:pt x="22243" y="22242"/>
                  </a:lnTo>
                  <a:lnTo>
                    <a:pt x="22243" y="5995"/>
                  </a:lnTo>
                  <a:cubicBezTo>
                    <a:pt x="22243" y="2686"/>
                    <a:pt x="19584" y="0"/>
                    <a:pt x="162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02E86-B87C-4223-96EE-807FD729876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ABDD-C1BC-4094-9CCA-E1215EEAB577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965A-30A2-4583-99AA-D5ECAB3953C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9A6-A5F8-44B0-8A7D-83616DF392DB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092-7291-4ED8-8941-88007064F34A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8600" y="2305767"/>
            <a:ext cx="51276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6964800" y="1631367"/>
            <a:ext cx="4113200" cy="446040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0" y="5130800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24-1922-413B-AE97-6A42EBF5BAD3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21AF-4B6C-4B81-B442-C20EA033279C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FA60-0B7F-46EF-95D5-971C8EA0CBD4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C9C-7EB8-4D7A-A410-1EADC8D8DB68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73A8-BE98-41C1-86AF-F0A2797AAE2E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041-95FE-4AD2-A4DD-8F0574EFB0B9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02E86-B87C-4223-96EE-807FD729876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ABDD-C1BC-4094-9CCA-E1215EEAB577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965A-30A2-4583-99AA-D5ECAB3953C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9A6-A5F8-44B0-8A7D-83616DF392DB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41167" y="2360000"/>
            <a:ext cx="6708000" cy="21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" name="Google Shape;62;p8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63" name="Google Shape;63;p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092-7291-4ED8-8941-88007064F34A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24-1922-413B-AE97-6A42EBF5BAD3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21AF-4B6C-4B81-B442-C20EA033279C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FA60-0B7F-46EF-95D5-971C8EA0CBD4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C9C-7EB8-4D7A-A410-1EADC8D8DB68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73A8-BE98-41C1-86AF-F0A2797AAE2E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041-95FE-4AD2-A4DD-8F0574EFB0B9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660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63931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>
            <a:off x="3840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" name="Google Shape;78;p9"/>
          <p:cNvGrpSpPr/>
          <p:nvPr/>
        </p:nvGrpSpPr>
        <p:grpSpPr>
          <a:xfrm rot="5400000">
            <a:off x="-66879" y="378166"/>
            <a:ext cx="1106461" cy="391569"/>
            <a:chOff x="469350" y="4971100"/>
            <a:chExt cx="605550" cy="214300"/>
          </a:xfrm>
        </p:grpSpPr>
        <p:sp>
          <p:nvSpPr>
            <p:cNvPr id="79" name="Google Shape;79;p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ABDD-C1BC-4094-9CCA-E1215EEAB577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1944567"/>
            <a:ext cx="7480800" cy="1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355600" y="4172167"/>
            <a:ext cx="3496000" cy="8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979827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8027163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3979827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8027163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979833" y="593367"/>
            <a:ext cx="7252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5092033" y="1833735"/>
            <a:ext cx="978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5093433" y="4138611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9140767" y="1834820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9140767" y="4138613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3979827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3"/>
          <p:cNvSpPr txBox="1">
            <a:spLocks noGrp="1"/>
          </p:cNvSpPr>
          <p:nvPr>
            <p:ph type="subTitle" idx="13"/>
          </p:nvPr>
        </p:nvSpPr>
        <p:spPr>
          <a:xfrm>
            <a:off x="3979827" y="483680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8027163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8027163" y="4836804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9" name="Google Shape;109;p1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10" name="Google Shape;110;p1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1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960000" y="1770267"/>
            <a:ext cx="5842800" cy="1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956527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4538400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>
            <a:spLocks noGrp="1"/>
          </p:cNvSpPr>
          <p:nvPr>
            <p:ph type="subTitle" idx="3"/>
          </p:nvPr>
        </p:nvSpPr>
        <p:spPr>
          <a:xfrm>
            <a:off x="8133859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956527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8133859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4538400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9" name="Google Shape;149;p17"/>
          <p:cNvSpPr/>
          <p:nvPr/>
        </p:nvSpPr>
        <p:spPr>
          <a:xfrm rot="10800000">
            <a:off x="10569834" y="526640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7"/>
          <p:cNvGrpSpPr/>
          <p:nvPr/>
        </p:nvGrpSpPr>
        <p:grpSpPr>
          <a:xfrm rot="5400000" flipH="1">
            <a:off x="-66879" y="6082800"/>
            <a:ext cx="1106461" cy="391569"/>
            <a:chOff x="469350" y="4971100"/>
            <a:chExt cx="605550" cy="214300"/>
          </a:xfrm>
        </p:grpSpPr>
        <p:sp>
          <p:nvSpPr>
            <p:cNvPr id="151" name="Google Shape;151;p17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953393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4563428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953393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563428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8173467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8173467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8"/>
          <p:cNvSpPr txBox="1">
            <a:spLocks noGrp="1"/>
          </p:cNvSpPr>
          <p:nvPr>
            <p:ph type="subTitle" idx="7"/>
          </p:nvPr>
        </p:nvSpPr>
        <p:spPr>
          <a:xfrm>
            <a:off x="953393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8"/>
          <p:cNvSpPr txBox="1">
            <a:spLocks noGrp="1"/>
          </p:cNvSpPr>
          <p:nvPr>
            <p:ph type="subTitle" idx="8"/>
          </p:nvPr>
        </p:nvSpPr>
        <p:spPr>
          <a:xfrm>
            <a:off x="4563428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8"/>
          <p:cNvSpPr txBox="1">
            <a:spLocks noGrp="1"/>
          </p:cNvSpPr>
          <p:nvPr>
            <p:ph type="subTitle" idx="9"/>
          </p:nvPr>
        </p:nvSpPr>
        <p:spPr>
          <a:xfrm>
            <a:off x="8173467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8"/>
          <p:cNvSpPr txBox="1">
            <a:spLocks noGrp="1"/>
          </p:cNvSpPr>
          <p:nvPr>
            <p:ph type="subTitle" idx="13"/>
          </p:nvPr>
        </p:nvSpPr>
        <p:spPr>
          <a:xfrm>
            <a:off x="953393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8"/>
          <p:cNvSpPr txBox="1">
            <a:spLocks noGrp="1"/>
          </p:cNvSpPr>
          <p:nvPr>
            <p:ph type="subTitle" idx="14"/>
          </p:nvPr>
        </p:nvSpPr>
        <p:spPr>
          <a:xfrm>
            <a:off x="4563428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18"/>
          <p:cNvSpPr txBox="1">
            <a:spLocks noGrp="1"/>
          </p:cNvSpPr>
          <p:nvPr>
            <p:ph type="subTitle" idx="15"/>
          </p:nvPr>
        </p:nvSpPr>
        <p:spPr>
          <a:xfrm>
            <a:off x="8173467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18"/>
          <p:cNvSpPr/>
          <p:nvPr/>
        </p:nvSpPr>
        <p:spPr>
          <a:xfrm rot="10800000" flipH="1">
            <a:off x="0" y="-17108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8"/>
          <p:cNvSpPr/>
          <p:nvPr/>
        </p:nvSpPr>
        <p:spPr>
          <a:xfrm rot="10800000">
            <a:off x="10569834" y="528134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6" name="Google Shape;176;p18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77" name="Google Shape;177;p1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hasCustomPrompt="1"/>
          </p:nvPr>
        </p:nvSpPr>
        <p:spPr>
          <a:xfrm>
            <a:off x="4698867" y="1214767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"/>
          </p:nvPr>
        </p:nvSpPr>
        <p:spPr>
          <a:xfrm>
            <a:off x="4698871" y="2667680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4698867" y="3690795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3"/>
          </p:nvPr>
        </p:nvSpPr>
        <p:spPr>
          <a:xfrm>
            <a:off x="4698871" y="5143635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2" name="Google Shape;192;p19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93" name="Google Shape;193;p1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4" name="Google Shape;204;p20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0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20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07" name="Google Shape;207;p20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2363081" y="766180"/>
            <a:ext cx="46224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363081" y="2124613"/>
            <a:ext cx="462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/>
        </p:nvSpPr>
        <p:spPr>
          <a:xfrm>
            <a:off x="5863300" y="4500467"/>
            <a:ext cx="41760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35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lang="en-GB" sz="1335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335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n-GB" sz="1335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335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lang="en-GB" sz="1335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335" u="sng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35" u="sng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965A-30A2-4583-99AA-D5ECAB3953C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222" name="Google Shape;222;p22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2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226" name="Google Shape;226;p22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2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8" name="Google Shape;228;p22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30" name="Google Shape;230;p22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rgbClr val="00A8FD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23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1" name="Google Shape;241;p2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42" name="Google Shape;242;p2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3" name="Google Shape;243;p2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1" name="Google Shape;251;p23"/>
          <p:cNvGrpSpPr/>
          <p:nvPr/>
        </p:nvGrpSpPr>
        <p:grpSpPr>
          <a:xfrm rot="10800000" flipH="1">
            <a:off x="845631" y="-1352914"/>
            <a:ext cx="2570716" cy="2564561"/>
            <a:chOff x="2786850" y="3855175"/>
            <a:chExt cx="1430825" cy="1427400"/>
          </a:xfrm>
        </p:grpSpPr>
        <p:sp>
          <p:nvSpPr>
            <p:cNvPr id="252" name="Google Shape;252;p23"/>
            <p:cNvSpPr/>
            <p:nvPr/>
          </p:nvSpPr>
          <p:spPr>
            <a:xfrm>
              <a:off x="2827550" y="3891775"/>
              <a:ext cx="1390125" cy="1390800"/>
            </a:xfrm>
            <a:custGeom>
              <a:avLst/>
              <a:gdLst/>
              <a:ahLst/>
              <a:cxnLst/>
              <a:rect l="l" t="t" r="r" b="b"/>
              <a:pathLst>
                <a:path w="55605" h="55632" fill="none" extrusionOk="0">
                  <a:moveTo>
                    <a:pt x="0" y="1"/>
                  </a:moveTo>
                  <a:lnTo>
                    <a:pt x="55604" y="55632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786850" y="3855175"/>
              <a:ext cx="556075" cy="556050"/>
            </a:xfrm>
            <a:custGeom>
              <a:avLst/>
              <a:gdLst/>
              <a:ahLst/>
              <a:cxnLst/>
              <a:rect l="l" t="t" r="r" b="b"/>
              <a:pathLst>
                <a:path w="22243" h="22242" extrusionOk="0">
                  <a:moveTo>
                    <a:pt x="1" y="0"/>
                  </a:moveTo>
                  <a:lnTo>
                    <a:pt x="22243" y="22242"/>
                  </a:lnTo>
                  <a:lnTo>
                    <a:pt x="22243" y="5995"/>
                  </a:lnTo>
                  <a:cubicBezTo>
                    <a:pt x="22243" y="2686"/>
                    <a:pt x="19584" y="0"/>
                    <a:pt x="162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2067" y="1541733"/>
            <a:ext cx="7469200" cy="23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74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4600" y="4714833"/>
            <a:ext cx="3564000" cy="7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84500" y="3236016"/>
            <a:ext cx="3823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234500" y="1904393"/>
            <a:ext cx="1691200" cy="14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84300" y="4465332"/>
            <a:ext cx="382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16" name="Google Shape;16;p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" name="Google Shape;17;p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721000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94167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21000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94167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39" name="Google Shape;39;p5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8600" y="2305767"/>
            <a:ext cx="51276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6964800" y="1631367"/>
            <a:ext cx="4113200" cy="446040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0" y="5130800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41167" y="2360000"/>
            <a:ext cx="6708000" cy="21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63" name="Google Shape;63;p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660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63931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3840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 rot="5400000">
            <a:off x="-66879" y="378166"/>
            <a:ext cx="1106461" cy="391569"/>
            <a:chOff x="469350" y="4971100"/>
            <a:chExt cx="605550" cy="214300"/>
          </a:xfrm>
        </p:grpSpPr>
        <p:sp>
          <p:nvSpPr>
            <p:cNvPr id="79" name="Google Shape;79;p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9A6-A5F8-44B0-8A7D-83616DF392DB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1944567"/>
            <a:ext cx="7480800" cy="1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355600" y="4172167"/>
            <a:ext cx="3496000" cy="8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979827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8027163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3979827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8027163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979833" y="593367"/>
            <a:ext cx="7252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5092033" y="1833735"/>
            <a:ext cx="978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5093433" y="4138611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9140767" y="1834820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9140767" y="4138613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3979827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3"/>
          <p:cNvSpPr txBox="1">
            <a:spLocks noGrp="1"/>
          </p:cNvSpPr>
          <p:nvPr>
            <p:ph type="subTitle" idx="13"/>
          </p:nvPr>
        </p:nvSpPr>
        <p:spPr>
          <a:xfrm>
            <a:off x="3979827" y="483680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8027163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8027163" y="4836804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9" name="Google Shape;109;p1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10" name="Google Shape;110;p1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119" name="Google Shape;119;p1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960000" y="1770267"/>
            <a:ext cx="5842800" cy="1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956527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4538400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>
            <a:spLocks noGrp="1"/>
          </p:cNvSpPr>
          <p:nvPr>
            <p:ph type="subTitle" idx="3"/>
          </p:nvPr>
        </p:nvSpPr>
        <p:spPr>
          <a:xfrm>
            <a:off x="8133859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956527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8133859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4538400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9" name="Google Shape;149;p17"/>
          <p:cNvSpPr/>
          <p:nvPr/>
        </p:nvSpPr>
        <p:spPr>
          <a:xfrm rot="10800000">
            <a:off x="10569834" y="526640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 rot="5400000" flipH="1">
            <a:off x="-66879" y="6082800"/>
            <a:ext cx="1106461" cy="391569"/>
            <a:chOff x="469350" y="4971100"/>
            <a:chExt cx="605550" cy="214300"/>
          </a:xfrm>
        </p:grpSpPr>
        <p:sp>
          <p:nvSpPr>
            <p:cNvPr id="151" name="Google Shape;151;p17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953393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4563428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953393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563428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8173467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8173467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8"/>
          <p:cNvSpPr txBox="1">
            <a:spLocks noGrp="1"/>
          </p:cNvSpPr>
          <p:nvPr>
            <p:ph type="subTitle" idx="7"/>
          </p:nvPr>
        </p:nvSpPr>
        <p:spPr>
          <a:xfrm>
            <a:off x="953393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8"/>
          <p:cNvSpPr txBox="1">
            <a:spLocks noGrp="1"/>
          </p:cNvSpPr>
          <p:nvPr>
            <p:ph type="subTitle" idx="8"/>
          </p:nvPr>
        </p:nvSpPr>
        <p:spPr>
          <a:xfrm>
            <a:off x="4563428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8"/>
          <p:cNvSpPr txBox="1">
            <a:spLocks noGrp="1"/>
          </p:cNvSpPr>
          <p:nvPr>
            <p:ph type="subTitle" idx="9"/>
          </p:nvPr>
        </p:nvSpPr>
        <p:spPr>
          <a:xfrm>
            <a:off x="8173467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8"/>
          <p:cNvSpPr txBox="1">
            <a:spLocks noGrp="1"/>
          </p:cNvSpPr>
          <p:nvPr>
            <p:ph type="subTitle" idx="13"/>
          </p:nvPr>
        </p:nvSpPr>
        <p:spPr>
          <a:xfrm>
            <a:off x="953393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8"/>
          <p:cNvSpPr txBox="1">
            <a:spLocks noGrp="1"/>
          </p:cNvSpPr>
          <p:nvPr>
            <p:ph type="subTitle" idx="14"/>
          </p:nvPr>
        </p:nvSpPr>
        <p:spPr>
          <a:xfrm>
            <a:off x="4563428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18"/>
          <p:cNvSpPr txBox="1">
            <a:spLocks noGrp="1"/>
          </p:cNvSpPr>
          <p:nvPr>
            <p:ph type="subTitle" idx="15"/>
          </p:nvPr>
        </p:nvSpPr>
        <p:spPr>
          <a:xfrm>
            <a:off x="8173467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18"/>
          <p:cNvSpPr/>
          <p:nvPr/>
        </p:nvSpPr>
        <p:spPr>
          <a:xfrm rot="10800000" flipH="1">
            <a:off x="0" y="-17108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 rot="10800000">
            <a:off x="10569834" y="528134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77" name="Google Shape;177;p1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hasCustomPrompt="1"/>
          </p:nvPr>
        </p:nvSpPr>
        <p:spPr>
          <a:xfrm>
            <a:off x="4698867" y="1214767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"/>
          </p:nvPr>
        </p:nvSpPr>
        <p:spPr>
          <a:xfrm>
            <a:off x="4698871" y="2667680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4698867" y="3690795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3"/>
          </p:nvPr>
        </p:nvSpPr>
        <p:spPr>
          <a:xfrm>
            <a:off x="4698871" y="5143635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93" name="Google Shape;193;p1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4" name="Google Shape;204;p20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07" name="Google Shape;207;p20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2363081" y="766180"/>
            <a:ext cx="46224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363081" y="2124613"/>
            <a:ext cx="462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/>
        </p:nvSpPr>
        <p:spPr>
          <a:xfrm>
            <a:off x="5863300" y="4500467"/>
            <a:ext cx="41760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335" u="sng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35" u="sng">
              <a:solidFill>
                <a:srgbClr val="33333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092-7291-4ED8-8941-88007064F34A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222" name="Google Shape;222;p22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226" name="Google Shape;226;p22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28" name="Google Shape;228;p22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grpSp>
            <p:nvGrpSpPr>
              <p:cNvPr id="230" name="Google Shape;230;p22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rgbClr val="00A8FD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41" name="Google Shape;241;p2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42" name="Google Shape;242;p2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43" name="Google Shape;243;p2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251" name="Google Shape;251;p23"/>
          <p:cNvGrpSpPr/>
          <p:nvPr/>
        </p:nvGrpSpPr>
        <p:grpSpPr>
          <a:xfrm rot="10800000" flipH="1">
            <a:off x="845631" y="-1352914"/>
            <a:ext cx="2570716" cy="2564561"/>
            <a:chOff x="2786850" y="3855175"/>
            <a:chExt cx="1430825" cy="1427400"/>
          </a:xfrm>
        </p:grpSpPr>
        <p:sp>
          <p:nvSpPr>
            <p:cNvPr id="252" name="Google Shape;252;p23"/>
            <p:cNvSpPr/>
            <p:nvPr/>
          </p:nvSpPr>
          <p:spPr>
            <a:xfrm>
              <a:off x="2827550" y="3891775"/>
              <a:ext cx="1390125" cy="1390800"/>
            </a:xfrm>
            <a:custGeom>
              <a:avLst/>
              <a:gdLst/>
              <a:ahLst/>
              <a:cxnLst/>
              <a:rect l="l" t="t" r="r" b="b"/>
              <a:pathLst>
                <a:path w="55605" h="55632" fill="none" extrusionOk="0">
                  <a:moveTo>
                    <a:pt x="0" y="1"/>
                  </a:moveTo>
                  <a:lnTo>
                    <a:pt x="55604" y="55632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786850" y="3855175"/>
              <a:ext cx="556075" cy="556050"/>
            </a:xfrm>
            <a:custGeom>
              <a:avLst/>
              <a:gdLst/>
              <a:ahLst/>
              <a:cxnLst/>
              <a:rect l="l" t="t" r="r" b="b"/>
              <a:pathLst>
                <a:path w="22243" h="22242" extrusionOk="0">
                  <a:moveTo>
                    <a:pt x="1" y="0"/>
                  </a:moveTo>
                  <a:lnTo>
                    <a:pt x="22243" y="22242"/>
                  </a:lnTo>
                  <a:lnTo>
                    <a:pt x="22243" y="5995"/>
                  </a:lnTo>
                  <a:cubicBezTo>
                    <a:pt x="22243" y="2686"/>
                    <a:pt x="19584" y="0"/>
                    <a:pt x="162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02E86-B87C-4223-96EE-807FD729876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ABDD-C1BC-4094-9CCA-E1215EEAB577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965A-30A2-4583-99AA-D5ECAB3953C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9A6-A5F8-44B0-8A7D-83616DF392DB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092-7291-4ED8-8941-88007064F34A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24-1922-413B-AE97-6A42EBF5BAD3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21AF-4B6C-4B81-B442-C20EA033279C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FA60-0B7F-46EF-95D5-971C8EA0CBD4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24-1922-413B-AE97-6A42EBF5BAD3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C9C-7EB8-4D7A-A410-1EADC8D8DB68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73A8-BE98-41C1-86AF-F0A2797AAE2E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041-95FE-4AD2-A4DD-8F0574EFB0B9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02E86-B87C-4223-96EE-807FD729876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ABDD-C1BC-4094-9CCA-E1215EEAB577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965A-30A2-4583-99AA-D5ECAB3953C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9A6-A5F8-44B0-8A7D-83616DF392DB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092-7291-4ED8-8941-88007064F34A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24-1922-413B-AE97-6A42EBF5BAD3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21AF-4B6C-4B81-B442-C20EA033279C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21AF-4B6C-4B81-B442-C20EA033279C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FA60-0B7F-46EF-95D5-971C8EA0CBD4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C9C-7EB8-4D7A-A410-1EADC8D8DB68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73A8-BE98-41C1-86AF-F0A2797AAE2E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041-95FE-4AD2-A4DD-8F0574EFB0B9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02E86-B87C-4223-96EE-807FD729876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ABDD-C1BC-4094-9CCA-E1215EEAB577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965A-30A2-4583-99AA-D5ECAB3953C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9A6-A5F8-44B0-8A7D-83616DF392DB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092-7291-4ED8-8941-88007064F34A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FA60-0B7F-46EF-95D5-971C8EA0CBD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24-1922-413B-AE97-6A42EBF5BAD3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21AF-4B6C-4B81-B442-C20EA033279C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FA60-0B7F-46EF-95D5-971C8EA0CBD4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C9C-7EB8-4D7A-A410-1EADC8D8DB68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73A8-BE98-41C1-86AF-F0A2797AAE2E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041-95FE-4AD2-A4DD-8F0574EFB0B9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2067" y="1541733"/>
            <a:ext cx="7469200" cy="23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74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4600" y="4714833"/>
            <a:ext cx="3564000" cy="7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84500" y="3236016"/>
            <a:ext cx="3823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234500" y="1904393"/>
            <a:ext cx="1691200" cy="14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84300" y="4465332"/>
            <a:ext cx="382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16" name="Google Shape;16;p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" name="Google Shape;17;p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721000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94167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21000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94167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39" name="Google Shape;39;p5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C9C-7EB8-4D7A-A410-1EADC8D8DB6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8600" y="2305767"/>
            <a:ext cx="51276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6964800" y="1631367"/>
            <a:ext cx="4113200" cy="446040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0" y="5130800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41167" y="2360000"/>
            <a:ext cx="6708000" cy="21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63" name="Google Shape;63;p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660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63931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3840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 rot="5400000">
            <a:off x="-66879" y="378166"/>
            <a:ext cx="1106461" cy="391569"/>
            <a:chOff x="469350" y="4971100"/>
            <a:chExt cx="605550" cy="214300"/>
          </a:xfrm>
        </p:grpSpPr>
        <p:sp>
          <p:nvSpPr>
            <p:cNvPr id="79" name="Google Shape;79;p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1944567"/>
            <a:ext cx="7480800" cy="1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355600" y="4172167"/>
            <a:ext cx="3496000" cy="8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979827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8027163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3979827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8027163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979833" y="593367"/>
            <a:ext cx="7252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5092033" y="1833735"/>
            <a:ext cx="978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5093433" y="4138611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9140767" y="1834820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9140767" y="4138613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3979827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3"/>
          <p:cNvSpPr txBox="1">
            <a:spLocks noGrp="1"/>
          </p:cNvSpPr>
          <p:nvPr>
            <p:ph type="subTitle" idx="13"/>
          </p:nvPr>
        </p:nvSpPr>
        <p:spPr>
          <a:xfrm>
            <a:off x="3979827" y="483680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8027163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8027163" y="4836804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9" name="Google Shape;109;p1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10" name="Google Shape;110;p1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119" name="Google Shape;119;p1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960000" y="1770267"/>
            <a:ext cx="5842800" cy="1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956527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4538400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>
            <a:spLocks noGrp="1"/>
          </p:cNvSpPr>
          <p:nvPr>
            <p:ph type="subTitle" idx="3"/>
          </p:nvPr>
        </p:nvSpPr>
        <p:spPr>
          <a:xfrm>
            <a:off x="8133859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956527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8133859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4538400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9" name="Google Shape;149;p17"/>
          <p:cNvSpPr/>
          <p:nvPr/>
        </p:nvSpPr>
        <p:spPr>
          <a:xfrm rot="10800000">
            <a:off x="10569834" y="526640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 rot="5400000" flipH="1">
            <a:off x="-66879" y="6082800"/>
            <a:ext cx="1106461" cy="391569"/>
            <a:chOff x="469350" y="4971100"/>
            <a:chExt cx="605550" cy="214300"/>
          </a:xfrm>
        </p:grpSpPr>
        <p:sp>
          <p:nvSpPr>
            <p:cNvPr id="151" name="Google Shape;151;p17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7.xml"/><Relationship Id="rId21" Type="http://schemas.openxmlformats.org/officeDocument/2006/relationships/theme" Target="../theme/theme10.xml"/><Relationship Id="rId20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50.xml"/><Relationship Id="rId15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3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1" Type="http://schemas.openxmlformats.org/officeDocument/2006/relationships/theme" Target="../theme/theme3.xml"/><Relationship Id="rId20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3.xml"/><Relationship Id="rId8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0" Type="http://schemas.openxmlformats.org/officeDocument/2006/relationships/theme" Target="../theme/theme7.xml"/><Relationship Id="rId2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8.xml"/><Relationship Id="rId19" Type="http://schemas.openxmlformats.org/officeDocument/2006/relationships/theme" Target="../theme/theme9.xml"/><Relationship Id="rId18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241AB3-2508-4E91-B6E9-28CCFE96F82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241AB3-2508-4E91-B6E9-28CCFE96F82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241AB3-2508-4E91-B6E9-28CCFE96F82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241AB3-2508-4E91-B6E9-28CCFE96F82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241AB3-2508-4E91-B6E9-28CCFE96F82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241AB3-2508-4E91-B6E9-28CCFE96F822}" type="datetime1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0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8.xml"/><Relationship Id="rId1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1.xml"/><Relationship Id="rId1" Type="http://schemas.openxmlformats.org/officeDocument/2006/relationships/themeOverride" Target="../theme/themeOverrid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6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982" y="1754841"/>
            <a:ext cx="6912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Option: G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estion d’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nvironnement et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D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éveloppement </a:t>
            </a:r>
            <a:r>
              <a:rPr lang="fr-FR" sz="2000" b="1" dirty="0">
                <a:solidFill>
                  <a:prstClr val="black"/>
                </a:solidFill>
                <a:latin typeface="Cambria" panose="02040503050406030204" pitchFamily="18" charset="0"/>
              </a:rPr>
              <a:t>D</a:t>
            </a:r>
            <a:r>
              <a:rPr kumimoji="0" lang="fr-F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urable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1534" y="3137286"/>
            <a:ext cx="10748932" cy="120032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3600" b="1" i="0" u="none" strike="noStrike" kern="1200" cap="none" spc="0" normalizeH="0" baseline="0" noProof="0" dirty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Application de ISO 14001</a:t>
            </a:r>
            <a:endParaRPr kumimoji="0" lang="fr-FR" sz="3600" b="1" i="0" u="none" strike="noStrike" kern="1200" cap="none" spc="0" normalizeH="0" baseline="0" noProof="0" dirty="0"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3600" b="1" i="0" u="none" strike="noStrike" kern="1200" cap="none" spc="0" normalizeH="0" baseline="0" noProof="0" dirty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Etude de cas de la Société COSUMAR Sidi Bennour</a:t>
            </a:r>
            <a:endParaRPr kumimoji="0" lang="fr-FR" sz="3600" b="1" i="0" u="none" strike="noStrike" kern="1200" cap="none" spc="0" normalizeH="0" baseline="0" noProof="0" dirty="0"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132" y="4563410"/>
            <a:ext cx="11053735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Réalisé par  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rPr>
              <a:t>:  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rPr>
              <a:t>ABAHANI Imad / TATA Soufiane / RYAHI Houda / MESSAOUDI Hajar / 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rPr>
              <a:t>AIT OUALI Fatima Zahra /NAKHILI Aya 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080235" y="6086077"/>
            <a:ext cx="273564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" name="Imag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99" y="495467"/>
            <a:ext cx="2968487" cy="1113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Imag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7914" y="393262"/>
            <a:ext cx="1525420" cy="146204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Zone de texte 4"/>
          <p:cNvSpPr txBox="1"/>
          <p:nvPr/>
        </p:nvSpPr>
        <p:spPr>
          <a:xfrm>
            <a:off x="4863830" y="6130139"/>
            <a:ext cx="29196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9200">
              <a:buClr>
                <a:srgbClr val="000000"/>
              </a:buClr>
            </a:pPr>
            <a:r>
              <a:rPr lang="fr-FR" altLang="en-US" sz="1200" b="1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Année Universitaire : 2023/2024</a:t>
            </a:r>
            <a:endParaRPr lang="fr-FR" altLang="en-US" sz="1200" b="1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2856" y="2417423"/>
            <a:ext cx="4406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Présentation sur :</a:t>
            </a:r>
            <a:endParaRPr lang="fr-FR" sz="28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229836" y="394332"/>
            <a:ext cx="9530366" cy="95410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Tableau 2 : Évaluation Aspect/Impact pour le milieu récepteur « Eau » </a:t>
            </a:r>
            <a:endParaRPr lang="fr-FR" sz="28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37567" y="1556638"/>
          <a:ext cx="11137599" cy="4657082"/>
        </p:xfrm>
        <a:graphic>
          <a:graphicData uri="http://schemas.openxmlformats.org/drawingml/2006/table">
            <a:tbl>
              <a:tblPr/>
              <a:tblGrid>
                <a:gridCol w="3112279"/>
                <a:gridCol w="1780397"/>
                <a:gridCol w="2655321"/>
                <a:gridCol w="917890"/>
                <a:gridCol w="958867"/>
                <a:gridCol w="868715"/>
                <a:gridCol w="844130"/>
              </a:tblGrid>
              <a:tr h="495999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Activités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Aspect environnemental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Impact sur l’environnement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 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Accidentel 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Maitrise 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Influence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68435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Culture de betterave et Déchargement de matière première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Consommation intensive de l'eau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stress hydrique et  la diminution des niveaux d'eau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3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Lavage des filtres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Consommation intensive de l'eau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stress hydrique et  la diminution des niveaux d'eau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91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Extraction de jus de betterave : les cannes à sucre sont pressées pour extraire le jus sucré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Génération des effluents liquides contaminants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pollution de l’eau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64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clarification du jus : Le jus de betterave extrait est souvent traité pour éliminer les impuretés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Génération des effluents liquides contaminants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Pollution de L'eau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91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Utilisation du carburant lors des processus d’évaporation et centrifugation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Benzène ,toluène , </a:t>
                      </a:r>
                      <a:r>
                        <a:rPr lang="fr-F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éthylbenzène</a:t>
                      </a: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xylène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Contamination</a:t>
                      </a:r>
                      <a:r>
                        <a:rPr lang="fr-FR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la nappe phréatique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482" marR="4482" marT="44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81013" y="1510279"/>
          <a:ext cx="11229974" cy="4713549"/>
        </p:xfrm>
        <a:graphic>
          <a:graphicData uri="http://schemas.openxmlformats.org/drawingml/2006/table">
            <a:tbl>
              <a:tblPr/>
              <a:tblGrid>
                <a:gridCol w="2457242"/>
                <a:gridCol w="2120347"/>
                <a:gridCol w="2756452"/>
                <a:gridCol w="954157"/>
                <a:gridCol w="1100497"/>
                <a:gridCol w="904487"/>
                <a:gridCol w="936792"/>
              </a:tblGrid>
              <a:tr h="5457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Activité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Aspect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Impact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Normal 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Accidentel 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Maitrise 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Influence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culture de la betterave et matière première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culture intensive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épuisement des nutriments du sol 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fr-F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41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Raffinage</a:t>
                      </a:r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de sucre brut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déforestation 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destruction de l'habitat naturel des animaux et contribue aux changements climatiques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fr-F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fr-F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41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utilisation des engrais chimiques 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pollution du sol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dégradation de la qualité du sol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fr-F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1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utilisation des plastiques et de matériaux d'emballage jetables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déchets solides persistants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détérioration du sol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445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extraction de jus de betterave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génération des effluent liquides contaminants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perte de la capacité de filtration du sol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99" marR="2099" marT="2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29836" y="394332"/>
            <a:ext cx="9530366" cy="95410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Tableau 3 : Évaluation Aspect/Impact pour le milieu récepteur « Sol » </a:t>
            </a:r>
            <a:endParaRPr lang="fr-FR" sz="28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987696" y="3140590"/>
            <a:ext cx="8431467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Classement </a:t>
            </a:r>
            <a:b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et Plan d’Action</a:t>
            </a:r>
            <a:endParaRPr lang="fr-FR" sz="5400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4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endParaRPr kumimoji="0" sz="18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677078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rgbClr val="1CADE4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defTabSz="457200">
              <a:buClrTx/>
              <a:buSzTx/>
            </a:pPr>
            <a:r>
              <a:rPr lang="fr-FR" sz="3200" dirty="0">
                <a:solidFill>
                  <a:srgbClr val="2683C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Classement des impacts sur le sol</a:t>
            </a:r>
            <a:endParaRPr lang="fr-FR" sz="3200" dirty="0">
              <a:solidFill>
                <a:srgbClr val="2683C6">
                  <a:lumMod val="7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1" name="Espace réservé du numéro de diapositive 1"/>
          <p:cNvSpPr txBox="1"/>
          <p:nvPr/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F835FAE-D60D-4739-A85A-750A5CAF4FB1}" type="slidenum">
              <a:rPr lang="fr-FR" smtClean="0">
                <a:solidFill>
                  <a:srgbClr val="1CADE4"/>
                </a:solidFill>
                <a:latin typeface="Corbel" panose="020B0503020204020204"/>
              </a:rPr>
            </a:fld>
            <a:endParaRPr lang="fr-FR" dirty="0">
              <a:solidFill>
                <a:srgbClr val="1CADE4"/>
              </a:solidFill>
              <a:latin typeface="Corbel" panose="020B050302020402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9" y="1662264"/>
            <a:ext cx="735806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0" name="TextBox 2"/>
          <p:cNvSpPr txBox="1"/>
          <p:nvPr/>
        </p:nvSpPr>
        <p:spPr>
          <a:xfrm>
            <a:off x="4698402" y="179643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Act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17880" y="342900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plan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3151546" y="346830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Check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4734760" y="4900415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Do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4" name="Donut 6"/>
          <p:cNvSpPr/>
          <p:nvPr/>
        </p:nvSpPr>
        <p:spPr>
          <a:xfrm>
            <a:off x="4071825" y="1419512"/>
            <a:ext cx="4032000" cy="4032000"/>
          </a:xfrm>
          <a:prstGeom prst="donut">
            <a:avLst>
              <a:gd name="adj" fmla="val 2945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srgbClr val="000000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5" name="Rounded Rectangle 7"/>
          <p:cNvSpPr/>
          <p:nvPr/>
        </p:nvSpPr>
        <p:spPr>
          <a:xfrm rot="2700000">
            <a:off x="5576990" y="94500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6" name="Rounded Rectangle 8"/>
          <p:cNvSpPr/>
          <p:nvPr/>
        </p:nvSpPr>
        <p:spPr>
          <a:xfrm rot="18900000">
            <a:off x="5576990" y="94500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7" name="Oval 9"/>
          <p:cNvSpPr/>
          <p:nvPr/>
        </p:nvSpPr>
        <p:spPr>
          <a:xfrm>
            <a:off x="5140630" y="2487604"/>
            <a:ext cx="1912524" cy="1912524"/>
          </a:xfrm>
          <a:prstGeom prst="ellipse">
            <a:avLst/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cxnSp>
        <p:nvCxnSpPr>
          <p:cNvPr id="48" name="Straight Arrow Connector 10"/>
          <p:cNvCxnSpPr/>
          <p:nvPr/>
        </p:nvCxnSpPr>
        <p:spPr>
          <a:xfrm>
            <a:off x="5109978" y="246417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49" name="Straight Arrow Connector 11"/>
          <p:cNvCxnSpPr/>
          <p:nvPr/>
        </p:nvCxnSpPr>
        <p:spPr>
          <a:xfrm rot="5400000">
            <a:off x="5109978" y="246417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50" name="Oval 12"/>
          <p:cNvSpPr/>
          <p:nvPr/>
        </p:nvSpPr>
        <p:spPr>
          <a:xfrm>
            <a:off x="5385825" y="2733512"/>
            <a:ext cx="1404000" cy="1404000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51" name="Oval 13"/>
          <p:cNvSpPr/>
          <p:nvPr/>
        </p:nvSpPr>
        <p:spPr>
          <a:xfrm>
            <a:off x="5511825" y="2859512"/>
            <a:ext cx="1152000" cy="1152000"/>
          </a:xfrm>
          <a:prstGeom prst="ellipse">
            <a:avLst/>
          </a:prstGeom>
          <a:solidFill>
            <a:srgbClr val="2C2F45"/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552616" y="3815592"/>
            <a:ext cx="3832497" cy="1367801"/>
            <a:chOff x="2937438" y="4283314"/>
            <a:chExt cx="2100805" cy="1367801"/>
          </a:xfrm>
        </p:grpSpPr>
        <p:sp>
          <p:nvSpPr>
            <p:cNvPr id="53" name="TextBox 16"/>
            <p:cNvSpPr txBox="1"/>
            <p:nvPr/>
          </p:nvSpPr>
          <p:spPr>
            <a:xfrm>
              <a:off x="2937438" y="4327676"/>
              <a:ext cx="21008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142875">
                <a:spcBef>
                  <a:spcPts val="600"/>
                </a:spcBef>
                <a:tabLst>
                  <a:tab pos="814705" algn="l"/>
                  <a:tab pos="815340" algn="l"/>
                </a:tabLst>
              </a:pPr>
              <a:endParaRPr lang="en-US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Ils prévoient d'étendre l'utilisation du "SB" à l'ensemble de leurs périmètres 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Ils ont établi une collaboration avec la Fédération des Semences et l'ONSSA.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4" name="TextBox 17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Check</a:t>
              </a:r>
              <a:endParaRPr lang="ko-KR" altLang="en-US" sz="16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627455" y="1566976"/>
            <a:ext cx="3922203" cy="1523494"/>
            <a:chOff x="3017859" y="4283314"/>
            <a:chExt cx="1870812" cy="1523494"/>
          </a:xfrm>
        </p:grpSpPr>
        <p:sp>
          <p:nvSpPr>
            <p:cNvPr id="56" name="TextBox 19"/>
            <p:cNvSpPr txBox="1"/>
            <p:nvPr/>
          </p:nvSpPr>
          <p:spPr>
            <a:xfrm>
              <a:off x="3021856" y="4560313"/>
              <a:ext cx="184392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142875" indent="-1714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Amélioration de la productivité de la betterave  sur plus de 14 000 hectares 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171450" marR="142875" indent="-1714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Ils ont réussi à  réduire les coûts de fertilisation de 25%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Act</a:t>
              </a:r>
              <a:endParaRPr lang="ko-KR" altLang="en-US" sz="12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8" name="Group 21"/>
          <p:cNvGrpSpPr/>
          <p:nvPr/>
        </p:nvGrpSpPr>
        <p:grpSpPr>
          <a:xfrm>
            <a:off x="8213104" y="3776068"/>
            <a:ext cx="3956986" cy="1892826"/>
            <a:chOff x="3017859" y="4283314"/>
            <a:chExt cx="1890849" cy="1892826"/>
          </a:xfrm>
        </p:grpSpPr>
        <p:sp>
          <p:nvSpPr>
            <p:cNvPr id="59" name="TextBox 22"/>
            <p:cNvSpPr txBox="1"/>
            <p:nvPr/>
          </p:nvSpPr>
          <p:spPr>
            <a:xfrm>
              <a:off x="3021856" y="4560313"/>
              <a:ext cx="1886852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Déployé projet pilote de fertilisation "Smart Blender "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Produire des formules d'engrais  adaptées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traitement par des drones 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 réduire les coûts de traitement de 1 200 DH/ha)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TextBox 23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Do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8194803" y="1495633"/>
            <a:ext cx="3619524" cy="1815882"/>
            <a:chOff x="3017859" y="4283314"/>
            <a:chExt cx="1870812" cy="1815882"/>
          </a:xfrm>
        </p:grpSpPr>
        <p:sp>
          <p:nvSpPr>
            <p:cNvPr id="62" name="TextBox 25"/>
            <p:cNvSpPr txBox="1"/>
            <p:nvPr/>
          </p:nvSpPr>
          <p:spPr>
            <a:xfrm>
              <a:off x="3021856" y="4560313"/>
              <a:ext cx="184392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 des problèmes de sol.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Collaboration avec le Groupe OCP pour développer la fertilisation intelligente des plantes sucrières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Mise en place d'un laboratoire national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Plan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sp>
        <p:nvSpPr>
          <p:cNvPr id="64" name="Oval 27"/>
          <p:cNvSpPr/>
          <p:nvPr/>
        </p:nvSpPr>
        <p:spPr>
          <a:xfrm>
            <a:off x="4262456" y="1601932"/>
            <a:ext cx="828000" cy="828000"/>
          </a:xfrm>
          <a:prstGeom prst="ellipse">
            <a:avLst/>
          </a:prstGeom>
          <a:solidFill>
            <a:srgbClr val="0680C3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5" name="Oval 28"/>
          <p:cNvSpPr/>
          <p:nvPr/>
        </p:nvSpPr>
        <p:spPr>
          <a:xfrm>
            <a:off x="7054150" y="1609581"/>
            <a:ext cx="828000" cy="828000"/>
          </a:xfrm>
          <a:prstGeom prst="ellipse">
            <a:avLst/>
          </a:prstGeom>
          <a:solidFill>
            <a:srgbClr val="FBA200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6" name="Oval 29"/>
          <p:cNvSpPr/>
          <p:nvPr/>
        </p:nvSpPr>
        <p:spPr>
          <a:xfrm>
            <a:off x="4281978" y="4396770"/>
            <a:ext cx="828000" cy="828000"/>
          </a:xfrm>
          <a:prstGeom prst="ellipse">
            <a:avLst/>
          </a:prstGeom>
          <a:solidFill>
            <a:srgbClr val="07A398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7" name="Oval 30"/>
          <p:cNvSpPr/>
          <p:nvPr/>
        </p:nvSpPr>
        <p:spPr>
          <a:xfrm>
            <a:off x="7053154" y="4396770"/>
            <a:ext cx="828000" cy="828000"/>
          </a:xfrm>
          <a:prstGeom prst="ellipse">
            <a:avLst/>
          </a:prstGeom>
          <a:solidFill>
            <a:srgbClr val="90C221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4269506" y="166963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A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9" name="TextBox 32"/>
          <p:cNvSpPr txBox="1"/>
          <p:nvPr/>
        </p:nvSpPr>
        <p:spPr>
          <a:xfrm>
            <a:off x="7053382" y="166963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P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4287754" y="4460896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C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7072432" y="445137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D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804452" y="3204679"/>
            <a:ext cx="75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</a:t>
            </a:r>
            <a:r>
              <a:rPr lang="en-US" dirty="0">
                <a:solidFill>
                  <a:prstClr val="white"/>
                </a:solidFill>
              </a:rPr>
              <a:t> 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7763" y="466934"/>
            <a:ext cx="11150221" cy="5847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3200" b="1" dirty="0">
                <a:solidFill>
                  <a:srgbClr val="2683C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Plan d’action pour maitriser l’impact sur le Sol</a:t>
            </a:r>
            <a:endParaRPr lang="fr-FR" sz="3200" b="1" dirty="0">
              <a:solidFill>
                <a:srgbClr val="2683C6">
                  <a:lumMod val="7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677078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rgbClr val="1CADE4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defTabSz="457200">
              <a:buClrTx/>
              <a:buSzTx/>
            </a:pPr>
            <a:r>
              <a:rPr lang="fr-FR" sz="3200" dirty="0">
                <a:solidFill>
                  <a:srgbClr val="2683C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Classement des impacts sur l’air</a:t>
            </a:r>
            <a:endParaRPr lang="fr-FR" sz="3200" dirty="0">
              <a:solidFill>
                <a:srgbClr val="2683C6">
                  <a:lumMod val="7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56025" y="6104040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CF835FAE-D60D-4739-A85A-750A5CAF4FB1}" type="slidenum">
              <a:rPr lang="fr-FR" sz="1200" kern="0" smtClean="0">
                <a:solidFill>
                  <a:srgbClr val="1CADE4"/>
                </a:solidFill>
                <a:latin typeface="Corbel" panose="020B0503020204020204"/>
              </a:rPr>
            </a:fld>
            <a:endParaRPr lang="fr-FR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5" y="1902659"/>
            <a:ext cx="6156035" cy="42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0" name="TextBox 2"/>
          <p:cNvSpPr txBox="1"/>
          <p:nvPr/>
        </p:nvSpPr>
        <p:spPr>
          <a:xfrm>
            <a:off x="4698402" y="179643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Act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17880" y="342900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Plan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3151546" y="346830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Check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4734760" y="4900415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Do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4" name="Donut 6"/>
          <p:cNvSpPr/>
          <p:nvPr/>
        </p:nvSpPr>
        <p:spPr>
          <a:xfrm>
            <a:off x="4071825" y="1419512"/>
            <a:ext cx="4032000" cy="4032000"/>
          </a:xfrm>
          <a:prstGeom prst="donut">
            <a:avLst>
              <a:gd name="adj" fmla="val 2945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srgbClr val="000000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5" name="Rounded Rectangle 7"/>
          <p:cNvSpPr/>
          <p:nvPr/>
        </p:nvSpPr>
        <p:spPr>
          <a:xfrm rot="2700000">
            <a:off x="5576990" y="94500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6" name="Rounded Rectangle 8"/>
          <p:cNvSpPr/>
          <p:nvPr/>
        </p:nvSpPr>
        <p:spPr>
          <a:xfrm rot="18900000">
            <a:off x="5576990" y="94500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7" name="Oval 9"/>
          <p:cNvSpPr/>
          <p:nvPr/>
        </p:nvSpPr>
        <p:spPr>
          <a:xfrm>
            <a:off x="5140630" y="2487604"/>
            <a:ext cx="1912524" cy="1912524"/>
          </a:xfrm>
          <a:prstGeom prst="ellipse">
            <a:avLst/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cxnSp>
        <p:nvCxnSpPr>
          <p:cNvPr id="48" name="Straight Arrow Connector 10"/>
          <p:cNvCxnSpPr/>
          <p:nvPr/>
        </p:nvCxnSpPr>
        <p:spPr>
          <a:xfrm>
            <a:off x="5109978" y="246417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49" name="Straight Arrow Connector 11"/>
          <p:cNvCxnSpPr/>
          <p:nvPr/>
        </p:nvCxnSpPr>
        <p:spPr>
          <a:xfrm rot="5400000">
            <a:off x="5109978" y="246417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50" name="Oval 12"/>
          <p:cNvSpPr/>
          <p:nvPr/>
        </p:nvSpPr>
        <p:spPr>
          <a:xfrm>
            <a:off x="5385825" y="2733512"/>
            <a:ext cx="1404000" cy="1404000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51" name="Oval 13"/>
          <p:cNvSpPr/>
          <p:nvPr/>
        </p:nvSpPr>
        <p:spPr>
          <a:xfrm>
            <a:off x="5511825" y="2859512"/>
            <a:ext cx="1152000" cy="1152000"/>
          </a:xfrm>
          <a:prstGeom prst="ellipse">
            <a:avLst/>
          </a:prstGeom>
          <a:solidFill>
            <a:srgbClr val="2C2F45"/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552616" y="4146877"/>
            <a:ext cx="3832497" cy="1367801"/>
            <a:chOff x="2937438" y="4283314"/>
            <a:chExt cx="2100805" cy="1367801"/>
          </a:xfrm>
        </p:grpSpPr>
        <p:sp>
          <p:nvSpPr>
            <p:cNvPr id="53" name="TextBox 16"/>
            <p:cNvSpPr txBox="1"/>
            <p:nvPr/>
          </p:nvSpPr>
          <p:spPr>
            <a:xfrm>
              <a:off x="2937438" y="4327676"/>
              <a:ext cx="21008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142875">
                <a:spcBef>
                  <a:spcPts val="600"/>
                </a:spcBef>
                <a:tabLst>
                  <a:tab pos="814705" algn="l"/>
                  <a:tab pos="815340" algn="l"/>
                </a:tabLst>
                <a:defRPr/>
              </a:pP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Augmenter l'utilisation de combustibles alternatifs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Poursuivre l'implémentation de l'énergie solaire .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4" name="TextBox 17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Check</a:t>
              </a:r>
              <a:endParaRPr lang="ko-KR" altLang="en-US" sz="16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627456" y="1566976"/>
            <a:ext cx="3683424" cy="1096967"/>
            <a:chOff x="3017859" y="4283314"/>
            <a:chExt cx="1870812" cy="1096967"/>
          </a:xfrm>
        </p:grpSpPr>
        <p:sp>
          <p:nvSpPr>
            <p:cNvPr id="56" name="TextBox 19"/>
            <p:cNvSpPr txBox="1"/>
            <p:nvPr/>
          </p:nvSpPr>
          <p:spPr>
            <a:xfrm>
              <a:off x="3021856" y="4560313"/>
              <a:ext cx="1843922" cy="81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indent="-285750">
                <a:lnSpc>
                  <a:spcPct val="101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une économie d’énergie de près de 16 000 tonnes de CO2 par an.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l'implémentation de l'énergie solaire</a:t>
              </a:r>
              <a:endParaRPr lang="en-US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Act</a:t>
              </a:r>
              <a:endParaRPr lang="ko-KR" altLang="en-US" sz="12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8" name="Group 21"/>
          <p:cNvGrpSpPr/>
          <p:nvPr/>
        </p:nvGrpSpPr>
        <p:grpSpPr>
          <a:xfrm>
            <a:off x="8193826" y="4146877"/>
            <a:ext cx="3956986" cy="1600438"/>
            <a:chOff x="3017859" y="4283314"/>
            <a:chExt cx="1890849" cy="1600438"/>
          </a:xfrm>
        </p:grpSpPr>
        <p:sp>
          <p:nvSpPr>
            <p:cNvPr id="59" name="TextBox 22"/>
            <p:cNvSpPr txBox="1"/>
            <p:nvPr/>
          </p:nvSpPr>
          <p:spPr>
            <a:xfrm>
              <a:off x="3021856" y="4560313"/>
              <a:ext cx="18868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fr-FR" sz="1400" dirty="0" err="1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ntroduire</a:t>
              </a: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des combustibles alternatifs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récupérer et réutiliser la vapeur issue du procédé de raffinage.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Lancer des études techniques pour évaluer l'utilisation de l'énergie solaire 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TextBox 23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Do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8193826" y="1559066"/>
            <a:ext cx="3619524" cy="1523494"/>
            <a:chOff x="3017859" y="4283314"/>
            <a:chExt cx="1870812" cy="1523494"/>
          </a:xfrm>
        </p:grpSpPr>
        <p:sp>
          <p:nvSpPr>
            <p:cNvPr id="62" name="TextBox 25"/>
            <p:cNvSpPr txBox="1"/>
            <p:nvPr/>
          </p:nvSpPr>
          <p:spPr>
            <a:xfrm>
              <a:off x="3021856" y="4560313"/>
              <a:ext cx="184392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  <a:r>
                <a:rPr lang="fr-FR" sz="1400" dirty="0" err="1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tteindre</a:t>
              </a: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un mix énergétique de 40% de combustibles alternatifs et 60% de charbon d'ici 2025.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</a:t>
              </a:r>
              <a:r>
                <a:rPr lang="fr-FR" sz="1400" dirty="0" err="1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éduire</a:t>
              </a: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la consommation énergétique de 15%</a:t>
              </a: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Plan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sp>
        <p:nvSpPr>
          <p:cNvPr id="64" name="Oval 27"/>
          <p:cNvSpPr/>
          <p:nvPr/>
        </p:nvSpPr>
        <p:spPr>
          <a:xfrm>
            <a:off x="4262456" y="1601932"/>
            <a:ext cx="828000" cy="828000"/>
          </a:xfrm>
          <a:prstGeom prst="ellipse">
            <a:avLst/>
          </a:prstGeom>
          <a:solidFill>
            <a:srgbClr val="0680C3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5" name="Oval 28"/>
          <p:cNvSpPr/>
          <p:nvPr/>
        </p:nvSpPr>
        <p:spPr>
          <a:xfrm>
            <a:off x="7054150" y="1609581"/>
            <a:ext cx="828000" cy="828000"/>
          </a:xfrm>
          <a:prstGeom prst="ellipse">
            <a:avLst/>
          </a:prstGeom>
          <a:solidFill>
            <a:srgbClr val="FBA200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6" name="Oval 29"/>
          <p:cNvSpPr/>
          <p:nvPr/>
        </p:nvSpPr>
        <p:spPr>
          <a:xfrm>
            <a:off x="4281978" y="4396770"/>
            <a:ext cx="828000" cy="828000"/>
          </a:xfrm>
          <a:prstGeom prst="ellipse">
            <a:avLst/>
          </a:prstGeom>
          <a:solidFill>
            <a:srgbClr val="07A398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7" name="Oval 30"/>
          <p:cNvSpPr/>
          <p:nvPr/>
        </p:nvSpPr>
        <p:spPr>
          <a:xfrm>
            <a:off x="7053154" y="4396770"/>
            <a:ext cx="828000" cy="828000"/>
          </a:xfrm>
          <a:prstGeom prst="ellipse">
            <a:avLst/>
          </a:prstGeom>
          <a:solidFill>
            <a:srgbClr val="90C221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4269506" y="166963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A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9" name="TextBox 32"/>
          <p:cNvSpPr txBox="1"/>
          <p:nvPr/>
        </p:nvSpPr>
        <p:spPr>
          <a:xfrm>
            <a:off x="7053382" y="166963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P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4287754" y="4460896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C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7072432" y="445137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D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791200" y="3204679"/>
            <a:ext cx="75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Air</a:t>
            </a:r>
            <a:r>
              <a:rPr lang="en-US" dirty="0">
                <a:solidFill>
                  <a:prstClr val="white"/>
                </a:solidFill>
              </a:rPr>
              <a:t> 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7763" y="466934"/>
            <a:ext cx="11150221" cy="5847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>
              <a:defRPr/>
            </a:pPr>
            <a:r>
              <a:rPr lang="fr-FR" sz="3200" b="1" dirty="0">
                <a:solidFill>
                  <a:srgbClr val="2683C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Plan d’action pour maitriser l’impact sur le Air</a:t>
            </a:r>
            <a:endParaRPr lang="fr-FR" sz="3200" b="1" dirty="0">
              <a:solidFill>
                <a:srgbClr val="2683C6">
                  <a:lumMod val="7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4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r="19982"/>
          <a:stretch>
            <a:fillRect/>
          </a:stretch>
        </p:blipFill>
        <p:spPr/>
      </p:pic>
      <p:sp>
        <p:nvSpPr>
          <p:cNvPr id="2" name="Zone de texte 3"/>
          <p:cNvSpPr txBox="1"/>
          <p:nvPr/>
        </p:nvSpPr>
        <p:spPr>
          <a:xfrm>
            <a:off x="447598" y="1648255"/>
            <a:ext cx="4684896" cy="1420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Photo 1 : Cheminé pour évacuation des rejets atmosphériques a Cosumar Sidi Bennour</a:t>
            </a:r>
            <a:endParaRPr lang="fr-FR" altLang="en-US" sz="2000" b="1" dirty="0">
              <a:latin typeface="Cambria" panose="02040503050406030204" pitchFamily="18" charset="0"/>
              <a:ea typeface="Cambria" panose="02040503050406030204" pitchFamily="18" charset="0"/>
              <a:cs typeface="Arial Black" panose="020B0A04020102020204" pitchFamily="34" charset="0"/>
            </a:endParaRPr>
          </a:p>
        </p:txBody>
      </p:sp>
      <p:grpSp>
        <p:nvGrpSpPr>
          <p:cNvPr id="3" name="Google Shape;11014;p62"/>
          <p:cNvGrpSpPr/>
          <p:nvPr/>
        </p:nvGrpSpPr>
        <p:grpSpPr>
          <a:xfrm>
            <a:off x="2009180" y="3538049"/>
            <a:ext cx="1376324" cy="1096899"/>
            <a:chOff x="2640993" y="3357835"/>
            <a:chExt cx="365348" cy="364966"/>
          </a:xfrm>
          <a:solidFill>
            <a:srgbClr val="0070C0"/>
          </a:solidFill>
        </p:grpSpPr>
        <p:sp>
          <p:nvSpPr>
            <p:cNvPr id="5" name="Google Shape;11015;p62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1016;p62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1017;p62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1018;p62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1019;p62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1020;p62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021;p62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1022;p62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1023;p62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1024;p62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</a:fld>
            <a:endParaRPr lang="fr-FR" dirty="0">
              <a:solidFill>
                <a:srgbClr val="1CADE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78" y="537804"/>
            <a:ext cx="10323444" cy="5847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3200" b="1" dirty="0">
                <a:solidFill>
                  <a:srgbClr val="2683C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Evolution de la consommation du Fuel </a:t>
            </a:r>
            <a:endParaRPr lang="fr-FR" sz="3200" b="1" dirty="0">
              <a:solidFill>
                <a:srgbClr val="2683C6">
                  <a:lumMod val="7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7" name="image4.png"/>
          <p:cNvPicPr/>
          <p:nvPr/>
        </p:nvPicPr>
        <p:blipFill rotWithShape="1">
          <a:blip r:embed="rId1" cstate="print"/>
          <a:srcRect l="1943" t="1947" r="529" b="2659"/>
          <a:stretch>
            <a:fillRect/>
          </a:stretch>
        </p:blipFill>
        <p:spPr>
          <a:xfrm>
            <a:off x="2352261" y="1709530"/>
            <a:ext cx="7487478" cy="398890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677078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rgbClr val="1CADE4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defTabSz="457200">
              <a:buClrTx/>
              <a:buSzTx/>
            </a:pPr>
            <a:r>
              <a:rPr lang="fr-FR" sz="3200" dirty="0">
                <a:solidFill>
                  <a:srgbClr val="2683C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Classement des impacts sur l’eau</a:t>
            </a:r>
            <a:endParaRPr lang="fr-FR" sz="3200" dirty="0">
              <a:solidFill>
                <a:srgbClr val="2683C6">
                  <a:lumMod val="7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35683" y="6285748"/>
            <a:ext cx="332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35FAE-D60D-4739-A85A-750A5CAF4FB1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</a:rPr>
            </a:fld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Image 5" descr="g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725" y="1464149"/>
            <a:ext cx="7265491" cy="5084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1301984" y="724186"/>
            <a:ext cx="25716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85ADB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4783" y="1572866"/>
            <a:ext cx="428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Présentation de l’entreprise </a:t>
            </a:r>
            <a:endParaRPr lang="fr-FR" altLang="en-US" sz="20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A1931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2426" y="2674948"/>
            <a:ext cx="428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sz="2000" b="1" dirty="0"/>
              <a:t>Analyses SWOT et PESTEL 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85ADB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4782" y="3777030"/>
            <a:ext cx="504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fr-FR" sz="2000" b="1" dirty="0"/>
              <a:t>Grille de Cotation et d'évaluation </a:t>
            </a:r>
            <a:endParaRPr lang="fr-FR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A1931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2774" y="4902096"/>
            <a:ext cx="428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fr-FR" altLang="en-US" sz="2000" b="1" dirty="0"/>
              <a:t>plan d’action </a:t>
            </a:r>
            <a:endParaRPr lang="fr-F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2508" y="3044322"/>
            <a:ext cx="2645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Plan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de Travail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35FAE-D60D-4739-A85A-750A5CAF4FB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0" name="TextBox 2"/>
          <p:cNvSpPr txBox="1"/>
          <p:nvPr/>
        </p:nvSpPr>
        <p:spPr>
          <a:xfrm>
            <a:off x="4698402" y="179643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Act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17880" y="342900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Plan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3151546" y="346830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Check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4734760" y="4900415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Do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4" name="Donut 6"/>
          <p:cNvSpPr/>
          <p:nvPr/>
        </p:nvSpPr>
        <p:spPr>
          <a:xfrm>
            <a:off x="4071825" y="1419512"/>
            <a:ext cx="4032000" cy="4032000"/>
          </a:xfrm>
          <a:prstGeom prst="donut">
            <a:avLst>
              <a:gd name="adj" fmla="val 2945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45" name="Rounded Rectangle 7"/>
          <p:cNvSpPr/>
          <p:nvPr/>
        </p:nvSpPr>
        <p:spPr>
          <a:xfrm rot="2700000">
            <a:off x="5576990" y="94500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46" name="Rounded Rectangle 8"/>
          <p:cNvSpPr/>
          <p:nvPr/>
        </p:nvSpPr>
        <p:spPr>
          <a:xfrm rot="18900000">
            <a:off x="5576990" y="94500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47" name="Oval 9"/>
          <p:cNvSpPr/>
          <p:nvPr/>
        </p:nvSpPr>
        <p:spPr>
          <a:xfrm>
            <a:off x="5140630" y="2487604"/>
            <a:ext cx="1912524" cy="1912524"/>
          </a:xfrm>
          <a:prstGeom prst="ellipse">
            <a:avLst/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cxnSp>
        <p:nvCxnSpPr>
          <p:cNvPr id="48" name="Straight Arrow Connector 10"/>
          <p:cNvCxnSpPr/>
          <p:nvPr/>
        </p:nvCxnSpPr>
        <p:spPr>
          <a:xfrm>
            <a:off x="5109978" y="246417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49" name="Straight Arrow Connector 11"/>
          <p:cNvCxnSpPr/>
          <p:nvPr/>
        </p:nvCxnSpPr>
        <p:spPr>
          <a:xfrm rot="5400000">
            <a:off x="5109978" y="246417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50" name="Oval 12"/>
          <p:cNvSpPr/>
          <p:nvPr/>
        </p:nvSpPr>
        <p:spPr>
          <a:xfrm>
            <a:off x="5385825" y="2733512"/>
            <a:ext cx="1404000" cy="1404000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51" name="Oval 13"/>
          <p:cNvSpPr/>
          <p:nvPr/>
        </p:nvSpPr>
        <p:spPr>
          <a:xfrm>
            <a:off x="5511825" y="2859512"/>
            <a:ext cx="1152000" cy="1152000"/>
          </a:xfrm>
          <a:prstGeom prst="ellipse">
            <a:avLst/>
          </a:prstGeom>
          <a:solidFill>
            <a:srgbClr val="2C2F45"/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524134" y="3969949"/>
            <a:ext cx="3832497" cy="1583245"/>
            <a:chOff x="2937438" y="4283314"/>
            <a:chExt cx="2100805" cy="1583245"/>
          </a:xfrm>
        </p:grpSpPr>
        <p:sp>
          <p:nvSpPr>
            <p:cNvPr id="53" name="TextBox 16"/>
            <p:cNvSpPr txBox="1"/>
            <p:nvPr/>
          </p:nvSpPr>
          <p:spPr>
            <a:xfrm>
              <a:off x="2937438" y="4327676"/>
              <a:ext cx="2100805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Surveillance des performances de ses pratiques d'irrigation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La conformité des installations de traitement des eaux usées aux normes environnementales .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54" name="TextBox 17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Check</a:t>
              </a:r>
              <a:endPara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627456" y="1566976"/>
            <a:ext cx="3683424" cy="1303242"/>
            <a:chOff x="3017859" y="4283314"/>
            <a:chExt cx="1870812" cy="1303242"/>
          </a:xfrm>
        </p:grpSpPr>
        <p:sp>
          <p:nvSpPr>
            <p:cNvPr id="56" name="TextBox 19"/>
            <p:cNvSpPr txBox="1"/>
            <p:nvPr/>
          </p:nvSpPr>
          <p:spPr>
            <a:xfrm>
              <a:off x="3021856" y="4560313"/>
              <a:ext cx="1843922" cy="10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lvl="0" indent="-285750" algn="l" defTabSz="914400" rtl="0" eaLnBrk="1" fontAlgn="auto" latinLnBrk="0" hangingPunct="1">
                <a:lnSpc>
                  <a:spcPct val="101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Analyse des résultats du suivi et de l'évaluation .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285750" marR="142875" lvl="0" indent="-285750" algn="l" defTabSz="914400" rtl="0" eaLnBrk="1" fontAlgn="auto" latinLnBrk="0" hangingPunct="1">
                <a:lnSpc>
                  <a:spcPct val="101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Mises en place des actions correctives  pour résoudre les écarts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Act</a:t>
              </a:r>
              <a:endParaRPr kumimoji="0" lang="ko-KR" alt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8" name="Group 21"/>
          <p:cNvGrpSpPr/>
          <p:nvPr/>
        </p:nvGrpSpPr>
        <p:grpSpPr>
          <a:xfrm>
            <a:off x="8193826" y="4160814"/>
            <a:ext cx="3575232" cy="1308050"/>
            <a:chOff x="3017859" y="4283314"/>
            <a:chExt cx="1890849" cy="1308050"/>
          </a:xfrm>
        </p:grpSpPr>
        <p:sp>
          <p:nvSpPr>
            <p:cNvPr id="59" name="TextBox 22"/>
            <p:cNvSpPr txBox="1"/>
            <p:nvPr/>
          </p:nvSpPr>
          <p:spPr>
            <a:xfrm>
              <a:off x="3021856" y="4560313"/>
              <a:ext cx="1886852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Installation des bassins à lagunage et des stations d'épuration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Mis en place  d un système de récupération et de réutilisation des effluents traités 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0" name="TextBox 23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Do</a:t>
              </a:r>
              <a:endPara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8193826" y="1559066"/>
            <a:ext cx="3619524" cy="1738938"/>
            <a:chOff x="3017859" y="4283314"/>
            <a:chExt cx="1870812" cy="1738938"/>
          </a:xfrm>
        </p:grpSpPr>
        <p:sp>
          <p:nvSpPr>
            <p:cNvPr id="62" name="TextBox 25"/>
            <p:cNvSpPr txBox="1"/>
            <p:nvPr/>
          </p:nvSpPr>
          <p:spPr>
            <a:xfrm>
              <a:off x="3021856" y="4560313"/>
              <a:ext cx="1843922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Mis en place d un système de pilotage de l'irrigation à travers ses 19 stations météorologiques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 Accompagnement des agriculteurs pour installer des cultures sucrières équipées en goutte à goutte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Plan</a:t>
              </a:r>
              <a:endPara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sp>
        <p:nvSpPr>
          <p:cNvPr id="64" name="Oval 27"/>
          <p:cNvSpPr/>
          <p:nvPr/>
        </p:nvSpPr>
        <p:spPr>
          <a:xfrm>
            <a:off x="4262456" y="1601932"/>
            <a:ext cx="828000" cy="828000"/>
          </a:xfrm>
          <a:prstGeom prst="ellipse">
            <a:avLst/>
          </a:prstGeom>
          <a:solidFill>
            <a:srgbClr val="0680C3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5" name="Oval 28"/>
          <p:cNvSpPr/>
          <p:nvPr/>
        </p:nvSpPr>
        <p:spPr>
          <a:xfrm>
            <a:off x="7054150" y="1609581"/>
            <a:ext cx="828000" cy="828000"/>
          </a:xfrm>
          <a:prstGeom prst="ellipse">
            <a:avLst/>
          </a:prstGeom>
          <a:solidFill>
            <a:srgbClr val="FBA200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6" name="Oval 29"/>
          <p:cNvSpPr/>
          <p:nvPr/>
        </p:nvSpPr>
        <p:spPr>
          <a:xfrm>
            <a:off x="4281978" y="4396770"/>
            <a:ext cx="828000" cy="828000"/>
          </a:xfrm>
          <a:prstGeom prst="ellipse">
            <a:avLst/>
          </a:prstGeom>
          <a:solidFill>
            <a:srgbClr val="07A398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7" name="Oval 30"/>
          <p:cNvSpPr/>
          <p:nvPr/>
        </p:nvSpPr>
        <p:spPr>
          <a:xfrm>
            <a:off x="7053154" y="4396770"/>
            <a:ext cx="828000" cy="828000"/>
          </a:xfrm>
          <a:prstGeom prst="ellipse">
            <a:avLst/>
          </a:prstGeom>
          <a:solidFill>
            <a:srgbClr val="90C221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4269506" y="166963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A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9" name="TextBox 32"/>
          <p:cNvSpPr txBox="1"/>
          <p:nvPr/>
        </p:nvSpPr>
        <p:spPr>
          <a:xfrm>
            <a:off x="7053382" y="166963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P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4287754" y="4460896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C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7072432" y="445137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D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791200" y="3204679"/>
            <a:ext cx="75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7763" y="466934"/>
            <a:ext cx="11150221" cy="5847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Plan d’action pour maitriser l’impact sur le Eau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r="20545" b="9372"/>
          <a:stretch>
            <a:fillRect/>
          </a:stretch>
        </p:blipFill>
        <p:spPr>
          <a:xfrm>
            <a:off x="5333999" y="0"/>
            <a:ext cx="6858001" cy="6858000"/>
          </a:xfrm>
        </p:spPr>
      </p:pic>
      <p:sp>
        <p:nvSpPr>
          <p:cNvPr id="2" name="Zone de texte 3"/>
          <p:cNvSpPr txBox="1"/>
          <p:nvPr/>
        </p:nvSpPr>
        <p:spPr>
          <a:xfrm>
            <a:off x="447598" y="1648255"/>
            <a:ext cx="4684896" cy="9585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Photo </a:t>
            </a:r>
            <a:r>
              <a:rPr lang="fr-FR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2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 :  Système de lagunage de Cosumar Sidi Bennour</a:t>
            </a:r>
            <a:endParaRPr kumimoji="0" lang="fr-F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 Black" panose="020B0A04020102020204" pitchFamily="34" charset="0"/>
            </a:endParaRPr>
          </a:p>
        </p:txBody>
      </p:sp>
      <p:grpSp>
        <p:nvGrpSpPr>
          <p:cNvPr id="15" name="Google Shape;12671;p64"/>
          <p:cNvGrpSpPr/>
          <p:nvPr/>
        </p:nvGrpSpPr>
        <p:grpSpPr>
          <a:xfrm>
            <a:off x="2090822" y="3429000"/>
            <a:ext cx="1314988" cy="1386342"/>
            <a:chOff x="1768821" y="3361108"/>
            <a:chExt cx="278739" cy="339073"/>
          </a:xfrm>
          <a:solidFill>
            <a:srgbClr val="0070C0"/>
          </a:solidFill>
        </p:grpSpPr>
        <p:sp>
          <p:nvSpPr>
            <p:cNvPr id="16" name="Google Shape;12672;p64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2673;p64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2674;p64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2675;p64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2676;p64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2677;p64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2678;p64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2679;p64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2680;p64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2681;p64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2682;p64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9835" y="394332"/>
            <a:ext cx="10392321" cy="523220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rgbClr val="1CADE4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Evolution de la consommation d’eau durant les années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rgbClr val="2683C6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/>
          <p:cNvGraphicFramePr/>
          <p:nvPr/>
        </p:nvGraphicFramePr>
        <p:xfrm>
          <a:off x="2286000" y="1418492"/>
          <a:ext cx="6940061" cy="388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742123" y="1816347"/>
          <a:ext cx="10774016" cy="17830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39404"/>
                <a:gridCol w="3898045"/>
                <a:gridCol w="3136567"/>
              </a:tblGrid>
              <a:tr h="445770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Mode de collecte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Destination finale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ordures ménagères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Entreposé dans les bennes de collecte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Décharge communale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Déchets de démolition exempts d’éléments toxiques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Déposé dans les aires prévues à cet effet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Réutilisé dans les travaux de génie civil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Boues et terres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Stocké dans les bassins des eaux de lavage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Evacué vers les carrières désaffectées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42123" y="4313334"/>
          <a:ext cx="10774016" cy="178308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39404"/>
                <a:gridCol w="3898045"/>
                <a:gridCol w="3136567"/>
              </a:tblGrid>
              <a:tr h="515749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 de collecte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Destination finale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75158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Chiffons utilisés lors des activités de maintenance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Enfermés dans des fûts métalliques </a:t>
                      </a:r>
                      <a:b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fermés déposés dans la décharge </a:t>
                      </a:r>
                      <a:b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contrôlée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Prestataire externe délivrant un certificat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157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Huiles usagées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Récupérés dans des fûts déposés dans la décharge contrôlée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Prestataire externe délivrant un certificat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763" y="466934"/>
            <a:ext cx="11150221" cy="52322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800" b="1" dirty="0">
                <a:solidFill>
                  <a:srgbClr val="2683C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Traitement des déchets industriels banals et spéciaux</a:t>
            </a:r>
            <a:endParaRPr lang="fr-FR" sz="2800" b="1" dirty="0">
              <a:solidFill>
                <a:srgbClr val="2683C6">
                  <a:lumMod val="7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0" name="Zone de texte 3"/>
          <p:cNvSpPr txBox="1"/>
          <p:nvPr/>
        </p:nvSpPr>
        <p:spPr>
          <a:xfrm>
            <a:off x="665451" y="1141008"/>
            <a:ext cx="98742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Tableau 4 : Traitement des déchets industriels banals</a:t>
            </a:r>
            <a:endParaRPr lang="fr-FR" sz="2000" b="1" dirty="0">
              <a:latin typeface="Cambria" panose="02040503050406030204" pitchFamily="18" charset="0"/>
              <a:ea typeface="Cambria" panose="02040503050406030204" pitchFamily="18" charset="0"/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11" name="Zone de texte 3"/>
          <p:cNvSpPr txBox="1"/>
          <p:nvPr/>
        </p:nvSpPr>
        <p:spPr>
          <a:xfrm>
            <a:off x="665451" y="3694796"/>
            <a:ext cx="98742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Tableau 5 : Traitement des déchets industriels spéciaux</a:t>
            </a:r>
            <a:endParaRPr lang="fr-FR" sz="2000" b="1" dirty="0">
              <a:latin typeface="Cambria" panose="02040503050406030204" pitchFamily="18" charset="0"/>
              <a:ea typeface="Cambria" panose="02040503050406030204" pitchFamily="18" charset="0"/>
              <a:cs typeface="Arial Black" panose="020B0A04020102020204" pitchFamily="3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54938791764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821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35592" y="1476494"/>
            <a:ext cx="8961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latin typeface="Bradley Hand ITC" panose="03070402050302030203" pitchFamily="66" charset="0"/>
              </a:rPr>
              <a:t>’’Engagés pour un avenir durable’’</a:t>
            </a:r>
            <a:endParaRPr lang="fr-FR" sz="9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01637" y="2227942"/>
            <a:ext cx="11788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00B0F0"/>
                </a:solidFill>
                <a:latin typeface="Gabriola" panose="04040605051002020D02" pitchFamily="82" charset="0"/>
              </a:rPr>
              <a:t>Merci pour votre attention.</a:t>
            </a:r>
            <a:endParaRPr lang="fr-FR" sz="9600" dirty="0">
              <a:solidFill>
                <a:srgbClr val="00B0F0"/>
              </a:solidFill>
              <a:latin typeface="Gabriola" panose="04040605051002020D02" pitchFamily="8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3205010" y="3185249"/>
            <a:ext cx="6198297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Présentation de l’entreprise</a:t>
            </a:r>
            <a:endParaRPr lang="fr-FR" sz="5400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1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32"/>
          <p:cNvPicPr preferRelativeResize="0">
            <a:picLocks noGrp="1"/>
          </p:cNvPicPr>
          <p:nvPr>
            <p:ph type="pic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0" r="15520"/>
          <a:stretch>
            <a:fillRect/>
          </a:stretch>
        </p:blipFill>
        <p:spPr>
          <a:xfrm>
            <a:off x="6964800" y="1302833"/>
            <a:ext cx="4617600" cy="4620888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9836" y="394332"/>
            <a:ext cx="9530366" cy="646331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rgbClr val="1CADE4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3600" b="1" i="0" u="none" strike="noStrike" kern="0" cap="none" spc="0" normalizeH="0" baseline="0" noProof="0" dirty="0"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Présentation de l’entreprise</a:t>
            </a:r>
            <a:endParaRPr kumimoji="0" lang="fr-FR" sz="3600" b="1" i="0" u="none" strike="noStrike" kern="0" cap="none" spc="0" normalizeH="0" baseline="0" noProof="0" dirty="0">
              <a:solidFill>
                <a:srgbClr val="2683C6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55548" y="2004535"/>
            <a:ext cx="6109252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L'usine COSUMAR de Sidi Bennour est une usine de raffinage de sucre, certifiée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ISO 14001. 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l">
              <a:lnSpc>
                <a:spcPct val="150000"/>
              </a:lnSpc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obtenir cette certification, l'usine a mis en place un système de management environnemental qui vise à prévenir la pollution et à protéger l'environnement. Ce SME repose sur les principes suivants :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135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prévention de la pollution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135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protection de l'environnement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135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L'amélioration continue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oogle Shape;10866;p51"/>
          <p:cNvGrpSpPr/>
          <p:nvPr/>
        </p:nvGrpSpPr>
        <p:grpSpPr>
          <a:xfrm>
            <a:off x="523413" y="1358204"/>
            <a:ext cx="664270" cy="646331"/>
            <a:chOff x="2508373" y="2779889"/>
            <a:chExt cx="337523" cy="337680"/>
          </a:xfrm>
        </p:grpSpPr>
        <p:sp>
          <p:nvSpPr>
            <p:cNvPr id="34" name="Google Shape;10867;p51"/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0868;p51"/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0869;p51"/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0870;p51"/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0871;p51"/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0872;p51"/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2644572" y="3182498"/>
            <a:ext cx="6912384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Analyse SWOT et </a:t>
            </a:r>
            <a:b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PESTEL</a:t>
            </a:r>
            <a:endParaRPr lang="fr-FR" sz="5400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2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29836" y="394332"/>
            <a:ext cx="9530366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Analyse SWOT</a:t>
            </a:r>
            <a:endParaRPr lang="fr-FR" sz="3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98229" y="2388066"/>
          <a:ext cx="10995542" cy="219739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208856"/>
                <a:gridCol w="2844995"/>
                <a:gridCol w="2624385"/>
                <a:gridCol w="2317306"/>
              </a:tblGrid>
              <a:tr h="5009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Forces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Faiblesse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Opportunités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Menaces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946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Positionnement de leader sur le marché marocain du sucre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Concurrence de la part d'autres pays producteurs de sucre</a:t>
                      </a:r>
                      <a:endParaRPr lang="fr-FR" sz="1600" b="0" i="0" u="none" strike="noStrike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Croissance de la demande mondiale de sucre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Augmentation de la culture environnementale dans le pays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</a:tr>
              <a:tr h="9017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Personnel qualifié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Culture environnement insuffisamment développé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Investissements dans des technologies de production plus durables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 vMerge="1">
                  <a:tcPr marL="7835" marR="7835" marT="7835" marB="0" anchor="ctr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29836" y="394332"/>
            <a:ext cx="9530366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Analyse PESTEL</a:t>
            </a:r>
            <a:endParaRPr lang="fr-FR" sz="3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12755" y="1583492"/>
          <a:ext cx="10763628" cy="265792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923378"/>
                <a:gridCol w="2341812"/>
                <a:gridCol w="2500421"/>
                <a:gridCol w="2998017"/>
              </a:tblGrid>
              <a:tr h="5243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Politiques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Economiques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Technologiques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1402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L'adoption de nouvelles réglementations environnementales plus strictes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 croissance de la demande de produits et services durables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changements démographiques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nouvelles technologies de production plus respectueuses de l'environnement</a:t>
                      </a:r>
                      <a:endParaRPr lang="fr-FR" sz="1600" b="0" i="0" u="none" strike="noStrike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</a:tr>
              <a:tr h="993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subventions gouvernementales pour la protection de l'environnement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 hausse des coûts des matières premières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préférences des consommateurs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004604" y="4415900"/>
          <a:ext cx="6179930" cy="189638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89965"/>
                <a:gridCol w="3089965"/>
              </a:tblGrid>
              <a:tr h="50065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Environnement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Législatifs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978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 changement climatique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lois et règlements en matière d'environnement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6978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 pollution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987696" y="3140590"/>
            <a:ext cx="8431467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Grille de Cotation </a:t>
            </a:r>
            <a:b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 et d’Evaluation </a:t>
            </a:r>
            <a:endParaRPr lang="fr-FR" sz="5400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3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endParaRPr kumimoji="0" sz="18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</a:fld>
            <a:endParaRPr lang="fr-FR"/>
          </a:p>
        </p:txBody>
      </p:sp>
      <p:graphicFrame>
        <p:nvGraphicFramePr>
          <p:cNvPr id="6" name="Table 5"/>
          <p:cNvGraphicFramePr/>
          <p:nvPr/>
        </p:nvGraphicFramePr>
        <p:xfrm>
          <a:off x="403939" y="1770570"/>
          <a:ext cx="11369992" cy="3758693"/>
        </p:xfrm>
        <a:graphic>
          <a:graphicData uri="http://schemas.openxmlformats.org/drawingml/2006/table">
            <a:tbl>
              <a:tblPr/>
              <a:tblGrid>
                <a:gridCol w="2647076"/>
                <a:gridCol w="2931326"/>
                <a:gridCol w="1761757"/>
                <a:gridCol w="829062"/>
                <a:gridCol w="1184374"/>
                <a:gridCol w="962304"/>
                <a:gridCol w="1054093"/>
              </a:tblGrid>
              <a:tr h="578371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sz="16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Activité</a:t>
                      </a:r>
                      <a:endParaRPr lang="en-US" alt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Aspect</a:t>
                      </a:r>
                      <a:endParaRPr lang="en-US" alt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Impact</a:t>
                      </a:r>
                      <a:endParaRPr lang="en-US" alt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Normal </a:t>
                      </a:r>
                      <a:endParaRPr lang="en-US" alt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sz="16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Accidentel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endParaRPr lang="en-US" alt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sz="16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Maitrise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endParaRPr lang="en-US" alt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Influence</a:t>
                      </a:r>
                      <a:endParaRPr lang="en-US" alt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02581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Extraction de jus de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betterave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clarification du jus pour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eliminer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les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impurtés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US" altLang="en-US" sz="14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COV, SO2 ,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particules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fines ,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Émissions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gaz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à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effet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serre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pollution de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l’air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/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effet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serre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320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Évaporer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le jus de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l'eau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la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critallisation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POUR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formé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cristaux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sucre</a:t>
                      </a:r>
                      <a:endParaRPr lang="en-US" altLang="en-US" sz="14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N2,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vapeur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d'H2O,  CO,</a:t>
                      </a:r>
                      <a:endParaRPr 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NO, NO2 , HFC,CFC,N₂O</a:t>
                      </a:r>
                      <a:r>
                        <a:rPr lang="fr-FR" alt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CO2</a:t>
                      </a:r>
                      <a:endParaRPr lang="fr-FR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pollution de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l’air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30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Centrifugations et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Sécharge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pour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eliminer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humidité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résiduelle</a:t>
                      </a:r>
                      <a:endParaRPr lang="en-US" altLang="en-US" sz="14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HFC, CFC, PFC , NO , CO2</a:t>
                      </a:r>
                      <a:r>
                        <a:rPr lang="fr-FR" altLang="en-US" sz="13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CH4</a:t>
                      </a:r>
                      <a:endParaRPr lang="fr-FR" altLang="en-US" sz="1300" b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pollution de l’air / Changement climatique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300" b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3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29836" y="394332"/>
            <a:ext cx="9530366" cy="95410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Tableau 1 : Évaluation Aspect/Impact pour le milieu récepteur « Air » </a:t>
            </a:r>
            <a:endParaRPr lang="fr-FR" sz="28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ISO Standards Minitheme by Slidesgo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O Standards Minitheme by Slidesgo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SO Standards Minitheme by Slidesgo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ISO Standards Minitheme by Slidesgo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333333"/>
    </a:dk1>
    <a:lt1>
      <a:srgbClr val="FFFFFF"/>
    </a:lt1>
    <a:dk2>
      <a:srgbClr val="00CDFC"/>
    </a:dk2>
    <a:lt2>
      <a:srgbClr val="00AFFE"/>
    </a:lt2>
    <a:accent1>
      <a:srgbClr val="0083FD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333333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7453</Words>
  <Application>WPS Presentation</Application>
  <PresentationFormat>Grand écran</PresentationFormat>
  <Paragraphs>551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25</vt:i4>
      </vt:variant>
    </vt:vector>
  </HeadingPairs>
  <TitlesOfParts>
    <vt:vector size="66" baseType="lpstr">
      <vt:lpstr>Arial</vt:lpstr>
      <vt:lpstr>SimSun</vt:lpstr>
      <vt:lpstr>Wingdings</vt:lpstr>
      <vt:lpstr>Corbel</vt:lpstr>
      <vt:lpstr>Heebo</vt:lpstr>
      <vt:lpstr>AMGDT</vt:lpstr>
      <vt:lpstr>Open Sans Medium</vt:lpstr>
      <vt:lpstr>Arial</vt:lpstr>
      <vt:lpstr>Darker Grotesque SemiBold</vt:lpstr>
      <vt:lpstr>Bebas Neue</vt:lpstr>
      <vt:lpstr>Albert Sans</vt:lpstr>
      <vt:lpstr>Cormorant Garamond</vt:lpstr>
      <vt:lpstr>Garamond</vt:lpstr>
      <vt:lpstr>Open Sans</vt:lpstr>
      <vt:lpstr>Aharoni</vt:lpstr>
      <vt:lpstr>Cambria</vt:lpstr>
      <vt:lpstr>Calibri</vt:lpstr>
      <vt:lpstr>Yu Gothic UI Semibold</vt:lpstr>
      <vt:lpstr>Times New Roman</vt:lpstr>
      <vt:lpstr>Corbel</vt:lpstr>
      <vt:lpstr>Calibri</vt:lpstr>
      <vt:lpstr>quicksand</vt:lpstr>
      <vt:lpstr>Arial Black</vt:lpstr>
      <vt:lpstr>Microsoft YaHei</vt:lpstr>
      <vt:lpstr>Arial Unicode MS</vt:lpstr>
      <vt:lpstr>Trebuchet MS</vt:lpstr>
      <vt:lpstr>Arial Unicode MS</vt:lpstr>
      <vt:lpstr>Bradley Hand ITC</vt:lpstr>
      <vt:lpstr>Gabriola</vt:lpstr>
      <vt:lpstr>Base</vt:lpstr>
      <vt:lpstr>ISO Standards Minitheme by Slidesgo</vt:lpstr>
      <vt:lpstr>1_ISO Standards Minitheme by Slidesgo</vt:lpstr>
      <vt:lpstr>1_Base</vt:lpstr>
      <vt:lpstr>2_Base</vt:lpstr>
      <vt:lpstr>3_Base</vt:lpstr>
      <vt:lpstr>3_ISO Standards Minitheme by Slidesgo</vt:lpstr>
      <vt:lpstr>Office Theme</vt:lpstr>
      <vt:lpstr>Contents Slide Master</vt:lpstr>
      <vt:lpstr>2_ISO Standards Minitheme by Slidesgo</vt:lpstr>
      <vt:lpstr>4_Base</vt:lpstr>
      <vt:lpstr>5_Base</vt:lpstr>
      <vt:lpstr>PowerPoint 演示文稿</vt:lpstr>
      <vt:lpstr>PowerPoint 演示文稿</vt:lpstr>
      <vt:lpstr>1</vt:lpstr>
      <vt:lpstr>PowerPoint 演示文稿</vt:lpstr>
      <vt:lpstr>2</vt:lpstr>
      <vt:lpstr>PowerPoint 演示文稿</vt:lpstr>
      <vt:lpstr>PowerPoint 演示文稿</vt:lpstr>
      <vt:lpstr>3</vt:lpstr>
      <vt:lpstr>PowerPoint 演示文稿</vt:lpstr>
      <vt:lpstr>PowerPoint 演示文稿</vt:lpstr>
      <vt:lpstr>PowerPoint 演示文稿</vt:lpstr>
      <vt:lpstr>4</vt:lpstr>
      <vt:lpstr>Classement des impacts sur le sol</vt:lpstr>
      <vt:lpstr>PowerPoint 演示文稿</vt:lpstr>
      <vt:lpstr>Classement des impacts sur l’air</vt:lpstr>
      <vt:lpstr>PowerPoint 演示文稿</vt:lpstr>
      <vt:lpstr>PowerPoint 演示文稿</vt:lpstr>
      <vt:lpstr>PowerPoint 演示文稿</vt:lpstr>
      <vt:lpstr>Classement des impacts sur l’eau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imad ab</dc:creator>
  <cp:lastModifiedBy>pc gz</cp:lastModifiedBy>
  <cp:revision>76</cp:revision>
  <dcterms:created xsi:type="dcterms:W3CDTF">2023-11-23T18:21:00Z</dcterms:created>
  <dcterms:modified xsi:type="dcterms:W3CDTF">2023-11-29T22:41:45Z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5A25280E7F6945A8B628D3D313B7A575_12</vt:lpwstr>
  </property>
  <property fmtid="{D5CDD505-2E9C-101B-9397-08002B2CF9AE}" pid="3" name="KSOProductBuildVer">
    <vt:lpwstr>1036-12.2.0.13306</vt:lpwstr>
  </property>
</Properties>
</file>