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91970"/>
                </a:solidFill>
              </a:defRPr>
            </a:pPr>
            <a:r>
              <a:t>Certified Robustness Verification</a:t>
            </a:r>
          </a:p>
          <a:p>
            <a:pPr algn="ctr">
              <a:defRPr sz="4400" b="1">
                <a:solidFill>
                  <a:srgbClr val="191970"/>
                </a:solidFill>
              </a:defRPr>
            </a:pPr>
            <a:r>
              <a:t>for Tiny Recursive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64646"/>
                </a:solidFill>
              </a:defRPr>
            </a:pPr>
            <a:r>
              <a:t>GPU-Accelerated Attack-Guided Verification</a:t>
            </a:r>
          </a:p>
          <a:p>
            <a:pPr algn="ctr">
              <a:defRPr sz="2000">
                <a:solidFill>
                  <a:srgbClr val="464646"/>
                </a:solidFill>
              </a:defRPr>
            </a:pPr>
            <a:r>
              <a:t>MNIST | A100 | auto-LiRPA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Problem: Adversarial Vulnerability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2000"/>
              </a:spcBef>
              <a:defRPr sz="2400"/>
            </a:pPr>
            <a:r>
              <a:t>🎯 Neural networks are vulnerable to imperceptible perturbations</a:t>
            </a:r>
          </a:p>
          <a:p>
            <a:pPr>
              <a:spcBef>
                <a:spcPts val="2000"/>
              </a:spcBef>
              <a:defRPr sz="2400"/>
            </a:pPr>
            <a:r>
              <a:t>📉 Standard training provides NO certified robustness guarantees</a:t>
            </a:r>
          </a:p>
          <a:p>
            <a:pPr>
              <a:spcBef>
                <a:spcPts val="2000"/>
              </a:spcBef>
              <a:defRPr sz="2400"/>
            </a:pPr>
            <a:r>
              <a:t>⚠️ Critical for safety-critical applications (autonomous systems, medical AI)</a:t>
            </a:r>
          </a:p>
          <a:p>
            <a:pPr>
              <a:spcBef>
                <a:spcPts val="2000"/>
              </a:spcBef>
              <a:defRPr sz="2400"/>
            </a:pPr>
            <a:r>
              <a:t>🔬 Need: Formal verification + adversarial 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Solution: Verification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 b="1"/>
            </a:pPr>
            <a:r>
              <a:t>Verification Pipeline:</a:t>
            </a:r>
          </a:p>
          <a:p>
            <a:pPr lvl="1">
              <a:spcBef>
                <a:spcPts val="1200"/>
              </a:spcBef>
              <a:defRPr sz="1800"/>
            </a:pPr>
            <a:r>
              <a:t>1️⃣ Train TRM-MLP on MNIST</a:t>
            </a:r>
          </a:p>
          <a:p>
            <a:pPr lvl="1">
              <a:spcBef>
                <a:spcPts val="1200"/>
              </a:spcBef>
              <a:defRPr sz="1800"/>
            </a:pPr>
            <a:r>
              <a:t>2️⃣ Adversarial training at ε=0.15</a:t>
            </a:r>
          </a:p>
          <a:p>
            <a:pPr lvl="1">
              <a:spcBef>
                <a:spcPts val="1200"/>
              </a:spcBef>
              <a:defRPr sz="1800"/>
            </a:pPr>
            <a:r>
              <a:t>3️⃣ Attack-guided verification (FGSM + I-FGSM)</a:t>
            </a:r>
          </a:p>
          <a:p>
            <a:pPr lvl="1">
              <a:spcBef>
                <a:spcPts val="1200"/>
              </a:spcBef>
              <a:defRPr sz="1800"/>
            </a:pPr>
            <a:r>
              <a:t>4️⃣ Formal bounds via α-CROWN</a:t>
            </a:r>
          </a:p>
          <a:p>
            <a:pPr lvl="1">
              <a:spcBef>
                <a:spcPts val="1200"/>
              </a:spcBef>
              <a:defRPr sz="1800"/>
            </a:pPr>
            <a:r>
              <a:t>5️⃣ Scale to 512 samples for statistical significance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097280"/>
            <a:ext cx="393192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200" b="1"/>
            </a:pPr>
            <a:r>
              <a:t>Technical Specs:</a:t>
            </a:r>
          </a:p>
          <a:p>
            <a:pPr lvl="1">
              <a:spcBef>
                <a:spcPts val="1200"/>
              </a:spcBef>
              <a:defRPr sz="1800"/>
            </a:pPr>
            <a:r>
              <a:t>🖥️ Hardware: A100 GPU</a:t>
            </a:r>
          </a:p>
          <a:p>
            <a:pPr lvl="1">
              <a:spcBef>
                <a:spcPts val="1200"/>
              </a:spcBef>
              <a:defRPr sz="1800"/>
            </a:pPr>
            <a:r>
              <a:t>📦 Framework: auto-LiRPA</a:t>
            </a:r>
          </a:p>
          <a:p>
            <a:pPr lvl="1">
              <a:spcBef>
                <a:spcPts val="1200"/>
              </a:spcBef>
              <a:defRPr sz="1800"/>
            </a:pPr>
            <a:r>
              <a:t>🎯 Dataset: MNIST (28×28)</a:t>
            </a:r>
          </a:p>
          <a:p>
            <a:pPr lvl="1">
              <a:spcBef>
                <a:spcPts val="1200"/>
              </a:spcBef>
              <a:defRPr sz="1800"/>
            </a:pPr>
            <a:r>
              <a:t>⚡ Speed: &lt;0.25s per sample</a:t>
            </a:r>
          </a:p>
          <a:p>
            <a:pPr lvl="1">
              <a:spcBef>
                <a:spcPts val="1200"/>
              </a:spcBef>
              <a:defRPr sz="1800"/>
            </a:pPr>
            <a:r>
              <a:t>💾 Memory: &lt;30MB per sample</a:t>
            </a:r>
          </a:p>
          <a:p>
            <a:pPr lvl="1">
              <a:spcBef>
                <a:spcPts val="1200"/>
              </a:spcBef>
              <a:defRPr sz="1800"/>
            </a:pPr>
            <a:r>
              <a:t>🔢 Scale: Up to 512 samples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Results: 67x Improvement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17920" y="1371600"/>
          <a:ext cx="256032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853440"/>
                <a:gridCol w="85344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ε</a:t>
                      </a:r>
                    </a:p>
                  </a:txBody>
                  <a:tcPr>
                    <a:solidFill>
                      <a:srgbClr val="4682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Adv TRM</a:t>
                      </a:r>
                    </a:p>
                  </a:txBody>
                  <a:tcPr>
                    <a:solidFill>
                      <a:srgbClr val="4682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Std TRM</a:t>
                      </a:r>
                    </a:p>
                  </a:txBody>
                  <a:tcPr>
                    <a:solidFill>
                      <a:srgbClr val="4682B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1.2%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58.6%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40.2%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18.9%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17920" y="4572000"/>
            <a:ext cx="25603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 b="1">
                <a:solidFill>
                  <a:srgbClr val="006400"/>
                </a:solidFill>
              </a:defRPr>
            </a:pPr>
            <a:r>
              <a:t>🎯 67× better at ε=0.01</a:t>
            </a:r>
            <a:br/>
            <a:r>
              <a:t>✅ 410/512 verified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Convergence: Sample Size Impact</a:t>
            </a:r>
          </a:p>
        </p:txBody>
      </p:sp>
      <p:pic>
        <p:nvPicPr>
          <p:cNvPr id="3" name="Picture 2" descr="convergence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 b="1"/>
            </a:pPr>
            <a:r>
              <a:t>Sample Size Progression: 64 → 256 → 512 samples</a:t>
            </a:r>
          </a:p>
          <a:p>
            <a:pPr>
              <a:spcBef>
                <a:spcPts val="1000"/>
              </a:spcBef>
              <a:defRPr sz="1600"/>
            </a:pPr>
            <a:r>
              <a:t>✅ Results converged at 256+ samples (82% → 80% @ ε=0.01)</a:t>
            </a:r>
          </a:p>
          <a:p>
            <a:pPr>
              <a:defRPr sz="1600"/>
            </a:pPr>
            <a:r>
              <a:t>✅ Statistically significant with n=512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Conclusion &amp;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2000"/>
              </a:spcBef>
              <a:defRPr sz="2200"/>
            </a:pPr>
            <a:r>
              <a:t>✅ Demonstrated 67× robustness improvement with adversarial training</a:t>
            </a:r>
          </a:p>
          <a:p>
            <a:pPr>
              <a:spcBef>
                <a:spcPts val="2000"/>
              </a:spcBef>
              <a:defRPr sz="2200"/>
            </a:pPr>
            <a:r>
              <a:t>✅ GPU-accelerated verification: &lt;0.25s per sample, &lt;30MB memory</a:t>
            </a:r>
          </a:p>
          <a:p>
            <a:pPr>
              <a:spcBef>
                <a:spcPts val="2000"/>
              </a:spcBef>
              <a:defRPr sz="2200"/>
            </a:pPr>
            <a:r>
              <a:t>✅ Validated across 512 samples with statistical convergence</a:t>
            </a:r>
          </a:p>
          <a:p>
            <a:pPr>
              <a:spcBef>
                <a:spcPts val="2000"/>
              </a:spcBef>
              <a:defRPr sz="2200"/>
            </a:pPr>
            <a:r>
              <a:t>✅ Ready to scale to 7M parameter TRM models</a:t>
            </a:r>
          </a:p>
          <a:p>
            <a:pPr>
              <a:spcBef>
                <a:spcPts val="2000"/>
              </a:spcBef>
              <a:defRPr sz="2200"/>
            </a:pPr>
            <a:r>
              <a:t>🚀 Future work: ARC-AGI reasoning tasks, β-CROWN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