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62" r:id="rId4"/>
    <p:sldId id="263" r:id="rId5"/>
    <p:sldId id="308" r:id="rId6"/>
    <p:sldId id="268" r:id="rId7"/>
    <p:sldId id="269" r:id="rId8"/>
    <p:sldId id="297" r:id="rId9"/>
    <p:sldId id="274" r:id="rId10"/>
    <p:sldId id="277" r:id="rId11"/>
    <p:sldId id="278" r:id="rId12"/>
    <p:sldId id="281" r:id="rId13"/>
    <p:sldId id="282" r:id="rId14"/>
    <p:sldId id="299" r:id="rId15"/>
    <p:sldId id="300" r:id="rId16"/>
    <p:sldId id="301" r:id="rId17"/>
    <p:sldId id="303" r:id="rId18"/>
    <p:sldId id="285" r:id="rId19"/>
    <p:sldId id="302" r:id="rId20"/>
    <p:sldId id="283" r:id="rId21"/>
    <p:sldId id="304" r:id="rId22"/>
    <p:sldId id="305" r:id="rId23"/>
    <p:sldId id="306" r:id="rId24"/>
    <p:sldId id="307" r:id="rId25"/>
    <p:sldId id="287" r:id="rId26"/>
    <p:sldId id="28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3">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43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8" d="100"/>
          <a:sy n="128" d="100"/>
        </p:scale>
        <p:origin x="456" y="176"/>
      </p:cViewPr>
      <p:guideLst>
        <p:guide orient="horz" pos="2133"/>
        <p:guide pos="3840"/>
      </p:guideLst>
    </p:cSldViewPr>
  </p:slideViewPr>
  <p:notesTextViewPr>
    <p:cViewPr>
      <p:scale>
        <a:sx n="1" d="1"/>
        <a:sy n="1" d="1"/>
      </p:scale>
      <p:origin x="0" y="0"/>
    </p:cViewPr>
  </p:notesTextViewPr>
  <p:sorterViewPr>
    <p:cViewPr varScale="1">
      <p:scale>
        <a:sx n="100" d="100"/>
        <a:sy n="100" d="100"/>
      </p:scale>
      <p:origin x="0" y="68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B4AB03-2860-45B8-A0D7-FC995FC3A829}" type="datetimeFigureOut">
              <a:rPr lang="zh-CN" altLang="en-US" smtClean="0"/>
              <a:t>2019/1/2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39F219-1042-48FF-8657-2E904DD7C54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23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24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25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26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库_矩形 6"/>
          <p:cNvSpPr/>
          <p:nvPr>
            <p:custDataLst>
              <p:tags r:id="rId1"/>
            </p:custDataLst>
          </p:nvPr>
        </p:nvSpPr>
        <p:spPr>
          <a:xfrm>
            <a:off x="0" y="0"/>
            <a:ext cx="12192000" cy="5386039"/>
          </a:xfrm>
          <a:prstGeom prst="rect">
            <a:avLst/>
          </a:prstGeom>
          <a:solidFill>
            <a:srgbClr val="3143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90204"/>
              <a:ea typeface="微软雅黑" panose="020B0503020204020204" charset="-122"/>
              <a:cs typeface="+mn-cs"/>
            </a:endParaRPr>
          </a:p>
        </p:txBody>
      </p:sp>
      <p:sp>
        <p:nvSpPr>
          <p:cNvPr id="7" name="TextBox 7"/>
          <p:cNvSpPr txBox="1"/>
          <p:nvPr/>
        </p:nvSpPr>
        <p:spPr>
          <a:xfrm>
            <a:off x="3326130" y="1732471"/>
            <a:ext cx="5516880" cy="1306830"/>
          </a:xfrm>
          <a:prstGeom prst="rect">
            <a:avLst/>
          </a:prstGeom>
          <a:noFill/>
        </p:spPr>
        <p:txBody>
          <a:bodyPr wrap="none" rtlCol="0">
            <a:spAutoFit/>
          </a:bodyPr>
          <a:lstStyle/>
          <a:p>
            <a:pPr algn="ctr"/>
            <a:r>
              <a:rPr lang="zh-CN" altLang="en-US" sz="7900" spc="500" dirty="0">
                <a:solidFill>
                  <a:schemeClr val="bg1">
                    <a:lumMod val="95000"/>
                  </a:schemeClr>
                </a:solidFill>
                <a:latin typeface="方正正大黑简体" pitchFamily="2" charset="-122"/>
                <a:ea typeface="方正正大黑简体" pitchFamily="2" charset="-122"/>
              </a:rPr>
              <a:t>云计算基础</a:t>
            </a:r>
          </a:p>
        </p:txBody>
      </p:sp>
      <p:grpSp>
        <p:nvGrpSpPr>
          <p:cNvPr id="40" name="组合 39"/>
          <p:cNvGrpSpPr/>
          <p:nvPr/>
        </p:nvGrpSpPr>
        <p:grpSpPr>
          <a:xfrm>
            <a:off x="4018806" y="5872574"/>
            <a:ext cx="946780" cy="338530"/>
            <a:chOff x="3061220" y="3387331"/>
            <a:chExt cx="710270" cy="253964"/>
          </a:xfrm>
        </p:grpSpPr>
        <p:sp>
          <p:nvSpPr>
            <p:cNvPr id="41" name="圆角矩形 40"/>
            <p:cNvSpPr/>
            <p:nvPr/>
          </p:nvSpPr>
          <p:spPr>
            <a:xfrm>
              <a:off x="3061220" y="3398755"/>
              <a:ext cx="710270" cy="237749"/>
            </a:xfrm>
            <a:prstGeom prst="roundRect">
              <a:avLst/>
            </a:prstGeom>
            <a:solidFill>
              <a:srgbClr val="314371"/>
            </a:solidFill>
            <a:ln w="12700" cap="flat" cmpd="sng" algn="ctr">
              <a:noFill/>
              <a:prstDash val="solid"/>
              <a:miter lim="800000"/>
            </a:ln>
            <a:effectLst/>
          </p:spPr>
          <p:txBody>
            <a:bodyPr lIns="91416" tIns="45708" rIns="91416" bIns="45708"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2" name="矩形 41"/>
            <p:cNvSpPr/>
            <p:nvPr/>
          </p:nvSpPr>
          <p:spPr>
            <a:xfrm>
              <a:off x="3144243" y="3387331"/>
              <a:ext cx="600284" cy="253964"/>
            </a:xfrm>
            <a:prstGeom prst="rect">
              <a:avLst/>
            </a:prstGeom>
          </p:spPr>
          <p:txBody>
            <a:bodyPr wrap="none" lIns="91416" tIns="45708" rIns="91416" bIns="45708">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6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微软雅黑" panose="020B0503020204020204" charset="-122"/>
                </a:rPr>
                <a:t>答辩人</a:t>
              </a:r>
              <a:endParaRPr kumimoji="1" lang="en-US" altLang="zh-CN" sz="16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微软雅黑" panose="020B0503020204020204" charset="-122"/>
              </a:endParaRPr>
            </a:p>
          </p:txBody>
        </p:sp>
      </p:grpSp>
      <p:grpSp>
        <p:nvGrpSpPr>
          <p:cNvPr id="43" name="组合 42"/>
          <p:cNvGrpSpPr/>
          <p:nvPr/>
        </p:nvGrpSpPr>
        <p:grpSpPr>
          <a:xfrm>
            <a:off x="6250473" y="5872574"/>
            <a:ext cx="1084844" cy="338530"/>
            <a:chOff x="4735406" y="3387331"/>
            <a:chExt cx="813845" cy="253964"/>
          </a:xfrm>
        </p:grpSpPr>
        <p:sp>
          <p:nvSpPr>
            <p:cNvPr id="44" name="圆角矩形 43"/>
            <p:cNvSpPr/>
            <p:nvPr/>
          </p:nvSpPr>
          <p:spPr>
            <a:xfrm>
              <a:off x="4735406" y="3398755"/>
              <a:ext cx="813845" cy="237749"/>
            </a:xfrm>
            <a:prstGeom prst="roundRect">
              <a:avLst/>
            </a:prstGeom>
            <a:solidFill>
              <a:srgbClr val="314371"/>
            </a:solidFill>
            <a:ln w="12700" cap="flat" cmpd="sng" algn="ctr">
              <a:noFill/>
              <a:prstDash val="solid"/>
              <a:miter lim="800000"/>
            </a:ln>
            <a:effectLst/>
          </p:spPr>
          <p:txBody>
            <a:bodyPr lIns="91416" tIns="45708" rIns="91416" bIns="45708"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5" name="矩形 44"/>
            <p:cNvSpPr/>
            <p:nvPr/>
          </p:nvSpPr>
          <p:spPr>
            <a:xfrm>
              <a:off x="4772294" y="3387331"/>
              <a:ext cx="754213" cy="253964"/>
            </a:xfrm>
            <a:prstGeom prst="rect">
              <a:avLst/>
            </a:prstGeom>
          </p:spPr>
          <p:txBody>
            <a:bodyPr wrap="none" lIns="91416" tIns="45708" rIns="91416" bIns="45708">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6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微软雅黑" panose="020B0503020204020204" charset="-122"/>
                </a:rPr>
                <a:t>指导老师</a:t>
              </a:r>
              <a:endParaRPr kumimoji="1" lang="en-US" altLang="zh-CN" sz="16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46" name="文本框 35"/>
          <p:cNvSpPr txBox="1"/>
          <p:nvPr/>
        </p:nvSpPr>
        <p:spPr>
          <a:xfrm>
            <a:off x="4978288" y="5816740"/>
            <a:ext cx="845820" cy="438785"/>
          </a:xfrm>
          <a:prstGeom prst="rect">
            <a:avLst/>
          </a:prstGeom>
          <a:noFill/>
        </p:spPr>
        <p:txBody>
          <a:bodyPr wrap="none" rtlCol="0">
            <a:spAutoFit/>
          </a:bodyPr>
          <a:lstStyle/>
          <a:p>
            <a:pPr>
              <a:lnSpc>
                <a:spcPct val="130000"/>
              </a:lnSpc>
            </a:pPr>
            <a:r>
              <a:rPr lang="zh-CN" altLang="en-US" sz="1735" dirty="0">
                <a:solidFill>
                  <a:srgbClr val="314371"/>
                </a:solidFill>
                <a:latin typeface="微软雅黑" panose="020B0503020204020204" charset="-122"/>
                <a:ea typeface="微软雅黑" panose="020B0503020204020204" charset="-122"/>
              </a:rPr>
              <a:t>叶凯凯</a:t>
            </a:r>
          </a:p>
        </p:txBody>
      </p:sp>
      <p:sp>
        <p:nvSpPr>
          <p:cNvPr id="47" name="文本框 36"/>
          <p:cNvSpPr txBox="1"/>
          <p:nvPr/>
        </p:nvSpPr>
        <p:spPr>
          <a:xfrm>
            <a:off x="7366659" y="5816740"/>
            <a:ext cx="624840" cy="438785"/>
          </a:xfrm>
          <a:prstGeom prst="rect">
            <a:avLst/>
          </a:prstGeom>
          <a:noFill/>
        </p:spPr>
        <p:txBody>
          <a:bodyPr wrap="none" rtlCol="0">
            <a:spAutoFit/>
          </a:bodyPr>
          <a:lstStyle/>
          <a:p>
            <a:pPr>
              <a:lnSpc>
                <a:spcPct val="130000"/>
              </a:lnSpc>
            </a:pPr>
            <a:r>
              <a:rPr lang="zh-CN" altLang="en-US" sz="1735" dirty="0">
                <a:solidFill>
                  <a:srgbClr val="314371"/>
                </a:solidFill>
                <a:latin typeface="微软雅黑" panose="020B0503020204020204" charset="-122"/>
                <a:ea typeface="微软雅黑" panose="020B0503020204020204" charset="-122"/>
              </a:rPr>
              <a:t>沈炜</a:t>
            </a:r>
          </a:p>
        </p:txBody>
      </p:sp>
      <p:sp>
        <p:nvSpPr>
          <p:cNvPr id="2" name="矩形 1"/>
          <p:cNvSpPr/>
          <p:nvPr/>
        </p:nvSpPr>
        <p:spPr>
          <a:xfrm>
            <a:off x="7279075" y="5549359"/>
            <a:ext cx="800170" cy="338530"/>
          </a:xfrm>
          <a:prstGeom prst="rect">
            <a:avLst/>
          </a:prstGeom>
        </p:spPr>
        <p:txBody>
          <a:bodyPr wrap="none" lIns="91416" tIns="45708" rIns="91416" bIns="45708">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6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微软雅黑" panose="020B0503020204020204" charset="-122"/>
              </a:rPr>
              <a:t>答辩人</a:t>
            </a:r>
            <a:endParaRPr kumimoji="1" lang="en-US" altLang="zh-CN" sz="16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8566041" y="5875114"/>
            <a:ext cx="946780" cy="335915"/>
            <a:chOff x="3061220" y="3387331"/>
            <a:chExt cx="710270" cy="252002"/>
          </a:xfrm>
        </p:grpSpPr>
        <p:sp>
          <p:nvSpPr>
            <p:cNvPr id="4" name="圆角矩形 3"/>
            <p:cNvSpPr/>
            <p:nvPr/>
          </p:nvSpPr>
          <p:spPr>
            <a:xfrm>
              <a:off x="3061220" y="3398755"/>
              <a:ext cx="710270" cy="237749"/>
            </a:xfrm>
            <a:prstGeom prst="roundRect">
              <a:avLst/>
            </a:prstGeom>
            <a:solidFill>
              <a:srgbClr val="314371"/>
            </a:solidFill>
            <a:ln w="12700" cap="flat" cmpd="sng" algn="ctr">
              <a:noFill/>
              <a:prstDash val="solid"/>
              <a:miter lim="800000"/>
            </a:ln>
            <a:effectLst/>
          </p:spPr>
          <p:txBody>
            <a:bodyPr lIns="91416" tIns="45708" rIns="91416" bIns="45708"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6" name="矩形 5"/>
            <p:cNvSpPr/>
            <p:nvPr/>
          </p:nvSpPr>
          <p:spPr>
            <a:xfrm>
              <a:off x="3144243" y="3387331"/>
              <a:ext cx="441122" cy="252002"/>
            </a:xfrm>
            <a:prstGeom prst="rect">
              <a:avLst/>
            </a:prstGeom>
          </p:spPr>
          <p:txBody>
            <a:bodyPr wrap="none" lIns="91416" tIns="45708" rIns="91416" bIns="45708">
              <a:spAutoFit/>
              <a:scene3d>
                <a:camera prst="orthographicFront"/>
                <a:lightRig rig="threePt" dir="t"/>
              </a:scene3d>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600" b="0" i="0" u="none" strike="noStrike" kern="0" cap="none" spc="0" normalizeH="0" baseline="0" noProof="0" dirty="0">
                  <a:solidFill>
                    <a:schemeClr val="bg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微软雅黑" panose="020B0503020204020204" charset="-122"/>
                </a:rPr>
                <a:t>组员</a:t>
              </a:r>
            </a:p>
          </p:txBody>
        </p:sp>
      </p:grpSp>
      <p:sp>
        <p:nvSpPr>
          <p:cNvPr id="9" name="文本框 35"/>
          <p:cNvSpPr txBox="1"/>
          <p:nvPr/>
        </p:nvSpPr>
        <p:spPr>
          <a:xfrm>
            <a:off x="9531873" y="5499875"/>
            <a:ext cx="2595245" cy="1133475"/>
          </a:xfrm>
          <a:prstGeom prst="rect">
            <a:avLst/>
          </a:prstGeom>
          <a:noFill/>
        </p:spPr>
        <p:txBody>
          <a:bodyPr wrap="none" rtlCol="0">
            <a:spAutoFit/>
          </a:bodyPr>
          <a:lstStyle/>
          <a:p>
            <a:pPr>
              <a:lnSpc>
                <a:spcPct val="130000"/>
              </a:lnSpc>
            </a:pPr>
            <a:r>
              <a:rPr lang="zh-CN" altLang="en-US" sz="1735" dirty="0">
                <a:solidFill>
                  <a:srgbClr val="314371"/>
                </a:solidFill>
                <a:latin typeface="微软雅黑" panose="020B0503020204020204" charset="-122"/>
                <a:ea typeface="微软雅黑" panose="020B0503020204020204" charset="-122"/>
              </a:rPr>
              <a:t>吴俚达 </a:t>
            </a:r>
            <a:r>
              <a:rPr lang="en-US" altLang="zh-CN" sz="1735" dirty="0">
                <a:solidFill>
                  <a:srgbClr val="314371"/>
                </a:solidFill>
                <a:latin typeface="微软雅黑" panose="020B0503020204020204" charset="-122"/>
                <a:ea typeface="微软雅黑" panose="020B0503020204020204" charset="-122"/>
              </a:rPr>
              <a:t>2016329621047</a:t>
            </a:r>
          </a:p>
          <a:p>
            <a:pPr>
              <a:lnSpc>
                <a:spcPct val="130000"/>
              </a:lnSpc>
            </a:pPr>
            <a:r>
              <a:rPr lang="zh-CN" altLang="en-US" sz="1735" dirty="0">
                <a:solidFill>
                  <a:srgbClr val="314371"/>
                </a:solidFill>
                <a:latin typeface="微软雅黑" panose="020B0503020204020204" charset="-122"/>
                <a:ea typeface="微软雅黑" panose="020B0503020204020204" charset="-122"/>
              </a:rPr>
              <a:t>葛华盛 </a:t>
            </a:r>
            <a:r>
              <a:rPr lang="en-US" altLang="zh-CN" sz="1735" dirty="0">
                <a:solidFill>
                  <a:srgbClr val="314371"/>
                </a:solidFill>
                <a:latin typeface="微软雅黑" panose="020B0503020204020204" charset="-122"/>
                <a:ea typeface="微软雅黑" panose="020B0503020204020204" charset="-122"/>
              </a:rPr>
              <a:t>2016329621039</a:t>
            </a:r>
          </a:p>
          <a:p>
            <a:pPr>
              <a:lnSpc>
                <a:spcPct val="130000"/>
              </a:lnSpc>
            </a:pPr>
            <a:r>
              <a:rPr lang="zh-CN" altLang="en-US" sz="1735" dirty="0">
                <a:solidFill>
                  <a:srgbClr val="314371"/>
                </a:solidFill>
                <a:latin typeface="微软雅黑" panose="020B0503020204020204" charset="-122"/>
                <a:ea typeface="微软雅黑" panose="020B0503020204020204" charset="-122"/>
              </a:rPr>
              <a:t>叶凯凯 </a:t>
            </a:r>
            <a:r>
              <a:rPr lang="en-US" altLang="zh-CN" sz="1735" dirty="0">
                <a:solidFill>
                  <a:srgbClr val="314371"/>
                </a:solidFill>
                <a:latin typeface="微软雅黑" panose="020B0503020204020204" charset="-122"/>
                <a:ea typeface="微软雅黑" panose="020B0503020204020204" charset="-122"/>
              </a:rPr>
              <a:t>2016339910033</a:t>
            </a:r>
          </a:p>
        </p:txBody>
      </p:sp>
    </p:spTree>
  </p:cSld>
  <p:clrMapOvr>
    <a:masterClrMapping/>
  </p:clrMapOvr>
  <mc:AlternateContent xmlns:mc="http://schemas.openxmlformats.org/markup-compatibility/2006" xmlns:p14="http://schemas.microsoft.com/office/powerpoint/2010/main">
    <mc:Choice Requires="p14">
      <p:transition spd="slow" p14:dur="1200" advTm="11307">
        <p14:prism dir="d"/>
      </p:transition>
    </mc:Choice>
    <mc:Fallback xmlns="">
      <p:transition spd="slow" advTm="1130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800"/>
                                        <p:tgtEl>
                                          <p:spTgt spid="5"/>
                                        </p:tgtEl>
                                        <p:attrNameLst>
                                          <p:attrName>ppt_y</p:attrName>
                                        </p:attrNameLst>
                                      </p:cBhvr>
                                      <p:tavLst>
                                        <p:tav tm="0">
                                          <p:val>
                                            <p:strVal val="#ppt_y-#ppt_h*1.125000"/>
                                          </p:val>
                                        </p:tav>
                                        <p:tav tm="100000">
                                          <p:val>
                                            <p:strVal val="#ppt_y"/>
                                          </p:val>
                                        </p:tav>
                                      </p:tavLst>
                                    </p:anim>
                                    <p:animEffect transition="in" filter="wipe(down)">
                                      <p:cBhvr>
                                        <p:cTn id="8" dur="800"/>
                                        <p:tgtEl>
                                          <p:spTgt spid="5"/>
                                        </p:tgtEl>
                                      </p:cBhvr>
                                    </p:animEffect>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7"/>
                                        </p:tgtEl>
                                        <p:attrNameLst>
                                          <p:attrName>style.visibility</p:attrName>
                                        </p:attrNameLst>
                                      </p:cBhvr>
                                      <p:to>
                                        <p:strVal val="visible"/>
                                      </p:to>
                                    </p:set>
                                    <p:anim by="(-#ppt_w*2)" calcmode="lin" valueType="num">
                                      <p:cBhvr rctx="PPT">
                                        <p:cTn id="12" dur="500" autoRev="1" fill="hold">
                                          <p:stCondLst>
                                            <p:cond delay="0"/>
                                          </p:stCondLst>
                                        </p:cTn>
                                        <p:tgtEl>
                                          <p:spTgt spid="7"/>
                                        </p:tgtEl>
                                        <p:attrNameLst>
                                          <p:attrName>ppt_w</p:attrName>
                                        </p:attrNameLst>
                                      </p:cBhvr>
                                    </p:anim>
                                    <p:anim by="(#ppt_w*0.50)" calcmode="lin" valueType="num">
                                      <p:cBhvr>
                                        <p:cTn id="13" dur="500" decel="50000" autoRev="1" fill="hold">
                                          <p:stCondLst>
                                            <p:cond delay="0"/>
                                          </p:stCondLst>
                                        </p:cTn>
                                        <p:tgtEl>
                                          <p:spTgt spid="7"/>
                                        </p:tgtEl>
                                        <p:attrNameLst>
                                          <p:attrName>ppt_x</p:attrName>
                                        </p:attrNameLst>
                                      </p:cBhvr>
                                    </p:anim>
                                    <p:anim from="(-#ppt_h/2)" to="(#ppt_y)" calcmode="lin" valueType="num">
                                      <p:cBhvr>
                                        <p:cTn id="14" dur="1000" fill="hold">
                                          <p:stCondLst>
                                            <p:cond delay="0"/>
                                          </p:stCondLst>
                                        </p:cTn>
                                        <p:tgtEl>
                                          <p:spTgt spid="7"/>
                                        </p:tgtEl>
                                        <p:attrNameLst>
                                          <p:attrName>ppt_y</p:attrName>
                                        </p:attrNameLst>
                                      </p:cBhvr>
                                    </p:anim>
                                    <p:animRot by="21600000">
                                      <p:cBhvr>
                                        <p:cTn id="15" dur="1000" fill="hold">
                                          <p:stCondLst>
                                            <p:cond delay="0"/>
                                          </p:stCondLst>
                                        </p:cTn>
                                        <p:tgtEl>
                                          <p:spTgt spid="7"/>
                                        </p:tgtEl>
                                        <p:attrNameLst>
                                          <p:attrName>r</p:attrName>
                                        </p:attrNameLst>
                                      </p:cBhvr>
                                    </p:animRot>
                                  </p:childTnLst>
                                </p:cTn>
                              </p:par>
                            </p:childTnLst>
                          </p:cTn>
                        </p:par>
                        <p:par>
                          <p:cTn id="16" fill="hold">
                            <p:stCondLst>
                              <p:cond delay="1400"/>
                            </p:stCondLst>
                            <p:childTnLst>
                              <p:par>
                                <p:cTn id="17" presetID="22" presetClass="entr" presetSubtype="4"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childTnLst>
                          </p:cTn>
                        </p:par>
                        <p:par>
                          <p:cTn id="20" fill="hold">
                            <p:stCondLst>
                              <p:cond delay="1900"/>
                            </p:stCondLst>
                            <p:childTnLst>
                              <p:par>
                                <p:cTn id="21" presetID="53" presetClass="entr" presetSubtype="16"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500" fill="hold"/>
                                        <p:tgtEl>
                                          <p:spTgt spid="46"/>
                                        </p:tgtEl>
                                        <p:attrNameLst>
                                          <p:attrName>ppt_w</p:attrName>
                                        </p:attrNameLst>
                                      </p:cBhvr>
                                      <p:tavLst>
                                        <p:tav tm="0">
                                          <p:val>
                                            <p:fltVal val="0"/>
                                          </p:val>
                                        </p:tav>
                                        <p:tav tm="100000">
                                          <p:val>
                                            <p:strVal val="#ppt_w"/>
                                          </p:val>
                                        </p:tav>
                                      </p:tavLst>
                                    </p:anim>
                                    <p:anim calcmode="lin" valueType="num">
                                      <p:cBhvr>
                                        <p:cTn id="24" dur="500" fill="hold"/>
                                        <p:tgtEl>
                                          <p:spTgt spid="46"/>
                                        </p:tgtEl>
                                        <p:attrNameLst>
                                          <p:attrName>ppt_h</p:attrName>
                                        </p:attrNameLst>
                                      </p:cBhvr>
                                      <p:tavLst>
                                        <p:tav tm="0">
                                          <p:val>
                                            <p:fltVal val="0"/>
                                          </p:val>
                                        </p:tav>
                                        <p:tav tm="100000">
                                          <p:val>
                                            <p:strVal val="#ppt_h"/>
                                          </p:val>
                                        </p:tav>
                                      </p:tavLst>
                                    </p:anim>
                                    <p:animEffect transition="in" filter="fade">
                                      <p:cBhvr>
                                        <p:cTn id="25" dur="500"/>
                                        <p:tgtEl>
                                          <p:spTgt spid="46"/>
                                        </p:tgtEl>
                                      </p:cBhvr>
                                    </p:animEffect>
                                  </p:childTnLst>
                                </p:cTn>
                              </p:par>
                            </p:childTnLst>
                          </p:cTn>
                        </p:par>
                        <p:par>
                          <p:cTn id="26" fill="hold">
                            <p:stCondLst>
                              <p:cond delay="2400"/>
                            </p:stCondLst>
                            <p:childTnLst>
                              <p:par>
                                <p:cTn id="27" presetID="26" presetClass="emph" presetSubtype="0" fill="hold" grpId="1" nodeType="afterEffect">
                                  <p:stCondLst>
                                    <p:cond delay="0"/>
                                  </p:stCondLst>
                                  <p:childTnLst>
                                    <p:animEffect transition="out" filter="fade">
                                      <p:cBhvr>
                                        <p:cTn id="28" dur="500" tmFilter="0, 0; .2, .5; .8, .5; 1, 0"/>
                                        <p:tgtEl>
                                          <p:spTgt spid="46"/>
                                        </p:tgtEl>
                                      </p:cBhvr>
                                    </p:animEffect>
                                    <p:animScale>
                                      <p:cBhvr>
                                        <p:cTn id="29" dur="250" autoRev="1" fill="hold"/>
                                        <p:tgtEl>
                                          <p:spTgt spid="46"/>
                                        </p:tgtEl>
                                      </p:cBhvr>
                                      <p:by x="105000" y="105000"/>
                                    </p:animScale>
                                  </p:childTnLst>
                                </p:cTn>
                              </p:par>
                            </p:childTnLst>
                          </p:cTn>
                        </p:par>
                        <p:par>
                          <p:cTn id="30" fill="hold">
                            <p:stCondLst>
                              <p:cond delay="2900"/>
                            </p:stCondLst>
                            <p:childTnLst>
                              <p:par>
                                <p:cTn id="31" presetID="22" presetClass="entr" presetSubtype="4" fill="hold"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wipe(down)">
                                      <p:cBhvr>
                                        <p:cTn id="33" dur="500"/>
                                        <p:tgtEl>
                                          <p:spTgt spid="43"/>
                                        </p:tgtEl>
                                      </p:cBhvr>
                                    </p:animEffect>
                                  </p:childTnLst>
                                </p:cTn>
                              </p:par>
                            </p:childTnLst>
                          </p:cTn>
                        </p:par>
                        <p:par>
                          <p:cTn id="34" fill="hold">
                            <p:stCondLst>
                              <p:cond delay="3400"/>
                            </p:stCondLst>
                            <p:childTnLst>
                              <p:par>
                                <p:cTn id="35" presetID="53" presetClass="entr" presetSubtype="16" fill="hold" grpId="0" nodeType="after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p:cTn id="37" dur="500" fill="hold"/>
                                        <p:tgtEl>
                                          <p:spTgt spid="47"/>
                                        </p:tgtEl>
                                        <p:attrNameLst>
                                          <p:attrName>ppt_w</p:attrName>
                                        </p:attrNameLst>
                                      </p:cBhvr>
                                      <p:tavLst>
                                        <p:tav tm="0">
                                          <p:val>
                                            <p:fltVal val="0"/>
                                          </p:val>
                                        </p:tav>
                                        <p:tav tm="100000">
                                          <p:val>
                                            <p:strVal val="#ppt_w"/>
                                          </p:val>
                                        </p:tav>
                                      </p:tavLst>
                                    </p:anim>
                                    <p:anim calcmode="lin" valueType="num">
                                      <p:cBhvr>
                                        <p:cTn id="38" dur="500" fill="hold"/>
                                        <p:tgtEl>
                                          <p:spTgt spid="47"/>
                                        </p:tgtEl>
                                        <p:attrNameLst>
                                          <p:attrName>ppt_h</p:attrName>
                                        </p:attrNameLst>
                                      </p:cBhvr>
                                      <p:tavLst>
                                        <p:tav tm="0">
                                          <p:val>
                                            <p:fltVal val="0"/>
                                          </p:val>
                                        </p:tav>
                                        <p:tav tm="100000">
                                          <p:val>
                                            <p:strVal val="#ppt_h"/>
                                          </p:val>
                                        </p:tav>
                                      </p:tavLst>
                                    </p:anim>
                                    <p:animEffect transition="in" filter="fade">
                                      <p:cBhvr>
                                        <p:cTn id="39" dur="500"/>
                                        <p:tgtEl>
                                          <p:spTgt spid="47"/>
                                        </p:tgtEl>
                                      </p:cBhvr>
                                    </p:animEffect>
                                  </p:childTnLst>
                                </p:cTn>
                              </p:par>
                            </p:childTnLst>
                          </p:cTn>
                        </p:par>
                        <p:par>
                          <p:cTn id="40" fill="hold">
                            <p:stCondLst>
                              <p:cond delay="3900"/>
                            </p:stCondLst>
                            <p:childTnLst>
                              <p:par>
                                <p:cTn id="41" presetID="26" presetClass="emph" presetSubtype="0" fill="hold" grpId="1" nodeType="afterEffect">
                                  <p:stCondLst>
                                    <p:cond delay="0"/>
                                  </p:stCondLst>
                                  <p:childTnLst>
                                    <p:animEffect transition="out" filter="fade">
                                      <p:cBhvr>
                                        <p:cTn id="42" dur="500" tmFilter="0, 0; .2, .5; .8, .5; 1, 0"/>
                                        <p:tgtEl>
                                          <p:spTgt spid="47"/>
                                        </p:tgtEl>
                                      </p:cBhvr>
                                    </p:animEffect>
                                    <p:animScale>
                                      <p:cBhvr>
                                        <p:cTn id="43" dur="250" autoRev="1" fill="hold"/>
                                        <p:tgtEl>
                                          <p:spTgt spid="47"/>
                                        </p:tgtEl>
                                      </p:cBhvr>
                                      <p:by x="105000" y="105000"/>
                                    </p:animScale>
                                  </p:childTnLst>
                                </p:cTn>
                              </p:par>
                            </p:childTnLst>
                          </p:cTn>
                        </p:par>
                        <p:par>
                          <p:cTn id="44" fill="hold">
                            <p:stCondLst>
                              <p:cond delay="4400"/>
                            </p:stCondLst>
                            <p:childTnLst>
                              <p:par>
                                <p:cTn id="45" presetID="22" presetClass="entr" presetSubtype="4"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down)">
                                      <p:cBhvr>
                                        <p:cTn id="47" dur="500"/>
                                        <p:tgtEl>
                                          <p:spTgt spid="3"/>
                                        </p:tgtEl>
                                      </p:cBhvr>
                                    </p:animEffect>
                                  </p:childTnLst>
                                </p:cTn>
                              </p:par>
                            </p:childTnLst>
                          </p:cTn>
                        </p:par>
                        <p:par>
                          <p:cTn id="48" fill="hold">
                            <p:stCondLst>
                              <p:cond delay="4900"/>
                            </p:stCondLst>
                            <p:childTnLst>
                              <p:par>
                                <p:cTn id="49" presetID="53" presetClass="entr" presetSubtype="16"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Effect transition="in" filter="fade">
                                      <p:cBhvr>
                                        <p:cTn id="53" dur="500"/>
                                        <p:tgtEl>
                                          <p:spTgt spid="9"/>
                                        </p:tgtEl>
                                      </p:cBhvr>
                                    </p:animEffect>
                                  </p:childTnLst>
                                </p:cTn>
                              </p:par>
                            </p:childTnLst>
                          </p:cTn>
                        </p:par>
                        <p:par>
                          <p:cTn id="54" fill="hold">
                            <p:stCondLst>
                              <p:cond delay="5400"/>
                            </p:stCondLst>
                            <p:childTnLst>
                              <p:par>
                                <p:cTn id="55" presetID="26" presetClass="emph" presetSubtype="0" fill="hold" grpId="1" nodeType="afterEffect">
                                  <p:stCondLst>
                                    <p:cond delay="0"/>
                                  </p:stCondLst>
                                  <p:childTnLst>
                                    <p:animEffect transition="out" filter="fade">
                                      <p:cBhvr>
                                        <p:cTn id="56" dur="500" tmFilter="0, 0; .2, .5; .8, .5; 1, 0"/>
                                        <p:tgtEl>
                                          <p:spTgt spid="9"/>
                                        </p:tgtEl>
                                      </p:cBhvr>
                                    </p:animEffect>
                                    <p:animScale>
                                      <p:cBhvr>
                                        <p:cTn id="57"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46" grpId="0"/>
      <p:bldP spid="46" grpId="1"/>
      <p:bldP spid="47" grpId="0"/>
      <p:bldP spid="47" grpId="1"/>
      <p:bldP spid="9" grpId="0"/>
      <p:bldP spid="9"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t>10</a:t>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264217" y="351896"/>
            <a:ext cx="2672080" cy="521970"/>
          </a:xfrm>
          <a:prstGeom prst="rect">
            <a:avLst/>
          </a:prstGeom>
          <a:noFill/>
        </p:spPr>
        <p:txBody>
          <a:bodyPr wrap="none" rtlCol="0">
            <a:spAutoFit/>
          </a:bodyPr>
          <a:lstStyle/>
          <a:p>
            <a:r>
              <a:rPr lang="zh-CN" altLang="en-US" sz="2800" dirty="0">
                <a:solidFill>
                  <a:srgbClr val="314371"/>
                </a:solidFill>
                <a:latin typeface="微软雅黑" panose="020B0503020204020204" charset="-122"/>
                <a:ea typeface="微软雅黑" panose="020B0503020204020204" charset="-122"/>
                <a:sym typeface="微软雅黑" panose="020B0503020204020204" charset="-122"/>
              </a:rPr>
              <a:t>程序分析和说明</a:t>
            </a:r>
          </a:p>
        </p:txBody>
      </p:sp>
      <p:sp>
        <p:nvSpPr>
          <p:cNvPr id="21" name="文本框 20"/>
          <p:cNvSpPr txBox="1"/>
          <p:nvPr/>
        </p:nvSpPr>
        <p:spPr>
          <a:xfrm>
            <a:off x="1066165" y="1058545"/>
            <a:ext cx="2103755" cy="645160"/>
          </a:xfrm>
          <a:prstGeom prst="rect">
            <a:avLst/>
          </a:prstGeom>
          <a:noFill/>
        </p:spPr>
        <p:txBody>
          <a:bodyPr wrap="square" rtlCol="0">
            <a:spAutoFit/>
          </a:bodyPr>
          <a:lstStyle/>
          <a:p>
            <a:r>
              <a:rPr lang="zh-CN" altLang="en-US" sz="3600">
                <a:solidFill>
                  <a:schemeClr val="accent5">
                    <a:lumMod val="75000"/>
                  </a:schemeClr>
                </a:solidFill>
              </a:rPr>
              <a:t>程序结构</a:t>
            </a:r>
          </a:p>
        </p:txBody>
      </p:sp>
      <p:pic>
        <p:nvPicPr>
          <p:cNvPr id="12" name="图片 11"/>
          <p:cNvPicPr>
            <a:picLocks noChangeAspect="1"/>
          </p:cNvPicPr>
          <p:nvPr/>
        </p:nvPicPr>
        <p:blipFill>
          <a:blip r:embed="rId3"/>
          <a:stretch>
            <a:fillRect/>
          </a:stretch>
        </p:blipFill>
        <p:spPr>
          <a:xfrm>
            <a:off x="4269105" y="1594485"/>
            <a:ext cx="5513070" cy="50984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361"/>
    </mc:Choice>
    <mc:Fallback xmlns="">
      <p:transition spd="slow" advTm="236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t>11</a:t>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264217" y="351896"/>
            <a:ext cx="2672080" cy="521970"/>
          </a:xfrm>
          <a:prstGeom prst="rect">
            <a:avLst/>
          </a:prstGeom>
          <a:noFill/>
        </p:spPr>
        <p:txBody>
          <a:bodyPr wrap="none" rtlCol="0">
            <a:spAutoFit/>
          </a:bodyPr>
          <a:lstStyle/>
          <a:p>
            <a:r>
              <a:rPr lang="zh-CN" altLang="en-US" sz="2800" dirty="0">
                <a:solidFill>
                  <a:srgbClr val="314371"/>
                </a:solidFill>
                <a:latin typeface="微软雅黑" panose="020B0503020204020204" charset="-122"/>
                <a:ea typeface="微软雅黑" panose="020B0503020204020204" charset="-122"/>
                <a:sym typeface="微软雅黑" panose="020B0503020204020204" charset="-122"/>
              </a:rPr>
              <a:t>代码分析和说明</a:t>
            </a:r>
          </a:p>
        </p:txBody>
      </p:sp>
      <p:pic>
        <p:nvPicPr>
          <p:cNvPr id="38" name="图片 37"/>
          <p:cNvPicPr>
            <a:picLocks noChangeAspect="1"/>
          </p:cNvPicPr>
          <p:nvPr/>
        </p:nvPicPr>
        <p:blipFill>
          <a:blip r:embed="rId3"/>
          <a:stretch>
            <a:fillRect/>
          </a:stretch>
        </p:blipFill>
        <p:spPr>
          <a:xfrm>
            <a:off x="0" y="935355"/>
            <a:ext cx="6154420" cy="5913755"/>
          </a:xfrm>
          <a:prstGeom prst="rect">
            <a:avLst/>
          </a:prstGeom>
        </p:spPr>
      </p:pic>
      <p:pic>
        <p:nvPicPr>
          <p:cNvPr id="39" name="图片 38"/>
          <p:cNvPicPr>
            <a:picLocks noChangeAspect="1"/>
          </p:cNvPicPr>
          <p:nvPr/>
        </p:nvPicPr>
        <p:blipFill>
          <a:blip r:embed="rId4"/>
          <a:stretch>
            <a:fillRect/>
          </a:stretch>
        </p:blipFill>
        <p:spPr>
          <a:xfrm>
            <a:off x="6155055" y="935355"/>
            <a:ext cx="6036945" cy="59137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840"/>
    </mc:Choice>
    <mc:Fallback xmlns="">
      <p:transition spd="slow" advTm="284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流程图: 离页连接符 16"/>
          <p:cNvSpPr/>
          <p:nvPr/>
        </p:nvSpPr>
        <p:spPr>
          <a:xfrm>
            <a:off x="2079666" y="1931648"/>
            <a:ext cx="1692234" cy="1773054"/>
          </a:xfrm>
          <a:prstGeom prst="flowChartOffpageConnector">
            <a:avLst/>
          </a:prstGeom>
          <a:solidFill>
            <a:srgbClr val="3143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30000"/>
              </a:lnSpc>
              <a:spcBef>
                <a:spcPts val="0"/>
              </a:spcBef>
              <a:spcAft>
                <a:spcPts val="0"/>
              </a:spcAft>
              <a:buClrTx/>
              <a:buSzTx/>
              <a:buFontTx/>
              <a:buNone/>
              <a:defRPr/>
            </a:pPr>
            <a:r>
              <a:rPr kumimoji="0" lang="en-US" altLang="zh-CN" sz="9600" b="1" i="0" u="none" strike="noStrike" kern="0" cap="none" spc="0" normalizeH="0" baseline="0" noProof="0" dirty="0">
                <a:ln>
                  <a:noFill/>
                </a:ln>
                <a:solidFill>
                  <a:prstClr val="white"/>
                </a:solidFill>
                <a:effectLst/>
                <a:uLnTx/>
                <a:uFillTx/>
                <a:latin typeface="Arial" panose="020B0604020202090204"/>
                <a:ea typeface="微软雅黑" panose="020B0503020204020204" charset="-122"/>
                <a:cs typeface="+mn-cs"/>
              </a:rPr>
              <a:t>4</a:t>
            </a:r>
            <a:endParaRPr kumimoji="0" lang="zh-CN" altLang="en-US" sz="9600" b="1" i="0" u="none" strike="noStrike" kern="0" cap="none" spc="0" normalizeH="0" baseline="0" noProof="0" dirty="0">
              <a:ln>
                <a:noFill/>
              </a:ln>
              <a:solidFill>
                <a:prstClr val="white"/>
              </a:solidFill>
              <a:effectLst/>
              <a:uLnTx/>
              <a:uFillTx/>
              <a:latin typeface="Arial" panose="020B0604020202090204"/>
              <a:ea typeface="微软雅黑" panose="020B0503020204020204" charset="-122"/>
              <a:cs typeface="+mn-cs"/>
            </a:endParaRPr>
          </a:p>
        </p:txBody>
      </p:sp>
      <p:cxnSp>
        <p:nvCxnSpPr>
          <p:cNvPr id="18" name="直接连接符 17"/>
          <p:cNvCxnSpPr/>
          <p:nvPr/>
        </p:nvCxnSpPr>
        <p:spPr>
          <a:xfrm>
            <a:off x="4077335" y="3239422"/>
            <a:ext cx="5753100" cy="0"/>
          </a:xfrm>
          <a:prstGeom prst="line">
            <a:avLst/>
          </a:prstGeom>
          <a:noFill/>
          <a:ln w="12700" cap="flat" cmpd="sng" algn="ctr">
            <a:solidFill>
              <a:srgbClr val="314371"/>
            </a:solidFill>
            <a:prstDash val="solid"/>
            <a:miter lim="800000"/>
          </a:ln>
          <a:effectLst/>
        </p:spPr>
      </p:cxnSp>
      <p:sp>
        <p:nvSpPr>
          <p:cNvPr id="19" name="文本框 32"/>
          <p:cNvSpPr txBox="1"/>
          <p:nvPr/>
        </p:nvSpPr>
        <p:spPr>
          <a:xfrm>
            <a:off x="4574361" y="2403577"/>
            <a:ext cx="4450080" cy="829945"/>
          </a:xfrm>
          <a:prstGeom prst="rect">
            <a:avLst/>
          </a:prstGeom>
          <a:noFill/>
        </p:spPr>
        <p:txBody>
          <a:bodyPr wrap="none" rtlCol="0">
            <a:spAutoFit/>
          </a:bodyPr>
          <a:lstStyle/>
          <a:p>
            <a:r>
              <a:rPr lang="zh-CN" altLang="en-US" sz="4800" b="1" dirty="0">
                <a:solidFill>
                  <a:srgbClr val="314371"/>
                </a:solidFill>
                <a:latin typeface="微软雅黑" panose="020B0503020204020204" charset="-122"/>
                <a:ea typeface="微软雅黑" panose="020B0503020204020204" charset="-122"/>
              </a:rPr>
              <a:t>最终实现的结果</a:t>
            </a:r>
          </a:p>
        </p:txBody>
      </p:sp>
      <p:sp>
        <p:nvSpPr>
          <p:cNvPr id="15" name="矩形 42"/>
          <p:cNvSpPr/>
          <p:nvPr/>
        </p:nvSpPr>
        <p:spPr>
          <a:xfrm rot="16200000">
            <a:off x="3723422" y="1540798"/>
            <a:ext cx="1577720" cy="9024563"/>
          </a:xfrm>
          <a:custGeom>
            <a:avLst/>
            <a:gdLst/>
            <a:ahLst/>
            <a:cxnLst/>
            <a:rect l="l" t="t" r="r" b="b"/>
            <a:pathLst>
              <a:path w="2443221" h="4630591">
                <a:moveTo>
                  <a:pt x="0" y="0"/>
                </a:moveTo>
                <a:lnTo>
                  <a:pt x="2443221" y="0"/>
                </a:lnTo>
                <a:lnTo>
                  <a:pt x="0" y="463059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
        <p:nvSpPr>
          <p:cNvPr id="16" name="矩形 42"/>
          <p:cNvSpPr/>
          <p:nvPr/>
        </p:nvSpPr>
        <p:spPr>
          <a:xfrm rot="16200000" flipV="1">
            <a:off x="9435319" y="4101319"/>
            <a:ext cx="2345925" cy="3167437"/>
          </a:xfrm>
          <a:custGeom>
            <a:avLst/>
            <a:gdLst/>
            <a:ahLst/>
            <a:cxnLst/>
            <a:rect l="l" t="t" r="r" b="b"/>
            <a:pathLst>
              <a:path w="2443221" h="4630591">
                <a:moveTo>
                  <a:pt x="0" y="0"/>
                </a:moveTo>
                <a:lnTo>
                  <a:pt x="2443221" y="0"/>
                </a:lnTo>
                <a:lnTo>
                  <a:pt x="0" y="4630591"/>
                </a:lnTo>
                <a:close/>
              </a:path>
            </a:pathLst>
          </a:cu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2430"/>
    </mc:Choice>
    <mc:Fallback xmlns="">
      <p:transition spd="slow" advTm="24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t>13</a:t>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340417" y="345546"/>
            <a:ext cx="2672080" cy="521970"/>
          </a:xfrm>
          <a:prstGeom prst="rect">
            <a:avLst/>
          </a:prstGeom>
          <a:noFill/>
        </p:spPr>
        <p:txBody>
          <a:bodyPr wrap="none" rtlCol="0">
            <a:spAutoFit/>
          </a:bodyPr>
          <a:lstStyle/>
          <a:p>
            <a:r>
              <a:rPr lang="zh-CN" altLang="en-US" sz="2800" dirty="0">
                <a:solidFill>
                  <a:srgbClr val="314371"/>
                </a:solidFill>
                <a:latin typeface="微软雅黑" panose="020B0503020204020204" charset="-122"/>
                <a:ea typeface="微软雅黑" panose="020B0503020204020204" charset="-122"/>
                <a:sym typeface="微软雅黑" panose="020B0503020204020204" charset="-122"/>
              </a:rPr>
              <a:t>最终实现的结果</a:t>
            </a:r>
          </a:p>
        </p:txBody>
      </p:sp>
      <p:sp>
        <p:nvSpPr>
          <p:cNvPr id="12" name="文本框 11"/>
          <p:cNvSpPr txBox="1"/>
          <p:nvPr/>
        </p:nvSpPr>
        <p:spPr>
          <a:xfrm>
            <a:off x="162560" y="1936750"/>
            <a:ext cx="26428700" cy="2984500"/>
          </a:xfrm>
          <a:prstGeom prst="rect">
            <a:avLst/>
          </a:prstGeom>
          <a:noFill/>
        </p:spPr>
        <p:txBody>
          <a:bodyPr wrap="square" rtlCol="0">
            <a:spAutoFit/>
          </a:bodyPr>
          <a:lstStyle/>
          <a:p>
            <a:pPr algn="l" fontAlgn="auto">
              <a:lnSpc>
                <a:spcPct val="150000"/>
              </a:lnSpc>
            </a:pPr>
            <a:r>
              <a:rPr lang="en-US" altLang="zh-CN" sz="2800" dirty="0">
                <a:latin typeface="+mn-ea"/>
                <a:cs typeface="+mn-ea"/>
                <a:sym typeface="+mn-ea"/>
              </a:rPr>
              <a:t>    </a:t>
            </a:r>
            <a:r>
              <a:rPr lang="zh-CN" altLang="en-US" sz="2800" dirty="0">
                <a:latin typeface="+mn-ea"/>
                <a:cs typeface="+mn-ea"/>
                <a:sym typeface="+mn-ea"/>
              </a:rPr>
              <a:t>目前的程序基于命令行运行，以组合命令的形式实现了对基于</a:t>
            </a:r>
          </a:p>
          <a:p>
            <a:pPr algn="l" fontAlgn="auto">
              <a:lnSpc>
                <a:spcPct val="150000"/>
              </a:lnSpc>
            </a:pPr>
            <a:r>
              <a:rPr lang="en-US" altLang="zh-CN" sz="2800" dirty="0">
                <a:latin typeface="+mn-ea"/>
                <a:cs typeface="+mn-ea"/>
                <a:sym typeface="+mn-ea"/>
              </a:rPr>
              <a:t>ESXi</a:t>
            </a:r>
            <a:r>
              <a:rPr lang="zh-CN" altLang="en-US" sz="2800" dirty="0">
                <a:latin typeface="+mn-ea"/>
                <a:cs typeface="+mn-ea"/>
                <a:sym typeface="+mn-ea"/>
              </a:rPr>
              <a:t>的</a:t>
            </a:r>
            <a:r>
              <a:rPr lang="en-US" altLang="zh-CN" sz="2800" dirty="0">
                <a:latin typeface="+mn-ea"/>
                <a:cs typeface="+mn-ea"/>
                <a:sym typeface="+mn-ea"/>
              </a:rPr>
              <a:t>VM</a:t>
            </a:r>
            <a:r>
              <a:rPr lang="zh-CN" altLang="en-US" sz="2800" dirty="0">
                <a:latin typeface="+mn-ea"/>
                <a:cs typeface="+mn-ea"/>
                <a:sym typeface="+mn-ea"/>
              </a:rPr>
              <a:t>虚拟机的一些自动化管理操作，比如虚拟机的创建、删除、</a:t>
            </a:r>
          </a:p>
          <a:p>
            <a:pPr algn="l" fontAlgn="auto">
              <a:lnSpc>
                <a:spcPct val="150000"/>
              </a:lnSpc>
            </a:pPr>
            <a:r>
              <a:rPr lang="zh-CN" altLang="en-US" sz="2800" dirty="0">
                <a:latin typeface="+mn-ea"/>
                <a:cs typeface="+mn-ea"/>
                <a:sym typeface="+mn-ea"/>
              </a:rPr>
              <a:t>开机、关机、重启、查询和虚拟机快照的创建、删除、回滚、查询</a:t>
            </a:r>
          </a:p>
          <a:p>
            <a:pPr algn="l" fontAlgn="auto">
              <a:lnSpc>
                <a:spcPct val="150000"/>
              </a:lnSpc>
            </a:pPr>
            <a:r>
              <a:rPr lang="zh-CN" altLang="en-US" sz="2800" dirty="0">
                <a:latin typeface="+mn-ea"/>
                <a:cs typeface="+mn-ea"/>
                <a:sym typeface="+mn-ea"/>
              </a:rPr>
              <a:t>等，同时支持对命令的帮助功能。可实现在局域网间控制。</a:t>
            </a:r>
            <a:endParaRPr lang="zh-CN" altLang="en-US" sz="2000" dirty="0">
              <a:latin typeface="+mn-ea"/>
              <a:cs typeface="+mn-ea"/>
            </a:endParaRPr>
          </a:p>
          <a:p>
            <a:endParaRPr lang="zh-CN" altLang="en-US" sz="2000" dirty="0">
              <a:latin typeface="+mn-ea"/>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advTm="1424"/>
    </mc:Choice>
    <mc:Fallback xmlns="">
      <p:transition spd="slow" advTm="142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t>14</a:t>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340417" y="345546"/>
            <a:ext cx="2672080" cy="521970"/>
          </a:xfrm>
          <a:prstGeom prst="rect">
            <a:avLst/>
          </a:prstGeom>
          <a:noFill/>
        </p:spPr>
        <p:txBody>
          <a:bodyPr wrap="none" rtlCol="0">
            <a:spAutoFit/>
          </a:bodyPr>
          <a:lstStyle/>
          <a:p>
            <a:r>
              <a:rPr lang="zh-CN" altLang="en-US" sz="2800" dirty="0">
                <a:solidFill>
                  <a:srgbClr val="314371"/>
                </a:solidFill>
                <a:latin typeface="微软雅黑" panose="020B0503020204020204" charset="-122"/>
                <a:ea typeface="微软雅黑" panose="020B0503020204020204" charset="-122"/>
                <a:sym typeface="微软雅黑" panose="020B0503020204020204" charset="-122"/>
              </a:rPr>
              <a:t>最终实现的结果</a:t>
            </a:r>
          </a:p>
        </p:txBody>
      </p:sp>
      <p:sp>
        <p:nvSpPr>
          <p:cNvPr id="12" name="文本框 11"/>
          <p:cNvSpPr txBox="1"/>
          <p:nvPr/>
        </p:nvSpPr>
        <p:spPr>
          <a:xfrm>
            <a:off x="110490" y="1090930"/>
            <a:ext cx="11356340" cy="4939030"/>
          </a:xfrm>
          <a:prstGeom prst="rect">
            <a:avLst/>
          </a:prstGeom>
          <a:noFill/>
        </p:spPr>
        <p:txBody>
          <a:bodyPr wrap="square" rtlCol="0">
            <a:spAutoFit/>
          </a:bodyPr>
          <a:lstStyle/>
          <a:p>
            <a:pPr algn="l" fontAlgn="auto">
              <a:lnSpc>
                <a:spcPct val="150000"/>
              </a:lnSpc>
            </a:pPr>
            <a:r>
              <a:rPr lang="en-US" altLang="zh-CN" dirty="0">
                <a:solidFill>
                  <a:schemeClr val="accent5">
                    <a:lumMod val="75000"/>
                  </a:schemeClr>
                </a:solidFill>
                <a:latin typeface="+mn-ea"/>
                <a:sym typeface="+mn-ea"/>
              </a:rPr>
              <a:t>Example</a:t>
            </a:r>
            <a:endParaRPr lang="en-US" altLang="zh-CN" dirty="0">
              <a:latin typeface="+mn-ea"/>
              <a:sym typeface="+mn-ea"/>
            </a:endParaRPr>
          </a:p>
          <a:p>
            <a:pPr algn="l" fontAlgn="auto">
              <a:lnSpc>
                <a:spcPct val="150000"/>
              </a:lnSpc>
            </a:pPr>
            <a:endParaRPr lang="en-US" altLang="zh-CN" dirty="0">
              <a:latin typeface="+mn-ea"/>
            </a:endParaRPr>
          </a:p>
          <a:p>
            <a:pPr algn="l" fontAlgn="auto">
              <a:lnSpc>
                <a:spcPct val="150000"/>
              </a:lnSpc>
            </a:pPr>
            <a:r>
              <a:rPr lang="en-US" altLang="zh-CN" dirty="0">
                <a:latin typeface="+mn-ea"/>
                <a:sym typeface="+mn-ea"/>
              </a:rPr>
              <a:t>show list-host and list-guest</a:t>
            </a:r>
            <a:endParaRPr lang="en-US" altLang="zh-CN" dirty="0">
              <a:latin typeface="+mn-ea"/>
            </a:endParaRPr>
          </a:p>
          <a:p>
            <a:pPr algn="l" fontAlgn="auto">
              <a:lnSpc>
                <a:spcPct val="150000"/>
              </a:lnSpc>
            </a:pPr>
            <a:r>
              <a:rPr lang="en-US" altLang="zh-CN" dirty="0">
                <a:latin typeface="+mn-ea"/>
                <a:sym typeface="+mn-ea"/>
              </a:rPr>
              <a:t>python ./pySimpleVmCtrl.py -H 192.168.221.128 -U root -P yekaikai,./123 -A list-host -A list-guest</a:t>
            </a:r>
            <a:endParaRPr lang="en-US" altLang="zh-CN" dirty="0">
              <a:latin typeface="+mn-ea"/>
            </a:endParaRPr>
          </a:p>
          <a:p>
            <a:pPr algn="l" fontAlgn="auto">
              <a:lnSpc>
                <a:spcPct val="150000"/>
              </a:lnSpc>
            </a:pPr>
            <a:endParaRPr lang="en-US" altLang="zh-CN" dirty="0">
              <a:latin typeface="+mn-ea"/>
            </a:endParaRPr>
          </a:p>
          <a:p>
            <a:pPr algn="l" fontAlgn="auto">
              <a:lnSpc>
                <a:spcPct val="150000"/>
              </a:lnSpc>
            </a:pPr>
            <a:r>
              <a:rPr lang="en-US" altLang="zh-CN" dirty="0">
                <a:latin typeface="+mn-ea"/>
                <a:sym typeface="+mn-ea"/>
              </a:rPr>
              <a:t>turn on/off/reboot guest</a:t>
            </a:r>
            <a:endParaRPr lang="en-US" altLang="zh-CN" dirty="0">
              <a:latin typeface="+mn-ea"/>
            </a:endParaRPr>
          </a:p>
          <a:p>
            <a:pPr algn="l" fontAlgn="auto">
              <a:lnSpc>
                <a:spcPct val="150000"/>
              </a:lnSpc>
            </a:pPr>
            <a:r>
              <a:rPr lang="en-US" altLang="zh-CN" dirty="0">
                <a:latin typeface="+mn-ea"/>
                <a:sym typeface="+mn-ea"/>
              </a:rPr>
              <a:t>python ./pySimpleVmCtrl.py -H 192.168.221.128 -U root -P yekaikai,./123 -A on -g test-01</a:t>
            </a:r>
            <a:endParaRPr lang="en-US" altLang="zh-CN" dirty="0">
              <a:latin typeface="+mn-ea"/>
            </a:endParaRPr>
          </a:p>
          <a:p>
            <a:pPr algn="l" fontAlgn="auto">
              <a:lnSpc>
                <a:spcPct val="150000"/>
              </a:lnSpc>
            </a:pPr>
            <a:r>
              <a:rPr lang="en-US" altLang="zh-CN" dirty="0">
                <a:latin typeface="+mn-ea"/>
                <a:sym typeface="+mn-ea"/>
              </a:rPr>
              <a:t>python ./pySimpleVmCtrl.py -H 192.168.221.128 -U root -P yekaikai,./123 -A off -g test-01</a:t>
            </a:r>
            <a:endParaRPr lang="en-US" altLang="zh-CN" dirty="0">
              <a:latin typeface="+mn-ea"/>
            </a:endParaRPr>
          </a:p>
          <a:p>
            <a:pPr algn="l" fontAlgn="auto">
              <a:lnSpc>
                <a:spcPct val="150000"/>
              </a:lnSpc>
            </a:pPr>
            <a:r>
              <a:rPr lang="en-US" altLang="zh-CN" dirty="0">
                <a:latin typeface="+mn-ea"/>
                <a:sym typeface="+mn-ea"/>
              </a:rPr>
              <a:t>python ./pySimpleVmCtrl.py -H 192.168.221.128 -U root -P yekaikai,./123 -A reboot -g test-01</a:t>
            </a:r>
            <a:endParaRPr lang="en-US" altLang="zh-CN" dirty="0">
              <a:latin typeface="+mn-ea"/>
            </a:endParaRPr>
          </a:p>
          <a:p>
            <a:pPr algn="l" fontAlgn="auto">
              <a:lnSpc>
                <a:spcPct val="150000"/>
              </a:lnSpc>
            </a:pPr>
            <a:endParaRPr lang="en-US" altLang="zh-CN" dirty="0"/>
          </a:p>
          <a:p>
            <a:endParaRPr lang="en-US" altLang="zh-CN" dirty="0">
              <a:latin typeface="+mn-ea"/>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advTm="1424"/>
    </mc:Choice>
    <mc:Fallback xmlns="">
      <p:transition spd="slow" advTm="142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t>15</a:t>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340417" y="345546"/>
            <a:ext cx="2672080" cy="521970"/>
          </a:xfrm>
          <a:prstGeom prst="rect">
            <a:avLst/>
          </a:prstGeom>
          <a:noFill/>
        </p:spPr>
        <p:txBody>
          <a:bodyPr wrap="none" rtlCol="0">
            <a:spAutoFit/>
          </a:bodyPr>
          <a:lstStyle/>
          <a:p>
            <a:r>
              <a:rPr lang="zh-CN" altLang="en-US" sz="2800" dirty="0">
                <a:solidFill>
                  <a:srgbClr val="314371"/>
                </a:solidFill>
                <a:latin typeface="微软雅黑" panose="020B0503020204020204" charset="-122"/>
                <a:ea typeface="微软雅黑" panose="020B0503020204020204" charset="-122"/>
                <a:sym typeface="微软雅黑" panose="020B0503020204020204" charset="-122"/>
              </a:rPr>
              <a:t>最终实现的结果</a:t>
            </a:r>
          </a:p>
        </p:txBody>
      </p:sp>
      <p:sp>
        <p:nvSpPr>
          <p:cNvPr id="12" name="文本框 11"/>
          <p:cNvSpPr txBox="1"/>
          <p:nvPr/>
        </p:nvSpPr>
        <p:spPr>
          <a:xfrm>
            <a:off x="110490" y="1090930"/>
            <a:ext cx="11784330" cy="5415915"/>
          </a:xfrm>
          <a:prstGeom prst="rect">
            <a:avLst/>
          </a:prstGeom>
          <a:noFill/>
        </p:spPr>
        <p:txBody>
          <a:bodyPr wrap="square" rtlCol="0">
            <a:spAutoFit/>
          </a:bodyPr>
          <a:lstStyle/>
          <a:p>
            <a:pPr algn="l" fontAlgn="auto">
              <a:lnSpc>
                <a:spcPct val="150000"/>
              </a:lnSpc>
            </a:pPr>
            <a:endParaRPr lang="en-US" altLang="zh-CN" sz="1200" dirty="0"/>
          </a:p>
          <a:p>
            <a:pPr algn="l" fontAlgn="auto">
              <a:lnSpc>
                <a:spcPct val="150000"/>
              </a:lnSpc>
            </a:pPr>
            <a:r>
              <a:rPr lang="en-US" altLang="zh-CN" sz="1600" dirty="0">
                <a:latin typeface="+mn-ea"/>
                <a:sym typeface="+mn-ea"/>
              </a:rPr>
              <a:t>create guest</a:t>
            </a:r>
            <a:endParaRPr lang="en-US" altLang="zh-CN" sz="1600" dirty="0">
              <a:latin typeface="+mn-ea"/>
            </a:endParaRPr>
          </a:p>
          <a:p>
            <a:pPr algn="l" fontAlgn="auto">
              <a:lnSpc>
                <a:spcPct val="150000"/>
              </a:lnSpc>
            </a:pPr>
            <a:r>
              <a:rPr lang="en-US" altLang="zh-CN" sz="1600" dirty="0">
                <a:latin typeface="+mn-ea"/>
                <a:sym typeface="+mn-ea"/>
              </a:rPr>
              <a:t>python ./pySimpleVmCtrl.py -H 192.168.221.128 -U root -P yekaikai,./123 -A create --disk 10 --store "[datastore1]" --cpu 1 --mem 2048 --net LAN -g test-02</a:t>
            </a:r>
            <a:endParaRPr lang="en-US" altLang="zh-CN" sz="1600" dirty="0">
              <a:latin typeface="+mn-ea"/>
            </a:endParaRPr>
          </a:p>
          <a:p>
            <a:pPr algn="l" fontAlgn="auto">
              <a:lnSpc>
                <a:spcPct val="150000"/>
              </a:lnSpc>
            </a:pPr>
            <a:endParaRPr lang="en-US" altLang="zh-CN" sz="1600" dirty="0">
              <a:latin typeface="+mn-ea"/>
            </a:endParaRPr>
          </a:p>
          <a:p>
            <a:pPr algn="l" fontAlgn="auto">
              <a:lnSpc>
                <a:spcPct val="150000"/>
              </a:lnSpc>
            </a:pPr>
            <a:r>
              <a:rPr lang="en-US" altLang="zh-CN" sz="1600" dirty="0">
                <a:latin typeface="+mn-ea"/>
                <a:sym typeface="+mn-ea"/>
              </a:rPr>
              <a:t>get_snapshot_info</a:t>
            </a:r>
            <a:endParaRPr lang="en-US" altLang="zh-CN" sz="1600" dirty="0">
              <a:latin typeface="+mn-ea"/>
            </a:endParaRPr>
          </a:p>
          <a:p>
            <a:pPr algn="l" fontAlgn="auto">
              <a:lnSpc>
                <a:spcPct val="150000"/>
              </a:lnSpc>
            </a:pPr>
            <a:r>
              <a:rPr lang="en-US" altLang="zh-CN" sz="1600" dirty="0">
                <a:latin typeface="+mn-ea"/>
                <a:sym typeface="+mn-ea"/>
              </a:rPr>
              <a:t>python ./pySimpleVmCtrl.py -H 192.168.221.128 -U root -P yekaikai,./123 -A get_snapshot_info -g test-01</a:t>
            </a:r>
            <a:endParaRPr lang="en-US" altLang="zh-CN" sz="1600" dirty="0">
              <a:latin typeface="+mn-ea"/>
            </a:endParaRPr>
          </a:p>
          <a:p>
            <a:pPr algn="l" fontAlgn="auto">
              <a:lnSpc>
                <a:spcPct val="150000"/>
              </a:lnSpc>
            </a:pPr>
            <a:endParaRPr lang="en-US" altLang="zh-CN" sz="1600" dirty="0">
              <a:latin typeface="+mn-ea"/>
            </a:endParaRPr>
          </a:p>
          <a:p>
            <a:pPr algn="l" fontAlgn="auto">
              <a:lnSpc>
                <a:spcPct val="150000"/>
              </a:lnSpc>
            </a:pPr>
            <a:r>
              <a:rPr lang="en-US" altLang="zh-CN" sz="1600" dirty="0">
                <a:latin typeface="+mn-ea"/>
                <a:sym typeface="+mn-ea"/>
              </a:rPr>
              <a:t>create_snapshot</a:t>
            </a:r>
            <a:endParaRPr lang="en-US" altLang="zh-CN" sz="1600" dirty="0">
              <a:latin typeface="+mn-ea"/>
            </a:endParaRPr>
          </a:p>
          <a:p>
            <a:pPr algn="l" fontAlgn="auto">
              <a:lnSpc>
                <a:spcPct val="150000"/>
              </a:lnSpc>
            </a:pPr>
            <a:r>
              <a:rPr lang="en-US" altLang="zh-CN" sz="1600" dirty="0">
                <a:latin typeface="+mn-ea"/>
                <a:sym typeface="+mn-ea"/>
              </a:rPr>
              <a:t>python ./pySimpleVmCtrl.py -H 192.168.221.128 -U root -P yekaikai,./123 -A create_snapshot -g test-01</a:t>
            </a:r>
            <a:endParaRPr lang="en-US" altLang="zh-CN" sz="1600" dirty="0">
              <a:latin typeface="+mn-ea"/>
            </a:endParaRPr>
          </a:p>
          <a:p>
            <a:pPr algn="l" fontAlgn="auto">
              <a:lnSpc>
                <a:spcPct val="150000"/>
              </a:lnSpc>
            </a:pPr>
            <a:endParaRPr lang="en-US" altLang="zh-CN" sz="1600" dirty="0">
              <a:latin typeface="+mn-ea"/>
            </a:endParaRPr>
          </a:p>
          <a:p>
            <a:pPr algn="l" fontAlgn="auto">
              <a:lnSpc>
                <a:spcPct val="150000"/>
              </a:lnSpc>
            </a:pPr>
            <a:r>
              <a:rPr lang="en-US" altLang="zh-CN" sz="1600" dirty="0">
                <a:latin typeface="+mn-ea"/>
                <a:sym typeface="+mn-ea"/>
              </a:rPr>
              <a:t>revert_to_snapshot</a:t>
            </a:r>
            <a:endParaRPr lang="en-US" altLang="zh-CN" sz="1600" dirty="0">
              <a:latin typeface="+mn-ea"/>
            </a:endParaRPr>
          </a:p>
          <a:p>
            <a:pPr algn="l" fontAlgn="auto">
              <a:lnSpc>
                <a:spcPct val="150000"/>
              </a:lnSpc>
            </a:pPr>
            <a:r>
              <a:rPr lang="en-US" altLang="zh-CN" sz="1600" dirty="0">
                <a:latin typeface="+mn-ea"/>
                <a:sym typeface="+mn-ea"/>
              </a:rPr>
              <a:t>python ./pySimpleVmCtrl.py -H 192.168.221.128 -U root -P yekaikai,./123 -A revert_to_snapshot -g test-01</a:t>
            </a:r>
            <a:endParaRPr lang="en-US" altLang="zh-CN" sz="1600" dirty="0">
              <a:latin typeface="+mn-ea"/>
            </a:endParaRPr>
          </a:p>
          <a:p>
            <a:pPr algn="l" fontAlgn="auto">
              <a:lnSpc>
                <a:spcPct val="150000"/>
              </a:lnSpc>
            </a:pPr>
            <a:endParaRPr lang="zh-CN" altLang="en-US" sz="1600" dirty="0">
              <a:latin typeface="+mn-ea"/>
              <a:cs typeface="+mn-ea"/>
            </a:endParaRPr>
          </a:p>
          <a:p>
            <a:endParaRPr lang="zh-CN" altLang="en-US" sz="1600" dirty="0">
              <a:latin typeface="+mn-ea"/>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advTm="1424"/>
    </mc:Choice>
    <mc:Fallback xmlns="">
      <p:transition spd="slow" advTm="142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t>16</a:t>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340417" y="345546"/>
            <a:ext cx="2672080" cy="521970"/>
          </a:xfrm>
          <a:prstGeom prst="rect">
            <a:avLst/>
          </a:prstGeom>
          <a:noFill/>
        </p:spPr>
        <p:txBody>
          <a:bodyPr wrap="none" rtlCol="0">
            <a:spAutoFit/>
          </a:bodyPr>
          <a:lstStyle/>
          <a:p>
            <a:r>
              <a:rPr lang="zh-CN" altLang="en-US" sz="2800" dirty="0">
                <a:solidFill>
                  <a:srgbClr val="314371"/>
                </a:solidFill>
                <a:latin typeface="微软雅黑" panose="020B0503020204020204" charset="-122"/>
                <a:ea typeface="微软雅黑" panose="020B0503020204020204" charset="-122"/>
                <a:sym typeface="微软雅黑" panose="020B0503020204020204" charset="-122"/>
              </a:rPr>
              <a:t>最终实现的结果</a:t>
            </a:r>
          </a:p>
        </p:txBody>
      </p:sp>
      <p:sp>
        <p:nvSpPr>
          <p:cNvPr id="12" name="文本框 11"/>
          <p:cNvSpPr txBox="1"/>
          <p:nvPr/>
        </p:nvSpPr>
        <p:spPr>
          <a:xfrm>
            <a:off x="203835" y="1120140"/>
            <a:ext cx="11784330" cy="1353185"/>
          </a:xfrm>
          <a:prstGeom prst="rect">
            <a:avLst/>
          </a:prstGeom>
          <a:noFill/>
        </p:spPr>
        <p:txBody>
          <a:bodyPr wrap="square" rtlCol="0">
            <a:spAutoFit/>
          </a:bodyPr>
          <a:lstStyle/>
          <a:p>
            <a:pPr algn="l" fontAlgn="auto">
              <a:lnSpc>
                <a:spcPct val="150000"/>
              </a:lnSpc>
            </a:pPr>
            <a:r>
              <a:rPr lang="zh-CN" altLang="en-US" sz="2800" dirty="0">
                <a:solidFill>
                  <a:schemeClr val="accent5">
                    <a:lumMod val="75000"/>
                  </a:schemeClr>
                </a:solidFill>
                <a:latin typeface="+mn-ea"/>
              </a:rPr>
              <a:t>运行截图</a:t>
            </a:r>
            <a:endParaRPr lang="en-US" altLang="zh-CN" sz="2800" dirty="0">
              <a:solidFill>
                <a:schemeClr val="accent5">
                  <a:lumMod val="75000"/>
                </a:schemeClr>
              </a:solidFill>
              <a:latin typeface="+mn-ea"/>
            </a:endParaRPr>
          </a:p>
          <a:p>
            <a:pPr algn="l" fontAlgn="auto">
              <a:lnSpc>
                <a:spcPct val="150000"/>
              </a:lnSpc>
            </a:pPr>
            <a:endParaRPr lang="zh-CN" altLang="en-US" sz="1600" dirty="0">
              <a:latin typeface="+mn-ea"/>
              <a:cs typeface="+mn-ea"/>
            </a:endParaRPr>
          </a:p>
          <a:p>
            <a:endParaRPr lang="zh-CN" altLang="en-US" sz="1600" dirty="0">
              <a:latin typeface="+mn-ea"/>
              <a:cs typeface="+mn-ea"/>
            </a:endParaRPr>
          </a:p>
        </p:txBody>
      </p:sp>
      <p:sp>
        <p:nvSpPr>
          <p:cNvPr id="11" name="Rectangle 9"/>
          <p:cNvSpPr>
            <a:spLocks noGrp="1" noRot="1" noChangeAspect="1" noMove="1" noResize="1" noEditPoints="1" noAdjustHandles="1" noChangeArrowheads="1" noChangeShapeType="1" noTextEdit="1"/>
          </p:cNvSpPr>
          <p:nvPr/>
        </p:nvSpPr>
        <p:spPr>
          <a:xfrm>
            <a:off x="0" y="1922387"/>
            <a:ext cx="12192000" cy="73655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3" name="文本框 12"/>
          <p:cNvSpPr txBox="1"/>
          <p:nvPr/>
        </p:nvSpPr>
        <p:spPr>
          <a:xfrm>
            <a:off x="4408170" y="2060575"/>
            <a:ext cx="2379980" cy="460375"/>
          </a:xfrm>
          <a:prstGeom prst="rect">
            <a:avLst/>
          </a:prstGeom>
          <a:noFill/>
        </p:spPr>
        <p:txBody>
          <a:bodyPr wrap="none" rtlCol="0">
            <a:spAutoFit/>
          </a:bodyPr>
          <a:lstStyle/>
          <a:p>
            <a:r>
              <a:rPr lang="en-US" altLang="zh-CN" sz="2400">
                <a:solidFill>
                  <a:schemeClr val="accent5">
                    <a:lumMod val="75000"/>
                  </a:schemeClr>
                </a:solidFill>
              </a:rPr>
              <a:t>Usage&amp;Argument</a:t>
            </a:r>
          </a:p>
        </p:txBody>
      </p:sp>
      <p:pic>
        <p:nvPicPr>
          <p:cNvPr id="14" name="图片 13"/>
          <p:cNvPicPr/>
          <p:nvPr/>
        </p:nvPicPr>
        <p:blipFill>
          <a:blip r:embed="rId3"/>
          <a:stretch>
            <a:fillRect/>
          </a:stretch>
        </p:blipFill>
        <p:spPr>
          <a:xfrm>
            <a:off x="646642" y="3083656"/>
            <a:ext cx="10905066" cy="32715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424"/>
    </mc:Choice>
    <mc:Fallback xmlns="">
      <p:transition spd="slow" advTm="142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t>17</a:t>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264217" y="351896"/>
            <a:ext cx="1960880" cy="521970"/>
          </a:xfrm>
          <a:prstGeom prst="rect">
            <a:avLst/>
          </a:prstGeom>
          <a:noFill/>
        </p:spPr>
        <p:txBody>
          <a:bodyPr wrap="none" rtlCol="0">
            <a:spAutoFit/>
          </a:bodyPr>
          <a:lstStyle/>
          <a:p>
            <a:r>
              <a:rPr lang="zh-CN" altLang="en-US" sz="2800" dirty="0">
                <a:solidFill>
                  <a:srgbClr val="314371"/>
                </a:solidFill>
                <a:latin typeface="微软雅黑" panose="020B0503020204020204" charset="-122"/>
                <a:ea typeface="微软雅黑" panose="020B0503020204020204" charset="-122"/>
                <a:sym typeface="微软雅黑" panose="020B0503020204020204" charset="-122"/>
              </a:rPr>
              <a:t>局域网控制</a:t>
            </a:r>
          </a:p>
        </p:txBody>
      </p:sp>
      <p:pic>
        <p:nvPicPr>
          <p:cNvPr id="11" name="图片 10" descr="8KMIV~%W5OBHU2S7WL7~(QQ"/>
          <p:cNvPicPr>
            <a:picLocks noChangeAspect="1"/>
          </p:cNvPicPr>
          <p:nvPr/>
        </p:nvPicPr>
        <p:blipFill>
          <a:blip r:embed="rId3"/>
          <a:stretch>
            <a:fillRect/>
          </a:stretch>
        </p:blipFill>
        <p:spPr>
          <a:xfrm>
            <a:off x="1348105" y="1860550"/>
            <a:ext cx="7354570" cy="4596765"/>
          </a:xfrm>
          <a:prstGeom prst="rect">
            <a:avLst/>
          </a:prstGeom>
        </p:spPr>
      </p:pic>
      <p:sp>
        <p:nvSpPr>
          <p:cNvPr id="12" name="文本框 11"/>
          <p:cNvSpPr txBox="1"/>
          <p:nvPr/>
        </p:nvSpPr>
        <p:spPr>
          <a:xfrm>
            <a:off x="1575435" y="1283335"/>
            <a:ext cx="1783080" cy="368300"/>
          </a:xfrm>
          <a:prstGeom prst="rect">
            <a:avLst/>
          </a:prstGeom>
          <a:noFill/>
        </p:spPr>
        <p:txBody>
          <a:bodyPr wrap="none" rtlCol="0">
            <a:spAutoFit/>
          </a:bodyPr>
          <a:lstStyle/>
          <a:p>
            <a:r>
              <a:rPr lang="zh-CN" altLang="en-US"/>
              <a:t>服务器配置查看</a:t>
            </a:r>
          </a:p>
        </p:txBody>
      </p:sp>
    </p:spTree>
  </p:cSld>
  <p:clrMapOvr>
    <a:masterClrMapping/>
  </p:clrMapOvr>
  <mc:AlternateContent xmlns:mc="http://schemas.openxmlformats.org/markup-compatibility/2006" xmlns:p14="http://schemas.microsoft.com/office/powerpoint/2010/main">
    <mc:Choice Requires="p14">
      <p:transition spd="slow" p14:dur="2000" advTm="1772"/>
    </mc:Choice>
    <mc:Fallback xmlns="">
      <p:transition spd="slow" advTm="177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t>18</a:t>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264217" y="351896"/>
            <a:ext cx="1960880" cy="521970"/>
          </a:xfrm>
          <a:prstGeom prst="rect">
            <a:avLst/>
          </a:prstGeom>
          <a:noFill/>
        </p:spPr>
        <p:txBody>
          <a:bodyPr wrap="none" rtlCol="0">
            <a:spAutoFit/>
          </a:bodyPr>
          <a:lstStyle/>
          <a:p>
            <a:r>
              <a:rPr lang="zh-CN" altLang="en-US" sz="2800" dirty="0">
                <a:solidFill>
                  <a:srgbClr val="314371"/>
                </a:solidFill>
                <a:latin typeface="微软雅黑" panose="020B0503020204020204" charset="-122"/>
                <a:ea typeface="微软雅黑" panose="020B0503020204020204" charset="-122"/>
                <a:sym typeface="微软雅黑" panose="020B0503020204020204" charset="-122"/>
              </a:rPr>
              <a:t>局域网控制</a:t>
            </a:r>
          </a:p>
        </p:txBody>
      </p:sp>
      <p:pic>
        <p:nvPicPr>
          <p:cNvPr id="42" name="图片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rot="10800000">
            <a:off x="153670" y="1202690"/>
            <a:ext cx="7789545" cy="53403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1772"/>
    </mc:Choice>
    <mc:Fallback xmlns="">
      <p:transition spd="slow" advTm="177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t>19</a:t>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264217" y="351896"/>
            <a:ext cx="1960880" cy="521970"/>
          </a:xfrm>
          <a:prstGeom prst="rect">
            <a:avLst/>
          </a:prstGeom>
          <a:noFill/>
        </p:spPr>
        <p:txBody>
          <a:bodyPr wrap="none" rtlCol="0">
            <a:spAutoFit/>
          </a:bodyPr>
          <a:lstStyle/>
          <a:p>
            <a:r>
              <a:rPr lang="zh-CN" altLang="en-US" sz="2800" dirty="0">
                <a:solidFill>
                  <a:srgbClr val="314371"/>
                </a:solidFill>
                <a:latin typeface="微软雅黑" panose="020B0503020204020204" charset="-122"/>
                <a:ea typeface="微软雅黑" panose="020B0503020204020204" charset="-122"/>
                <a:sym typeface="微软雅黑" panose="020B0503020204020204" charset="-122"/>
              </a:rPr>
              <a:t>局域网控制</a:t>
            </a:r>
          </a:p>
        </p:txBody>
      </p:sp>
      <p:sp>
        <p:nvSpPr>
          <p:cNvPr id="100" name="文本框 99"/>
          <p:cNvSpPr txBox="1"/>
          <p:nvPr/>
        </p:nvSpPr>
        <p:spPr>
          <a:xfrm>
            <a:off x="413385" y="1182053"/>
            <a:ext cx="5080000" cy="368300"/>
          </a:xfrm>
          <a:prstGeom prst="rect">
            <a:avLst/>
          </a:prstGeom>
          <a:noFill/>
          <a:ln w="9525">
            <a:noFill/>
          </a:ln>
        </p:spPr>
        <p:txBody>
          <a:bodyPr>
            <a:spAutoFit/>
          </a:bodyPr>
          <a:lstStyle/>
          <a:p>
            <a:pPr indent="0"/>
            <a:r>
              <a:rPr lang="en-US" altLang="zh-CN" b="0">
                <a:ea typeface="等线" panose="02010600030101010101" charset="-122"/>
              </a:rPr>
              <a:t>win</a:t>
            </a:r>
            <a:r>
              <a:rPr lang="zh-CN" altLang="en-US" b="0">
                <a:ea typeface="等线" panose="02010600030101010101" charset="-122"/>
              </a:rPr>
              <a:t>端远程</a:t>
            </a:r>
            <a:r>
              <a:rPr lang="zh-CN" b="0">
                <a:ea typeface="等线" panose="02010600030101010101" charset="-122"/>
              </a:rPr>
              <a:t>连接服务器</a:t>
            </a:r>
            <a:endParaRPr lang="zh-CN" altLang="en-US" b="0">
              <a:ea typeface="等线" panose="02010600030101010101" charset="-122"/>
            </a:endParaRPr>
          </a:p>
        </p:txBody>
      </p:sp>
      <p:pic>
        <p:nvPicPr>
          <p:cNvPr id="11" name="图片 10"/>
          <p:cNvPicPr/>
          <p:nvPr/>
        </p:nvPicPr>
        <p:blipFill>
          <a:blip r:embed="rId3"/>
          <a:stretch>
            <a:fillRect/>
          </a:stretch>
        </p:blipFill>
        <p:spPr>
          <a:xfrm>
            <a:off x="413385" y="1779905"/>
            <a:ext cx="7199630" cy="4260850"/>
          </a:xfrm>
          <a:prstGeom prst="rect">
            <a:avLst/>
          </a:prstGeom>
          <a:noFill/>
          <a:ln w="9525">
            <a:noFill/>
          </a:ln>
        </p:spPr>
      </p:pic>
      <p:sp>
        <p:nvSpPr>
          <p:cNvPr id="101" name="文本框 100"/>
          <p:cNvSpPr txBox="1"/>
          <p:nvPr/>
        </p:nvSpPr>
        <p:spPr>
          <a:xfrm>
            <a:off x="3566160" y="3409632"/>
            <a:ext cx="5080000" cy="575945"/>
          </a:xfrm>
          <a:prstGeom prst="rect">
            <a:avLst/>
          </a:prstGeom>
          <a:noFill/>
          <a:ln w="9525">
            <a:noFill/>
          </a:ln>
        </p:spPr>
        <p:txBody>
          <a:bodyPr>
            <a:spAutoFit/>
          </a:bodyPr>
          <a:lstStyle/>
          <a:p>
            <a:pPr indent="0"/>
            <a:endParaRPr lang="en-US" sz="1050" b="0">
              <a:latin typeface="等线" panose="02010600030101010101" charset="-122"/>
              <a:cs typeface="Times New Roman" panose="02020503050405090304" charset="0"/>
            </a:endParaRPr>
          </a:p>
          <a:p>
            <a:pPr indent="0"/>
            <a:r>
              <a:rPr lang="en-US" sz="1050" b="0">
                <a:latin typeface="等线" panose="02010600030101010101" charset="-122"/>
                <a:cs typeface="Times New Roman" panose="02020503050405090304" charset="0"/>
              </a:rPr>
              <a:t> </a:t>
            </a:r>
            <a:endParaRPr lang="zh-CN" sz="1050" b="0">
              <a:ea typeface="等线" panose="02010600030101010101" charset="-122"/>
            </a:endParaRPr>
          </a:p>
          <a:p>
            <a:pPr indent="0"/>
            <a:r>
              <a:rPr lang="zh-CN" sz="1050" b="0">
                <a:ea typeface="等线" panose="02010600030101010101" charset="-122"/>
              </a:rPr>
              <a:t>用浏览器访问服务器</a:t>
            </a:r>
            <a:r>
              <a:rPr lang="en-US" sz="1050" b="0">
                <a:latin typeface="等线" panose="02010600030101010101" charset="-122"/>
                <a:cs typeface="Times New Roman" panose="02020503050405090304" charset="0"/>
              </a:rPr>
              <a:t>https://192.168.191.5</a:t>
            </a:r>
            <a:endParaRPr lang="zh-CN" altLang="en-US"/>
          </a:p>
        </p:txBody>
      </p:sp>
      <p:pic>
        <p:nvPicPr>
          <p:cNvPr id="12" name="图片 11"/>
          <p:cNvPicPr/>
          <p:nvPr/>
        </p:nvPicPr>
        <p:blipFill>
          <a:blip r:embed="rId4"/>
          <a:stretch>
            <a:fillRect/>
          </a:stretch>
        </p:blipFill>
        <p:spPr>
          <a:xfrm>
            <a:off x="5903595" y="3273425"/>
            <a:ext cx="6170295" cy="345059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advTm="1772"/>
    </mc:Choice>
    <mc:Fallback xmlns="">
      <p:transition spd="slow" advTm="177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离页连接符 1"/>
          <p:cNvSpPr/>
          <p:nvPr/>
        </p:nvSpPr>
        <p:spPr>
          <a:xfrm>
            <a:off x="4759045" y="1360398"/>
            <a:ext cx="769482" cy="720156"/>
          </a:xfrm>
          <a:prstGeom prst="flowChartOffpageConnector">
            <a:avLst/>
          </a:prstGeom>
          <a:solidFill>
            <a:srgbClr val="314371"/>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90204"/>
                <a:ea typeface="微软雅黑" panose="020B0503020204020204" charset="-122"/>
              </a:rPr>
              <a:t>1</a:t>
            </a:r>
            <a:endParaRPr lang="zh-CN" altLang="en-US" sz="3600" b="1" kern="0" dirty="0">
              <a:solidFill>
                <a:prstClr val="white"/>
              </a:solidFill>
              <a:latin typeface="Arial" panose="020B0604020202090204"/>
              <a:ea typeface="微软雅黑" panose="020B0503020204020204" charset="-122"/>
            </a:endParaRPr>
          </a:p>
        </p:txBody>
      </p:sp>
      <p:sp>
        <p:nvSpPr>
          <p:cNvPr id="3" name="流程图: 离页连接符 2"/>
          <p:cNvSpPr/>
          <p:nvPr/>
        </p:nvSpPr>
        <p:spPr>
          <a:xfrm>
            <a:off x="4759045" y="2376398"/>
            <a:ext cx="769482" cy="720156"/>
          </a:xfrm>
          <a:prstGeom prst="flowChartOffpageConnector">
            <a:avLst/>
          </a:prstGeom>
          <a:solidFill>
            <a:srgbClr val="314371"/>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90204"/>
                <a:ea typeface="微软雅黑" panose="020B0503020204020204" charset="-122"/>
              </a:rPr>
              <a:t>2</a:t>
            </a:r>
            <a:endParaRPr lang="zh-CN" altLang="en-US" sz="3600" b="1" kern="0" dirty="0">
              <a:solidFill>
                <a:prstClr val="white"/>
              </a:solidFill>
              <a:latin typeface="Arial" panose="020B0604020202090204"/>
              <a:ea typeface="微软雅黑" panose="020B0503020204020204" charset="-122"/>
            </a:endParaRPr>
          </a:p>
        </p:txBody>
      </p:sp>
      <p:sp>
        <p:nvSpPr>
          <p:cNvPr id="4" name="流程图: 离页连接符 3"/>
          <p:cNvSpPr/>
          <p:nvPr/>
        </p:nvSpPr>
        <p:spPr>
          <a:xfrm>
            <a:off x="4759045" y="3392398"/>
            <a:ext cx="769482" cy="720156"/>
          </a:xfrm>
          <a:prstGeom prst="flowChartOffpageConnector">
            <a:avLst/>
          </a:prstGeom>
          <a:solidFill>
            <a:srgbClr val="314371"/>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90204"/>
                <a:ea typeface="微软雅黑" panose="020B0503020204020204" charset="-122"/>
              </a:rPr>
              <a:t>3</a:t>
            </a:r>
            <a:endParaRPr lang="zh-CN" altLang="en-US" sz="3600" b="1" kern="0" dirty="0">
              <a:solidFill>
                <a:prstClr val="white"/>
              </a:solidFill>
              <a:latin typeface="Arial" panose="020B0604020202090204"/>
              <a:ea typeface="微软雅黑" panose="020B0503020204020204" charset="-122"/>
            </a:endParaRPr>
          </a:p>
        </p:txBody>
      </p:sp>
      <p:sp>
        <p:nvSpPr>
          <p:cNvPr id="5" name="流程图: 离页连接符 4"/>
          <p:cNvSpPr/>
          <p:nvPr/>
        </p:nvSpPr>
        <p:spPr>
          <a:xfrm>
            <a:off x="4759045" y="4408398"/>
            <a:ext cx="769482" cy="720156"/>
          </a:xfrm>
          <a:prstGeom prst="flowChartOffpageConnector">
            <a:avLst/>
          </a:prstGeom>
          <a:solidFill>
            <a:srgbClr val="314371"/>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90204"/>
                <a:ea typeface="微软雅黑" panose="020B0503020204020204" charset="-122"/>
              </a:rPr>
              <a:t>4</a:t>
            </a:r>
            <a:endParaRPr lang="zh-CN" altLang="en-US" sz="3600" b="1" kern="0" dirty="0">
              <a:solidFill>
                <a:prstClr val="white"/>
              </a:solidFill>
              <a:latin typeface="Arial" panose="020B0604020202090204"/>
              <a:ea typeface="微软雅黑" panose="020B0503020204020204" charset="-122"/>
            </a:endParaRPr>
          </a:p>
        </p:txBody>
      </p:sp>
      <p:sp>
        <p:nvSpPr>
          <p:cNvPr id="6" name="流程图: 离页连接符 5"/>
          <p:cNvSpPr/>
          <p:nvPr/>
        </p:nvSpPr>
        <p:spPr>
          <a:xfrm>
            <a:off x="4759045" y="5424398"/>
            <a:ext cx="769482" cy="720156"/>
          </a:xfrm>
          <a:prstGeom prst="flowChartOffpageConnector">
            <a:avLst/>
          </a:prstGeom>
          <a:solidFill>
            <a:srgbClr val="314371"/>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90204"/>
                <a:ea typeface="微软雅黑" panose="020B0503020204020204" charset="-122"/>
              </a:rPr>
              <a:t>5</a:t>
            </a:r>
            <a:endParaRPr lang="zh-CN" altLang="en-US" sz="3600" b="1" kern="0" dirty="0">
              <a:solidFill>
                <a:prstClr val="white"/>
              </a:solidFill>
              <a:latin typeface="Arial" panose="020B0604020202090204"/>
              <a:ea typeface="微软雅黑" panose="020B0503020204020204" charset="-122"/>
            </a:endParaRPr>
          </a:p>
        </p:txBody>
      </p:sp>
      <p:cxnSp>
        <p:nvCxnSpPr>
          <p:cNvPr id="7" name="直接连接符 6"/>
          <p:cNvCxnSpPr/>
          <p:nvPr/>
        </p:nvCxnSpPr>
        <p:spPr>
          <a:xfrm>
            <a:off x="5668227" y="1940852"/>
            <a:ext cx="4229100" cy="0"/>
          </a:xfrm>
          <a:prstGeom prst="line">
            <a:avLst/>
          </a:prstGeom>
          <a:noFill/>
          <a:ln w="12700" cap="flat" cmpd="sng" algn="ctr">
            <a:solidFill>
              <a:srgbClr val="314371"/>
            </a:solidFill>
            <a:prstDash val="solid"/>
            <a:miter lim="800000"/>
          </a:ln>
          <a:effectLst/>
        </p:spPr>
      </p:cxnSp>
      <p:cxnSp>
        <p:nvCxnSpPr>
          <p:cNvPr id="8" name="直接连接符 7"/>
          <p:cNvCxnSpPr/>
          <p:nvPr/>
        </p:nvCxnSpPr>
        <p:spPr>
          <a:xfrm>
            <a:off x="5668227" y="2956852"/>
            <a:ext cx="4229100" cy="0"/>
          </a:xfrm>
          <a:prstGeom prst="line">
            <a:avLst/>
          </a:prstGeom>
          <a:noFill/>
          <a:ln w="12700" cap="flat" cmpd="sng" algn="ctr">
            <a:solidFill>
              <a:srgbClr val="314371"/>
            </a:solidFill>
            <a:prstDash val="solid"/>
            <a:miter lim="800000"/>
          </a:ln>
          <a:effectLst/>
        </p:spPr>
      </p:cxnSp>
      <p:cxnSp>
        <p:nvCxnSpPr>
          <p:cNvPr id="9" name="直接连接符 8"/>
          <p:cNvCxnSpPr/>
          <p:nvPr/>
        </p:nvCxnSpPr>
        <p:spPr>
          <a:xfrm>
            <a:off x="5668227" y="4988851"/>
            <a:ext cx="4229100" cy="0"/>
          </a:xfrm>
          <a:prstGeom prst="line">
            <a:avLst/>
          </a:prstGeom>
          <a:noFill/>
          <a:ln w="12700" cap="flat" cmpd="sng" algn="ctr">
            <a:solidFill>
              <a:srgbClr val="314371"/>
            </a:solidFill>
            <a:prstDash val="solid"/>
            <a:miter lim="800000"/>
          </a:ln>
          <a:effectLst/>
        </p:spPr>
      </p:cxnSp>
      <p:cxnSp>
        <p:nvCxnSpPr>
          <p:cNvPr id="10" name="直接连接符 9"/>
          <p:cNvCxnSpPr/>
          <p:nvPr/>
        </p:nvCxnSpPr>
        <p:spPr>
          <a:xfrm>
            <a:off x="5668227" y="3998251"/>
            <a:ext cx="4229100" cy="0"/>
          </a:xfrm>
          <a:prstGeom prst="line">
            <a:avLst/>
          </a:prstGeom>
          <a:noFill/>
          <a:ln w="12700" cap="flat" cmpd="sng" algn="ctr">
            <a:solidFill>
              <a:srgbClr val="314371"/>
            </a:solidFill>
            <a:prstDash val="solid"/>
            <a:miter lim="800000"/>
          </a:ln>
          <a:effectLst/>
        </p:spPr>
      </p:cxnSp>
      <p:cxnSp>
        <p:nvCxnSpPr>
          <p:cNvPr id="11" name="直接连接符 10"/>
          <p:cNvCxnSpPr/>
          <p:nvPr/>
        </p:nvCxnSpPr>
        <p:spPr>
          <a:xfrm>
            <a:off x="5668227" y="6004850"/>
            <a:ext cx="4229100" cy="0"/>
          </a:xfrm>
          <a:prstGeom prst="line">
            <a:avLst/>
          </a:prstGeom>
          <a:noFill/>
          <a:ln w="12700" cap="flat" cmpd="sng" algn="ctr">
            <a:solidFill>
              <a:srgbClr val="314371"/>
            </a:solidFill>
            <a:prstDash val="solid"/>
            <a:miter lim="800000"/>
          </a:ln>
          <a:effectLst/>
        </p:spPr>
      </p:cxnSp>
      <p:sp>
        <p:nvSpPr>
          <p:cNvPr id="12" name="文本框 4"/>
          <p:cNvSpPr txBox="1"/>
          <p:nvPr/>
        </p:nvSpPr>
        <p:spPr>
          <a:xfrm>
            <a:off x="9960827" y="1710019"/>
            <a:ext cx="463588" cy="369332"/>
          </a:xfrm>
          <a:prstGeom prst="rect">
            <a:avLst/>
          </a:prstGeom>
          <a:noFill/>
        </p:spPr>
        <p:txBody>
          <a:bodyPr wrap="none" rtlCol="0">
            <a:spAutoFit/>
          </a:bodyPr>
          <a:lstStyle/>
          <a:p>
            <a:r>
              <a:rPr lang="en-US" altLang="zh-CN" dirty="0">
                <a:solidFill>
                  <a:srgbClr val="314371"/>
                </a:solidFill>
                <a:latin typeface="微软雅黑" panose="020B0503020204020204" charset="-122"/>
                <a:ea typeface="微软雅黑" panose="020B0503020204020204" charset="-122"/>
              </a:rPr>
              <a:t>03</a:t>
            </a:r>
            <a:endParaRPr lang="zh-CN" altLang="en-US" dirty="0">
              <a:solidFill>
                <a:srgbClr val="314371"/>
              </a:solidFill>
              <a:latin typeface="微软雅黑" panose="020B0503020204020204" charset="-122"/>
              <a:ea typeface="微软雅黑" panose="020B0503020204020204" charset="-122"/>
            </a:endParaRPr>
          </a:p>
        </p:txBody>
      </p:sp>
      <p:sp>
        <p:nvSpPr>
          <p:cNvPr id="13" name="文本框 39"/>
          <p:cNvSpPr txBox="1"/>
          <p:nvPr/>
        </p:nvSpPr>
        <p:spPr>
          <a:xfrm>
            <a:off x="9960827" y="2756797"/>
            <a:ext cx="453970" cy="369332"/>
          </a:xfrm>
          <a:prstGeom prst="rect">
            <a:avLst/>
          </a:prstGeom>
          <a:noFill/>
        </p:spPr>
        <p:txBody>
          <a:bodyPr wrap="none" rtlCol="0">
            <a:spAutoFit/>
          </a:bodyPr>
          <a:lstStyle/>
          <a:p>
            <a:r>
              <a:rPr lang="en-US" altLang="zh-CN" dirty="0">
                <a:solidFill>
                  <a:srgbClr val="314371"/>
                </a:solidFill>
                <a:latin typeface="微软雅黑" panose="020B0503020204020204" charset="-122"/>
                <a:ea typeface="微软雅黑" panose="020B0503020204020204" charset="-122"/>
              </a:rPr>
              <a:t>06</a:t>
            </a:r>
            <a:endParaRPr lang="zh-CN" altLang="en-US" dirty="0">
              <a:solidFill>
                <a:srgbClr val="314371"/>
              </a:solidFill>
              <a:latin typeface="微软雅黑" panose="020B0503020204020204" charset="-122"/>
              <a:ea typeface="微软雅黑" panose="020B0503020204020204" charset="-122"/>
            </a:endParaRPr>
          </a:p>
        </p:txBody>
      </p:sp>
      <p:sp>
        <p:nvSpPr>
          <p:cNvPr id="14" name="文本框 40"/>
          <p:cNvSpPr txBox="1"/>
          <p:nvPr/>
        </p:nvSpPr>
        <p:spPr>
          <a:xfrm>
            <a:off x="9960827" y="3798196"/>
            <a:ext cx="453970" cy="369332"/>
          </a:xfrm>
          <a:prstGeom prst="rect">
            <a:avLst/>
          </a:prstGeom>
          <a:noFill/>
        </p:spPr>
        <p:txBody>
          <a:bodyPr wrap="none" rtlCol="0">
            <a:spAutoFit/>
          </a:bodyPr>
          <a:lstStyle/>
          <a:p>
            <a:r>
              <a:rPr lang="en-US" altLang="zh-CN" dirty="0">
                <a:solidFill>
                  <a:srgbClr val="314371"/>
                </a:solidFill>
                <a:latin typeface="微软雅黑" panose="020B0503020204020204" charset="-122"/>
                <a:ea typeface="微软雅黑" panose="020B0503020204020204" charset="-122"/>
              </a:rPr>
              <a:t>09</a:t>
            </a:r>
            <a:endParaRPr lang="zh-CN" altLang="en-US" dirty="0">
              <a:solidFill>
                <a:srgbClr val="314371"/>
              </a:solidFill>
              <a:latin typeface="微软雅黑" panose="020B0503020204020204" charset="-122"/>
              <a:ea typeface="微软雅黑" panose="020B0503020204020204" charset="-122"/>
            </a:endParaRPr>
          </a:p>
        </p:txBody>
      </p:sp>
      <p:sp>
        <p:nvSpPr>
          <p:cNvPr id="15" name="文本框 41"/>
          <p:cNvSpPr txBox="1"/>
          <p:nvPr/>
        </p:nvSpPr>
        <p:spPr>
          <a:xfrm>
            <a:off x="9960827" y="4788796"/>
            <a:ext cx="453970" cy="369332"/>
          </a:xfrm>
          <a:prstGeom prst="rect">
            <a:avLst/>
          </a:prstGeom>
          <a:noFill/>
        </p:spPr>
        <p:txBody>
          <a:bodyPr wrap="none" rtlCol="0">
            <a:spAutoFit/>
          </a:bodyPr>
          <a:lstStyle/>
          <a:p>
            <a:r>
              <a:rPr lang="en-US" altLang="zh-CN" dirty="0">
                <a:solidFill>
                  <a:srgbClr val="314371"/>
                </a:solidFill>
                <a:latin typeface="微软雅黑" panose="020B0503020204020204" charset="-122"/>
                <a:ea typeface="微软雅黑" panose="020B0503020204020204" charset="-122"/>
              </a:rPr>
              <a:t>12</a:t>
            </a:r>
            <a:endParaRPr lang="zh-CN" altLang="en-US" dirty="0">
              <a:solidFill>
                <a:srgbClr val="314371"/>
              </a:solidFill>
              <a:latin typeface="微软雅黑" panose="020B0503020204020204" charset="-122"/>
              <a:ea typeface="微软雅黑" panose="020B0503020204020204" charset="-122"/>
            </a:endParaRPr>
          </a:p>
        </p:txBody>
      </p:sp>
      <p:sp>
        <p:nvSpPr>
          <p:cNvPr id="16" name="文本框 42"/>
          <p:cNvSpPr txBox="1"/>
          <p:nvPr/>
        </p:nvSpPr>
        <p:spPr>
          <a:xfrm>
            <a:off x="9960827" y="5804795"/>
            <a:ext cx="453970" cy="369332"/>
          </a:xfrm>
          <a:prstGeom prst="rect">
            <a:avLst/>
          </a:prstGeom>
          <a:noFill/>
        </p:spPr>
        <p:txBody>
          <a:bodyPr wrap="none" rtlCol="0">
            <a:spAutoFit/>
          </a:bodyPr>
          <a:lstStyle/>
          <a:p>
            <a:r>
              <a:rPr lang="en-US" altLang="zh-CN" dirty="0">
                <a:solidFill>
                  <a:srgbClr val="314371"/>
                </a:solidFill>
                <a:latin typeface="微软雅黑" panose="020B0503020204020204" charset="-122"/>
                <a:ea typeface="微软雅黑" panose="020B0503020204020204" charset="-122"/>
              </a:rPr>
              <a:t>25</a:t>
            </a:r>
            <a:endParaRPr lang="zh-CN" altLang="en-US" dirty="0">
              <a:solidFill>
                <a:srgbClr val="314371"/>
              </a:solidFill>
              <a:latin typeface="微软雅黑" panose="020B0503020204020204" charset="-122"/>
              <a:ea typeface="微软雅黑" panose="020B0503020204020204" charset="-122"/>
            </a:endParaRPr>
          </a:p>
        </p:txBody>
      </p:sp>
      <p:sp>
        <p:nvSpPr>
          <p:cNvPr id="17" name="文本框 5"/>
          <p:cNvSpPr txBox="1"/>
          <p:nvPr/>
        </p:nvSpPr>
        <p:spPr>
          <a:xfrm>
            <a:off x="5869679" y="1334709"/>
            <a:ext cx="2672080" cy="521970"/>
          </a:xfrm>
          <a:prstGeom prst="rect">
            <a:avLst/>
          </a:prstGeom>
          <a:noFill/>
        </p:spPr>
        <p:txBody>
          <a:bodyPr wrap="none" rtlCol="0">
            <a:spAutoFit/>
          </a:bodyPr>
          <a:lstStyle/>
          <a:p>
            <a:r>
              <a:rPr lang="zh-CN" sz="2800" dirty="0">
                <a:solidFill>
                  <a:prstClr val="black">
                    <a:lumMod val="65000"/>
                    <a:lumOff val="35000"/>
                  </a:prstClr>
                </a:solidFill>
                <a:latin typeface="微软雅黑" panose="020B0503020204020204" charset="-122"/>
                <a:ea typeface="微软雅黑" panose="020B0503020204020204" charset="-122"/>
              </a:rPr>
              <a:t>选题背景和要求</a:t>
            </a:r>
          </a:p>
        </p:txBody>
      </p:sp>
      <p:sp>
        <p:nvSpPr>
          <p:cNvPr id="18" name="文本框 43"/>
          <p:cNvSpPr txBox="1"/>
          <p:nvPr/>
        </p:nvSpPr>
        <p:spPr>
          <a:xfrm>
            <a:off x="5869679" y="2363693"/>
            <a:ext cx="3179445" cy="521970"/>
          </a:xfrm>
          <a:prstGeom prst="rect">
            <a:avLst/>
          </a:prstGeom>
          <a:noFill/>
        </p:spPr>
        <p:txBody>
          <a:bodyPr wrap="none" rtlCol="0">
            <a:spAutoFit/>
          </a:bodyPr>
          <a:lstStyle/>
          <a:p>
            <a:r>
              <a:rPr lang="zh-CN" altLang="en-US" sz="2800" dirty="0">
                <a:solidFill>
                  <a:prstClr val="black">
                    <a:lumMod val="65000"/>
                    <a:lumOff val="35000"/>
                  </a:prstClr>
                </a:solidFill>
                <a:latin typeface="微软雅黑" panose="020B0503020204020204" charset="-122"/>
                <a:ea typeface="微软雅黑" panose="020B0503020204020204" charset="-122"/>
              </a:rPr>
              <a:t>主要使用的技术</a:t>
            </a:r>
            <a:r>
              <a:rPr lang="en-US" altLang="zh-CN" sz="2800" dirty="0">
                <a:solidFill>
                  <a:prstClr val="black">
                    <a:lumMod val="65000"/>
                    <a:lumOff val="35000"/>
                  </a:prstClr>
                </a:solidFill>
                <a:latin typeface="微软雅黑" panose="020B0503020204020204" charset="-122"/>
                <a:ea typeface="微软雅黑" panose="020B0503020204020204" charset="-122"/>
              </a:rPr>
              <a:t>/</a:t>
            </a:r>
            <a:r>
              <a:rPr lang="zh-CN" altLang="en-US" sz="2800" dirty="0">
                <a:solidFill>
                  <a:prstClr val="black">
                    <a:lumMod val="65000"/>
                    <a:lumOff val="35000"/>
                  </a:prstClr>
                </a:solidFill>
                <a:latin typeface="微软雅黑" panose="020B0503020204020204" charset="-122"/>
                <a:ea typeface="微软雅黑" panose="020B0503020204020204" charset="-122"/>
              </a:rPr>
              <a:t>库</a:t>
            </a:r>
          </a:p>
        </p:txBody>
      </p:sp>
      <p:sp>
        <p:nvSpPr>
          <p:cNvPr id="19" name="文本框 44"/>
          <p:cNvSpPr txBox="1"/>
          <p:nvPr/>
        </p:nvSpPr>
        <p:spPr>
          <a:xfrm>
            <a:off x="5869679" y="3379695"/>
            <a:ext cx="2672080" cy="521970"/>
          </a:xfrm>
          <a:prstGeom prst="rect">
            <a:avLst/>
          </a:prstGeom>
          <a:noFill/>
        </p:spPr>
        <p:txBody>
          <a:bodyPr wrap="none" rtlCol="0">
            <a:spAutoFit/>
          </a:bodyPr>
          <a:lstStyle/>
          <a:p>
            <a:r>
              <a:rPr lang="zh-CN" altLang="en-US" sz="2800" dirty="0">
                <a:solidFill>
                  <a:prstClr val="black">
                    <a:lumMod val="65000"/>
                    <a:lumOff val="35000"/>
                  </a:prstClr>
                </a:solidFill>
                <a:latin typeface="微软雅黑" panose="020B0503020204020204" charset="-122"/>
                <a:ea typeface="微软雅黑" panose="020B0503020204020204" charset="-122"/>
              </a:rPr>
              <a:t>程序说明和分析</a:t>
            </a:r>
          </a:p>
        </p:txBody>
      </p:sp>
      <p:sp>
        <p:nvSpPr>
          <p:cNvPr id="20" name="文本框 45"/>
          <p:cNvSpPr txBox="1"/>
          <p:nvPr/>
        </p:nvSpPr>
        <p:spPr>
          <a:xfrm>
            <a:off x="5869679" y="4395693"/>
            <a:ext cx="2672080" cy="521970"/>
          </a:xfrm>
          <a:prstGeom prst="rect">
            <a:avLst/>
          </a:prstGeom>
          <a:noFill/>
        </p:spPr>
        <p:txBody>
          <a:bodyPr wrap="none" rtlCol="0">
            <a:spAutoFit/>
          </a:bodyPr>
          <a:lstStyle/>
          <a:p>
            <a:r>
              <a:rPr lang="zh-CN" altLang="en-US" sz="2800" dirty="0">
                <a:solidFill>
                  <a:prstClr val="black">
                    <a:lumMod val="65000"/>
                    <a:lumOff val="35000"/>
                  </a:prstClr>
                </a:solidFill>
                <a:latin typeface="微软雅黑" panose="020B0503020204020204" charset="-122"/>
                <a:ea typeface="微软雅黑" panose="020B0503020204020204" charset="-122"/>
              </a:rPr>
              <a:t>最终实现的结果</a:t>
            </a:r>
          </a:p>
        </p:txBody>
      </p:sp>
      <p:sp>
        <p:nvSpPr>
          <p:cNvPr id="21" name="文本框 46"/>
          <p:cNvSpPr txBox="1"/>
          <p:nvPr/>
        </p:nvSpPr>
        <p:spPr>
          <a:xfrm>
            <a:off x="5869679" y="5411691"/>
            <a:ext cx="1960880" cy="521970"/>
          </a:xfrm>
          <a:prstGeom prst="rect">
            <a:avLst/>
          </a:prstGeom>
          <a:noFill/>
        </p:spPr>
        <p:txBody>
          <a:bodyPr wrap="none" rtlCol="0">
            <a:spAutoFit/>
          </a:bodyPr>
          <a:lstStyle/>
          <a:p>
            <a:r>
              <a:rPr lang="zh-CN" altLang="en-US" sz="2800" dirty="0">
                <a:solidFill>
                  <a:prstClr val="black">
                    <a:lumMod val="65000"/>
                    <a:lumOff val="35000"/>
                  </a:prstClr>
                </a:solidFill>
                <a:latin typeface="微软雅黑" panose="020B0503020204020204" charset="-122"/>
                <a:ea typeface="微软雅黑" panose="020B0503020204020204" charset="-122"/>
              </a:rPr>
              <a:t>分析与评价</a:t>
            </a:r>
          </a:p>
        </p:txBody>
      </p:sp>
      <p:sp>
        <p:nvSpPr>
          <p:cNvPr id="29" name="矩形 42"/>
          <p:cNvSpPr/>
          <p:nvPr/>
        </p:nvSpPr>
        <p:spPr>
          <a:xfrm>
            <a:off x="-1" y="2"/>
            <a:ext cx="3257204" cy="5557996"/>
          </a:xfrm>
          <a:custGeom>
            <a:avLst/>
            <a:gdLst/>
            <a:ahLst/>
            <a:cxnLst/>
            <a:rect l="l" t="t" r="r" b="b"/>
            <a:pathLst>
              <a:path w="2443221" h="4630591">
                <a:moveTo>
                  <a:pt x="0" y="0"/>
                </a:moveTo>
                <a:lnTo>
                  <a:pt x="2443221" y="0"/>
                </a:lnTo>
                <a:lnTo>
                  <a:pt x="0" y="463059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
        <p:nvSpPr>
          <p:cNvPr id="30" name="TextBox 29"/>
          <p:cNvSpPr txBox="1"/>
          <p:nvPr/>
        </p:nvSpPr>
        <p:spPr>
          <a:xfrm>
            <a:off x="204875" y="592079"/>
            <a:ext cx="2745863" cy="653169"/>
          </a:xfrm>
          <a:prstGeom prst="rect">
            <a:avLst/>
          </a:prstGeom>
          <a:noFill/>
        </p:spPr>
        <p:txBody>
          <a:bodyPr wrap="square" lIns="143935" tIns="71966" rIns="143935" bIns="71966" rtlCol="0">
            <a:spAutoFit/>
          </a:bodyPr>
          <a:lstStyle/>
          <a:p>
            <a:r>
              <a:rPr lang="en-US" altLang="zh-CN" sz="3300" b="1" spc="-192" dirty="0">
                <a:solidFill>
                  <a:schemeClr val="tx2">
                    <a:lumMod val="60000"/>
                    <a:lumOff val="40000"/>
                  </a:schemeClr>
                </a:solidFill>
                <a:latin typeface="微软雅黑" panose="020B0503020204020204" charset="-122"/>
                <a:ea typeface="微软雅黑" panose="020B0503020204020204" charset="-122"/>
              </a:rPr>
              <a:t>CONTENTS</a:t>
            </a:r>
            <a:endParaRPr lang="zh-CN" altLang="en-US" sz="3300" b="1" spc="-192" dirty="0">
              <a:solidFill>
                <a:schemeClr val="tx2">
                  <a:lumMod val="60000"/>
                  <a:lumOff val="40000"/>
                </a:schemeClr>
              </a:solidFill>
              <a:latin typeface="微软雅黑" panose="020B0503020204020204" charset="-122"/>
              <a:ea typeface="微软雅黑" panose="020B0503020204020204" charset="-122"/>
            </a:endParaRPr>
          </a:p>
        </p:txBody>
      </p:sp>
      <p:sp>
        <p:nvSpPr>
          <p:cNvPr id="31" name="矩形 42"/>
          <p:cNvSpPr/>
          <p:nvPr/>
        </p:nvSpPr>
        <p:spPr>
          <a:xfrm flipV="1">
            <a:off x="-1" y="3692150"/>
            <a:ext cx="2345925" cy="3167437"/>
          </a:xfrm>
          <a:custGeom>
            <a:avLst/>
            <a:gdLst/>
            <a:ahLst/>
            <a:cxnLst/>
            <a:rect l="l" t="t" r="r" b="b"/>
            <a:pathLst>
              <a:path w="2443221" h="4630591">
                <a:moveTo>
                  <a:pt x="0" y="0"/>
                </a:moveTo>
                <a:lnTo>
                  <a:pt x="2443221" y="0"/>
                </a:lnTo>
                <a:lnTo>
                  <a:pt x="0" y="4630591"/>
                </a:lnTo>
                <a:close/>
              </a:path>
            </a:pathLst>
          </a:cu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
        <p:nvSpPr>
          <p:cNvPr id="32" name="TextBox 5"/>
          <p:cNvSpPr>
            <a:spLocks noChangeArrowheads="1"/>
          </p:cNvSpPr>
          <p:nvPr/>
        </p:nvSpPr>
        <p:spPr bwMode="auto">
          <a:xfrm>
            <a:off x="394140" y="1360398"/>
            <a:ext cx="155764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4400" b="1" dirty="0">
                <a:solidFill>
                  <a:srgbClr val="314371"/>
                </a:solidFill>
                <a:latin typeface="微软雅黑" panose="020B0503020204020204" charset="-122"/>
                <a:ea typeface="微软雅黑" panose="020B0503020204020204" charset="-122"/>
                <a:sym typeface="Bebas Neue" pitchFamily="2" charset="0"/>
              </a:rPr>
              <a:t>目录</a:t>
            </a:r>
            <a:endParaRPr lang="en-US" sz="4400" b="1" dirty="0">
              <a:solidFill>
                <a:srgbClr val="314371"/>
              </a:solidFill>
              <a:latin typeface="微软雅黑" panose="020B0503020204020204" charset="-122"/>
              <a:ea typeface="微软雅黑" panose="020B0503020204020204" charset="-122"/>
              <a:sym typeface="Bebas Neue"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600" advTm="8658">
        <p14:prism dir="u" isInverted="1"/>
      </p:transition>
    </mc:Choice>
    <mc:Fallback xmlns="">
      <p:transition spd="slow" advTm="8658">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6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60000">
                                          <p:cBhvr additive="base">
                                            <p:cTn id="7" dur="500" fill="hold"/>
                                            <p:tgtEl>
                                              <p:spTgt spid="32"/>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par>
                              <p:cTn id="38" fill="hold">
                                <p:stCondLst>
                                  <p:cond delay="2000"/>
                                </p:stCondLst>
                                <p:childTnLst>
                                  <p:par>
                                    <p:cTn id="39" presetID="22" presetClass="entr" presetSubtype="4"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childTnLst>
                              </p:cTn>
                            </p:par>
                            <p:par>
                              <p:cTn id="42" fill="hold">
                                <p:stCondLst>
                                  <p:cond delay="2500"/>
                                </p:stCondLst>
                                <p:childTnLst>
                                  <p:par>
                                    <p:cTn id="43" presetID="22" presetClass="entr" presetSubtype="8" fill="hold"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childTnLst>
                              </p:cTn>
                            </p:par>
                            <p:par>
                              <p:cTn id="50" fill="hold">
                                <p:stCondLst>
                                  <p:cond delay="3500"/>
                                </p:stCondLst>
                                <p:childTnLst>
                                  <p:par>
                                    <p:cTn id="51" presetID="22" presetClass="entr" presetSubtype="4"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down)">
                                          <p:cBhvr>
                                            <p:cTn id="53" dur="500"/>
                                            <p:tgtEl>
                                              <p:spTgt spid="18"/>
                                            </p:tgtEl>
                                          </p:cBhvr>
                                        </p:animEffect>
                                      </p:childTnLst>
                                    </p:cTn>
                                  </p:par>
                                </p:childTnLst>
                              </p:cTn>
                            </p:par>
                            <p:par>
                              <p:cTn id="54" fill="hold">
                                <p:stCondLst>
                                  <p:cond delay="4000"/>
                                </p:stCondLst>
                                <p:childTnLst>
                                  <p:par>
                                    <p:cTn id="55" presetID="22" presetClass="entr" presetSubtype="8" fill="hold"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par>
                              <p:cTn id="62" fill="hold">
                                <p:stCondLst>
                                  <p:cond delay="5000"/>
                                </p:stCondLst>
                                <p:childTnLst>
                                  <p:par>
                                    <p:cTn id="63" presetID="22" presetClass="entr" presetSubtype="4"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down)">
                                          <p:cBhvr>
                                            <p:cTn id="65" dur="500"/>
                                            <p:tgtEl>
                                              <p:spTgt spid="19"/>
                                            </p:tgtEl>
                                          </p:cBhvr>
                                        </p:animEffect>
                                      </p:childTnLst>
                                    </p:cTn>
                                  </p:par>
                                </p:childTnLst>
                              </p:cTn>
                            </p:par>
                            <p:par>
                              <p:cTn id="66" fill="hold">
                                <p:stCondLst>
                                  <p:cond delay="5500"/>
                                </p:stCondLst>
                                <p:childTnLst>
                                  <p:par>
                                    <p:cTn id="67" presetID="22" presetClass="entr" presetSubtype="8" fill="hold" nodeType="after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wipe(left)">
                                          <p:cBhvr>
                                            <p:cTn id="69" dur="500"/>
                                            <p:tgtEl>
                                              <p:spTgt spid="9"/>
                                            </p:tgtEl>
                                          </p:cBhvr>
                                        </p:animEffect>
                                      </p:childTnLst>
                                    </p:cTn>
                                  </p:par>
                                </p:childTnLst>
                              </p:cTn>
                            </p:par>
                            <p:par>
                              <p:cTn id="70" fill="hold">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childTnLst>
                              </p:cTn>
                            </p:par>
                            <p:par>
                              <p:cTn id="74" fill="hold">
                                <p:stCondLst>
                                  <p:cond delay="6500"/>
                                </p:stCondLst>
                                <p:childTnLst>
                                  <p:par>
                                    <p:cTn id="75" presetID="22" presetClass="entr" presetSubtype="4" fill="hold" grpId="0" nodeType="after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down)">
                                          <p:cBhvr>
                                            <p:cTn id="77" dur="500"/>
                                            <p:tgtEl>
                                              <p:spTgt spid="20"/>
                                            </p:tgtEl>
                                          </p:cBhvr>
                                        </p:animEffect>
                                      </p:childTnLst>
                                    </p:cTn>
                                  </p:par>
                                </p:childTnLst>
                              </p:cTn>
                            </p:par>
                            <p:par>
                              <p:cTn id="78" fill="hold">
                                <p:stCondLst>
                                  <p:cond delay="7000"/>
                                </p:stCondLst>
                                <p:childTnLst>
                                  <p:par>
                                    <p:cTn id="79" presetID="22" presetClass="entr" presetSubtype="8"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left)">
                                          <p:cBhvr>
                                            <p:cTn id="81" dur="500"/>
                                            <p:tgtEl>
                                              <p:spTgt spid="11"/>
                                            </p:tgtEl>
                                          </p:cBhvr>
                                        </p:animEffect>
                                      </p:childTnLst>
                                    </p:cTn>
                                  </p:par>
                                </p:childTnLst>
                              </p:cTn>
                            </p:par>
                            <p:par>
                              <p:cTn id="82" fill="hold">
                                <p:stCondLst>
                                  <p:cond delay="7500"/>
                                </p:stCondLst>
                                <p:childTnLst>
                                  <p:par>
                                    <p:cTn id="83" presetID="10" presetClass="entr" presetSubtype="0"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fade">
                                          <p:cBhvr>
                                            <p:cTn id="85" dur="500"/>
                                            <p:tgtEl>
                                              <p:spTgt spid="16"/>
                                            </p:tgtEl>
                                          </p:cBhvr>
                                        </p:animEffect>
                                      </p:childTnLst>
                                    </p:cTn>
                                  </p:par>
                                </p:childTnLst>
                              </p:cTn>
                            </p:par>
                            <p:par>
                              <p:cTn id="86" fill="hold">
                                <p:stCondLst>
                                  <p:cond delay="8000"/>
                                </p:stCondLst>
                                <p:childTnLst>
                                  <p:par>
                                    <p:cTn id="87" presetID="22" presetClass="entr" presetSubtype="4" fill="hold" grpId="0" nodeType="after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wipe(down)">
                                          <p:cBhvr>
                                            <p:cTn id="8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13" grpId="0"/>
          <p:bldP spid="14" grpId="0"/>
          <p:bldP spid="15" grpId="0"/>
          <p:bldP spid="16" grpId="0"/>
          <p:bldP spid="17" grpId="0"/>
          <p:bldP spid="18" grpId="0"/>
          <p:bldP spid="19" grpId="0"/>
          <p:bldP spid="20" grpId="0"/>
          <p:bldP spid="21" grpId="0"/>
          <p:bldP spid="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par>
                              <p:cTn id="38" fill="hold">
                                <p:stCondLst>
                                  <p:cond delay="2000"/>
                                </p:stCondLst>
                                <p:childTnLst>
                                  <p:par>
                                    <p:cTn id="39" presetID="22" presetClass="entr" presetSubtype="4"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childTnLst>
                              </p:cTn>
                            </p:par>
                            <p:par>
                              <p:cTn id="42" fill="hold">
                                <p:stCondLst>
                                  <p:cond delay="2500"/>
                                </p:stCondLst>
                                <p:childTnLst>
                                  <p:par>
                                    <p:cTn id="43" presetID="22" presetClass="entr" presetSubtype="8" fill="hold"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childTnLst>
                              </p:cTn>
                            </p:par>
                            <p:par>
                              <p:cTn id="50" fill="hold">
                                <p:stCondLst>
                                  <p:cond delay="3500"/>
                                </p:stCondLst>
                                <p:childTnLst>
                                  <p:par>
                                    <p:cTn id="51" presetID="22" presetClass="entr" presetSubtype="4"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down)">
                                          <p:cBhvr>
                                            <p:cTn id="53" dur="500"/>
                                            <p:tgtEl>
                                              <p:spTgt spid="18"/>
                                            </p:tgtEl>
                                          </p:cBhvr>
                                        </p:animEffect>
                                      </p:childTnLst>
                                    </p:cTn>
                                  </p:par>
                                </p:childTnLst>
                              </p:cTn>
                            </p:par>
                            <p:par>
                              <p:cTn id="54" fill="hold">
                                <p:stCondLst>
                                  <p:cond delay="4000"/>
                                </p:stCondLst>
                                <p:childTnLst>
                                  <p:par>
                                    <p:cTn id="55" presetID="22" presetClass="entr" presetSubtype="8" fill="hold"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par>
                              <p:cTn id="62" fill="hold">
                                <p:stCondLst>
                                  <p:cond delay="5000"/>
                                </p:stCondLst>
                                <p:childTnLst>
                                  <p:par>
                                    <p:cTn id="63" presetID="22" presetClass="entr" presetSubtype="4"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down)">
                                          <p:cBhvr>
                                            <p:cTn id="65" dur="500"/>
                                            <p:tgtEl>
                                              <p:spTgt spid="19"/>
                                            </p:tgtEl>
                                          </p:cBhvr>
                                        </p:animEffect>
                                      </p:childTnLst>
                                    </p:cTn>
                                  </p:par>
                                </p:childTnLst>
                              </p:cTn>
                            </p:par>
                            <p:par>
                              <p:cTn id="66" fill="hold">
                                <p:stCondLst>
                                  <p:cond delay="5500"/>
                                </p:stCondLst>
                                <p:childTnLst>
                                  <p:par>
                                    <p:cTn id="67" presetID="22" presetClass="entr" presetSubtype="8" fill="hold" nodeType="after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wipe(left)">
                                          <p:cBhvr>
                                            <p:cTn id="69" dur="500"/>
                                            <p:tgtEl>
                                              <p:spTgt spid="9"/>
                                            </p:tgtEl>
                                          </p:cBhvr>
                                        </p:animEffect>
                                      </p:childTnLst>
                                    </p:cTn>
                                  </p:par>
                                </p:childTnLst>
                              </p:cTn>
                            </p:par>
                            <p:par>
                              <p:cTn id="70" fill="hold">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childTnLst>
                              </p:cTn>
                            </p:par>
                            <p:par>
                              <p:cTn id="74" fill="hold">
                                <p:stCondLst>
                                  <p:cond delay="6500"/>
                                </p:stCondLst>
                                <p:childTnLst>
                                  <p:par>
                                    <p:cTn id="75" presetID="22" presetClass="entr" presetSubtype="4" fill="hold" grpId="0" nodeType="after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down)">
                                          <p:cBhvr>
                                            <p:cTn id="77" dur="500"/>
                                            <p:tgtEl>
                                              <p:spTgt spid="20"/>
                                            </p:tgtEl>
                                          </p:cBhvr>
                                        </p:animEffect>
                                      </p:childTnLst>
                                    </p:cTn>
                                  </p:par>
                                </p:childTnLst>
                              </p:cTn>
                            </p:par>
                            <p:par>
                              <p:cTn id="78" fill="hold">
                                <p:stCondLst>
                                  <p:cond delay="7000"/>
                                </p:stCondLst>
                                <p:childTnLst>
                                  <p:par>
                                    <p:cTn id="79" presetID="22" presetClass="entr" presetSubtype="8"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left)">
                                          <p:cBhvr>
                                            <p:cTn id="81" dur="500"/>
                                            <p:tgtEl>
                                              <p:spTgt spid="11"/>
                                            </p:tgtEl>
                                          </p:cBhvr>
                                        </p:animEffect>
                                      </p:childTnLst>
                                    </p:cTn>
                                  </p:par>
                                </p:childTnLst>
                              </p:cTn>
                            </p:par>
                            <p:par>
                              <p:cTn id="82" fill="hold">
                                <p:stCondLst>
                                  <p:cond delay="7500"/>
                                </p:stCondLst>
                                <p:childTnLst>
                                  <p:par>
                                    <p:cTn id="83" presetID="10" presetClass="entr" presetSubtype="0"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fade">
                                          <p:cBhvr>
                                            <p:cTn id="85" dur="500"/>
                                            <p:tgtEl>
                                              <p:spTgt spid="16"/>
                                            </p:tgtEl>
                                          </p:cBhvr>
                                        </p:animEffect>
                                      </p:childTnLst>
                                    </p:cTn>
                                  </p:par>
                                </p:childTnLst>
                              </p:cTn>
                            </p:par>
                            <p:par>
                              <p:cTn id="86" fill="hold">
                                <p:stCondLst>
                                  <p:cond delay="8000"/>
                                </p:stCondLst>
                                <p:childTnLst>
                                  <p:par>
                                    <p:cTn id="87" presetID="22" presetClass="entr" presetSubtype="4" fill="hold" grpId="0" nodeType="after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wipe(down)">
                                          <p:cBhvr>
                                            <p:cTn id="8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13" grpId="0"/>
          <p:bldP spid="14" grpId="0"/>
          <p:bldP spid="15" grpId="0"/>
          <p:bldP spid="16" grpId="0"/>
          <p:bldP spid="17" grpId="0"/>
          <p:bldP spid="18" grpId="0"/>
          <p:bldP spid="19" grpId="0"/>
          <p:bldP spid="20" grpId="0"/>
          <p:bldP spid="21" grpId="0"/>
          <p:bldP spid="32"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t>20</a:t>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264217" y="351896"/>
            <a:ext cx="1605280" cy="521970"/>
          </a:xfrm>
          <a:prstGeom prst="rect">
            <a:avLst/>
          </a:prstGeom>
          <a:noFill/>
        </p:spPr>
        <p:txBody>
          <a:bodyPr wrap="none" rtlCol="0">
            <a:spAutoFit/>
          </a:bodyPr>
          <a:lstStyle/>
          <a:p>
            <a:r>
              <a:rPr lang="zh-CN" altLang="en-US" sz="2800" dirty="0">
                <a:solidFill>
                  <a:srgbClr val="314371"/>
                </a:solidFill>
                <a:latin typeface="微软雅黑" panose="020B0503020204020204" charset="-122"/>
                <a:ea typeface="微软雅黑" panose="020B0503020204020204" charset="-122"/>
                <a:sym typeface="微软雅黑" panose="020B0503020204020204" charset="-122"/>
              </a:rPr>
              <a:t>举例测试</a:t>
            </a:r>
          </a:p>
        </p:txBody>
      </p:sp>
      <p:sp>
        <p:nvSpPr>
          <p:cNvPr id="36" name="文本框 35"/>
          <p:cNvSpPr txBox="1"/>
          <p:nvPr/>
        </p:nvSpPr>
        <p:spPr>
          <a:xfrm>
            <a:off x="260985" y="953770"/>
            <a:ext cx="10027920" cy="2245360"/>
          </a:xfrm>
          <a:prstGeom prst="rect">
            <a:avLst/>
          </a:prstGeom>
          <a:noFill/>
        </p:spPr>
        <p:txBody>
          <a:bodyPr wrap="square" rtlCol="0" anchor="t">
            <a:spAutoFit/>
          </a:bodyPr>
          <a:lstStyle/>
          <a:p>
            <a:r>
              <a:rPr lang="en-US" altLang="zh-CN" sz="2800" dirty="0">
                <a:sym typeface="+mn-ea"/>
              </a:rPr>
              <a:t>show list-host and list-guest</a:t>
            </a:r>
            <a:br>
              <a:rPr lang="en-US" altLang="zh-CN" sz="2800" dirty="0">
                <a:sym typeface="+mn-ea"/>
              </a:rPr>
            </a:br>
            <a:br>
              <a:rPr lang="zh-CN" altLang="zh-CN" sz="2800" dirty="0">
                <a:sym typeface="+mn-ea"/>
              </a:rPr>
            </a:br>
            <a:r>
              <a:rPr lang="en-US" altLang="zh-CN" sz="2800" dirty="0">
                <a:sym typeface="+mn-ea"/>
              </a:rPr>
              <a:t>python ./pySimpleVmCtrl.py -H 192.168.221.128 -U root -P </a:t>
            </a:r>
            <a:r>
              <a:rPr lang="en-US" altLang="zh-CN" sz="2800" dirty="0" err="1">
                <a:sym typeface="+mn-ea"/>
              </a:rPr>
              <a:t>yekaikai</a:t>
            </a:r>
            <a:r>
              <a:rPr lang="en-US" altLang="zh-CN" sz="2800" dirty="0">
                <a:sym typeface="+mn-ea"/>
              </a:rPr>
              <a:t>,./123 -A list-host -A list-guest</a:t>
            </a:r>
            <a:br>
              <a:rPr lang="zh-CN" altLang="zh-CN" sz="2800" dirty="0">
                <a:sym typeface="+mn-ea"/>
              </a:rPr>
            </a:br>
            <a:endParaRPr lang="zh-CN" altLang="zh-CN" sz="2800" dirty="0">
              <a:sym typeface="+mn-ea"/>
            </a:endParaRPr>
          </a:p>
        </p:txBody>
      </p:sp>
      <p:pic>
        <p:nvPicPr>
          <p:cNvPr id="38" name="图片 37"/>
          <p:cNvPicPr/>
          <p:nvPr/>
        </p:nvPicPr>
        <p:blipFill>
          <a:blip r:embed="rId3">
            <a:extLst>
              <a:ext uri="{28A0092B-C50C-407E-A947-70E740481C1C}">
                <a14:useLocalDpi xmlns:a14="http://schemas.microsoft.com/office/drawing/2010/main" val="0"/>
              </a:ext>
            </a:extLst>
          </a:blip>
          <a:srcRect r="-118" b="33200"/>
          <a:stretch>
            <a:fillRect/>
          </a:stretch>
        </p:blipFill>
        <p:spPr bwMode="auto">
          <a:xfrm>
            <a:off x="260985" y="2865755"/>
            <a:ext cx="10789920" cy="348932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advTm="1709"/>
    </mc:Choice>
    <mc:Fallback xmlns="">
      <p:transition spd="slow" advTm="170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t>21</a:t>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264217" y="351896"/>
            <a:ext cx="1605280" cy="521970"/>
          </a:xfrm>
          <a:prstGeom prst="rect">
            <a:avLst/>
          </a:prstGeom>
          <a:noFill/>
        </p:spPr>
        <p:txBody>
          <a:bodyPr wrap="none" rtlCol="0">
            <a:spAutoFit/>
          </a:bodyPr>
          <a:lstStyle/>
          <a:p>
            <a:r>
              <a:rPr lang="zh-CN" altLang="en-US" sz="2800" dirty="0">
                <a:solidFill>
                  <a:srgbClr val="314371"/>
                </a:solidFill>
                <a:latin typeface="微软雅黑" panose="020B0503020204020204" charset="-122"/>
                <a:ea typeface="微软雅黑" panose="020B0503020204020204" charset="-122"/>
                <a:sym typeface="微软雅黑" panose="020B0503020204020204" charset="-122"/>
              </a:rPr>
              <a:t>举例测试</a:t>
            </a:r>
          </a:p>
        </p:txBody>
      </p:sp>
      <p:sp>
        <p:nvSpPr>
          <p:cNvPr id="36" name="文本框 35"/>
          <p:cNvSpPr txBox="1"/>
          <p:nvPr/>
        </p:nvSpPr>
        <p:spPr>
          <a:xfrm>
            <a:off x="260985" y="953770"/>
            <a:ext cx="10027920" cy="2245360"/>
          </a:xfrm>
          <a:prstGeom prst="rect">
            <a:avLst/>
          </a:prstGeom>
          <a:noFill/>
        </p:spPr>
        <p:txBody>
          <a:bodyPr wrap="square" rtlCol="0" anchor="t">
            <a:spAutoFit/>
          </a:bodyPr>
          <a:lstStyle/>
          <a:p>
            <a:r>
              <a:rPr lang="en-US" altLang="zh-CN" sz="2800" dirty="0" err="1">
                <a:sym typeface="+mn-ea"/>
              </a:rPr>
              <a:t>get_snapshot_info</a:t>
            </a:r>
            <a:br>
              <a:rPr lang="en-US" altLang="zh-CN" sz="2800" dirty="0">
                <a:sym typeface="+mn-ea"/>
              </a:rPr>
            </a:br>
            <a:br>
              <a:rPr lang="zh-CN" altLang="zh-CN" sz="2800" dirty="0">
                <a:sym typeface="+mn-ea"/>
              </a:rPr>
            </a:br>
            <a:r>
              <a:rPr lang="en-US" altLang="zh-CN" sz="2800" dirty="0">
                <a:sym typeface="+mn-ea"/>
              </a:rPr>
              <a:t>python ./pySimpleVmCtrl.py -H 192.168.221.128 -U root -P </a:t>
            </a:r>
            <a:r>
              <a:rPr lang="en-US" altLang="zh-CN" sz="2800" dirty="0" err="1">
                <a:sym typeface="+mn-ea"/>
              </a:rPr>
              <a:t>yekaikai</a:t>
            </a:r>
            <a:r>
              <a:rPr lang="en-US" altLang="zh-CN" sz="2800" dirty="0">
                <a:sym typeface="+mn-ea"/>
              </a:rPr>
              <a:t>,./123 -A </a:t>
            </a:r>
            <a:r>
              <a:rPr lang="en-US" altLang="zh-CN" sz="2800" dirty="0" err="1">
                <a:sym typeface="+mn-ea"/>
              </a:rPr>
              <a:t>get_snapshot_info</a:t>
            </a:r>
            <a:r>
              <a:rPr lang="en-US" altLang="zh-CN" sz="2800" dirty="0">
                <a:sym typeface="+mn-ea"/>
              </a:rPr>
              <a:t> -g test-01</a:t>
            </a:r>
            <a:br>
              <a:rPr lang="zh-CN" altLang="zh-CN" sz="2800" dirty="0">
                <a:sym typeface="+mn-ea"/>
              </a:rPr>
            </a:br>
            <a:endParaRPr lang="zh-CN" altLang="zh-CN" sz="2800" dirty="0">
              <a:sym typeface="+mn-ea"/>
            </a:endParaRPr>
          </a:p>
        </p:txBody>
      </p:sp>
      <p:pic>
        <p:nvPicPr>
          <p:cNvPr id="11" name="图片 10"/>
          <p:cNvPicPr/>
          <p:nvPr/>
        </p:nvPicPr>
        <p:blipFill>
          <a:blip r:embed="rId3"/>
          <a:srcRect r="192" b="29443"/>
          <a:stretch>
            <a:fillRect/>
          </a:stretch>
        </p:blipFill>
        <p:spPr>
          <a:xfrm>
            <a:off x="417195" y="2808605"/>
            <a:ext cx="10883900" cy="35394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709"/>
    </mc:Choice>
    <mc:Fallback xmlns="">
      <p:transition spd="slow" advTm="170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t>22</a:t>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264217" y="351896"/>
            <a:ext cx="1605280" cy="521970"/>
          </a:xfrm>
          <a:prstGeom prst="rect">
            <a:avLst/>
          </a:prstGeom>
          <a:noFill/>
        </p:spPr>
        <p:txBody>
          <a:bodyPr wrap="none" rtlCol="0">
            <a:spAutoFit/>
          </a:bodyPr>
          <a:lstStyle/>
          <a:p>
            <a:r>
              <a:rPr lang="zh-CN" altLang="en-US" sz="2800" dirty="0">
                <a:solidFill>
                  <a:srgbClr val="314371"/>
                </a:solidFill>
                <a:latin typeface="微软雅黑" panose="020B0503020204020204" charset="-122"/>
                <a:ea typeface="微软雅黑" panose="020B0503020204020204" charset="-122"/>
                <a:sym typeface="微软雅黑" panose="020B0503020204020204" charset="-122"/>
              </a:rPr>
              <a:t>举例测试</a:t>
            </a:r>
          </a:p>
        </p:txBody>
      </p:sp>
      <p:pic>
        <p:nvPicPr>
          <p:cNvPr id="12" name="图片 11"/>
          <p:cNvPicPr/>
          <p:nvPr/>
        </p:nvPicPr>
        <p:blipFill>
          <a:blip r:embed="rId3"/>
          <a:stretch>
            <a:fillRect/>
          </a:stretch>
        </p:blipFill>
        <p:spPr>
          <a:xfrm>
            <a:off x="289230" y="1163531"/>
            <a:ext cx="9904120" cy="55710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709"/>
    </mc:Choice>
    <mc:Fallback xmlns="">
      <p:transition spd="slow" advTm="1709"/>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t>23</a:t>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264217" y="351896"/>
            <a:ext cx="1605280" cy="521970"/>
          </a:xfrm>
          <a:prstGeom prst="rect">
            <a:avLst/>
          </a:prstGeom>
          <a:noFill/>
        </p:spPr>
        <p:txBody>
          <a:bodyPr wrap="none" rtlCol="0">
            <a:spAutoFit/>
          </a:bodyPr>
          <a:lstStyle/>
          <a:p>
            <a:r>
              <a:rPr lang="zh-CN" altLang="en-US" sz="2800" dirty="0">
                <a:solidFill>
                  <a:srgbClr val="314371"/>
                </a:solidFill>
                <a:latin typeface="微软雅黑" panose="020B0503020204020204" charset="-122"/>
                <a:ea typeface="微软雅黑" panose="020B0503020204020204" charset="-122"/>
                <a:sym typeface="微软雅黑" panose="020B0503020204020204" charset="-122"/>
              </a:rPr>
              <a:t>举例测试</a:t>
            </a:r>
          </a:p>
        </p:txBody>
      </p:sp>
      <p:sp>
        <p:nvSpPr>
          <p:cNvPr id="11" name="文本框 10"/>
          <p:cNvSpPr txBox="1"/>
          <p:nvPr/>
        </p:nvSpPr>
        <p:spPr>
          <a:xfrm>
            <a:off x="195580" y="1072515"/>
            <a:ext cx="10799445" cy="2799715"/>
          </a:xfrm>
          <a:prstGeom prst="rect">
            <a:avLst/>
          </a:prstGeom>
          <a:noFill/>
        </p:spPr>
        <p:txBody>
          <a:bodyPr wrap="square" rtlCol="0" anchor="t">
            <a:spAutoFit/>
          </a:bodyPr>
          <a:lstStyle/>
          <a:p>
            <a:r>
              <a:rPr lang="en-US" altLang="zh-CN" sz="2800" dirty="0" err="1">
                <a:sym typeface="+mn-ea"/>
              </a:rPr>
              <a:t>revert_to_snapshot</a:t>
            </a:r>
            <a:br>
              <a:rPr lang="en-US" altLang="zh-CN" sz="2800" dirty="0">
                <a:sym typeface="+mn-ea"/>
              </a:rPr>
            </a:br>
            <a:br>
              <a:rPr lang="zh-CN" altLang="zh-CN" sz="2800" dirty="0">
                <a:sym typeface="+mn-ea"/>
              </a:rPr>
            </a:br>
            <a:r>
              <a:rPr lang="en-US" altLang="zh-CN" sz="2800" dirty="0">
                <a:sym typeface="+mn-ea"/>
              </a:rPr>
              <a:t>python ./pySimpleVmCtrl.py -H 192.168.221.128 -U root -P </a:t>
            </a:r>
            <a:r>
              <a:rPr lang="en-US" altLang="zh-CN" sz="2800" dirty="0" err="1">
                <a:sym typeface="+mn-ea"/>
              </a:rPr>
              <a:t>yekaikai</a:t>
            </a:r>
            <a:r>
              <a:rPr lang="en-US" altLang="zh-CN" sz="2800" dirty="0">
                <a:sym typeface="+mn-ea"/>
              </a:rPr>
              <a:t>,./123 -A </a:t>
            </a:r>
            <a:r>
              <a:rPr lang="en-US" altLang="zh-CN" sz="2800" dirty="0" err="1">
                <a:sym typeface="+mn-ea"/>
              </a:rPr>
              <a:t>revert_to_snapshot</a:t>
            </a:r>
            <a:r>
              <a:rPr lang="en-US" altLang="zh-CN" sz="2800" dirty="0">
                <a:sym typeface="+mn-ea"/>
              </a:rPr>
              <a:t> -g test-01</a:t>
            </a:r>
            <a:br>
              <a:rPr lang="zh-CN" altLang="zh-CN" sz="2800" dirty="0">
                <a:sym typeface="+mn-ea"/>
              </a:rPr>
            </a:br>
            <a:br>
              <a:rPr lang="zh-CN" altLang="zh-CN" sz="3200" dirty="0">
                <a:sym typeface="+mn-ea"/>
              </a:rPr>
            </a:br>
            <a:endParaRPr lang="zh-CN" altLang="zh-CN" sz="3200" dirty="0">
              <a:sym typeface="+mn-ea"/>
            </a:endParaRPr>
          </a:p>
        </p:txBody>
      </p:sp>
      <p:pic>
        <p:nvPicPr>
          <p:cNvPr id="13" name="图片 12"/>
          <p:cNvPicPr/>
          <p:nvPr/>
        </p:nvPicPr>
        <p:blipFill>
          <a:blip r:embed="rId3"/>
          <a:srcRect r="-70" b="37899"/>
          <a:stretch>
            <a:fillRect/>
          </a:stretch>
        </p:blipFill>
        <p:spPr>
          <a:xfrm>
            <a:off x="195580" y="3387090"/>
            <a:ext cx="10912475" cy="31153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709"/>
    </mc:Choice>
    <mc:Fallback xmlns="">
      <p:transition spd="slow" advTm="170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t>24</a:t>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264217" y="351896"/>
            <a:ext cx="1605280" cy="521970"/>
          </a:xfrm>
          <a:prstGeom prst="rect">
            <a:avLst/>
          </a:prstGeom>
          <a:noFill/>
        </p:spPr>
        <p:txBody>
          <a:bodyPr wrap="none" rtlCol="0">
            <a:spAutoFit/>
          </a:bodyPr>
          <a:lstStyle/>
          <a:p>
            <a:r>
              <a:rPr lang="zh-CN" altLang="en-US" sz="2800" dirty="0">
                <a:solidFill>
                  <a:srgbClr val="314371"/>
                </a:solidFill>
                <a:latin typeface="微软雅黑" panose="020B0503020204020204" charset="-122"/>
                <a:ea typeface="微软雅黑" panose="020B0503020204020204" charset="-122"/>
                <a:sym typeface="微软雅黑" panose="020B0503020204020204" charset="-122"/>
              </a:rPr>
              <a:t>举例测试</a:t>
            </a:r>
          </a:p>
        </p:txBody>
      </p:sp>
      <p:pic>
        <p:nvPicPr>
          <p:cNvPr id="13" name="图片 12"/>
          <p:cNvPicPr/>
          <p:nvPr/>
        </p:nvPicPr>
        <p:blipFill>
          <a:blip r:embed="rId3"/>
          <a:stretch>
            <a:fillRect/>
          </a:stretch>
        </p:blipFill>
        <p:spPr>
          <a:xfrm>
            <a:off x="299720" y="1617345"/>
            <a:ext cx="9698355" cy="5092065"/>
          </a:xfrm>
          <a:prstGeom prst="rect">
            <a:avLst/>
          </a:prstGeom>
        </p:spPr>
      </p:pic>
      <p:sp>
        <p:nvSpPr>
          <p:cNvPr id="14" name="文本框 13"/>
          <p:cNvSpPr txBox="1"/>
          <p:nvPr/>
        </p:nvSpPr>
        <p:spPr>
          <a:xfrm>
            <a:off x="299720" y="1095375"/>
            <a:ext cx="5339080" cy="521970"/>
          </a:xfrm>
          <a:prstGeom prst="rect">
            <a:avLst/>
          </a:prstGeom>
          <a:noFill/>
        </p:spPr>
        <p:txBody>
          <a:bodyPr wrap="none" rtlCol="0" anchor="t">
            <a:spAutoFit/>
          </a:bodyPr>
          <a:lstStyle/>
          <a:p>
            <a:r>
              <a:rPr lang="zh-CN" altLang="zh-CN" sz="2800" dirty="0">
                <a:latin typeface="+mn-ea"/>
                <a:cs typeface="+mn-ea"/>
                <a:sym typeface="+mn-ea"/>
              </a:rPr>
              <a:t>与</a:t>
            </a:r>
            <a:r>
              <a:rPr lang="en-US" altLang="zh-CN" sz="2800" dirty="0">
                <a:latin typeface="+mn-ea"/>
                <a:cs typeface="+mn-ea"/>
                <a:sym typeface="+mn-ea"/>
              </a:rPr>
              <a:t>Web</a:t>
            </a:r>
            <a:r>
              <a:rPr lang="zh-CN" altLang="zh-CN" sz="2800" dirty="0">
                <a:latin typeface="+mn-ea"/>
                <a:cs typeface="+mn-ea"/>
                <a:sym typeface="+mn-ea"/>
              </a:rPr>
              <a:t>后台界面信息相同，验证。</a:t>
            </a:r>
          </a:p>
        </p:txBody>
      </p:sp>
    </p:spTree>
  </p:cSld>
  <p:clrMapOvr>
    <a:masterClrMapping/>
  </p:clrMapOvr>
  <mc:AlternateContent xmlns:mc="http://schemas.openxmlformats.org/markup-compatibility/2006" xmlns:p14="http://schemas.microsoft.com/office/powerpoint/2010/main">
    <mc:Choice Requires="p14">
      <p:transition spd="slow" p14:dur="2000" advTm="1709"/>
    </mc:Choice>
    <mc:Fallback xmlns="">
      <p:transition spd="slow" advTm="170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流程图: 离页连接符 14"/>
          <p:cNvSpPr/>
          <p:nvPr/>
        </p:nvSpPr>
        <p:spPr>
          <a:xfrm>
            <a:off x="2079666" y="1931648"/>
            <a:ext cx="1692234" cy="1773054"/>
          </a:xfrm>
          <a:prstGeom prst="flowChartOffpageConnector">
            <a:avLst/>
          </a:prstGeom>
          <a:solidFill>
            <a:srgbClr val="3143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30000"/>
              </a:lnSpc>
              <a:spcBef>
                <a:spcPts val="0"/>
              </a:spcBef>
              <a:spcAft>
                <a:spcPts val="0"/>
              </a:spcAft>
              <a:buClrTx/>
              <a:buSzTx/>
              <a:buFontTx/>
              <a:buNone/>
              <a:defRPr/>
            </a:pPr>
            <a:r>
              <a:rPr kumimoji="0" lang="en-US" altLang="zh-CN" sz="9600" b="1" i="0" u="none" strike="noStrike" kern="0" cap="none" spc="0" normalizeH="0" baseline="0" noProof="0" dirty="0">
                <a:ln>
                  <a:noFill/>
                </a:ln>
                <a:solidFill>
                  <a:prstClr val="white"/>
                </a:solidFill>
                <a:effectLst/>
                <a:uLnTx/>
                <a:uFillTx/>
                <a:latin typeface="Arial" panose="020B0604020202090204"/>
                <a:ea typeface="微软雅黑" panose="020B0503020204020204" charset="-122"/>
                <a:cs typeface="+mn-cs"/>
              </a:rPr>
              <a:t>5</a:t>
            </a:r>
            <a:endParaRPr kumimoji="0" lang="zh-CN" altLang="en-US" sz="9600" b="1" i="0" u="none" strike="noStrike" kern="0" cap="none" spc="0" normalizeH="0" baseline="0" noProof="0" dirty="0">
              <a:ln>
                <a:noFill/>
              </a:ln>
              <a:solidFill>
                <a:prstClr val="white"/>
              </a:solidFill>
              <a:effectLst/>
              <a:uLnTx/>
              <a:uFillTx/>
              <a:latin typeface="Arial" panose="020B0604020202090204"/>
              <a:ea typeface="微软雅黑" panose="020B0503020204020204" charset="-122"/>
              <a:cs typeface="+mn-cs"/>
            </a:endParaRPr>
          </a:p>
        </p:txBody>
      </p:sp>
      <p:cxnSp>
        <p:nvCxnSpPr>
          <p:cNvPr id="16" name="直接连接符 15"/>
          <p:cNvCxnSpPr/>
          <p:nvPr/>
        </p:nvCxnSpPr>
        <p:spPr>
          <a:xfrm>
            <a:off x="3983355" y="3233707"/>
            <a:ext cx="5753100" cy="0"/>
          </a:xfrm>
          <a:prstGeom prst="line">
            <a:avLst/>
          </a:prstGeom>
          <a:noFill/>
          <a:ln w="12700" cap="flat" cmpd="sng" algn="ctr">
            <a:solidFill>
              <a:srgbClr val="314371"/>
            </a:solidFill>
            <a:prstDash val="solid"/>
            <a:miter lim="800000"/>
          </a:ln>
          <a:effectLst/>
        </p:spPr>
      </p:cxnSp>
      <p:sp>
        <p:nvSpPr>
          <p:cNvPr id="30" name="文本框 32"/>
          <p:cNvSpPr txBox="1"/>
          <p:nvPr/>
        </p:nvSpPr>
        <p:spPr>
          <a:xfrm>
            <a:off x="4480381" y="2403577"/>
            <a:ext cx="3230880" cy="829945"/>
          </a:xfrm>
          <a:prstGeom prst="rect">
            <a:avLst/>
          </a:prstGeom>
          <a:noFill/>
        </p:spPr>
        <p:txBody>
          <a:bodyPr wrap="none" rtlCol="0">
            <a:spAutoFit/>
          </a:bodyPr>
          <a:lstStyle/>
          <a:p>
            <a:r>
              <a:rPr lang="zh-CN" altLang="en-US" sz="4800" b="1" dirty="0">
                <a:solidFill>
                  <a:srgbClr val="314371"/>
                </a:solidFill>
                <a:latin typeface="微软雅黑" panose="020B0503020204020204" charset="-122"/>
                <a:ea typeface="微软雅黑" panose="020B0503020204020204" charset="-122"/>
              </a:rPr>
              <a:t>分析与评价</a:t>
            </a:r>
          </a:p>
        </p:txBody>
      </p:sp>
    </p:spTree>
  </p:cSld>
  <p:clrMapOvr>
    <a:masterClrMapping/>
  </p:clrMapOvr>
  <mc:AlternateContent xmlns:mc="http://schemas.openxmlformats.org/markup-compatibility/2006" xmlns:p14="http://schemas.microsoft.com/office/powerpoint/2010/main">
    <mc:Choice Requires="p14">
      <p:transition spd="slow" p14:dur="2000" advTm="2835"/>
    </mc:Choice>
    <mc:Fallback xmlns="">
      <p:transition spd="slow" advTm="28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down)">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t>26</a:t>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264217" y="351896"/>
            <a:ext cx="1960880" cy="521970"/>
          </a:xfrm>
          <a:prstGeom prst="rect">
            <a:avLst/>
          </a:prstGeom>
          <a:noFill/>
        </p:spPr>
        <p:txBody>
          <a:bodyPr wrap="none" rtlCol="0">
            <a:spAutoFit/>
          </a:bodyPr>
          <a:lstStyle/>
          <a:p>
            <a:r>
              <a:rPr lang="zh-CN" altLang="en-US" sz="2800" dirty="0">
                <a:solidFill>
                  <a:srgbClr val="314371"/>
                </a:solidFill>
                <a:latin typeface="微软雅黑" panose="020B0503020204020204" charset="-122"/>
                <a:ea typeface="微软雅黑" panose="020B0503020204020204" charset="-122"/>
                <a:sym typeface="微软雅黑" panose="020B0503020204020204" charset="-122"/>
              </a:rPr>
              <a:t>分析与评价</a:t>
            </a:r>
          </a:p>
        </p:txBody>
      </p:sp>
      <p:sp>
        <p:nvSpPr>
          <p:cNvPr id="104" name="文本框 103"/>
          <p:cNvSpPr txBox="1"/>
          <p:nvPr/>
        </p:nvSpPr>
        <p:spPr>
          <a:xfrm>
            <a:off x="475615" y="1136015"/>
            <a:ext cx="9854565" cy="5262245"/>
          </a:xfrm>
          <a:prstGeom prst="rect">
            <a:avLst/>
          </a:prstGeom>
          <a:noFill/>
          <a:ln w="9525">
            <a:noFill/>
          </a:ln>
        </p:spPr>
        <p:txBody>
          <a:bodyPr wrap="square">
            <a:spAutoFit/>
          </a:bodyPr>
          <a:lstStyle/>
          <a:p>
            <a:pPr marL="228600" indent="-228600"/>
            <a:r>
              <a:rPr lang="en-US" altLang="zh-CN" sz="2800" b="0">
                <a:ea typeface="等线" panose="02010600030101010101" charset="-122"/>
              </a:rPr>
              <a:t>    </a:t>
            </a:r>
            <a:r>
              <a:rPr lang="zh-CN" sz="2800" b="0">
                <a:ea typeface="等线" panose="02010600030101010101" charset="-122"/>
              </a:rPr>
              <a:t>1、</a:t>
            </a:r>
            <a:r>
              <a:rPr lang="zh-CN" sz="2800" b="0">
                <a:ea typeface="等线" panose="02010600030101010101" charset="-122"/>
                <a:cs typeface="Times New Roman" panose="02020503050405090304" charset="0"/>
              </a:rPr>
              <a:t>PySphere库提供了很</a:t>
            </a:r>
            <a:r>
              <a:rPr lang="zh-CN" sz="2800" b="0">
                <a:ea typeface="等线" panose="02010600030101010101" charset="-122"/>
              </a:rPr>
              <a:t>多针对虚拟机操作的方法，需要仔细查阅官方说明文档，并在程序中正确调用这些方法并且捕获在调用过程中可能抛出的异常。</a:t>
            </a:r>
          </a:p>
          <a:p>
            <a:pPr marL="228600" indent="-228600"/>
            <a:endParaRPr lang="zh-CN" sz="2800" b="0">
              <a:ea typeface="等线" panose="02010600030101010101" charset="-122"/>
            </a:endParaRPr>
          </a:p>
          <a:p>
            <a:pPr marL="228600" indent="-228600"/>
            <a:r>
              <a:rPr lang="zh-CN" sz="2800" b="0">
                <a:ea typeface="等线" panose="02010600030101010101" charset="-122"/>
              </a:rPr>
              <a:t>    2、</a:t>
            </a:r>
            <a:r>
              <a:rPr lang="en-US" sz="2800" b="0">
                <a:latin typeface="等线" panose="02010600030101010101" charset="-122"/>
              </a:rPr>
              <a:t> </a:t>
            </a:r>
            <a:r>
              <a:rPr lang="zh-CN" sz="2800" b="0">
                <a:ea typeface="等线" panose="02010600030101010101" charset="-122"/>
              </a:rPr>
              <a:t>程序的难点在于</a:t>
            </a:r>
            <a:r>
              <a:rPr lang="zh-CN" sz="2800" b="0">
                <a:ea typeface="等线" panose="02010600030101010101" charset="-122"/>
                <a:cs typeface="Times New Roman" panose="02020503050405090304" charset="0"/>
              </a:rPr>
              <a:t>ESXi服务端后台类的编写</a:t>
            </a:r>
            <a:r>
              <a:rPr lang="zh-CN" sz="2800" b="0">
                <a:ea typeface="等线" panose="02010600030101010101" charset="-122"/>
              </a:rPr>
              <a:t>，因为对于</a:t>
            </a:r>
            <a:r>
              <a:rPr lang="en-US" sz="2800" b="0">
                <a:latin typeface="等线" panose="02010600030101010101" charset="-122"/>
                <a:cs typeface="Times New Roman" panose="02020503050405090304" charset="0"/>
              </a:rPr>
              <a:t>ESXiHostClass</a:t>
            </a:r>
            <a:r>
              <a:rPr lang="zh-CN" sz="2800" b="0">
                <a:ea typeface="等线" panose="02010600030101010101" charset="-122"/>
              </a:rPr>
              <a:t>，在</a:t>
            </a:r>
            <a:r>
              <a:rPr lang="zh-CN" sz="2800" b="0">
                <a:ea typeface="等线" panose="02010600030101010101" charset="-122"/>
                <a:cs typeface="Times New Roman" panose="02020503050405090304" charset="0"/>
              </a:rPr>
              <a:t>PySphere细分了很多调用方法且要通过SSL进行连接访问。</a:t>
            </a:r>
          </a:p>
          <a:p>
            <a:pPr marL="228600" indent="-228600"/>
            <a:endParaRPr lang="zh-CN" sz="2800" b="0">
              <a:ea typeface="等线" panose="02010600030101010101" charset="-122"/>
            </a:endParaRPr>
          </a:p>
          <a:p>
            <a:pPr marL="228600" indent="-228600"/>
            <a:r>
              <a:rPr lang="zh-CN" sz="2800" b="0">
                <a:ea typeface="等线" panose="02010600030101010101" charset="-122"/>
              </a:rPr>
              <a:t> 3、</a:t>
            </a:r>
            <a:r>
              <a:rPr lang="en-US" sz="2800" b="0">
                <a:latin typeface="等线" panose="02010600030101010101" charset="-122"/>
              </a:rPr>
              <a:t> </a:t>
            </a:r>
            <a:r>
              <a:rPr lang="zh-CN" sz="2800" b="0">
                <a:ea typeface="等线" panose="02010600030101010101" charset="-122"/>
              </a:rPr>
              <a:t>命令行对参数的控制更加浅显易懂，但设计成脚本的形式可能更方便。</a:t>
            </a:r>
          </a:p>
          <a:p>
            <a:pPr marL="228600" indent="-228600"/>
            <a:endParaRPr lang="zh-CN" sz="2800" b="0">
              <a:ea typeface="等线" panose="02010600030101010101" charset="-122"/>
              <a:cs typeface="Times New Roman" panose="02020503050405090304" charset="0"/>
            </a:endParaRPr>
          </a:p>
          <a:p>
            <a:pPr marL="228600" indent="-228600"/>
            <a:r>
              <a:rPr lang="zh-CN" sz="2800" b="0">
                <a:ea typeface="等线" panose="02010600030101010101" charset="-122"/>
                <a:cs typeface="Times New Roman" panose="02020503050405090304" charset="0"/>
              </a:rPr>
              <a:t> 4、没有完成的功能：虚拟机克隆、图形化界面</a:t>
            </a:r>
            <a:endParaRPr lang="zh-CN" altLang="en-US" sz="2800" b="0">
              <a:ea typeface="等线" panose="02010600030101010101" charset="-122"/>
              <a:cs typeface="Times New Roman" panose="0202050305040509030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737"/>
    </mc:Choice>
    <mc:Fallback xmlns="">
      <p:transition spd="slow" advTm="373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离页连接符 1"/>
          <p:cNvSpPr/>
          <p:nvPr/>
        </p:nvSpPr>
        <p:spPr>
          <a:xfrm>
            <a:off x="2079666" y="1931648"/>
            <a:ext cx="1692234" cy="1773054"/>
          </a:xfrm>
          <a:prstGeom prst="flowChartOffpageConnector">
            <a:avLst/>
          </a:prstGeom>
          <a:solidFill>
            <a:srgbClr val="314371"/>
          </a:solidFill>
          <a:ln w="12700" cap="flat" cmpd="sng" algn="ctr">
            <a:noFill/>
            <a:prstDash val="solid"/>
            <a:miter lim="800000"/>
          </a:ln>
          <a:effectLst/>
        </p:spPr>
        <p:txBody>
          <a:bodyPr rtlCol="0" anchor="ctr"/>
          <a:lstStyle/>
          <a:p>
            <a:pPr algn="ctr">
              <a:lnSpc>
                <a:spcPct val="130000"/>
              </a:lnSpc>
              <a:defRPr/>
            </a:pPr>
            <a:r>
              <a:rPr lang="en-US" altLang="zh-CN" sz="9600" b="1" kern="0" dirty="0">
                <a:solidFill>
                  <a:prstClr val="white"/>
                </a:solidFill>
                <a:latin typeface="Arial" panose="020B0604020202090204"/>
                <a:ea typeface="微软雅黑" panose="020B0503020204020204" charset="-122"/>
              </a:rPr>
              <a:t>1</a:t>
            </a:r>
            <a:endParaRPr lang="zh-CN" altLang="en-US" sz="9600" b="1" kern="0" dirty="0">
              <a:solidFill>
                <a:prstClr val="white"/>
              </a:solidFill>
              <a:latin typeface="Arial" panose="020B0604020202090204"/>
              <a:ea typeface="微软雅黑" panose="020B0503020204020204" charset="-122"/>
            </a:endParaRPr>
          </a:p>
        </p:txBody>
      </p:sp>
      <p:cxnSp>
        <p:nvCxnSpPr>
          <p:cNvPr id="3" name="直接连接符 2"/>
          <p:cNvCxnSpPr/>
          <p:nvPr/>
        </p:nvCxnSpPr>
        <p:spPr>
          <a:xfrm>
            <a:off x="4077335" y="3239422"/>
            <a:ext cx="5753100" cy="0"/>
          </a:xfrm>
          <a:prstGeom prst="line">
            <a:avLst/>
          </a:prstGeom>
          <a:noFill/>
          <a:ln w="12700" cap="flat" cmpd="sng" algn="ctr">
            <a:solidFill>
              <a:srgbClr val="314371"/>
            </a:solidFill>
            <a:prstDash val="solid"/>
            <a:miter lim="800000"/>
          </a:ln>
          <a:effectLst/>
        </p:spPr>
      </p:cxnSp>
      <p:sp>
        <p:nvSpPr>
          <p:cNvPr id="4" name="文本框 32"/>
          <p:cNvSpPr txBox="1"/>
          <p:nvPr/>
        </p:nvSpPr>
        <p:spPr>
          <a:xfrm>
            <a:off x="4574361" y="2403577"/>
            <a:ext cx="4450080" cy="829945"/>
          </a:xfrm>
          <a:prstGeom prst="rect">
            <a:avLst/>
          </a:prstGeom>
          <a:noFill/>
        </p:spPr>
        <p:txBody>
          <a:bodyPr wrap="none" rtlCol="0">
            <a:spAutoFit/>
          </a:bodyPr>
          <a:lstStyle/>
          <a:p>
            <a:r>
              <a:rPr lang="zh-CN" altLang="en-US" sz="4800" b="1" dirty="0">
                <a:solidFill>
                  <a:srgbClr val="314371"/>
                </a:solidFill>
                <a:latin typeface="微软雅黑" panose="020B0503020204020204" charset="-122"/>
                <a:ea typeface="微软雅黑" panose="020B0503020204020204" charset="-122"/>
              </a:rPr>
              <a:t>选题背景和要求</a:t>
            </a:r>
          </a:p>
        </p:txBody>
      </p:sp>
      <p:sp>
        <p:nvSpPr>
          <p:cNvPr id="17" name="矩形 42"/>
          <p:cNvSpPr/>
          <p:nvPr/>
        </p:nvSpPr>
        <p:spPr>
          <a:xfrm rot="16200000">
            <a:off x="3723422" y="1540798"/>
            <a:ext cx="1577720" cy="9024563"/>
          </a:xfrm>
          <a:custGeom>
            <a:avLst/>
            <a:gdLst/>
            <a:ahLst/>
            <a:cxnLst/>
            <a:rect l="l" t="t" r="r" b="b"/>
            <a:pathLst>
              <a:path w="2443221" h="4630591">
                <a:moveTo>
                  <a:pt x="0" y="0"/>
                </a:moveTo>
                <a:lnTo>
                  <a:pt x="2443221" y="0"/>
                </a:lnTo>
                <a:lnTo>
                  <a:pt x="0" y="463059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
        <p:nvSpPr>
          <p:cNvPr id="18" name="矩形 42"/>
          <p:cNvSpPr/>
          <p:nvPr/>
        </p:nvSpPr>
        <p:spPr>
          <a:xfrm rot="16200000" flipV="1">
            <a:off x="9435319" y="4101319"/>
            <a:ext cx="2345925" cy="3167437"/>
          </a:xfrm>
          <a:custGeom>
            <a:avLst/>
            <a:gdLst/>
            <a:ahLst/>
            <a:cxnLst/>
            <a:rect l="l" t="t" r="r" b="b"/>
            <a:pathLst>
              <a:path w="2443221" h="4630591">
                <a:moveTo>
                  <a:pt x="0" y="0"/>
                </a:moveTo>
                <a:lnTo>
                  <a:pt x="2443221" y="0"/>
                </a:lnTo>
                <a:lnTo>
                  <a:pt x="0" y="4630591"/>
                </a:lnTo>
                <a:close/>
              </a:path>
            </a:pathLst>
          </a:cu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Tm="5145">
        <p14:prism dir="u" isInverted="1"/>
      </p:transition>
    </mc:Choice>
    <mc:Fallback xmlns="">
      <p:transition spd="slow" advTm="514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8" name="流程图: 离页连接符 37"/>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39" name="矩形 38"/>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t>4</a:t>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p>
        </p:txBody>
      </p:sp>
      <p:cxnSp>
        <p:nvCxnSpPr>
          <p:cNvPr id="40" name="直接连接符 39"/>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41" name="组合 40"/>
          <p:cNvGrpSpPr/>
          <p:nvPr/>
        </p:nvGrpSpPr>
        <p:grpSpPr>
          <a:xfrm>
            <a:off x="607853" y="286420"/>
            <a:ext cx="392005" cy="582206"/>
            <a:chOff x="2437632" y="1965988"/>
            <a:chExt cx="1529173" cy="2271132"/>
          </a:xfrm>
          <a:solidFill>
            <a:srgbClr val="314371"/>
          </a:solidFill>
        </p:grpSpPr>
        <p:sp>
          <p:nvSpPr>
            <p:cNvPr id="42"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43"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44"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46" name="文本框 38"/>
          <p:cNvSpPr txBox="1"/>
          <p:nvPr/>
        </p:nvSpPr>
        <p:spPr>
          <a:xfrm>
            <a:off x="1264217" y="351896"/>
            <a:ext cx="2672080" cy="521970"/>
          </a:xfrm>
          <a:prstGeom prst="rect">
            <a:avLst/>
          </a:prstGeom>
          <a:noFill/>
        </p:spPr>
        <p:txBody>
          <a:bodyPr wrap="none" rtlCol="0">
            <a:spAutoFit/>
          </a:bodyPr>
          <a:lstStyle/>
          <a:p>
            <a:r>
              <a:rPr lang="zh-CN" altLang="en-US" sz="2800" dirty="0">
                <a:solidFill>
                  <a:srgbClr val="314371"/>
                </a:solidFill>
                <a:latin typeface="微软雅黑" panose="020B0503020204020204" charset="-122"/>
                <a:ea typeface="微软雅黑" panose="020B0503020204020204" charset="-122"/>
                <a:sym typeface="微软雅黑" panose="020B0503020204020204" charset="-122"/>
              </a:rPr>
              <a:t>选题背景和要求</a:t>
            </a:r>
          </a:p>
        </p:txBody>
      </p:sp>
      <p:sp>
        <p:nvSpPr>
          <p:cNvPr id="2" name="文本框 1"/>
          <p:cNvSpPr txBox="1"/>
          <p:nvPr/>
        </p:nvSpPr>
        <p:spPr>
          <a:xfrm>
            <a:off x="1264285" y="1367155"/>
            <a:ext cx="8709025" cy="4123055"/>
          </a:xfrm>
          <a:prstGeom prst="rect">
            <a:avLst/>
          </a:prstGeom>
          <a:noFill/>
        </p:spPr>
        <p:txBody>
          <a:bodyPr wrap="square" rtlCol="0" anchor="t">
            <a:spAutoFit/>
          </a:bodyPr>
          <a:lstStyle/>
          <a:p>
            <a:r>
              <a:rPr lang="zh-CN" altLang="en-US" sz="3200">
                <a:solidFill>
                  <a:srgbClr val="0070C0"/>
                </a:solidFill>
              </a:rPr>
              <a:t>云计算基础★★★★</a:t>
            </a:r>
          </a:p>
          <a:p>
            <a:endParaRPr lang="zh-CN" altLang="en-US" sz="3200">
              <a:solidFill>
                <a:srgbClr val="0070C0"/>
              </a:solidFill>
            </a:endParaRPr>
          </a:p>
          <a:p>
            <a:r>
              <a:rPr lang="zh-CN" altLang="en-US"/>
              <a:t>- 虚拟化是云计算的基础，虚拟化基础之上的自动化，才能够使这个基础真正实际运行起来。</a:t>
            </a:r>
          </a:p>
          <a:p>
            <a:endParaRPr lang="zh-CN" altLang="en-US"/>
          </a:p>
          <a:p>
            <a:r>
              <a:rPr lang="zh-CN" altLang="en-US"/>
              <a:t>- 现在请你用python来实现这个自动化，利用PyVIx和PySphere来操作ESXi虚拟机，实现复制、克隆、开机等一系列管理的自动化。</a:t>
            </a:r>
          </a:p>
          <a:p>
            <a:endParaRPr lang="zh-CN" altLang="en-US"/>
          </a:p>
          <a:p>
            <a:r>
              <a:rPr lang="zh-CN" altLang="en-US"/>
              <a:t>- 既然要能够实现管理，当然需要一个管理界面，这个UI如何实现，你可以用你拿手的任何语言。</a:t>
            </a:r>
          </a:p>
          <a:p>
            <a:endParaRPr lang="zh-CN" altLang="en-US"/>
          </a:p>
          <a:p>
            <a:r>
              <a:rPr lang="zh-CN" altLang="en-US"/>
              <a:t>- 希望你能够成为云计算的开发人员。</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advTm="10148">
        <p14:flip dir="l"/>
      </p:transition>
    </mc:Choice>
    <mc:Fallback xmlns="">
      <p:transition spd="slow" advTm="10148">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8" name="流程图: 离页连接符 37"/>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39" name="矩形 38"/>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t>5</a:t>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p>
        </p:txBody>
      </p:sp>
      <p:cxnSp>
        <p:nvCxnSpPr>
          <p:cNvPr id="40" name="直接连接符 39"/>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41" name="组合 40"/>
          <p:cNvGrpSpPr/>
          <p:nvPr/>
        </p:nvGrpSpPr>
        <p:grpSpPr>
          <a:xfrm>
            <a:off x="607853" y="286420"/>
            <a:ext cx="392005" cy="582206"/>
            <a:chOff x="2437632" y="1965988"/>
            <a:chExt cx="1529173" cy="2271132"/>
          </a:xfrm>
          <a:solidFill>
            <a:srgbClr val="314371"/>
          </a:solidFill>
        </p:grpSpPr>
        <p:sp>
          <p:nvSpPr>
            <p:cNvPr id="42"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43"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44"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46" name="文本框 38"/>
          <p:cNvSpPr txBox="1"/>
          <p:nvPr/>
        </p:nvSpPr>
        <p:spPr>
          <a:xfrm>
            <a:off x="1264217" y="351896"/>
            <a:ext cx="1605280" cy="521970"/>
          </a:xfrm>
          <a:prstGeom prst="rect">
            <a:avLst/>
          </a:prstGeom>
          <a:noFill/>
        </p:spPr>
        <p:txBody>
          <a:bodyPr wrap="none" rtlCol="0">
            <a:spAutoFit/>
          </a:bodyPr>
          <a:lstStyle/>
          <a:p>
            <a:r>
              <a:rPr lang="zh-CN" altLang="en-US" sz="2800" dirty="0">
                <a:solidFill>
                  <a:srgbClr val="314371"/>
                </a:solidFill>
                <a:latin typeface="微软雅黑" panose="020B0503020204020204" charset="-122"/>
                <a:ea typeface="微软雅黑" panose="020B0503020204020204" charset="-122"/>
                <a:sym typeface="微软雅黑" panose="020B0503020204020204" charset="-122"/>
              </a:rPr>
              <a:t>小组分工</a:t>
            </a:r>
          </a:p>
        </p:txBody>
      </p:sp>
      <p:sp>
        <p:nvSpPr>
          <p:cNvPr id="2" name="文本框 1"/>
          <p:cNvSpPr txBox="1"/>
          <p:nvPr/>
        </p:nvSpPr>
        <p:spPr>
          <a:xfrm>
            <a:off x="799465" y="1540510"/>
            <a:ext cx="9236710" cy="4524315"/>
          </a:xfrm>
          <a:prstGeom prst="rect">
            <a:avLst/>
          </a:prstGeom>
          <a:noFill/>
        </p:spPr>
        <p:txBody>
          <a:bodyPr wrap="square" rtlCol="0" anchor="t">
            <a:spAutoFit/>
          </a:bodyPr>
          <a:lstStyle/>
          <a:p>
            <a:r>
              <a:rPr lang="en-US" altLang="zh-CN" sz="2400" dirty="0">
                <a:solidFill>
                  <a:schemeClr val="accent5">
                    <a:lumMod val="75000"/>
                  </a:schemeClr>
                </a:solidFill>
                <a:sym typeface="+mn-ea"/>
              </a:rPr>
              <a:t>Part1</a:t>
            </a:r>
            <a:r>
              <a:rPr lang="zh-CN" altLang="en-US" sz="2400" dirty="0">
                <a:sym typeface="+mn-ea"/>
              </a:rPr>
              <a:t>：</a:t>
            </a:r>
            <a:r>
              <a:rPr lang="en-US" altLang="zh-CN" sz="2400" dirty="0">
                <a:sym typeface="+mn-ea"/>
              </a:rPr>
              <a:t>ESXi</a:t>
            </a:r>
            <a:r>
              <a:rPr lang="zh-CN" altLang="en-US" sz="2400" dirty="0">
                <a:sym typeface="+mn-ea"/>
              </a:rPr>
              <a:t>服务端后台类的编写，包括初始化、建立连接和实现虚拟机的创建和删除。（吴俚达）</a:t>
            </a:r>
          </a:p>
          <a:p>
            <a:br>
              <a:rPr lang="en-US" altLang="zh-CN" sz="2400" dirty="0">
                <a:sym typeface="+mn-ea"/>
              </a:rPr>
            </a:br>
            <a:r>
              <a:rPr lang="en-US" altLang="zh-CN" sz="2400" dirty="0">
                <a:solidFill>
                  <a:schemeClr val="accent5">
                    <a:lumMod val="75000"/>
                  </a:schemeClr>
                </a:solidFill>
                <a:sym typeface="+mn-ea"/>
              </a:rPr>
              <a:t>Part2</a:t>
            </a:r>
            <a:r>
              <a:rPr lang="zh-CN" altLang="en-US" sz="2400" dirty="0">
                <a:sym typeface="+mn-ea"/>
              </a:rPr>
              <a:t>：</a:t>
            </a:r>
            <a:r>
              <a:rPr lang="en-US" altLang="zh-CN" sz="2400" dirty="0">
                <a:sym typeface="+mn-ea"/>
              </a:rPr>
              <a:t>ESXi</a:t>
            </a:r>
            <a:r>
              <a:rPr lang="zh-CN" altLang="en-US" sz="2400" dirty="0">
                <a:sym typeface="+mn-ea"/>
              </a:rPr>
              <a:t>虚拟机类的编写，包括初始化、开机关机重启、快照的创建删除回滚查询操作等功能。（叶凯凯）</a:t>
            </a:r>
          </a:p>
          <a:p>
            <a:br>
              <a:rPr lang="en-US" altLang="zh-CN" sz="2400" dirty="0">
                <a:sym typeface="+mn-ea"/>
              </a:rPr>
            </a:br>
            <a:r>
              <a:rPr lang="en-US" altLang="zh-CN" sz="2400" dirty="0">
                <a:solidFill>
                  <a:schemeClr val="accent5">
                    <a:lumMod val="75000"/>
                  </a:schemeClr>
                </a:solidFill>
                <a:sym typeface="+mn-ea"/>
              </a:rPr>
              <a:t>Part3</a:t>
            </a:r>
            <a:r>
              <a:rPr lang="zh-CN" altLang="en-US" sz="2400" dirty="0">
                <a:sym typeface="+mn-ea"/>
              </a:rPr>
              <a:t>：用</a:t>
            </a:r>
            <a:r>
              <a:rPr lang="en-US" altLang="zh-CN" sz="2400" dirty="0">
                <a:sym typeface="+mn-ea"/>
              </a:rPr>
              <a:t>argparse</a:t>
            </a:r>
            <a:r>
              <a:rPr lang="zh-CN" altLang="en-US" sz="2400" dirty="0">
                <a:sym typeface="+mn-ea"/>
              </a:rPr>
              <a:t>库将程序转换成命令行解析程序，实现通过命令行参数的组合来控制程序的运行，同时可以产生帮助信息。（葛华盛）</a:t>
            </a:r>
            <a:endParaRPr lang="en-US" altLang="zh-CN" sz="2400" dirty="0">
              <a:sym typeface="+mn-ea"/>
            </a:endParaRPr>
          </a:p>
          <a:p>
            <a:endParaRPr lang="en-US" altLang="zh-CN" sz="2400" dirty="0">
              <a:sym typeface="+mn-ea"/>
            </a:endParaRPr>
          </a:p>
          <a:p>
            <a:r>
              <a:rPr lang="en-US" altLang="zh-CN" sz="2400" dirty="0">
                <a:solidFill>
                  <a:schemeClr val="accent5">
                    <a:lumMod val="75000"/>
                  </a:schemeClr>
                </a:solidFill>
                <a:sym typeface="+mn-ea"/>
              </a:rPr>
              <a:t>Part4</a:t>
            </a:r>
            <a:r>
              <a:rPr lang="zh-CN" altLang="en-US" sz="2400" dirty="0">
                <a:sym typeface="+mn-ea"/>
              </a:rPr>
              <a:t>：</a:t>
            </a:r>
            <a:r>
              <a:rPr lang="en-US" altLang="zh-CN" sz="2400" dirty="0">
                <a:latin typeface="SimSun" panose="02010600030101010101" pitchFamily="2" charset="-122"/>
                <a:ea typeface="SimSun" panose="02010600030101010101" pitchFamily="2" charset="-122"/>
                <a:sym typeface="+mn-ea"/>
              </a:rPr>
              <a:t>PPT</a:t>
            </a:r>
            <a:r>
              <a:rPr lang="ja-JP" altLang="en-US" sz="2400">
                <a:latin typeface="SimSun" panose="02010600030101010101" pitchFamily="2" charset="-122"/>
                <a:ea typeface="SimSun" panose="02010600030101010101" pitchFamily="2" charset="-122"/>
                <a:sym typeface="+mn-ea"/>
              </a:rPr>
              <a:t>制作</a:t>
            </a:r>
            <a:r>
              <a:rPr lang="zh-CN" altLang="en-US" sz="2400" dirty="0">
                <a:sym typeface="+mn-ea"/>
              </a:rPr>
              <a:t>（叶凯凯） </a:t>
            </a:r>
            <a:r>
              <a:rPr lang="zh-CN" altLang="en-US" sz="2400" dirty="0">
                <a:latin typeface="SimSun" panose="02010600030101010101" pitchFamily="2" charset="-122"/>
                <a:ea typeface="SimSun" panose="02010600030101010101" pitchFamily="2" charset="-122"/>
                <a:sym typeface="+mn-ea"/>
              </a:rPr>
              <a:t>、</a:t>
            </a:r>
            <a:r>
              <a:rPr lang="ja-JP" altLang="en-US" sz="2400">
                <a:latin typeface="SimSun" panose="02010600030101010101" pitchFamily="2" charset="-122"/>
                <a:ea typeface="SimSun" panose="02010600030101010101" pitchFamily="2" charset="-122"/>
                <a:sym typeface="+mn-ea"/>
              </a:rPr>
              <a:t>文档制作</a:t>
            </a:r>
            <a:r>
              <a:rPr lang="zh-CN" altLang="en-US" sz="2400" dirty="0">
                <a:sym typeface="+mn-ea"/>
              </a:rPr>
              <a:t>（吴俚达）</a:t>
            </a:r>
            <a:endParaRPr lang="en-US" altLang="zh-CN" sz="2400" dirty="0">
              <a:latin typeface="SimSun" panose="02010600030101010101" pitchFamily="2" charset="-122"/>
              <a:ea typeface="SimSun" panose="02010600030101010101" pitchFamily="2" charset="-122"/>
              <a:sym typeface="+mn-ea"/>
            </a:endParaRPr>
          </a:p>
          <a:p>
            <a:endParaRPr lang="zh-CN" altLang="en-US" sz="2400" dirty="0"/>
          </a:p>
          <a:p>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p14:dur="1200" advTm="10148">
        <p14:flip dir="l"/>
      </p:transition>
    </mc:Choice>
    <mc:Fallback xmlns="">
      <p:transition spd="slow" advTm="10148">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离页连接符 1"/>
          <p:cNvSpPr/>
          <p:nvPr/>
        </p:nvSpPr>
        <p:spPr>
          <a:xfrm>
            <a:off x="2079666" y="1931648"/>
            <a:ext cx="1692234" cy="1773054"/>
          </a:xfrm>
          <a:prstGeom prst="flowChartOffpageConnector">
            <a:avLst/>
          </a:prstGeom>
          <a:solidFill>
            <a:srgbClr val="3143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30000"/>
              </a:lnSpc>
              <a:spcBef>
                <a:spcPts val="0"/>
              </a:spcBef>
              <a:spcAft>
                <a:spcPts val="0"/>
              </a:spcAft>
              <a:buClrTx/>
              <a:buSzTx/>
              <a:buFontTx/>
              <a:buNone/>
              <a:defRPr/>
            </a:pPr>
            <a:r>
              <a:rPr kumimoji="0" lang="en-US" altLang="zh-CN" sz="9600" b="1" i="0" u="none" strike="noStrike" kern="0" cap="none" spc="0" normalizeH="0" baseline="0" noProof="0" dirty="0">
                <a:ln>
                  <a:noFill/>
                </a:ln>
                <a:solidFill>
                  <a:prstClr val="white"/>
                </a:solidFill>
                <a:effectLst/>
                <a:uLnTx/>
                <a:uFillTx/>
                <a:latin typeface="Arial" panose="020B0604020202090204"/>
                <a:ea typeface="微软雅黑" panose="020B0503020204020204" charset="-122"/>
                <a:cs typeface="+mn-cs"/>
              </a:rPr>
              <a:t>2</a:t>
            </a:r>
            <a:endParaRPr kumimoji="0" lang="zh-CN" altLang="en-US" sz="9600" b="1" i="0" u="none" strike="noStrike" kern="0" cap="none" spc="0" normalizeH="0" baseline="0" noProof="0" dirty="0">
              <a:ln>
                <a:noFill/>
              </a:ln>
              <a:solidFill>
                <a:prstClr val="white"/>
              </a:solidFill>
              <a:effectLst/>
              <a:uLnTx/>
              <a:uFillTx/>
              <a:latin typeface="Arial" panose="020B0604020202090204"/>
              <a:ea typeface="微软雅黑" panose="020B0503020204020204" charset="-122"/>
              <a:cs typeface="+mn-cs"/>
            </a:endParaRPr>
          </a:p>
        </p:txBody>
      </p:sp>
      <p:cxnSp>
        <p:nvCxnSpPr>
          <p:cNvPr id="3" name="直接连接符 2"/>
          <p:cNvCxnSpPr/>
          <p:nvPr/>
        </p:nvCxnSpPr>
        <p:spPr>
          <a:xfrm>
            <a:off x="3818890" y="3323877"/>
            <a:ext cx="5753100" cy="0"/>
          </a:xfrm>
          <a:prstGeom prst="line">
            <a:avLst/>
          </a:prstGeom>
          <a:noFill/>
          <a:ln w="12700" cap="flat" cmpd="sng" algn="ctr">
            <a:solidFill>
              <a:srgbClr val="314371"/>
            </a:solidFill>
            <a:prstDash val="solid"/>
            <a:miter lim="800000"/>
          </a:ln>
          <a:effectLst/>
        </p:spPr>
      </p:cxnSp>
      <p:sp>
        <p:nvSpPr>
          <p:cNvPr id="4" name="文本框 32"/>
          <p:cNvSpPr txBox="1"/>
          <p:nvPr/>
        </p:nvSpPr>
        <p:spPr>
          <a:xfrm>
            <a:off x="4315916" y="2488032"/>
            <a:ext cx="5347970" cy="829945"/>
          </a:xfrm>
          <a:prstGeom prst="rect">
            <a:avLst/>
          </a:prstGeom>
          <a:noFill/>
        </p:spPr>
        <p:txBody>
          <a:bodyPr wrap="none" rtlCol="0">
            <a:spAutoFit/>
          </a:bodyPr>
          <a:lstStyle/>
          <a:p>
            <a:pPr algn="l"/>
            <a:r>
              <a:rPr lang="zh-CN" altLang="en-US" sz="4800" b="1" dirty="0">
                <a:solidFill>
                  <a:srgbClr val="314371"/>
                </a:solidFill>
                <a:latin typeface="微软雅黑" panose="020B0503020204020204" charset="-122"/>
                <a:ea typeface="微软雅黑" panose="020B0503020204020204" charset="-122"/>
              </a:rPr>
              <a:t>主要使用的技术/库</a:t>
            </a:r>
          </a:p>
        </p:txBody>
      </p:sp>
      <p:sp>
        <p:nvSpPr>
          <p:cNvPr id="16" name="矩形 42"/>
          <p:cNvSpPr/>
          <p:nvPr/>
        </p:nvSpPr>
        <p:spPr>
          <a:xfrm rot="16200000">
            <a:off x="3723422" y="1540798"/>
            <a:ext cx="1577720" cy="9024563"/>
          </a:xfrm>
          <a:custGeom>
            <a:avLst/>
            <a:gdLst/>
            <a:ahLst/>
            <a:cxnLst/>
            <a:rect l="l" t="t" r="r" b="b"/>
            <a:pathLst>
              <a:path w="2443221" h="4630591">
                <a:moveTo>
                  <a:pt x="0" y="0"/>
                </a:moveTo>
                <a:lnTo>
                  <a:pt x="2443221" y="0"/>
                </a:lnTo>
                <a:lnTo>
                  <a:pt x="0" y="463059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
        <p:nvSpPr>
          <p:cNvPr id="17" name="矩形 42"/>
          <p:cNvSpPr/>
          <p:nvPr/>
        </p:nvSpPr>
        <p:spPr>
          <a:xfrm rot="16200000" flipV="1">
            <a:off x="9435319" y="4101319"/>
            <a:ext cx="2345925" cy="3167437"/>
          </a:xfrm>
          <a:custGeom>
            <a:avLst/>
            <a:gdLst/>
            <a:ahLst/>
            <a:cxnLst/>
            <a:rect l="l" t="t" r="r" b="b"/>
            <a:pathLst>
              <a:path w="2443221" h="4630591">
                <a:moveTo>
                  <a:pt x="0" y="0"/>
                </a:moveTo>
                <a:lnTo>
                  <a:pt x="2443221" y="0"/>
                </a:lnTo>
                <a:lnTo>
                  <a:pt x="0" y="4630591"/>
                </a:lnTo>
                <a:close/>
              </a:path>
            </a:pathLst>
          </a:cu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26"/>
    </mc:Choice>
    <mc:Fallback xmlns="">
      <p:transition spd="slow" advTm="30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t>7</a:t>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264217" y="351896"/>
            <a:ext cx="3179445" cy="521970"/>
          </a:xfrm>
          <a:prstGeom prst="rect">
            <a:avLst/>
          </a:prstGeom>
          <a:noFill/>
        </p:spPr>
        <p:txBody>
          <a:bodyPr wrap="none" rtlCol="0">
            <a:spAutoFit/>
          </a:bodyPr>
          <a:lstStyle/>
          <a:p>
            <a:r>
              <a:rPr lang="zh-CN" altLang="en-US" sz="2800" dirty="0">
                <a:solidFill>
                  <a:srgbClr val="314371"/>
                </a:solidFill>
                <a:latin typeface="微软雅黑" panose="020B0503020204020204" charset="-122"/>
                <a:ea typeface="微软雅黑" panose="020B0503020204020204" charset="-122"/>
                <a:sym typeface="微软雅黑" panose="020B0503020204020204" charset="-122"/>
              </a:rPr>
              <a:t>主要使用的技术</a:t>
            </a:r>
            <a:r>
              <a:rPr lang="en-US" altLang="zh-CN" sz="2800" dirty="0">
                <a:solidFill>
                  <a:srgbClr val="314371"/>
                </a:solidFill>
                <a:latin typeface="微软雅黑" panose="020B0503020204020204" charset="-122"/>
                <a:ea typeface="微软雅黑" panose="020B0503020204020204" charset="-122"/>
                <a:sym typeface="微软雅黑" panose="020B0503020204020204" charset="-122"/>
              </a:rPr>
              <a:t>/</a:t>
            </a:r>
            <a:r>
              <a:rPr lang="zh-CN" altLang="en-US" sz="2800" dirty="0">
                <a:solidFill>
                  <a:srgbClr val="314371"/>
                </a:solidFill>
                <a:latin typeface="微软雅黑" panose="020B0503020204020204" charset="-122"/>
                <a:ea typeface="微软雅黑" panose="020B0503020204020204" charset="-122"/>
                <a:sym typeface="微软雅黑" panose="020B0503020204020204" charset="-122"/>
              </a:rPr>
              <a:t>库</a:t>
            </a:r>
          </a:p>
        </p:txBody>
      </p:sp>
      <p:sp>
        <p:nvSpPr>
          <p:cNvPr id="11" name="Rectangle 12"/>
          <p:cNvSpPr>
            <a:spLocks noGrp="1" noRot="1" noChangeAspect="1" noMove="1" noResize="1" noEditPoints="1" noAdjustHandles="1" noChangeArrowheads="1" noChangeShapeType="1" noTextEdit="1"/>
          </p:cNvSpPr>
          <p:nvPr/>
        </p:nvSpPr>
        <p:spPr bwMode="ltGray">
          <a:xfrm>
            <a:off x="-635" y="979170"/>
            <a:ext cx="3855720" cy="5885815"/>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标题 11"/>
          <p:cNvSpPr>
            <a:spLocks noGrp="1"/>
          </p:cNvSpPr>
          <p:nvPr>
            <p:ph type="title"/>
          </p:nvPr>
        </p:nvSpPr>
        <p:spPr>
          <a:xfrm>
            <a:off x="674370" y="1571625"/>
            <a:ext cx="2905125" cy="2230120"/>
          </a:xfrm>
        </p:spPr>
        <p:txBody>
          <a:bodyPr vert="horz" lIns="91440" tIns="45720" rIns="91440" bIns="45720" rtlCol="0" anchor="b">
            <a:normAutofit/>
          </a:bodyPr>
          <a:lstStyle/>
          <a:p>
            <a:pPr algn="ctr"/>
            <a:r>
              <a:rPr lang="en-US" altLang="zh-CN" sz="4800" kern="1200" dirty="0">
                <a:solidFill>
                  <a:srgbClr val="FFFFFF"/>
                </a:solidFill>
                <a:latin typeface="+mj-lt"/>
                <a:ea typeface="+mj-ea"/>
                <a:cs typeface="+mj-cs"/>
              </a:rPr>
              <a:t>PySphere</a:t>
            </a:r>
          </a:p>
        </p:txBody>
      </p:sp>
      <p:cxnSp>
        <p:nvCxnSpPr>
          <p:cNvPr id="15" name="Straight Connector 14"/>
          <p:cNvCxnSpPr>
            <a:cxnSpLocks noGrp="1" noRot="1" noChangeAspect="1" noMove="1" noResize="1" noEditPoints="1" noAdjustHandles="1" noChangeArrowheads="1" noChangeShapeType="1"/>
          </p:cNvCxnSpPr>
          <p:nvPr/>
        </p:nvCxnSpPr>
        <p:spPr>
          <a:xfrm>
            <a:off x="1191126" y="3910267"/>
            <a:ext cx="20542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3"/>
          <a:stretch>
            <a:fillRect/>
          </a:stretch>
        </p:blipFill>
        <p:spPr>
          <a:xfrm>
            <a:off x="3992245" y="1152525"/>
            <a:ext cx="8084185" cy="55200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950"/>
    </mc:Choice>
    <mc:Fallback xmlns="">
      <p:transition spd="slow" advTm="295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t>8</a:t>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264217" y="351896"/>
            <a:ext cx="3179445" cy="521970"/>
          </a:xfrm>
          <a:prstGeom prst="rect">
            <a:avLst/>
          </a:prstGeom>
          <a:noFill/>
        </p:spPr>
        <p:txBody>
          <a:bodyPr wrap="none" rtlCol="0">
            <a:spAutoFit/>
          </a:bodyPr>
          <a:lstStyle/>
          <a:p>
            <a:r>
              <a:rPr lang="zh-CN" altLang="en-US" sz="2800" dirty="0">
                <a:solidFill>
                  <a:srgbClr val="314371"/>
                </a:solidFill>
                <a:latin typeface="微软雅黑" panose="020B0503020204020204" charset="-122"/>
                <a:ea typeface="微软雅黑" panose="020B0503020204020204" charset="-122"/>
                <a:sym typeface="微软雅黑" panose="020B0503020204020204" charset="-122"/>
              </a:rPr>
              <a:t>主要使用的技术</a:t>
            </a:r>
            <a:r>
              <a:rPr lang="en-US" altLang="zh-CN" sz="2800" dirty="0">
                <a:solidFill>
                  <a:srgbClr val="314371"/>
                </a:solidFill>
                <a:latin typeface="微软雅黑" panose="020B0503020204020204" charset="-122"/>
                <a:ea typeface="微软雅黑" panose="020B0503020204020204" charset="-122"/>
                <a:sym typeface="微软雅黑" panose="020B0503020204020204" charset="-122"/>
              </a:rPr>
              <a:t>/</a:t>
            </a:r>
            <a:r>
              <a:rPr lang="zh-CN" altLang="en-US" sz="2800" dirty="0">
                <a:solidFill>
                  <a:srgbClr val="314371"/>
                </a:solidFill>
                <a:latin typeface="微软雅黑" panose="020B0503020204020204" charset="-122"/>
                <a:ea typeface="微软雅黑" panose="020B0503020204020204" charset="-122"/>
                <a:sym typeface="微软雅黑" panose="020B0503020204020204" charset="-122"/>
              </a:rPr>
              <a:t>库</a:t>
            </a:r>
          </a:p>
        </p:txBody>
      </p:sp>
      <p:sp>
        <p:nvSpPr>
          <p:cNvPr id="13" name="标题 12"/>
          <p:cNvSpPr>
            <a:spLocks noGrp="1"/>
          </p:cNvSpPr>
          <p:nvPr>
            <p:ph type="title"/>
          </p:nvPr>
        </p:nvSpPr>
        <p:spPr>
          <a:xfrm>
            <a:off x="376555" y="1512570"/>
            <a:ext cx="11438255" cy="5276215"/>
          </a:xfrm>
        </p:spPr>
        <p:txBody>
          <a:bodyPr>
            <a:noAutofit/>
          </a:bodyPr>
          <a:lstStyle/>
          <a:p>
            <a:pPr algn="l"/>
            <a:r>
              <a:rPr lang="en-US" altLang="zh-CN" sz="3600" dirty="0">
                <a:solidFill>
                  <a:schemeClr val="accent5">
                    <a:lumMod val="75000"/>
                  </a:schemeClr>
                </a:solidFill>
                <a:sym typeface="+mn-ea"/>
              </a:rPr>
              <a:t>argparse</a:t>
            </a:r>
            <a:br>
              <a:rPr lang="en-US" altLang="zh-CN" sz="3200" dirty="0">
                <a:sym typeface="+mn-ea"/>
              </a:rPr>
            </a:br>
            <a:br>
              <a:rPr lang="en-US" altLang="zh-CN" sz="2400" dirty="0">
                <a:sym typeface="+mn-ea"/>
              </a:rPr>
            </a:br>
            <a:r>
              <a:rPr lang="en-US" altLang="zh-CN" sz="2800" dirty="0">
                <a:latin typeface="+mn-ea"/>
                <a:ea typeface="+mn-ea"/>
                <a:cs typeface="+mn-ea"/>
                <a:sym typeface="+mn-ea"/>
              </a:rPr>
              <a:t>python</a:t>
            </a:r>
            <a:r>
              <a:rPr lang="zh-CN" altLang="en-US" sz="2800" dirty="0">
                <a:latin typeface="+mn-ea"/>
                <a:ea typeface="+mn-ea"/>
                <a:cs typeface="+mn-ea"/>
                <a:sym typeface="+mn-ea"/>
              </a:rPr>
              <a:t>标准库模块</a:t>
            </a:r>
            <a:r>
              <a:rPr lang="en-US" altLang="zh-CN" sz="2800" dirty="0">
                <a:latin typeface="+mn-ea"/>
                <a:ea typeface="+mn-ea"/>
                <a:cs typeface="+mn-ea"/>
                <a:sym typeface="+mn-ea"/>
              </a:rPr>
              <a:t>argparse</a:t>
            </a:r>
            <a:r>
              <a:rPr lang="zh-CN" altLang="en-US" sz="2800" dirty="0">
                <a:latin typeface="+mn-ea"/>
                <a:ea typeface="+mn-ea"/>
                <a:cs typeface="+mn-ea"/>
                <a:sym typeface="+mn-ea"/>
              </a:rPr>
              <a:t>用于解析命令行参数，编写用户友好的命令行界面，该模块还会自动生成帮助信息，并在所给参数无效时报错。 </a:t>
            </a:r>
            <a:br>
              <a:rPr lang="en-US" altLang="zh-CN" sz="2800" dirty="0">
                <a:latin typeface="+mn-ea"/>
                <a:ea typeface="+mn-ea"/>
                <a:cs typeface="+mn-ea"/>
                <a:sym typeface="+mn-ea"/>
              </a:rPr>
            </a:br>
            <a:br>
              <a:rPr lang="en-US" altLang="zh-CN" sz="2800" dirty="0">
                <a:latin typeface="+mn-ea"/>
                <a:ea typeface="+mn-ea"/>
                <a:cs typeface="+mn-ea"/>
                <a:sym typeface="+mn-ea"/>
              </a:rPr>
            </a:br>
            <a:r>
              <a:rPr lang="zh-CN" altLang="en-US" sz="2800" dirty="0">
                <a:latin typeface="+mn-ea"/>
                <a:ea typeface="+mn-ea"/>
                <a:cs typeface="+mn-ea"/>
                <a:sym typeface="+mn-ea"/>
              </a:rPr>
              <a:t> 举一个小例子，在</a:t>
            </a:r>
            <a:r>
              <a:rPr lang="en-US" altLang="zh-CN" sz="2800" dirty="0">
                <a:latin typeface="+mn-ea"/>
                <a:ea typeface="+mn-ea"/>
                <a:cs typeface="+mn-ea"/>
                <a:sym typeface="+mn-ea"/>
              </a:rPr>
              <a:t>Linux</a:t>
            </a:r>
            <a:r>
              <a:rPr lang="zh-CN" altLang="en-US" sz="2800" dirty="0">
                <a:latin typeface="+mn-ea"/>
                <a:ea typeface="+mn-ea"/>
                <a:cs typeface="+mn-ea"/>
                <a:sym typeface="+mn-ea"/>
              </a:rPr>
              <a:t>系统中，我们常用到 </a:t>
            </a:r>
            <a:r>
              <a:rPr lang="en-US" altLang="zh-CN" sz="2800" dirty="0">
                <a:latin typeface="+mn-ea"/>
                <a:ea typeface="+mn-ea"/>
                <a:cs typeface="+mn-ea"/>
                <a:sym typeface="+mn-ea"/>
              </a:rPr>
              <a:t>ls </a:t>
            </a:r>
            <a:r>
              <a:rPr lang="zh-CN" altLang="en-US" sz="2800" dirty="0">
                <a:latin typeface="+mn-ea"/>
                <a:ea typeface="+mn-ea"/>
                <a:cs typeface="+mn-ea"/>
                <a:sym typeface="+mn-ea"/>
              </a:rPr>
              <a:t>这个命令，默认情况下 </a:t>
            </a:r>
            <a:r>
              <a:rPr lang="en-US" altLang="zh-CN" sz="2800" dirty="0">
                <a:latin typeface="+mn-ea"/>
                <a:ea typeface="+mn-ea"/>
                <a:cs typeface="+mn-ea"/>
                <a:sym typeface="+mn-ea"/>
              </a:rPr>
              <a:t>ls </a:t>
            </a:r>
            <a:r>
              <a:rPr lang="zh-CN" altLang="en-US" sz="2800" dirty="0">
                <a:latin typeface="+mn-ea"/>
                <a:ea typeface="+mn-ea"/>
                <a:cs typeface="+mn-ea"/>
                <a:sym typeface="+mn-ea"/>
              </a:rPr>
              <a:t>会显示当前目录的所有文件或文件夹名称，但是当我们想要获得更多信息，如文件的权限、建立时间等，就需要在 </a:t>
            </a:r>
            <a:r>
              <a:rPr lang="en-US" altLang="zh-CN" sz="2800" dirty="0">
                <a:latin typeface="+mn-ea"/>
                <a:ea typeface="+mn-ea"/>
                <a:cs typeface="+mn-ea"/>
                <a:sym typeface="+mn-ea"/>
              </a:rPr>
              <a:t>ls </a:t>
            </a:r>
            <a:r>
              <a:rPr lang="zh-CN" altLang="en-US" sz="2800" dirty="0">
                <a:latin typeface="+mn-ea"/>
                <a:ea typeface="+mn-ea"/>
                <a:cs typeface="+mn-ea"/>
                <a:sym typeface="+mn-ea"/>
              </a:rPr>
              <a:t>命令后加上 </a:t>
            </a:r>
            <a:r>
              <a:rPr lang="en-US" altLang="zh-CN" sz="2800" dirty="0">
                <a:latin typeface="+mn-ea"/>
                <a:ea typeface="+mn-ea"/>
                <a:cs typeface="+mn-ea"/>
                <a:sym typeface="+mn-ea"/>
              </a:rPr>
              <a:t>-all </a:t>
            </a:r>
            <a:r>
              <a:rPr lang="zh-CN" altLang="en-US" sz="2800" dirty="0">
                <a:latin typeface="+mn-ea"/>
                <a:ea typeface="+mn-ea"/>
                <a:cs typeface="+mn-ea"/>
                <a:sym typeface="+mn-ea"/>
              </a:rPr>
              <a:t>或其他被允许的指令，因此对 </a:t>
            </a:r>
            <a:r>
              <a:rPr lang="en-US" altLang="zh-CN" sz="2800" dirty="0">
                <a:latin typeface="+mn-ea"/>
                <a:ea typeface="+mn-ea"/>
                <a:cs typeface="+mn-ea"/>
                <a:sym typeface="+mn-ea"/>
              </a:rPr>
              <a:t>ls </a:t>
            </a:r>
            <a:r>
              <a:rPr lang="zh-CN" altLang="en-US" sz="2800" dirty="0">
                <a:latin typeface="+mn-ea"/>
                <a:ea typeface="+mn-ea"/>
                <a:cs typeface="+mn-ea"/>
                <a:sym typeface="+mn-ea"/>
              </a:rPr>
              <a:t>这个命令而言，假设我们想改变程序的行为，显示每个文件的更多信息，而不是只显示文件名。 在这种情况下，</a:t>
            </a:r>
            <a:r>
              <a:rPr lang="en-US" altLang="zh-CN" sz="2800" dirty="0">
                <a:latin typeface="+mn-ea"/>
                <a:ea typeface="+mn-ea"/>
                <a:cs typeface="+mn-ea"/>
                <a:sym typeface="+mn-ea"/>
              </a:rPr>
              <a:t>-all </a:t>
            </a:r>
            <a:r>
              <a:rPr lang="zh-CN" altLang="en-US" sz="2800" dirty="0">
                <a:latin typeface="+mn-ea"/>
                <a:ea typeface="+mn-ea"/>
                <a:cs typeface="+mn-ea"/>
                <a:sym typeface="+mn-ea"/>
              </a:rPr>
              <a:t>被称为可选参数。同样的， </a:t>
            </a:r>
            <a:r>
              <a:rPr lang="en-US" altLang="zh-CN" sz="2800" dirty="0">
                <a:latin typeface="+mn-ea"/>
                <a:ea typeface="+mn-ea"/>
                <a:cs typeface="+mn-ea"/>
                <a:sym typeface="+mn-ea"/>
              </a:rPr>
              <a:t>ls </a:t>
            </a:r>
            <a:r>
              <a:rPr lang="zh-CN" altLang="en-US" sz="2800" dirty="0">
                <a:latin typeface="+mn-ea"/>
                <a:ea typeface="+mn-ea"/>
                <a:cs typeface="+mn-ea"/>
                <a:sym typeface="+mn-ea"/>
              </a:rPr>
              <a:t>还具有 </a:t>
            </a:r>
            <a:r>
              <a:rPr lang="en-US" altLang="zh-CN" sz="2800" dirty="0">
                <a:latin typeface="+mn-ea"/>
                <a:ea typeface="+mn-ea"/>
                <a:cs typeface="+mn-ea"/>
                <a:sym typeface="+mn-ea"/>
              </a:rPr>
              <a:t>-h </a:t>
            </a:r>
            <a:r>
              <a:rPr lang="zh-CN" altLang="en-US" sz="2800" dirty="0">
                <a:latin typeface="+mn-ea"/>
                <a:ea typeface="+mn-ea"/>
                <a:cs typeface="+mn-ea"/>
                <a:sym typeface="+mn-ea"/>
              </a:rPr>
              <a:t>这个可以选择的参数，这表示打开帮助文本。 这非常有用，你可以遇到一个你以前从未使用过的程序，并且可以简单地通过阅读帮助文本来弄清楚它是如何工作的。</a:t>
            </a:r>
          </a:p>
        </p:txBody>
      </p:sp>
    </p:spTree>
  </p:cSld>
  <p:clrMapOvr>
    <a:masterClrMapping/>
  </p:clrMapOvr>
  <mc:AlternateContent xmlns:mc="http://schemas.openxmlformats.org/markup-compatibility/2006" xmlns:p14="http://schemas.microsoft.com/office/powerpoint/2010/main">
    <mc:Choice Requires="p14">
      <p:transition spd="slow" p14:dur="2000" advTm="2950"/>
    </mc:Choice>
    <mc:Fallback xmlns="">
      <p:transition spd="slow" advTm="295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离页连接符 1"/>
          <p:cNvSpPr/>
          <p:nvPr/>
        </p:nvSpPr>
        <p:spPr>
          <a:xfrm>
            <a:off x="2079666" y="1931648"/>
            <a:ext cx="1692234" cy="1773054"/>
          </a:xfrm>
          <a:prstGeom prst="flowChartOffpageConnector">
            <a:avLst/>
          </a:prstGeom>
          <a:solidFill>
            <a:srgbClr val="3143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30000"/>
              </a:lnSpc>
              <a:spcBef>
                <a:spcPts val="0"/>
              </a:spcBef>
              <a:spcAft>
                <a:spcPts val="0"/>
              </a:spcAft>
              <a:buClrTx/>
              <a:buSzTx/>
              <a:buFontTx/>
              <a:buNone/>
              <a:defRPr/>
            </a:pPr>
            <a:r>
              <a:rPr kumimoji="0" lang="en-US" altLang="zh-CN" sz="9600" b="1" i="0" u="none" strike="noStrike" kern="0" cap="none" spc="0" normalizeH="0" baseline="0" noProof="0" dirty="0">
                <a:ln>
                  <a:noFill/>
                </a:ln>
                <a:solidFill>
                  <a:prstClr val="white"/>
                </a:solidFill>
                <a:effectLst/>
                <a:uLnTx/>
                <a:uFillTx/>
                <a:latin typeface="Arial" panose="020B0604020202090204"/>
                <a:ea typeface="微软雅黑" panose="020B0503020204020204" charset="-122"/>
                <a:cs typeface="+mn-cs"/>
              </a:rPr>
              <a:t>3</a:t>
            </a:r>
            <a:endParaRPr kumimoji="0" lang="zh-CN" altLang="en-US" sz="9600" b="1" i="0" u="none" strike="noStrike" kern="0" cap="none" spc="0" normalizeH="0" baseline="0" noProof="0" dirty="0">
              <a:ln>
                <a:noFill/>
              </a:ln>
              <a:solidFill>
                <a:prstClr val="white"/>
              </a:solidFill>
              <a:effectLst/>
              <a:uLnTx/>
              <a:uFillTx/>
              <a:latin typeface="Arial" panose="020B0604020202090204"/>
              <a:ea typeface="微软雅黑" panose="020B0503020204020204" charset="-122"/>
              <a:cs typeface="+mn-cs"/>
            </a:endParaRPr>
          </a:p>
        </p:txBody>
      </p:sp>
      <p:cxnSp>
        <p:nvCxnSpPr>
          <p:cNvPr id="3" name="直接连接符 2"/>
          <p:cNvCxnSpPr/>
          <p:nvPr/>
        </p:nvCxnSpPr>
        <p:spPr>
          <a:xfrm>
            <a:off x="4077335" y="3239422"/>
            <a:ext cx="6388100" cy="0"/>
          </a:xfrm>
          <a:prstGeom prst="line">
            <a:avLst/>
          </a:prstGeom>
          <a:noFill/>
          <a:ln w="12700" cap="flat" cmpd="sng" algn="ctr">
            <a:solidFill>
              <a:srgbClr val="314371"/>
            </a:solidFill>
            <a:prstDash val="solid"/>
            <a:miter lim="800000"/>
          </a:ln>
          <a:effectLst/>
        </p:spPr>
      </p:cxnSp>
      <p:sp>
        <p:nvSpPr>
          <p:cNvPr id="4" name="文本框 32"/>
          <p:cNvSpPr txBox="1"/>
          <p:nvPr/>
        </p:nvSpPr>
        <p:spPr>
          <a:xfrm>
            <a:off x="4574361" y="2403577"/>
            <a:ext cx="4450080" cy="829945"/>
          </a:xfrm>
          <a:prstGeom prst="rect">
            <a:avLst/>
          </a:prstGeom>
          <a:noFill/>
        </p:spPr>
        <p:txBody>
          <a:bodyPr wrap="none" rtlCol="0">
            <a:spAutoFit/>
          </a:bodyPr>
          <a:lstStyle/>
          <a:p>
            <a:r>
              <a:rPr lang="zh-CN" altLang="en-US" sz="4800" b="1" dirty="0">
                <a:solidFill>
                  <a:srgbClr val="314371"/>
                </a:solidFill>
                <a:latin typeface="微软雅黑" panose="020B0503020204020204" charset="-122"/>
                <a:ea typeface="微软雅黑" panose="020B0503020204020204" charset="-122"/>
              </a:rPr>
              <a:t>程序分析和说明</a:t>
            </a:r>
          </a:p>
        </p:txBody>
      </p:sp>
      <p:sp>
        <p:nvSpPr>
          <p:cNvPr id="15" name="矩形 42"/>
          <p:cNvSpPr/>
          <p:nvPr/>
        </p:nvSpPr>
        <p:spPr>
          <a:xfrm rot="16200000">
            <a:off x="3723422" y="1540798"/>
            <a:ext cx="1577720" cy="9024563"/>
          </a:xfrm>
          <a:custGeom>
            <a:avLst/>
            <a:gdLst/>
            <a:ahLst/>
            <a:cxnLst/>
            <a:rect l="l" t="t" r="r" b="b"/>
            <a:pathLst>
              <a:path w="2443221" h="4630591">
                <a:moveTo>
                  <a:pt x="0" y="0"/>
                </a:moveTo>
                <a:lnTo>
                  <a:pt x="2443221" y="0"/>
                </a:lnTo>
                <a:lnTo>
                  <a:pt x="0" y="463059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
        <p:nvSpPr>
          <p:cNvPr id="16" name="矩形 42"/>
          <p:cNvSpPr/>
          <p:nvPr/>
        </p:nvSpPr>
        <p:spPr>
          <a:xfrm rot="16200000" flipV="1">
            <a:off x="9435319" y="4101319"/>
            <a:ext cx="2345925" cy="3167437"/>
          </a:xfrm>
          <a:custGeom>
            <a:avLst/>
            <a:gdLst/>
            <a:ahLst/>
            <a:cxnLst/>
            <a:rect l="l" t="t" r="r" b="b"/>
            <a:pathLst>
              <a:path w="2443221" h="4630591">
                <a:moveTo>
                  <a:pt x="0" y="0"/>
                </a:moveTo>
                <a:lnTo>
                  <a:pt x="2443221" y="0"/>
                </a:lnTo>
                <a:lnTo>
                  <a:pt x="0" y="4630591"/>
                </a:lnTo>
                <a:close/>
              </a:path>
            </a:pathLst>
          </a:cu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170"/>
    </mc:Choice>
    <mc:Fallback xmlns="">
      <p:transition spd="slow" advTm="31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829</Words>
  <Application>Microsoft Macintosh PowerPoint</Application>
  <PresentationFormat>Widescreen</PresentationFormat>
  <Paragraphs>159</Paragraphs>
  <Slides>26</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等线</vt:lpstr>
      <vt:lpstr>微软雅黑</vt:lpstr>
      <vt:lpstr>SimSun</vt:lpstr>
      <vt:lpstr>SimSun</vt:lpstr>
      <vt:lpstr>方正正大黑简体</vt:lpstr>
      <vt:lpstr>Arial</vt:lpstr>
      <vt:lpstr>Calibri</vt:lpstr>
      <vt:lpstr>Calibri Light</vt:lpstr>
      <vt:lpstr>Office 主题</vt:lpstr>
      <vt:lpstr>PowerPoint Presentation</vt:lpstr>
      <vt:lpstr>PowerPoint Presentation</vt:lpstr>
      <vt:lpstr>PowerPoint Presentation</vt:lpstr>
      <vt:lpstr>PowerPoint Presentation</vt:lpstr>
      <vt:lpstr>PowerPoint Presentation</vt:lpstr>
      <vt:lpstr>PowerPoint Presentation</vt:lpstr>
      <vt:lpstr>PySphere</vt:lpstr>
      <vt:lpstr>argparse  python标准库模块argparse用于解析命令行参数，编写用户友好的命令行界面，该模块还会自动生成帮助信息，并在所给参数无效时报错。    举一个小例子，在Linux系统中，我们常用到 ls 这个命令，默认情况下 ls 会显示当前目录的所有文件或文件夹名称，但是当我们想要获得更多信息，如文件的权限、建立时间等，就需要在 ls 命令后加上 -all 或其他被允许的指令，因此对 ls 这个命令而言，假设我们想改变程序的行为，显示每个文件的更多信息，而不是只显示文件名。 在这种情况下，-all 被称为可选参数。同样的， ls 还具有 -h 这个可以选择的参数，这表示打开帮助文本。 这非常有用，你可以遇到一个你以前从未使用过的程序，并且可以简单地通过阅读帮助文本来弄清楚它是如何工作的。</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Office 用户</cp:lastModifiedBy>
  <cp:revision>32</cp:revision>
  <dcterms:created xsi:type="dcterms:W3CDTF">2019-01-01T14:10:07Z</dcterms:created>
  <dcterms:modified xsi:type="dcterms:W3CDTF">2019-01-02T01:29:31Z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2052-2.4.0.835</vt:lpwstr>
  </property>
</Properties>
</file>