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7"/>
  </p:sldMasterIdLst>
  <p:notesMasterIdLst>
    <p:notesMasterId r:id="rId62"/>
  </p:notesMasterIdLst>
  <p:handoutMasterIdLst>
    <p:handoutMasterId r:id="rId63"/>
  </p:handoutMasterIdLst>
  <p:sldIdLst>
    <p:sldId id="367" r:id="rId8"/>
    <p:sldId id="9436" r:id="rId9"/>
    <p:sldId id="9325" r:id="rId10"/>
    <p:sldId id="9555" r:id="rId11"/>
    <p:sldId id="9438" r:id="rId12"/>
    <p:sldId id="9557" r:id="rId13"/>
    <p:sldId id="9330" r:id="rId14"/>
    <p:sldId id="9323" r:id="rId15"/>
    <p:sldId id="9326" r:id="rId16"/>
    <p:sldId id="9327" r:id="rId17"/>
    <p:sldId id="9328" r:id="rId18"/>
    <p:sldId id="9331" r:id="rId19"/>
    <p:sldId id="9473" r:id="rId20"/>
    <p:sldId id="9553" r:id="rId21"/>
    <p:sldId id="9551" r:id="rId22"/>
    <p:sldId id="9550" r:id="rId23"/>
    <p:sldId id="9554" r:id="rId24"/>
    <p:sldId id="9531" r:id="rId25"/>
    <p:sldId id="9558" r:id="rId26"/>
    <p:sldId id="9529" r:id="rId27"/>
    <p:sldId id="9535" r:id="rId28"/>
    <p:sldId id="9536" r:id="rId29"/>
    <p:sldId id="9534" r:id="rId30"/>
    <p:sldId id="9533" r:id="rId31"/>
    <p:sldId id="9545" r:id="rId32"/>
    <p:sldId id="9539" r:id="rId33"/>
    <p:sldId id="9538" r:id="rId34"/>
    <p:sldId id="9540" r:id="rId35"/>
    <p:sldId id="9541" r:id="rId36"/>
    <p:sldId id="9542" r:id="rId37"/>
    <p:sldId id="9474" r:id="rId38"/>
    <p:sldId id="9568" r:id="rId39"/>
    <p:sldId id="9569" r:id="rId40"/>
    <p:sldId id="9570" r:id="rId41"/>
    <p:sldId id="9571" r:id="rId42"/>
    <p:sldId id="9572" r:id="rId43"/>
    <p:sldId id="9573" r:id="rId44"/>
    <p:sldId id="9574" r:id="rId45"/>
    <p:sldId id="9575" r:id="rId46"/>
    <p:sldId id="9576" r:id="rId47"/>
    <p:sldId id="9577" r:id="rId48"/>
    <p:sldId id="9578" r:id="rId49"/>
    <p:sldId id="9579" r:id="rId50"/>
    <p:sldId id="9580" r:id="rId51"/>
    <p:sldId id="9581" r:id="rId52"/>
    <p:sldId id="9582" r:id="rId53"/>
    <p:sldId id="9559" r:id="rId54"/>
    <p:sldId id="9472" r:id="rId55"/>
    <p:sldId id="9418" r:id="rId56"/>
    <p:sldId id="9419" r:id="rId57"/>
    <p:sldId id="9420" r:id="rId58"/>
    <p:sldId id="9421" r:id="rId59"/>
    <p:sldId id="9435" r:id="rId60"/>
    <p:sldId id="9549" r:id="rId61"/>
  </p:sldIdLst>
  <p:sldSz cx="9144000" cy="5143500" type="screen16x9"/>
  <p:notesSz cx="6808788" cy="99409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3">
          <p15:clr>
            <a:srgbClr val="A4A3A4"/>
          </p15:clr>
        </p15:guide>
        <p15:guide id="2" orient="horz" pos="3024">
          <p15:clr>
            <a:srgbClr val="A4A3A4"/>
          </p15:clr>
        </p15:guide>
        <p15:guide id="3" orient="horz" pos="1754">
          <p15:clr>
            <a:srgbClr val="A4A3A4"/>
          </p15:clr>
        </p15:guide>
        <p15:guide id="4" pos="294">
          <p15:clr>
            <a:srgbClr val="A4A3A4"/>
          </p15:clr>
        </p15:guide>
        <p15:guide id="5" pos="2880">
          <p15:clr>
            <a:srgbClr val="A4A3A4"/>
          </p15:clr>
        </p15:guide>
        <p15:guide id="6" pos="5465">
          <p15:clr>
            <a:srgbClr val="A4A3A4"/>
          </p15:clr>
        </p15:guide>
        <p15:guide id="7" pos="5329">
          <p15:clr>
            <a:srgbClr val="A4A3A4"/>
          </p15:clr>
        </p15:guide>
        <p15:guide id="8" pos="431">
          <p15:clr>
            <a:srgbClr val="A4A3A4"/>
          </p15:clr>
        </p15:guide>
        <p15:guide id="9">
          <p15:clr>
            <a:srgbClr val="A4A3A4"/>
          </p15:clr>
        </p15:guide>
        <p15:guide id="10" orient="horz" pos="486">
          <p15:clr>
            <a:srgbClr val="A4A3A4"/>
          </p15:clr>
        </p15:guide>
        <p15:guide id="11" orient="horz" pos="1150">
          <p15:clr>
            <a:srgbClr val="A4A3A4"/>
          </p15:clr>
        </p15:guide>
        <p15:guide id="12" orient="horz" pos="2748">
          <p15:clr>
            <a:srgbClr val="A4A3A4"/>
          </p15:clr>
        </p15:guide>
        <p15:guide id="13" orient="horz" pos="643">
          <p15:clr>
            <a:srgbClr val="A4A3A4"/>
          </p15:clr>
        </p15:guide>
        <p15:guide id="14" orient="horz" pos="2414" userDrawn="1">
          <p15:clr>
            <a:srgbClr val="A4A3A4"/>
          </p15:clr>
        </p15:guide>
        <p15:guide id="15" orient="horz" pos="625">
          <p15:clr>
            <a:srgbClr val="A4A3A4"/>
          </p15:clr>
        </p15:guide>
        <p15:guide id="16" pos="1120">
          <p15:clr>
            <a:srgbClr val="A4A3A4"/>
          </p15:clr>
        </p15:guide>
        <p15:guide id="17" pos="595">
          <p15:clr>
            <a:srgbClr val="A4A3A4"/>
          </p15:clr>
        </p15:guide>
        <p15:guide id="18" pos="5213">
          <p15:clr>
            <a:srgbClr val="A4A3A4"/>
          </p15:clr>
        </p15:guide>
        <p15:guide id="19" pos="2907">
          <p15:clr>
            <a:srgbClr val="A4A3A4"/>
          </p15:clr>
        </p15:guide>
        <p15:guide id="20" pos="28">
          <p15:clr>
            <a:srgbClr val="A4A3A4"/>
          </p15:clr>
        </p15:guide>
        <p15:guide id="21" pos="4515">
          <p15:clr>
            <a:srgbClr val="A4A3A4"/>
          </p15:clr>
        </p15:guide>
      </p15:sldGuideLst>
    </p:ext>
    <p:ext uri="{2D200454-40CA-4A62-9FC3-DE9A4176ACB9}">
      <p15:notesGuideLst xmlns:p15="http://schemas.microsoft.com/office/powerpoint/2012/main">
        <p15:guide id="1" orient="horz" pos="3077" userDrawn="1">
          <p15:clr>
            <a:srgbClr val="A4A3A4"/>
          </p15:clr>
        </p15:guide>
        <p15:guide id="2" pos="2095" userDrawn="1">
          <p15:clr>
            <a:srgbClr val="A4A3A4"/>
          </p15:clr>
        </p15:guide>
        <p15:guide id="3" orient="horz" pos="3131" userDrawn="1">
          <p15:clr>
            <a:srgbClr val="A4A3A4"/>
          </p15:clr>
        </p15:guide>
        <p15:guide id="4"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Laura Picciolo" initials="MLP" lastIdx="10" clrIdx="0">
    <p:extLst>
      <p:ext uri="{19B8F6BF-5375-455C-9EA6-DF929625EA0E}">
        <p15:presenceInfo xmlns:p15="http://schemas.microsoft.com/office/powerpoint/2012/main" userId="S::MariaLaura.Picciolo@husqvarnagroup.com::d53779ba-af98-45e3-a320-1ed6e4d1d87e" providerId="AD"/>
      </p:ext>
    </p:extLst>
  </p:cmAuthor>
  <p:cmAuthor id="2" name="Maria Jönsson" initials="MJ" lastIdx="8" clrIdx="1">
    <p:extLst>
      <p:ext uri="{19B8F6BF-5375-455C-9EA6-DF929625EA0E}">
        <p15:presenceInfo xmlns:p15="http://schemas.microsoft.com/office/powerpoint/2012/main" userId="S::Maria.Jonsson@husqvarnagroup.com::a1397c3e-7888-4a89-a576-8e4024cabe3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A"/>
    <a:srgbClr val="647AB8"/>
    <a:srgbClr val="00A3B4"/>
    <a:srgbClr val="E7F0F2"/>
    <a:srgbClr val="CBE0E5"/>
    <a:srgbClr val="97BF0D"/>
    <a:srgbClr val="D0CFCE"/>
    <a:srgbClr val="E8E8E7"/>
    <a:srgbClr val="C9EADC"/>
    <a:srgbClr val="CDCE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0" autoAdjust="0"/>
    <p:restoredTop sz="96727" autoAdjust="0"/>
  </p:normalViewPr>
  <p:slideViewPr>
    <p:cSldViewPr snapToGrid="0">
      <p:cViewPr>
        <p:scale>
          <a:sx n="110" d="100"/>
          <a:sy n="110" d="100"/>
        </p:scale>
        <p:origin x="360" y="-132"/>
      </p:cViewPr>
      <p:guideLst>
        <p:guide orient="horz" pos="653"/>
        <p:guide orient="horz" pos="3024"/>
        <p:guide orient="horz" pos="1754"/>
        <p:guide pos="294"/>
        <p:guide pos="2880"/>
        <p:guide pos="5465"/>
        <p:guide pos="5329"/>
        <p:guide pos="431"/>
        <p:guide/>
        <p:guide orient="horz" pos="486"/>
        <p:guide orient="horz" pos="1150"/>
        <p:guide orient="horz" pos="2748"/>
        <p:guide orient="horz" pos="643"/>
        <p:guide orient="horz" pos="2414"/>
        <p:guide orient="horz" pos="625"/>
        <p:guide pos="1120"/>
        <p:guide pos="595"/>
        <p:guide pos="5213"/>
        <p:guide pos="2907"/>
        <p:guide pos="28"/>
        <p:guide pos="4515"/>
      </p:guideLst>
    </p:cSldViewPr>
  </p:slideViewPr>
  <p:notesTextViewPr>
    <p:cViewPr>
      <p:scale>
        <a:sx n="1" d="1"/>
        <a:sy n="1" d="1"/>
      </p:scale>
      <p:origin x="0" y="0"/>
    </p:cViewPr>
  </p:notesTextViewPr>
  <p:notesViewPr>
    <p:cSldViewPr snapToGrid="0">
      <p:cViewPr>
        <p:scale>
          <a:sx n="1" d="2"/>
          <a:sy n="1" d="2"/>
        </p:scale>
        <p:origin x="0" y="0"/>
      </p:cViewPr>
      <p:guideLst>
        <p:guide orient="horz" pos="3077"/>
        <p:guide pos="2095"/>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Wallér" userId="41cc7f35-ea9b-4b7c-9dcb-02ea8dcce6c5" providerId="ADAL" clId="{4112426F-06DA-4B20-A388-422A0ADB76CC}"/>
    <pc:docChg chg="modSld">
      <pc:chgData name="Ian Wallér" userId="41cc7f35-ea9b-4b7c-9dcb-02ea8dcce6c5" providerId="ADAL" clId="{4112426F-06DA-4B20-A388-422A0ADB76CC}" dt="2024-08-20T09:10:24.790" v="1" actId="1036"/>
      <pc:docMkLst>
        <pc:docMk/>
      </pc:docMkLst>
      <pc:sldChg chg="modSp mod">
        <pc:chgData name="Ian Wallér" userId="41cc7f35-ea9b-4b7c-9dcb-02ea8dcce6c5" providerId="ADAL" clId="{4112426F-06DA-4B20-A388-422A0ADB76CC}" dt="2024-08-20T09:10:24.790" v="1" actId="1036"/>
        <pc:sldMkLst>
          <pc:docMk/>
          <pc:sldMk cId="4018764451" sldId="9327"/>
        </pc:sldMkLst>
        <pc:picChg chg="mod">
          <ac:chgData name="Ian Wallér" userId="41cc7f35-ea9b-4b7c-9dcb-02ea8dcce6c5" providerId="ADAL" clId="{4112426F-06DA-4B20-A388-422A0ADB76CC}" dt="2024-08-20T09:10:24.790" v="1" actId="1036"/>
          <ac:picMkLst>
            <pc:docMk/>
            <pc:sldMk cId="4018764451" sldId="9327"/>
            <ac:picMk id="5" creationId="{81B74E06-E59C-48A5-AA7E-4F0D5F6575E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3287" tIns="46644" rIns="93287" bIns="46644" rtlCol="0"/>
          <a:lstStyle>
            <a:lvl1pPr algn="l">
              <a:defRPr sz="1200"/>
            </a:lvl1pPr>
          </a:lstStyle>
          <a:p>
            <a:endParaRPr lang="sv-SE"/>
          </a:p>
        </p:txBody>
      </p:sp>
      <p:sp>
        <p:nvSpPr>
          <p:cNvPr id="3" name="Date Placeholder 2"/>
          <p:cNvSpPr>
            <a:spLocks noGrp="1"/>
          </p:cNvSpPr>
          <p:nvPr>
            <p:ph type="dt" sz="quarter" idx="1"/>
          </p:nvPr>
        </p:nvSpPr>
        <p:spPr>
          <a:xfrm>
            <a:off x="3856738" y="0"/>
            <a:ext cx="2950475" cy="497046"/>
          </a:xfrm>
          <a:prstGeom prst="rect">
            <a:avLst/>
          </a:prstGeom>
        </p:spPr>
        <p:txBody>
          <a:bodyPr vert="horz" lIns="93287" tIns="46644" rIns="93287" bIns="46644" rtlCol="0"/>
          <a:lstStyle>
            <a:lvl1pPr algn="r">
              <a:defRPr sz="1200"/>
            </a:lvl1pPr>
          </a:lstStyle>
          <a:p>
            <a:fld id="{BD62A4C5-BB19-4954-93C5-7E8F168072D2}" type="datetimeFigureOut">
              <a:rPr lang="sv-SE" smtClean="0"/>
              <a:t>2024-08-20</a:t>
            </a:fld>
            <a:endParaRPr lang="sv-SE"/>
          </a:p>
        </p:txBody>
      </p:sp>
      <p:sp>
        <p:nvSpPr>
          <p:cNvPr id="4" name="Footer Placeholder 3"/>
          <p:cNvSpPr>
            <a:spLocks noGrp="1"/>
          </p:cNvSpPr>
          <p:nvPr>
            <p:ph type="ftr" sz="quarter" idx="2"/>
          </p:nvPr>
        </p:nvSpPr>
        <p:spPr>
          <a:xfrm>
            <a:off x="0" y="9442154"/>
            <a:ext cx="2950475" cy="497046"/>
          </a:xfrm>
          <a:prstGeom prst="rect">
            <a:avLst/>
          </a:prstGeom>
        </p:spPr>
        <p:txBody>
          <a:bodyPr vert="horz" lIns="93287" tIns="46644" rIns="93287" bIns="46644" rtlCol="0" anchor="b"/>
          <a:lstStyle>
            <a:lvl1pPr algn="l">
              <a:defRPr sz="1200"/>
            </a:lvl1pPr>
          </a:lstStyle>
          <a:p>
            <a:endParaRPr lang="sv-SE"/>
          </a:p>
        </p:txBody>
      </p:sp>
      <p:sp>
        <p:nvSpPr>
          <p:cNvPr id="5" name="Slide Number Placeholder 4"/>
          <p:cNvSpPr>
            <a:spLocks noGrp="1"/>
          </p:cNvSpPr>
          <p:nvPr>
            <p:ph type="sldNum" sz="quarter" idx="3"/>
          </p:nvPr>
        </p:nvSpPr>
        <p:spPr>
          <a:xfrm>
            <a:off x="3856738" y="9442154"/>
            <a:ext cx="2950475" cy="497046"/>
          </a:xfrm>
          <a:prstGeom prst="rect">
            <a:avLst/>
          </a:prstGeom>
        </p:spPr>
        <p:txBody>
          <a:bodyPr vert="horz" lIns="93287" tIns="46644" rIns="93287" bIns="46644" rtlCol="0" anchor="b"/>
          <a:lstStyle>
            <a:lvl1pPr algn="r">
              <a:defRPr sz="1200"/>
            </a:lvl1pPr>
          </a:lstStyle>
          <a:p>
            <a:fld id="{C1C01EEC-2C96-4B3B-B68F-0AF6AA58283A}" type="slidenum">
              <a:rPr lang="sv-SE" smtClean="0"/>
              <a:t>‹#›</a:t>
            </a:fld>
            <a:endParaRPr lang="sv-SE"/>
          </a:p>
        </p:txBody>
      </p:sp>
    </p:spTree>
    <p:extLst>
      <p:ext uri="{BB962C8B-B14F-4D97-AF65-F5344CB8AC3E}">
        <p14:creationId xmlns:p14="http://schemas.microsoft.com/office/powerpoint/2010/main" val="20541578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3287" tIns="46644" rIns="93287" bIns="46644" rtlCol="0"/>
          <a:lstStyle>
            <a:lvl1pPr algn="l">
              <a:defRPr sz="1200"/>
            </a:lvl1pPr>
          </a:lstStyle>
          <a:p>
            <a:endParaRPr lang="sv-SE"/>
          </a:p>
        </p:txBody>
      </p:sp>
      <p:sp>
        <p:nvSpPr>
          <p:cNvPr id="3" name="Date Placeholder 2"/>
          <p:cNvSpPr>
            <a:spLocks noGrp="1"/>
          </p:cNvSpPr>
          <p:nvPr>
            <p:ph type="dt" idx="1"/>
          </p:nvPr>
        </p:nvSpPr>
        <p:spPr>
          <a:xfrm>
            <a:off x="3856738" y="0"/>
            <a:ext cx="2950475" cy="497046"/>
          </a:xfrm>
          <a:prstGeom prst="rect">
            <a:avLst/>
          </a:prstGeom>
        </p:spPr>
        <p:txBody>
          <a:bodyPr vert="horz" lIns="93287" tIns="46644" rIns="93287" bIns="46644" rtlCol="0"/>
          <a:lstStyle>
            <a:lvl1pPr algn="r">
              <a:defRPr sz="1200"/>
            </a:lvl1pPr>
          </a:lstStyle>
          <a:p>
            <a:fld id="{678E3767-B873-4BC4-A4AB-99810FB69CBF}" type="datetimeFigureOut">
              <a:rPr lang="sv-SE" smtClean="0"/>
              <a:t>2024-08-20</a:t>
            </a:fld>
            <a:endParaRPr lang="sv-SE"/>
          </a:p>
        </p:txBody>
      </p:sp>
      <p:sp>
        <p:nvSpPr>
          <p:cNvPr id="4" name="Slide Image Placeholder 3"/>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3287" tIns="46644" rIns="93287" bIns="46644" rtlCol="0" anchor="ctr"/>
          <a:lstStyle/>
          <a:p>
            <a:endParaRPr lang="sv-SE"/>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9442154"/>
            <a:ext cx="2950475" cy="497046"/>
          </a:xfrm>
          <a:prstGeom prst="rect">
            <a:avLst/>
          </a:prstGeom>
        </p:spPr>
        <p:txBody>
          <a:bodyPr vert="horz" lIns="93287" tIns="46644" rIns="93287" bIns="46644" rtlCol="0" anchor="b"/>
          <a:lstStyle>
            <a:lvl1pPr algn="l">
              <a:defRPr sz="1200"/>
            </a:lvl1pPr>
          </a:lstStyle>
          <a:p>
            <a:endParaRPr lang="sv-SE"/>
          </a:p>
        </p:txBody>
      </p:sp>
      <p:sp>
        <p:nvSpPr>
          <p:cNvPr id="7" name="Slide Number Placeholder 6"/>
          <p:cNvSpPr>
            <a:spLocks noGrp="1"/>
          </p:cNvSpPr>
          <p:nvPr>
            <p:ph type="sldNum" sz="quarter" idx="5"/>
          </p:nvPr>
        </p:nvSpPr>
        <p:spPr>
          <a:xfrm>
            <a:off x="3856738" y="9442154"/>
            <a:ext cx="2950475" cy="497046"/>
          </a:xfrm>
          <a:prstGeom prst="rect">
            <a:avLst/>
          </a:prstGeom>
        </p:spPr>
        <p:txBody>
          <a:bodyPr vert="horz" lIns="93287" tIns="46644" rIns="93287" bIns="46644" rtlCol="0" anchor="b"/>
          <a:lstStyle>
            <a:lvl1pPr algn="r">
              <a:defRPr sz="1200"/>
            </a:lvl1pPr>
          </a:lstStyle>
          <a:p>
            <a:fld id="{D3555A8D-2161-48C0-BC4A-61882023C653}" type="slidenum">
              <a:rPr lang="sv-SE" smtClean="0"/>
              <a:t>‹#›</a:t>
            </a:fld>
            <a:endParaRPr lang="sv-SE"/>
          </a:p>
        </p:txBody>
      </p:sp>
    </p:spTree>
    <p:extLst>
      <p:ext uri="{BB962C8B-B14F-4D97-AF65-F5344CB8AC3E}">
        <p14:creationId xmlns:p14="http://schemas.microsoft.com/office/powerpoint/2010/main" val="3518408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spcBef>
        <a:spcPts val="600"/>
      </a:spcBef>
      <a:defRPr sz="1200" kern="1200">
        <a:solidFill>
          <a:schemeClr val="tx1"/>
        </a:solidFill>
        <a:latin typeface="Arial" pitchFamily="34" charset="0"/>
        <a:ea typeface="+mn-ea"/>
        <a:cs typeface="Arial" pitchFamily="34" charset="0"/>
      </a:defRPr>
    </a:lvl1pPr>
    <a:lvl2pPr marL="171450" indent="-171450" algn="l" defTabSz="914400" rtl="0" eaLnBrk="1" latinLnBrk="0" hangingPunct="1">
      <a:spcBef>
        <a:spcPts val="600"/>
      </a:spcBef>
      <a:buFont typeface="Arial" pitchFamily="34" charset="0"/>
      <a:buChar char="•"/>
      <a:defRPr sz="1200" kern="1200">
        <a:solidFill>
          <a:schemeClr val="tx1"/>
        </a:solidFill>
        <a:latin typeface="Arial" pitchFamily="34" charset="0"/>
        <a:ea typeface="+mn-ea"/>
        <a:cs typeface="Arial" pitchFamily="34" charset="0"/>
      </a:defRPr>
    </a:lvl2pPr>
    <a:lvl3pPr marL="355600" indent="-177800" algn="l" defTabSz="914400" rtl="0" eaLnBrk="1" latinLnBrk="0" hangingPunct="1">
      <a:spcBef>
        <a:spcPts val="600"/>
      </a:spcBef>
      <a:buFont typeface="Calibri" pitchFamily="34" charset="0"/>
      <a:buChar char="–"/>
      <a:defRPr sz="1200" kern="1200">
        <a:solidFill>
          <a:schemeClr val="tx1"/>
        </a:solidFill>
        <a:latin typeface="Arial" pitchFamily="34" charset="0"/>
        <a:ea typeface="+mn-ea"/>
        <a:cs typeface="Arial" pitchFamily="34" charset="0"/>
      </a:defRPr>
    </a:lvl3pPr>
    <a:lvl4pPr marL="534988" indent="-179388" algn="l" defTabSz="914400" rtl="0" eaLnBrk="1" latinLnBrk="0" hangingPunct="1">
      <a:spcBef>
        <a:spcPts val="600"/>
      </a:spcBef>
      <a:buFont typeface="Calibri" pitchFamily="34" charset="0"/>
      <a:buChar char="–"/>
      <a:defRPr sz="1200" kern="1200">
        <a:solidFill>
          <a:schemeClr val="tx1"/>
        </a:solidFill>
        <a:latin typeface="Arial" pitchFamily="34" charset="0"/>
        <a:ea typeface="+mn-ea"/>
        <a:cs typeface="Arial" pitchFamily="34" charset="0"/>
      </a:defRPr>
    </a:lvl4pPr>
    <a:lvl5pPr marL="712788" indent="-177800" algn="l" defTabSz="914400" rtl="0" eaLnBrk="1" latinLnBrk="0" hangingPunct="1">
      <a:spcBef>
        <a:spcPts val="600"/>
      </a:spcBef>
      <a:buFont typeface="Calibri" pitchFamily="34" charset="0"/>
      <a:buChar char="–"/>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IPE – At </a:t>
            </a:r>
            <a:r>
              <a:rPr lang="sv-SE" err="1"/>
              <a:t>least</a:t>
            </a:r>
            <a:r>
              <a:rPr lang="sv-SE"/>
              <a:t> 3 </a:t>
            </a:r>
            <a:r>
              <a:rPr lang="sv-SE" err="1"/>
              <a:t>direct</a:t>
            </a:r>
            <a:r>
              <a:rPr lang="sv-SE"/>
              <a:t> </a:t>
            </a:r>
            <a:r>
              <a:rPr lang="sv-SE" err="1"/>
              <a:t>reports</a:t>
            </a:r>
            <a:r>
              <a:rPr lang="sv-SE"/>
              <a:t> (management band)</a:t>
            </a:r>
            <a:endParaRPr lang="en-US"/>
          </a:p>
        </p:txBody>
      </p:sp>
    </p:spTree>
    <p:extLst>
      <p:ext uri="{BB962C8B-B14F-4D97-AF65-F5344CB8AC3E}">
        <p14:creationId xmlns:p14="http://schemas.microsoft.com/office/powerpoint/2010/main" val="230583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06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524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125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a:p>
        </p:txBody>
      </p:sp>
      <p:sp>
        <p:nvSpPr>
          <p:cNvPr id="4" name="Platshållare för bildnummer 3"/>
          <p:cNvSpPr>
            <a:spLocks noGrp="1"/>
          </p:cNvSpPr>
          <p:nvPr>
            <p:ph type="sldNum" sz="quarter" idx="5"/>
          </p:nvPr>
        </p:nvSpPr>
        <p:spPr/>
        <p:txBody>
          <a:bodyPr/>
          <a:lstStyle/>
          <a:p>
            <a:fld id="{4063910F-3B4E-453B-A9F8-08187725784D}" type="slidenum">
              <a:rPr lang="en-US" smtClean="0"/>
              <a:t>14</a:t>
            </a:fld>
            <a:endParaRPr lang="en-US"/>
          </a:p>
        </p:txBody>
      </p:sp>
    </p:spTree>
    <p:extLst>
      <p:ext uri="{BB962C8B-B14F-4D97-AF65-F5344CB8AC3E}">
        <p14:creationId xmlns:p14="http://schemas.microsoft.com/office/powerpoint/2010/main" val="137798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D3555A8D-2161-48C0-BC4A-61882023C653}" type="slidenum">
              <a:rPr lang="sv-SE" smtClean="0"/>
              <a:t>15</a:t>
            </a:fld>
            <a:endParaRPr lang="sv-SE"/>
          </a:p>
        </p:txBody>
      </p:sp>
    </p:spTree>
    <p:extLst>
      <p:ext uri="{BB962C8B-B14F-4D97-AF65-F5344CB8AC3E}">
        <p14:creationId xmlns:p14="http://schemas.microsoft.com/office/powerpoint/2010/main" val="3442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946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3398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78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8213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Husqvarna">
    <p:spTree>
      <p:nvGrpSpPr>
        <p:cNvPr id="1" name=""/>
        <p:cNvGrpSpPr/>
        <p:nvPr/>
      </p:nvGrpSpPr>
      <p:grpSpPr>
        <a:xfrm>
          <a:off x="0" y="0"/>
          <a:ext cx="0" cy="0"/>
          <a:chOff x="0" y="0"/>
          <a:chExt cx="0" cy="0"/>
        </a:xfrm>
      </p:grpSpPr>
      <p:sp>
        <p:nvSpPr>
          <p:cNvPr id="2" name="Title 1"/>
          <p:cNvSpPr>
            <a:spLocks noGrp="1"/>
          </p:cNvSpPr>
          <p:nvPr>
            <p:ph type="ctrTitle"/>
          </p:nvPr>
        </p:nvSpPr>
        <p:spPr>
          <a:xfrm>
            <a:off x="940366" y="4006962"/>
            <a:ext cx="7265792" cy="450800"/>
          </a:xfrm>
        </p:spPr>
        <p:txBody>
          <a:bodyPr>
            <a:normAutofit/>
          </a:bodyPr>
          <a:lstStyle>
            <a:lvl1pPr algn="ctr">
              <a:defRPr sz="2400" b="1"/>
            </a:lvl1pPr>
          </a:lstStyle>
          <a:p>
            <a:r>
              <a:rPr lang="en-US"/>
              <a:t>Click to edit Master title style</a:t>
            </a:r>
            <a:endParaRPr lang="sv-SE"/>
          </a:p>
        </p:txBody>
      </p:sp>
      <p:sp>
        <p:nvSpPr>
          <p:cNvPr id="3" name="Subtitle 2"/>
          <p:cNvSpPr>
            <a:spLocks noGrp="1"/>
          </p:cNvSpPr>
          <p:nvPr>
            <p:ph type="subTitle" idx="1"/>
          </p:nvPr>
        </p:nvSpPr>
        <p:spPr>
          <a:xfrm>
            <a:off x="940366" y="4522001"/>
            <a:ext cx="7265792" cy="307200"/>
          </a:xfrm>
        </p:spPr>
        <p:txBody>
          <a:bodyPr tIns="72000">
            <a:noAutofit/>
          </a:bodyPr>
          <a:lstStyle>
            <a:lvl1pPr marL="0" indent="0" algn="ctr">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grpSp>
        <p:nvGrpSpPr>
          <p:cNvPr id="4" name="Grupp 3"/>
          <p:cNvGrpSpPr/>
          <p:nvPr userDrawn="1"/>
        </p:nvGrpSpPr>
        <p:grpSpPr>
          <a:xfrm>
            <a:off x="949578" y="2633019"/>
            <a:ext cx="7244844" cy="1080000"/>
            <a:chOff x="941930" y="2633019"/>
            <a:chExt cx="7244844" cy="1080000"/>
          </a:xfrm>
        </p:grpSpPr>
        <p:pic>
          <p:nvPicPr>
            <p:cNvPr id="5" name="Bildobjekt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0837" y="2633019"/>
              <a:ext cx="1080000" cy="1080000"/>
            </a:xfrm>
            <a:prstGeom prst="rect">
              <a:avLst/>
            </a:prstGeom>
          </p:spPr>
        </p:pic>
        <p:pic>
          <p:nvPicPr>
            <p:cNvPr id="6" name="Bildobjekt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4899" y="2633019"/>
              <a:ext cx="1080000" cy="1080000"/>
            </a:xfrm>
            <a:prstGeom prst="rect">
              <a:avLst/>
            </a:prstGeom>
          </p:spPr>
        </p:pic>
        <p:pic>
          <p:nvPicPr>
            <p:cNvPr id="7" name="Bildobjekt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7868" y="2633019"/>
              <a:ext cx="1080000" cy="1080000"/>
            </a:xfrm>
            <a:prstGeom prst="rect">
              <a:avLst/>
            </a:prstGeom>
          </p:spPr>
        </p:pic>
        <p:pic>
          <p:nvPicPr>
            <p:cNvPr id="8" name="Bildobjekt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1930" y="2633019"/>
              <a:ext cx="1080000" cy="1080000"/>
            </a:xfrm>
            <a:prstGeom prst="rect">
              <a:avLst/>
            </a:prstGeom>
          </p:spPr>
        </p:pic>
        <p:pic>
          <p:nvPicPr>
            <p:cNvPr id="9" name="Bildobjekt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73806" y="2633019"/>
              <a:ext cx="1080000" cy="1080000"/>
            </a:xfrm>
            <a:prstGeom prst="rect">
              <a:avLst/>
            </a:prstGeom>
          </p:spPr>
        </p:pic>
        <p:pic>
          <p:nvPicPr>
            <p:cNvPr id="10"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7106774" y="2633019"/>
              <a:ext cx="1080000" cy="1080000"/>
            </a:xfrm>
            <a:prstGeom prst="rect">
              <a:avLst/>
            </a:prstGeom>
            <a:noFill/>
            <a:ln w="3175">
              <a:solidFill>
                <a:srgbClr val="D9D9D9"/>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1" name="Grupp 10"/>
          <p:cNvGrpSpPr/>
          <p:nvPr userDrawn="1"/>
        </p:nvGrpSpPr>
        <p:grpSpPr>
          <a:xfrm>
            <a:off x="949578" y="1391776"/>
            <a:ext cx="7244844" cy="1080000"/>
            <a:chOff x="941930" y="1391776"/>
            <a:chExt cx="7244844" cy="1080000"/>
          </a:xfrm>
        </p:grpSpPr>
        <p:pic>
          <p:nvPicPr>
            <p:cNvPr id="12" name="Bildobjekt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07868" y="1391776"/>
              <a:ext cx="1080000" cy="1080000"/>
            </a:xfrm>
            <a:prstGeom prst="rect">
              <a:avLst/>
            </a:prstGeom>
          </p:spPr>
        </p:pic>
        <p:pic>
          <p:nvPicPr>
            <p:cNvPr id="13" name="Platshållare för bild 143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4899" y="1391776"/>
              <a:ext cx="1080000" cy="1080000"/>
            </a:xfrm>
            <a:prstGeom prst="rect">
              <a:avLst/>
            </a:prstGeom>
          </p:spPr>
        </p:pic>
        <p:pic>
          <p:nvPicPr>
            <p:cNvPr id="14" name="Platshållare för bild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06774" y="1391776"/>
              <a:ext cx="1080000" cy="1080000"/>
            </a:xfrm>
            <a:prstGeom prst="rect">
              <a:avLst/>
            </a:prstGeom>
          </p:spPr>
        </p:pic>
        <p:pic>
          <p:nvPicPr>
            <p:cNvPr id="15" name="Bildobjekt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0837" y="1391776"/>
              <a:ext cx="1080000" cy="1080000"/>
            </a:xfrm>
            <a:prstGeom prst="rect">
              <a:avLst/>
            </a:prstGeom>
          </p:spPr>
        </p:pic>
        <p:pic>
          <p:nvPicPr>
            <p:cNvPr id="16" name="Bildobjekt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73806" y="1391776"/>
              <a:ext cx="1080000" cy="1080000"/>
            </a:xfrm>
            <a:prstGeom prst="rect">
              <a:avLst/>
            </a:prstGeom>
          </p:spPr>
        </p:pic>
        <p:pic>
          <p:nvPicPr>
            <p:cNvPr id="17" name="Platshållare för bild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1930" y="1391776"/>
              <a:ext cx="1080000" cy="1080000"/>
            </a:xfrm>
            <a:prstGeom prst="rect">
              <a:avLst/>
            </a:prstGeom>
          </p:spPr>
        </p:pic>
      </p:grpSp>
      <p:pic>
        <p:nvPicPr>
          <p:cNvPr id="18" name="Picture 3" descr="Y:\Husqvarna_122\J-1602_N_Nov-11_Mall_CS\jpg\logotype-husqvarna.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152580" y="260629"/>
            <a:ext cx="838841" cy="96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0640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037035"/>
            <a:ext cx="4040188" cy="515540"/>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sv-SE"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6" y="1037035"/>
            <a:ext cx="4041775" cy="515540"/>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vert="horz" lIns="0" tIns="0" rIns="0" bIns="0" rtlCol="0">
            <a:noAutofit/>
          </a:bodyPr>
          <a:lstStyle>
            <a:lvl1pPr>
              <a:defRPr lang="en-US" sz="1800" smtClean="0"/>
            </a:lvl1pPr>
            <a:lvl2pPr>
              <a:defRPr lang="en-US" sz="1600" smtClean="0"/>
            </a:lvl2pPr>
            <a:lvl3pPr>
              <a:defRPr lang="en-US" sz="1400" smtClean="0"/>
            </a:lvl3pPr>
            <a:lvl4pPr>
              <a:defRPr lang="en-US" sz="1200" smtClean="0"/>
            </a:lvl4pPr>
            <a:lvl5pPr>
              <a:defRPr lang="sv-SE"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4E9B29AB-5C91-4216-B14C-6E2D2218D602}" type="datetime1">
              <a:rPr lang="sv-SE" smtClean="0">
                <a:solidFill>
                  <a:prstClr val="black"/>
                </a:solidFill>
              </a:rPr>
              <a:t>2024-08-20</a:t>
            </a:fld>
            <a:endParaRPr lang="sv-SE">
              <a:solidFill>
                <a:prstClr val="black"/>
              </a:solidFill>
            </a:endParaRPr>
          </a:p>
        </p:txBody>
      </p:sp>
      <p:sp>
        <p:nvSpPr>
          <p:cNvPr id="8" name="Footer Placeholder 7"/>
          <p:cNvSpPr>
            <a:spLocks noGrp="1"/>
          </p:cNvSpPr>
          <p:nvPr>
            <p:ph type="ftr" sz="quarter" idx="11"/>
          </p:nvPr>
        </p:nvSpPr>
        <p:spPr/>
        <p:txBody>
          <a:bodyPr/>
          <a:lstStyle/>
          <a:p>
            <a:endParaRPr lang="sv-SE">
              <a:solidFill>
                <a:prstClr val="black"/>
              </a:solidFill>
            </a:endParaRPr>
          </a:p>
        </p:txBody>
      </p:sp>
      <p:sp>
        <p:nvSpPr>
          <p:cNvPr id="9" name="Slide Number Placeholder 8"/>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378137625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43447FF3-40B3-44AE-A7DE-A52067304F87}" type="datetime1">
              <a:rPr lang="sv-SE" smtClean="0">
                <a:solidFill>
                  <a:prstClr val="black"/>
                </a:solidFill>
              </a:rPr>
              <a:t>2024-08-20</a:t>
            </a:fld>
            <a:endParaRPr lang="sv-SE">
              <a:solidFill>
                <a:prstClr val="black"/>
              </a:solidFill>
            </a:endParaRPr>
          </a:p>
        </p:txBody>
      </p:sp>
      <p:sp>
        <p:nvSpPr>
          <p:cNvPr id="4" name="Footer Placeholder 3"/>
          <p:cNvSpPr>
            <a:spLocks noGrp="1"/>
          </p:cNvSpPr>
          <p:nvPr>
            <p:ph type="ftr" sz="quarter" idx="11"/>
          </p:nvPr>
        </p:nvSpPr>
        <p:spPr/>
        <p:txBody>
          <a:bodyPr/>
          <a:lstStyle/>
          <a:p>
            <a:endParaRPr lang="sv-SE">
              <a:solidFill>
                <a:prstClr val="black"/>
              </a:solidFill>
            </a:endParaRPr>
          </a:p>
        </p:txBody>
      </p:sp>
      <p:sp>
        <p:nvSpPr>
          <p:cNvPr id="5" name="Slide Number Placeholder 4"/>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68189312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33D34-37C0-4764-8843-B850FBB3C5AF}" type="datetime1">
              <a:rPr lang="sv-SE" smtClean="0">
                <a:solidFill>
                  <a:prstClr val="black"/>
                </a:solidFill>
              </a:rPr>
              <a:t>2024-08-20</a:t>
            </a:fld>
            <a:endParaRPr lang="sv-SE">
              <a:solidFill>
                <a:prstClr val="black"/>
              </a:solidFill>
            </a:endParaRPr>
          </a:p>
        </p:txBody>
      </p:sp>
      <p:sp>
        <p:nvSpPr>
          <p:cNvPr id="3" name="Footer Placeholder 2"/>
          <p:cNvSpPr>
            <a:spLocks noGrp="1"/>
          </p:cNvSpPr>
          <p:nvPr>
            <p:ph type="ftr" sz="quarter" idx="11"/>
          </p:nvPr>
        </p:nvSpPr>
        <p:spPr/>
        <p:txBody>
          <a:bodyPr/>
          <a:lstStyle/>
          <a:p>
            <a:endParaRPr lang="sv-SE">
              <a:solidFill>
                <a:prstClr val="black"/>
              </a:solidFill>
            </a:endParaRPr>
          </a:p>
        </p:txBody>
      </p:sp>
      <p:sp>
        <p:nvSpPr>
          <p:cNvPr id="4" name="Slide Number Placeholder 3"/>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531485125"/>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ogo slide">
    <p:spTree>
      <p:nvGrpSpPr>
        <p:cNvPr id="1" name=""/>
        <p:cNvGrpSpPr/>
        <p:nvPr/>
      </p:nvGrpSpPr>
      <p:grpSpPr>
        <a:xfrm>
          <a:off x="0" y="0"/>
          <a:ext cx="0" cy="0"/>
          <a:chOff x="0" y="0"/>
          <a:chExt cx="0" cy="0"/>
        </a:xfrm>
      </p:grpSpPr>
      <p:sp>
        <p:nvSpPr>
          <p:cNvPr id="2" name="TextBox 1"/>
          <p:cNvSpPr txBox="1"/>
          <p:nvPr/>
        </p:nvSpPr>
        <p:spPr>
          <a:xfrm>
            <a:off x="465139" y="3939326"/>
            <a:ext cx="8213725" cy="646331"/>
          </a:xfrm>
          <a:prstGeom prst="rect">
            <a:avLst/>
          </a:prstGeom>
          <a:noFill/>
        </p:spPr>
        <p:txBody>
          <a:bodyPr wrap="square" rtlCol="0">
            <a:spAutoFit/>
          </a:bodyPr>
          <a:lstStyle/>
          <a:p>
            <a:pPr algn="ctr">
              <a:defRPr/>
            </a:pPr>
            <a:r>
              <a:rPr lang="en-US">
                <a:solidFill>
                  <a:prstClr val="black"/>
                </a:solidFill>
              </a:rPr>
              <a:t>www.husqvarnagroup.com</a:t>
            </a:r>
          </a:p>
          <a:p>
            <a:pPr algn="ctr"/>
            <a:endParaRPr lang="sv-SE" err="1">
              <a:solidFill>
                <a:prstClr val="black"/>
              </a:solidFill>
              <a:cs typeface="Arial" pitchFamily="34" charset="0"/>
            </a:endParaRPr>
          </a:p>
        </p:txBody>
      </p:sp>
      <p:sp>
        <p:nvSpPr>
          <p:cNvPr id="3" name="Date Placeholder 2"/>
          <p:cNvSpPr>
            <a:spLocks noGrp="1"/>
          </p:cNvSpPr>
          <p:nvPr>
            <p:ph type="dt" sz="half" idx="10"/>
          </p:nvPr>
        </p:nvSpPr>
        <p:spPr/>
        <p:txBody>
          <a:bodyPr/>
          <a:lstStyle/>
          <a:p>
            <a:fld id="{F4CCB524-2398-43CC-BFAB-632B4AA1AE4A}" type="datetime1">
              <a:rPr lang="sv-SE" smtClean="0">
                <a:solidFill>
                  <a:prstClr val="black"/>
                </a:solidFill>
              </a:rPr>
              <a:t>2024-08-20</a:t>
            </a:fld>
            <a:endParaRPr lang="sv-SE">
              <a:solidFill>
                <a:prstClr val="black"/>
              </a:solidFill>
            </a:endParaRPr>
          </a:p>
        </p:txBody>
      </p:sp>
      <p:sp>
        <p:nvSpPr>
          <p:cNvPr id="4" name="Footer Placeholder 3"/>
          <p:cNvSpPr>
            <a:spLocks noGrp="1"/>
          </p:cNvSpPr>
          <p:nvPr>
            <p:ph type="ftr" sz="quarter" idx="11"/>
          </p:nvPr>
        </p:nvSpPr>
        <p:spPr/>
        <p:txBody>
          <a:bodyPr/>
          <a:lstStyle/>
          <a:p>
            <a:endParaRPr lang="sv-SE">
              <a:solidFill>
                <a:prstClr val="black"/>
              </a:solidFill>
            </a:endParaRPr>
          </a:p>
        </p:txBody>
      </p:sp>
      <p:sp>
        <p:nvSpPr>
          <p:cNvPr id="5" name="Slide Number Placeholder 4"/>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pic>
        <p:nvPicPr>
          <p:cNvPr id="7" name="Picture 2" descr="Y:\Husqvarna_122\J-1602_N_Nov-11_Mall_CS\jpg\logotype-husqvarna_stor.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5192" y="998220"/>
            <a:ext cx="2273618" cy="261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79945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5DDC122-4164-4C47-82F4-D10538D565F1}" type="datetime1">
              <a:rPr lang="sv-SE" smtClean="0">
                <a:solidFill>
                  <a:prstClr val="black"/>
                </a:solidFill>
              </a:rPr>
              <a:t>2024-08-20</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3317125593"/>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FBFB23E-AD7C-4433-B46B-37444A448EDD}" type="datetime1">
              <a:rPr lang="sv-SE" smtClean="0">
                <a:solidFill>
                  <a:prstClr val="black"/>
                </a:solidFill>
              </a:rPr>
              <a:t>2024-08-20</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418336323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B131083-133F-4307-BA1A-7A8B759A425B}" type="datetime1">
              <a:rPr lang="sv-SE" smtClean="0">
                <a:solidFill>
                  <a:prstClr val="black"/>
                </a:solidFill>
              </a:rPr>
              <a:t>2024-08-20</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51754641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1" y="1035844"/>
            <a:ext cx="3796553" cy="3558779"/>
          </a:xfrm>
        </p:spPr>
        <p:txBody>
          <a:bodyPr vert="horz" lIns="0" tIns="14400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sv-SE"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882311" y="1035844"/>
            <a:ext cx="3796553" cy="3558779"/>
          </a:xfrm>
        </p:spPr>
        <p:txBody>
          <a:bodyPr vert="horz" lIns="0" tIns="144000" rIns="0" bIns="0" rtlCol="0">
            <a:noAutofit/>
          </a:bodyPr>
          <a:lstStyle>
            <a:lvl1pPr>
              <a:defRPr lang="en-US" sz="1800" smtClean="0"/>
            </a:lvl1pPr>
            <a:lvl2pPr>
              <a:defRPr lang="en-US" sz="1600" smtClean="0"/>
            </a:lvl2pPr>
            <a:lvl3pPr>
              <a:defRPr lang="en-US" sz="1400" smtClean="0"/>
            </a:lvl3pPr>
            <a:lvl4pPr>
              <a:defRPr lang="en-US" sz="1200" smtClean="0"/>
            </a:lvl4pPr>
            <a:lvl5pPr>
              <a:defRPr lang="sv-SE"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4740480A-3A44-4C48-8CDC-23271004AB20}" type="datetime1">
              <a:rPr lang="sv-SE" smtClean="0">
                <a:solidFill>
                  <a:prstClr val="black"/>
                </a:solidFill>
              </a:rPr>
              <a:t>2024-08-20</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7837456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65139" y="1035844"/>
            <a:ext cx="8210549" cy="3764756"/>
          </a:xfrm>
          <a:solidFill>
            <a:schemeClr val="bg2"/>
          </a:solidFill>
        </p:spPr>
        <p:txBody>
          <a:bodyPr tIns="720000" anchor="t" anchorCtr="0">
            <a:normAutofit/>
          </a:bodyPr>
          <a:lstStyle>
            <a:lvl1pPr marL="0" indent="0" algn="ctr">
              <a:buFontTx/>
              <a:buNone/>
              <a:defRPr sz="1800"/>
            </a:lvl1pPr>
          </a:lstStyle>
          <a:p>
            <a:r>
              <a:rPr lang="en-US"/>
              <a:t>Click icon to add picture</a:t>
            </a:r>
            <a:endParaRPr lang="sv-SE"/>
          </a:p>
        </p:txBody>
      </p:sp>
      <p:sp>
        <p:nvSpPr>
          <p:cNvPr id="2" name="Title 1"/>
          <p:cNvSpPr>
            <a:spLocks noGrp="1"/>
          </p:cNvSpPr>
          <p:nvPr>
            <p:ph type="title"/>
          </p:nvPr>
        </p:nvSpPr>
        <p:spPr>
          <a:xfrm>
            <a:off x="1344707" y="2032902"/>
            <a:ext cx="6472298" cy="857250"/>
          </a:xfrm>
          <a:effectLst>
            <a:outerShdw blurRad="63500" dist="12700" dir="2700000" algn="ctr" rotWithShape="0">
              <a:schemeClr val="tx1"/>
            </a:outerShdw>
          </a:effectLst>
        </p:spPr>
        <p:txBody>
          <a:bodyPr/>
          <a:lstStyle>
            <a:lvl1pPr algn="ctr">
              <a:defRPr sz="2600">
                <a:solidFill>
                  <a:schemeClr val="bg1"/>
                </a:solidFill>
              </a:defRPr>
            </a:lvl1pPr>
          </a:lstStyle>
          <a:p>
            <a:r>
              <a:rPr lang="en-US"/>
              <a:t>Click to edit Master title style</a:t>
            </a:r>
            <a:endParaRPr lang="sv-SE"/>
          </a:p>
        </p:txBody>
      </p:sp>
      <p:sp>
        <p:nvSpPr>
          <p:cNvPr id="3" name="Text Placeholder 2"/>
          <p:cNvSpPr>
            <a:spLocks noGrp="1"/>
          </p:cNvSpPr>
          <p:nvPr>
            <p:ph type="body" idx="1"/>
          </p:nvPr>
        </p:nvSpPr>
        <p:spPr>
          <a:xfrm>
            <a:off x="1344707" y="2952982"/>
            <a:ext cx="6454588" cy="578111"/>
          </a:xfrm>
          <a:effectLst>
            <a:outerShdw blurRad="63500" dist="12700" dir="2700000" algn="tl" rotWithShape="0">
              <a:prstClr val="black"/>
            </a:outerShdw>
          </a:effectLst>
        </p:spPr>
        <p:txBody>
          <a:bodyPr anchor="t" anchorCtr="0"/>
          <a:lstStyle>
            <a:lvl1pPr marL="0" indent="0" algn="ctr" defTabSz="914400" rtl="0" eaLnBrk="1" latinLnBrk="0" hangingPunct="1">
              <a:spcBef>
                <a:spcPct val="0"/>
              </a:spcBef>
              <a:buNone/>
              <a:defRPr lang="en-US" sz="2000" b="0" kern="1200" cap="none" dirty="0" smtClean="0">
                <a:solidFill>
                  <a:schemeClr val="bg1"/>
                </a:solidFill>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6D9E3-41B8-4185-8C8E-9E3659A6B1A9}" type="datetime1">
              <a:rPr lang="sv-SE" smtClean="0">
                <a:solidFill>
                  <a:prstClr val="black"/>
                </a:solidFill>
              </a:rPr>
              <a:t>2024-08-20</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76439153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Narrow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037035"/>
            <a:ext cx="4879299" cy="3759994"/>
          </a:xfrm>
        </p:spPr>
        <p:txBody>
          <a:bodyPr vert="horz" lIns="0" tIns="14400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vl5pPr>
              <a:defRPr lang="sv-SE"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05BB7FE8-ADA6-49EF-BDC7-D88F5F653901}" type="datetime1">
              <a:rPr lang="sv-SE" smtClean="0">
                <a:solidFill>
                  <a:prstClr val="black"/>
                </a:solidFill>
              </a:rPr>
              <a:t>2024-08-20</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
        <p:nvSpPr>
          <p:cNvPr id="9" name="Platshållare för bild 8"/>
          <p:cNvSpPr>
            <a:spLocks noGrp="1"/>
          </p:cNvSpPr>
          <p:nvPr>
            <p:ph type="pic" sz="quarter" idx="13"/>
          </p:nvPr>
        </p:nvSpPr>
        <p:spPr>
          <a:xfrm>
            <a:off x="5951539" y="1037035"/>
            <a:ext cx="2727325" cy="3759994"/>
          </a:xfrm>
          <a:solidFill>
            <a:schemeClr val="bg2"/>
          </a:solidFill>
        </p:spPr>
        <p:txBody>
          <a:bodyPr anchor="ctr" anchorCtr="0">
            <a:normAutofit/>
          </a:bodyPr>
          <a:lstStyle>
            <a:lvl1pPr marL="0" indent="0" algn="ctr">
              <a:buNone/>
              <a:defRPr sz="1800"/>
            </a:lvl1pPr>
          </a:lstStyle>
          <a:p>
            <a:r>
              <a:rPr lang="en-US"/>
              <a:t>Click icon to add picture</a:t>
            </a:r>
            <a:endParaRPr lang="sv-SE"/>
          </a:p>
        </p:txBody>
      </p:sp>
    </p:spTree>
    <p:extLst>
      <p:ext uri="{BB962C8B-B14F-4D97-AF65-F5344CB8AC3E}">
        <p14:creationId xmlns:p14="http://schemas.microsoft.com/office/powerpoint/2010/main" val="240498983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Wide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037035"/>
            <a:ext cx="3499762" cy="3759994"/>
          </a:xfrm>
        </p:spPr>
        <p:txBody>
          <a:bodyPr vert="horz" lIns="0" tIns="14400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vl5pPr>
              <a:defRPr lang="sv-SE"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FFF1F2F-3428-4823-9BB9-DDB1B7C5F309}" type="datetime1">
              <a:rPr lang="sv-SE" smtClean="0">
                <a:solidFill>
                  <a:prstClr val="black"/>
                </a:solidFill>
              </a:rPr>
              <a:t>2024-08-20</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
        <p:nvSpPr>
          <p:cNvPr id="9" name="Platshållare för bild 8"/>
          <p:cNvSpPr>
            <a:spLocks noGrp="1"/>
          </p:cNvSpPr>
          <p:nvPr>
            <p:ph type="pic" sz="quarter" idx="13"/>
          </p:nvPr>
        </p:nvSpPr>
        <p:spPr>
          <a:xfrm>
            <a:off x="4572001" y="1037035"/>
            <a:ext cx="4106863" cy="3759994"/>
          </a:xfrm>
          <a:solidFill>
            <a:schemeClr val="bg2"/>
          </a:solidFill>
        </p:spPr>
        <p:txBody>
          <a:bodyPr anchor="ctr" anchorCtr="0">
            <a:normAutofit/>
          </a:bodyPr>
          <a:lstStyle>
            <a:lvl1pPr marL="0" indent="0" algn="ctr">
              <a:buNone/>
              <a:defRPr sz="1800"/>
            </a:lvl1pPr>
          </a:lstStyle>
          <a:p>
            <a:r>
              <a:rPr lang="en-US"/>
              <a:t>Click icon to add picture</a:t>
            </a:r>
            <a:endParaRPr lang="sv-SE"/>
          </a:p>
        </p:txBody>
      </p:sp>
    </p:spTree>
    <p:extLst>
      <p:ext uri="{BB962C8B-B14F-4D97-AF65-F5344CB8AC3E}">
        <p14:creationId xmlns:p14="http://schemas.microsoft.com/office/powerpoint/2010/main" val="55378854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and Colored Text box">
    <p:spTree>
      <p:nvGrpSpPr>
        <p:cNvPr id="1" name=""/>
        <p:cNvGrpSpPr/>
        <p:nvPr/>
      </p:nvGrpSpPr>
      <p:grpSpPr>
        <a:xfrm>
          <a:off x="0" y="0"/>
          <a:ext cx="0" cy="0"/>
          <a:chOff x="0" y="0"/>
          <a:chExt cx="0" cy="0"/>
        </a:xfrm>
      </p:grpSpPr>
      <p:sp>
        <p:nvSpPr>
          <p:cNvPr id="9" name="Platshållare för bild 8"/>
          <p:cNvSpPr>
            <a:spLocks noGrp="1"/>
          </p:cNvSpPr>
          <p:nvPr>
            <p:ph type="pic" sz="quarter" idx="13"/>
          </p:nvPr>
        </p:nvSpPr>
        <p:spPr>
          <a:xfrm>
            <a:off x="465138" y="1037035"/>
            <a:ext cx="5430837" cy="3759994"/>
          </a:xfrm>
          <a:solidFill>
            <a:schemeClr val="bg2"/>
          </a:solidFill>
        </p:spPr>
        <p:txBody>
          <a:bodyPr anchor="ctr" anchorCtr="0">
            <a:normAutofit/>
          </a:bodyPr>
          <a:lstStyle>
            <a:lvl1pPr marL="0" indent="0" algn="ctr">
              <a:buNone/>
              <a:defRPr sz="1800"/>
            </a:lvl1pPr>
          </a:lstStyle>
          <a:p>
            <a:r>
              <a:rPr lang="en-US"/>
              <a:t>Click icon to add picture</a:t>
            </a:r>
            <a:endParaRPr lang="sv-SE"/>
          </a:p>
        </p:txBody>
      </p:sp>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5951539" y="1037035"/>
            <a:ext cx="2727325" cy="3759994"/>
          </a:xfrm>
          <a:solidFill>
            <a:schemeClr val="accent2"/>
          </a:solidFill>
        </p:spPr>
        <p:txBody>
          <a:bodyPr vert="horz" lIns="360000" tIns="108000" rIns="360000" bIns="108000" rtlCol="0" anchor="ctr" anchorCtr="1">
            <a:noAutofit/>
          </a:bodyPr>
          <a:lstStyle>
            <a:lvl1pPr>
              <a:defRPr lang="en-US" sz="1800" dirty="0" smtClean="0">
                <a:solidFill>
                  <a:schemeClr val="bg1"/>
                </a:solidFill>
              </a:defRPr>
            </a:lvl1pPr>
            <a:lvl2pPr>
              <a:defRPr lang="en-US" sz="1600" dirty="0" smtClean="0">
                <a:solidFill>
                  <a:schemeClr val="bg1"/>
                </a:solidFill>
              </a:defRPr>
            </a:lvl2pPr>
            <a:lvl3pPr>
              <a:defRPr lang="en-US" sz="1600" dirty="0" smtClean="0">
                <a:solidFill>
                  <a:schemeClr val="bg1"/>
                </a:solidFill>
              </a:defRPr>
            </a:lvl3pPr>
            <a:lvl4pPr>
              <a:defRPr lang="en-US" sz="1600" dirty="0" smtClean="0">
                <a:solidFill>
                  <a:schemeClr val="bg1"/>
                </a:solidFill>
              </a:defRPr>
            </a:lvl4pPr>
            <a:lvl5pPr>
              <a:defRPr lang="sv-SE" sz="1600" dirty="0">
                <a:solidFill>
                  <a:schemeClr val="bg1"/>
                </a:solidFill>
              </a:defRPr>
            </a:lvl5pPr>
          </a:lstStyle>
          <a:p>
            <a:pPr lvl="0">
              <a:spcBef>
                <a:spcPts val="1800"/>
              </a:spcBef>
            </a:pPr>
            <a:r>
              <a:rPr lang="en-US"/>
              <a:t>Click to edit Master text styles</a:t>
            </a:r>
          </a:p>
          <a:p>
            <a:pPr lvl="1">
              <a:spcBef>
                <a:spcPts val="1800"/>
              </a:spcBef>
            </a:pPr>
            <a:r>
              <a:rPr lang="en-US"/>
              <a:t>Second level</a:t>
            </a:r>
          </a:p>
          <a:p>
            <a:pPr lvl="2">
              <a:spcBef>
                <a:spcPts val="1800"/>
              </a:spcBef>
            </a:pPr>
            <a:r>
              <a:rPr lang="en-US"/>
              <a:t>Third level</a:t>
            </a:r>
          </a:p>
          <a:p>
            <a:pPr lvl="3">
              <a:spcBef>
                <a:spcPts val="1800"/>
              </a:spcBef>
            </a:pPr>
            <a:r>
              <a:rPr lang="en-US"/>
              <a:t>Fourth level</a:t>
            </a:r>
          </a:p>
          <a:p>
            <a:pPr lvl="4">
              <a:spcBef>
                <a:spcPts val="1800"/>
              </a:spcBef>
            </a:pPr>
            <a:r>
              <a:rPr lang="en-US"/>
              <a:t>Fifth level</a:t>
            </a:r>
            <a:endParaRPr lang="sv-SE"/>
          </a:p>
        </p:txBody>
      </p:sp>
      <p:sp>
        <p:nvSpPr>
          <p:cNvPr id="5" name="Date Placeholder 4"/>
          <p:cNvSpPr>
            <a:spLocks noGrp="1"/>
          </p:cNvSpPr>
          <p:nvPr>
            <p:ph type="dt" sz="half" idx="10"/>
          </p:nvPr>
        </p:nvSpPr>
        <p:spPr/>
        <p:txBody>
          <a:bodyPr/>
          <a:lstStyle/>
          <a:p>
            <a:fld id="{1C3B55AD-2053-470E-8F9D-EC645988BA3C}" type="datetime1">
              <a:rPr lang="sv-SE" smtClean="0">
                <a:solidFill>
                  <a:prstClr val="black"/>
                </a:solidFill>
              </a:rPr>
              <a:t>2024-08-20</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67868115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5137" y="1037034"/>
            <a:ext cx="8213726" cy="3759994"/>
          </a:xfrm>
          <a:solidFill>
            <a:schemeClr val="bg2"/>
          </a:solidFill>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5" name="Date Placeholder 4"/>
          <p:cNvSpPr>
            <a:spLocks noGrp="1"/>
          </p:cNvSpPr>
          <p:nvPr>
            <p:ph type="dt" sz="half" idx="10"/>
          </p:nvPr>
        </p:nvSpPr>
        <p:spPr/>
        <p:txBody>
          <a:bodyPr/>
          <a:lstStyle/>
          <a:p>
            <a:fld id="{C44BC4A2-8214-4B6F-AF3C-E33812418154}" type="datetime1">
              <a:rPr lang="sv-SE" smtClean="0">
                <a:solidFill>
                  <a:prstClr val="black"/>
                </a:solidFill>
              </a:rPr>
              <a:t>2024-08-20</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
        <p:nvSpPr>
          <p:cNvPr id="8" name="Title 7"/>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3626420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ntent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1" y="2838763"/>
            <a:ext cx="3796553" cy="1755860"/>
          </a:xfrm>
        </p:spPr>
        <p:txBody>
          <a:bodyPr vert="horz" lIns="0" tIns="0" rIns="0" bIns="0" rtlCol="0">
            <a:noAutofit/>
          </a:bodyPr>
          <a:lstStyle>
            <a:lvl1pPr>
              <a:defRPr lang="en-US" sz="1600" dirty="0" smtClean="0"/>
            </a:lvl1pPr>
            <a:lvl2pPr>
              <a:defRPr lang="en-US" sz="1400" dirty="0" smtClean="0"/>
            </a:lvl2pPr>
            <a:lvl3pPr>
              <a:defRPr lang="en-US" sz="1200" dirty="0" smtClean="0"/>
            </a:lvl3pPr>
            <a:lvl4pPr>
              <a:defRPr lang="en-US" sz="1100" dirty="0" smtClean="0"/>
            </a:lvl4pPr>
            <a:lvl5pPr>
              <a:defRPr lang="sv-SE"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882311" y="2838763"/>
            <a:ext cx="3796553" cy="1755860"/>
          </a:xfrm>
        </p:spPr>
        <p:txBody>
          <a:bodyPr vert="horz" lIns="0" tIns="0" rIns="0" bIns="0" rtlCol="0">
            <a:noAutofit/>
          </a:bodyPr>
          <a:lstStyle>
            <a:lvl1pPr>
              <a:defRPr lang="en-US" sz="1600" smtClean="0"/>
            </a:lvl1pPr>
            <a:lvl2pPr>
              <a:defRPr lang="en-US" sz="1400" smtClean="0"/>
            </a:lvl2pPr>
            <a:lvl3pPr>
              <a:defRPr lang="en-US" sz="1200" smtClean="0"/>
            </a:lvl3pPr>
            <a:lvl4pPr>
              <a:defRPr lang="en-US" sz="1100" smtClean="0"/>
            </a:lvl4pPr>
            <a:lvl5pPr>
              <a:defRPr lang="sv-SE"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11457A1E-B2BD-4D4C-975D-CE480A8DD1C9}" type="datetime1">
              <a:rPr lang="sv-SE" smtClean="0">
                <a:solidFill>
                  <a:prstClr val="black"/>
                </a:solidFill>
              </a:rPr>
              <a:t>2024-08-20</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65754692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9" y="-24493"/>
            <a:ext cx="7351866" cy="857250"/>
          </a:xfrm>
          <a:prstGeom prst="rect">
            <a:avLst/>
          </a:prstGeom>
        </p:spPr>
        <p:txBody>
          <a:bodyPr vert="horz" lIns="0" tIns="0" rIns="0" bIns="0" rtlCol="0" anchor="b" anchorCtr="0">
            <a:noAutofit/>
          </a:bodyPr>
          <a:lstStyle/>
          <a:p>
            <a:r>
              <a:rPr lang="sv-SE"/>
              <a:t>Klicka här för att ändra format</a:t>
            </a:r>
          </a:p>
        </p:txBody>
      </p:sp>
      <p:sp>
        <p:nvSpPr>
          <p:cNvPr id="3" name="Text Placeholder 2"/>
          <p:cNvSpPr>
            <a:spLocks noGrp="1"/>
          </p:cNvSpPr>
          <p:nvPr>
            <p:ph type="body" idx="1"/>
          </p:nvPr>
        </p:nvSpPr>
        <p:spPr>
          <a:xfrm>
            <a:off x="465139" y="1035845"/>
            <a:ext cx="8210550" cy="3563541"/>
          </a:xfrm>
          <a:prstGeom prst="rect">
            <a:avLst/>
          </a:prstGeom>
        </p:spPr>
        <p:txBody>
          <a:bodyPr vert="horz" lIns="0" tIns="144000" rIns="0" bIns="0" rtlCol="0">
            <a:no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Date Placeholder 3"/>
          <p:cNvSpPr>
            <a:spLocks noGrp="1"/>
          </p:cNvSpPr>
          <p:nvPr>
            <p:ph type="dt" sz="half" idx="2"/>
          </p:nvPr>
        </p:nvSpPr>
        <p:spPr>
          <a:xfrm>
            <a:off x="7865656" y="4908280"/>
            <a:ext cx="528991" cy="123111"/>
          </a:xfrm>
          <a:prstGeom prst="rect">
            <a:avLst/>
          </a:prstGeom>
        </p:spPr>
        <p:txBody>
          <a:bodyPr vert="horz" wrap="none" lIns="0" tIns="0" rIns="0" bIns="0" rtlCol="0" anchor="b" anchorCtr="0">
            <a:spAutoFit/>
          </a:bodyPr>
          <a:lstStyle>
            <a:lvl1pPr algn="r">
              <a:defRPr sz="800">
                <a:solidFill>
                  <a:schemeClr val="tx1"/>
                </a:solidFill>
                <a:latin typeface="Arial" pitchFamily="34" charset="0"/>
              </a:defRPr>
            </a:lvl1pPr>
          </a:lstStyle>
          <a:p>
            <a:fld id="{CF3CB24E-4334-414C-A759-20CF933BBA5A}" type="datetime1">
              <a:rPr lang="sv-SE" smtClean="0">
                <a:solidFill>
                  <a:prstClr val="black"/>
                </a:solidFill>
              </a:rPr>
              <a:t>2024-08-20</a:t>
            </a:fld>
            <a:endParaRPr lang="sv-SE">
              <a:solidFill>
                <a:prstClr val="black"/>
              </a:solidFill>
            </a:endParaRPr>
          </a:p>
        </p:txBody>
      </p:sp>
      <p:sp>
        <p:nvSpPr>
          <p:cNvPr id="5" name="Footer Placeholder 4"/>
          <p:cNvSpPr>
            <a:spLocks noGrp="1"/>
          </p:cNvSpPr>
          <p:nvPr>
            <p:ph type="ftr" sz="quarter" idx="3"/>
          </p:nvPr>
        </p:nvSpPr>
        <p:spPr>
          <a:xfrm>
            <a:off x="465139" y="4877503"/>
            <a:ext cx="5486399" cy="153888"/>
          </a:xfrm>
          <a:prstGeom prst="rect">
            <a:avLst/>
          </a:prstGeom>
        </p:spPr>
        <p:txBody>
          <a:bodyPr vert="horz" wrap="square" lIns="0" tIns="0" rIns="0" bIns="0" rtlCol="0" anchor="b" anchorCtr="0">
            <a:spAutoFit/>
          </a:bodyPr>
          <a:lstStyle>
            <a:lvl1pPr algn="l">
              <a:defRPr sz="1000" b="0">
                <a:solidFill>
                  <a:srgbClr val="000000"/>
                </a:solidFill>
                <a:latin typeface="Arial" pitchFamily="34" charset="0"/>
              </a:defRPr>
            </a:lvl1pPr>
          </a:lstStyle>
          <a:p>
            <a:endParaRPr lang="sv-SE"/>
          </a:p>
        </p:txBody>
      </p:sp>
      <p:sp>
        <p:nvSpPr>
          <p:cNvPr id="6" name="Slide Number Placeholder 5"/>
          <p:cNvSpPr>
            <a:spLocks noGrp="1"/>
          </p:cNvSpPr>
          <p:nvPr>
            <p:ph type="sldNum" sz="quarter" idx="4"/>
          </p:nvPr>
        </p:nvSpPr>
        <p:spPr>
          <a:xfrm>
            <a:off x="8561765" y="4908280"/>
            <a:ext cx="125034" cy="123111"/>
          </a:xfrm>
          <a:prstGeom prst="rect">
            <a:avLst/>
          </a:prstGeom>
        </p:spPr>
        <p:txBody>
          <a:bodyPr vert="horz" wrap="none" lIns="0" tIns="0" rIns="0" bIns="0" rtlCol="0" anchor="b" anchorCtr="0">
            <a:spAutoFit/>
          </a:bodyPr>
          <a:lstStyle>
            <a:lvl1pPr algn="r">
              <a:defRPr sz="800">
                <a:solidFill>
                  <a:schemeClr val="tx1"/>
                </a:solidFill>
                <a:latin typeface="Arial" pitchFamily="34" charset="0"/>
              </a:defRPr>
            </a:lvl1pPr>
          </a:lstStyle>
          <a:p>
            <a:fld id="{146F40CC-D59B-4481-8E32-42ED15F0C502}" type="slidenum">
              <a:rPr lang="sv-SE" smtClean="0">
                <a:solidFill>
                  <a:prstClr val="black"/>
                </a:solidFill>
              </a:rPr>
              <a:pPr/>
              <a:t>‹#›</a:t>
            </a:fld>
            <a:endParaRPr lang="sv-SE">
              <a:solidFill>
                <a:prstClr val="black"/>
              </a:solidFill>
            </a:endParaRPr>
          </a:p>
        </p:txBody>
      </p:sp>
      <p:cxnSp>
        <p:nvCxnSpPr>
          <p:cNvPr id="7" name="Straight Connector 8"/>
          <p:cNvCxnSpPr/>
          <p:nvPr/>
        </p:nvCxnSpPr>
        <p:spPr>
          <a:xfrm>
            <a:off x="465139" y="877907"/>
            <a:ext cx="8213724" cy="0"/>
          </a:xfrm>
          <a:prstGeom prst="line">
            <a:avLst/>
          </a:prstGeom>
          <a:ln w="12700" cap="flat" cmpd="sng" algn="ctr">
            <a:solidFill>
              <a:schemeClr val="bg2">
                <a:lumMod val="9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3" descr="Y:\Husqvarna_122\J-1602_N_Nov-11_Mall_CS\jpg\logotype-husqvarna.GI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45595" y="146038"/>
            <a:ext cx="597147" cy="68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79263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Lst>
  <p:transition spd="slow">
    <p:fade/>
  </p:transition>
  <p:hf sldNum="0" hdr="0" ft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195263" indent="-195263" algn="l" defTabSz="914400" rtl="0" eaLnBrk="1" latinLnBrk="0" hangingPunct="1">
        <a:spcBef>
          <a:spcPts val="1200"/>
        </a:spcBef>
        <a:buFont typeface="Arial" pitchFamily="34" charset="0"/>
        <a:buChar char="•"/>
        <a:defRPr sz="2200" kern="1200">
          <a:solidFill>
            <a:schemeClr val="tx1"/>
          </a:solidFill>
          <a:latin typeface="+mn-lt"/>
          <a:ea typeface="+mn-ea"/>
          <a:cs typeface="+mn-cs"/>
        </a:defRPr>
      </a:lvl1pPr>
      <a:lvl2pPr marL="487363" indent="-27781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674688" indent="-179388" algn="l" defTabSz="914400" rtl="0" eaLnBrk="1" latinLnBrk="0" hangingPunct="1">
        <a:spcBef>
          <a:spcPts val="300"/>
        </a:spcBef>
        <a:buFont typeface="Arial" pitchFamily="34" charset="0"/>
        <a:buChar char="•"/>
        <a:defRPr sz="1800" kern="1200">
          <a:solidFill>
            <a:schemeClr val="tx1"/>
          </a:solidFill>
          <a:latin typeface="+mn-lt"/>
          <a:ea typeface="+mn-ea"/>
          <a:cs typeface="+mn-cs"/>
        </a:defRPr>
      </a:lvl3pPr>
      <a:lvl4pPr marL="906463" indent="-223838" algn="l" defTabSz="914400" rtl="0" eaLnBrk="1" latinLnBrk="0" hangingPunct="1">
        <a:spcBef>
          <a:spcPts val="300"/>
        </a:spcBef>
        <a:buFont typeface="Arial" pitchFamily="34" charset="0"/>
        <a:buChar char="–"/>
        <a:tabLst/>
        <a:defRPr sz="1600" kern="1200">
          <a:solidFill>
            <a:schemeClr val="tx1"/>
          </a:solidFill>
          <a:latin typeface="+mn-lt"/>
          <a:ea typeface="+mn-ea"/>
          <a:cs typeface="+mn-cs"/>
        </a:defRPr>
      </a:lvl4pPr>
      <a:lvl5pPr marL="1093788" indent="-179388" algn="l" defTabSz="914400" rtl="0" eaLnBrk="1" latinLnBrk="0" hangingPunct="1">
        <a:spcBef>
          <a:spcPts val="3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1.xml"/><Relationship Id="rId3" Type="http://schemas.openxmlformats.org/officeDocument/2006/relationships/slide" Target="slide26.xml"/><Relationship Id="rId7" Type="http://schemas.openxmlformats.org/officeDocument/2006/relationships/slide" Target="slide29.xml"/><Relationship Id="rId12" Type="http://schemas.openxmlformats.org/officeDocument/2006/relationships/slide" Target="slide23.xml"/><Relationship Id="rId2" Type="http://schemas.openxmlformats.org/officeDocument/2006/relationships/notesSlide" Target="../notesSlides/notesSlide4.xml"/><Relationship Id="rId16"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28.xml"/><Relationship Id="rId5" Type="http://schemas.openxmlformats.org/officeDocument/2006/relationships/slide" Target="slide17.xml"/><Relationship Id="rId15" Type="http://schemas.openxmlformats.org/officeDocument/2006/relationships/slide" Target="slide22.xml"/><Relationship Id="rId10" Type="http://schemas.openxmlformats.org/officeDocument/2006/relationships/slide" Target="slide18.xml"/><Relationship Id="rId4" Type="http://schemas.openxmlformats.org/officeDocument/2006/relationships/slide" Target="slide30.xml"/><Relationship Id="rId9" Type="http://schemas.openxmlformats.org/officeDocument/2006/relationships/slide" Target="slide16.xml"/><Relationship Id="rId14" Type="http://schemas.openxmlformats.org/officeDocument/2006/relationships/slide" Target="slide24.xml"/></Relationships>
</file>

<file path=ppt/slides/_rels/slide15.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6.xml"/><Relationship Id="rId3" Type="http://schemas.openxmlformats.org/officeDocument/2006/relationships/slide" Target="slide26.xml"/><Relationship Id="rId7" Type="http://schemas.openxmlformats.org/officeDocument/2006/relationships/slide" Target="slide24.xml"/><Relationship Id="rId12" Type="http://schemas.openxmlformats.org/officeDocument/2006/relationships/slide" Target="slide20.xml"/><Relationship Id="rId2" Type="http://schemas.openxmlformats.org/officeDocument/2006/relationships/notesSlide" Target="../notesSlides/notesSlide5.xml"/><Relationship Id="rId16"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18.xml"/><Relationship Id="rId10" Type="http://schemas.openxmlformats.org/officeDocument/2006/relationships/slide" Target="slide30.xml"/><Relationship Id="rId4" Type="http://schemas.openxmlformats.org/officeDocument/2006/relationships/slide" Target="slide23.xml"/><Relationship Id="rId9" Type="http://schemas.openxmlformats.org/officeDocument/2006/relationships/slide" Target="slide17.xml"/><Relationship Id="rId14" Type="http://schemas.openxmlformats.org/officeDocument/2006/relationships/slide" Target="slide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b.microsoftstream.com/video/0b9b6fb1-61cd-4ed5-bb65-2cd611430274" TargetMode="External"/><Relationship Id="rId2" Type="http://schemas.openxmlformats.org/officeDocument/2006/relationships/hyperlink" Target="https://husqvarnagroup.sharepoint.com/sites/Husqvarna%20How%20We%20Work/_layouts/15/DocIdRedir.aspx?ID=HWWDOC-1878489343-1648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p:cNvSpPr>
            <a:spLocks noGrp="1"/>
          </p:cNvSpPr>
          <p:nvPr>
            <p:ph type="ctrTitle"/>
          </p:nvPr>
        </p:nvSpPr>
        <p:spPr/>
        <p:txBody>
          <a:bodyPr/>
          <a:lstStyle/>
          <a:p>
            <a:r>
              <a:rPr lang="en-US" dirty="0"/>
              <a:t>JA | Handout-Master-File-2021</a:t>
            </a:r>
          </a:p>
        </p:txBody>
      </p:sp>
      <p:sp>
        <p:nvSpPr>
          <p:cNvPr id="7" name="Underrubrik 6"/>
          <p:cNvSpPr>
            <a:spLocks noGrp="1"/>
          </p:cNvSpPr>
          <p:nvPr>
            <p:ph type="subTitle" idx="1"/>
          </p:nvPr>
        </p:nvSpPr>
        <p:spPr/>
        <p:txBody>
          <a:bodyPr vert="horz" lIns="0" tIns="72000" rIns="0" bIns="0" rtlCol="0" anchor="t">
            <a:noAutofit/>
          </a:bodyPr>
          <a:lstStyle/>
          <a:p>
            <a:r>
              <a:rPr lang="en-US"/>
              <a:t>JA Structure, Streams &amp; Levels Description, Job Platform</a:t>
            </a:r>
          </a:p>
        </p:txBody>
      </p:sp>
    </p:spTree>
    <p:extLst>
      <p:ext uri="{BB962C8B-B14F-4D97-AF65-F5344CB8AC3E}">
        <p14:creationId xmlns:p14="http://schemas.microsoft.com/office/powerpoint/2010/main" val="172453548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28498A-3825-4A50-BCAE-5E3679825773}"/>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1">
            <a:extLst>
              <a:ext uri="{FF2B5EF4-FFF2-40B4-BE49-F238E27FC236}">
                <a16:creationId xmlns:a16="http://schemas.microsoft.com/office/drawing/2014/main" id="{E039E41C-53F5-4BD5-958A-3DE0D0D9777D}"/>
              </a:ext>
            </a:extLst>
          </p:cNvPr>
          <p:cNvSpPr txBox="1">
            <a:spLocks/>
          </p:cNvSpPr>
          <p:nvPr/>
        </p:nvSpPr>
        <p:spPr>
          <a:xfrm>
            <a:off x="1090749" y="120831"/>
            <a:ext cx="3742510" cy="617220"/>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sv-SE" dirty="0" err="1"/>
              <a:t>Professional</a:t>
            </a:r>
            <a:r>
              <a:rPr lang="sv-SE" dirty="0"/>
              <a:t> </a:t>
            </a:r>
            <a:r>
              <a:rPr lang="sv-SE" dirty="0" err="1"/>
              <a:t>Stream</a:t>
            </a:r>
            <a:endParaRPr lang="en-US" dirty="0"/>
          </a:p>
        </p:txBody>
      </p:sp>
      <p:pic>
        <p:nvPicPr>
          <p:cNvPr id="5" name="Picture 4">
            <a:extLst>
              <a:ext uri="{FF2B5EF4-FFF2-40B4-BE49-F238E27FC236}">
                <a16:creationId xmlns:a16="http://schemas.microsoft.com/office/drawing/2014/main" id="{81B74E06-E59C-48A5-AA7E-4F0D5F6575E2}"/>
              </a:ext>
            </a:extLst>
          </p:cNvPr>
          <p:cNvPicPr>
            <a:picLocks noChangeAspect="1"/>
          </p:cNvPicPr>
          <p:nvPr/>
        </p:nvPicPr>
        <p:blipFill>
          <a:blip r:embed="rId2"/>
          <a:stretch>
            <a:fillRect/>
          </a:stretch>
        </p:blipFill>
        <p:spPr>
          <a:xfrm>
            <a:off x="0" y="968457"/>
            <a:ext cx="9144000" cy="4065786"/>
          </a:xfrm>
          <a:prstGeom prst="rect">
            <a:avLst/>
          </a:prstGeom>
        </p:spPr>
      </p:pic>
    </p:spTree>
    <p:extLst>
      <p:ext uri="{BB962C8B-B14F-4D97-AF65-F5344CB8AC3E}">
        <p14:creationId xmlns:p14="http://schemas.microsoft.com/office/powerpoint/2010/main" val="401876445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4C543A-7DE7-4D90-ABCB-1F6753F3A866}"/>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itle 1">
            <a:extLst>
              <a:ext uri="{FF2B5EF4-FFF2-40B4-BE49-F238E27FC236}">
                <a16:creationId xmlns:a16="http://schemas.microsoft.com/office/drawing/2014/main" id="{7D843534-F4C7-457E-8F47-59D501BE0591}"/>
              </a:ext>
            </a:extLst>
          </p:cNvPr>
          <p:cNvSpPr txBox="1">
            <a:spLocks/>
          </p:cNvSpPr>
          <p:nvPr/>
        </p:nvSpPr>
        <p:spPr>
          <a:xfrm>
            <a:off x="1090749" y="120831"/>
            <a:ext cx="4521979" cy="617220"/>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sv-SE" dirty="0"/>
              <a:t>Business Support </a:t>
            </a:r>
            <a:r>
              <a:rPr lang="sv-SE" dirty="0" err="1"/>
              <a:t>Stream</a:t>
            </a:r>
            <a:endParaRPr lang="en-US" dirty="0"/>
          </a:p>
        </p:txBody>
      </p:sp>
      <p:pic>
        <p:nvPicPr>
          <p:cNvPr id="2" name="Picture 1">
            <a:extLst>
              <a:ext uri="{FF2B5EF4-FFF2-40B4-BE49-F238E27FC236}">
                <a16:creationId xmlns:a16="http://schemas.microsoft.com/office/drawing/2014/main" id="{1F1838B7-0B58-433E-94AE-97EB3D5E5173}"/>
              </a:ext>
            </a:extLst>
          </p:cNvPr>
          <p:cNvPicPr>
            <a:picLocks noChangeAspect="1"/>
          </p:cNvPicPr>
          <p:nvPr/>
        </p:nvPicPr>
        <p:blipFill>
          <a:blip r:embed="rId3"/>
          <a:stretch>
            <a:fillRect/>
          </a:stretch>
        </p:blipFill>
        <p:spPr>
          <a:xfrm>
            <a:off x="0" y="1038497"/>
            <a:ext cx="9144000" cy="3918175"/>
          </a:xfrm>
          <a:prstGeom prst="rect">
            <a:avLst/>
          </a:prstGeom>
        </p:spPr>
      </p:pic>
    </p:spTree>
    <p:extLst>
      <p:ext uri="{BB962C8B-B14F-4D97-AF65-F5344CB8AC3E}">
        <p14:creationId xmlns:p14="http://schemas.microsoft.com/office/powerpoint/2010/main" val="324792707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E1FB60-55F5-44A0-81BB-872E52092BE7}"/>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1">
            <a:extLst>
              <a:ext uri="{FF2B5EF4-FFF2-40B4-BE49-F238E27FC236}">
                <a16:creationId xmlns:a16="http://schemas.microsoft.com/office/drawing/2014/main" id="{C2C4C7C1-7960-4AB1-A2B8-C8515062F1D2}"/>
              </a:ext>
            </a:extLst>
          </p:cNvPr>
          <p:cNvSpPr txBox="1">
            <a:spLocks/>
          </p:cNvSpPr>
          <p:nvPr/>
        </p:nvSpPr>
        <p:spPr>
          <a:xfrm>
            <a:off x="1090749" y="120831"/>
            <a:ext cx="4711604" cy="617220"/>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sv-SE" dirty="0" err="1"/>
              <a:t>Production</a:t>
            </a:r>
            <a:r>
              <a:rPr lang="sv-SE" dirty="0"/>
              <a:t>/</a:t>
            </a:r>
            <a:r>
              <a:rPr lang="sv-SE" dirty="0" err="1"/>
              <a:t>Factory</a:t>
            </a:r>
            <a:r>
              <a:rPr lang="sv-SE" dirty="0"/>
              <a:t> </a:t>
            </a:r>
            <a:r>
              <a:rPr lang="sv-SE" dirty="0" err="1"/>
              <a:t>Stream</a:t>
            </a:r>
            <a:endParaRPr lang="en-US" dirty="0"/>
          </a:p>
        </p:txBody>
      </p:sp>
      <p:pic>
        <p:nvPicPr>
          <p:cNvPr id="5" name="Picture 4">
            <a:extLst>
              <a:ext uri="{FF2B5EF4-FFF2-40B4-BE49-F238E27FC236}">
                <a16:creationId xmlns:a16="http://schemas.microsoft.com/office/drawing/2014/main" id="{4993CD62-BFC6-46BE-9732-2F983F986EF8}"/>
              </a:ext>
            </a:extLst>
          </p:cNvPr>
          <p:cNvPicPr>
            <a:picLocks noChangeAspect="1"/>
          </p:cNvPicPr>
          <p:nvPr/>
        </p:nvPicPr>
        <p:blipFill>
          <a:blip r:embed="rId2"/>
          <a:stretch>
            <a:fillRect/>
          </a:stretch>
        </p:blipFill>
        <p:spPr>
          <a:xfrm>
            <a:off x="0" y="1038497"/>
            <a:ext cx="9144000" cy="3898067"/>
          </a:xfrm>
          <a:prstGeom prst="rect">
            <a:avLst/>
          </a:prstGeom>
        </p:spPr>
      </p:pic>
    </p:spTree>
    <p:extLst>
      <p:ext uri="{BB962C8B-B14F-4D97-AF65-F5344CB8AC3E}">
        <p14:creationId xmlns:p14="http://schemas.microsoft.com/office/powerpoint/2010/main" val="277401125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err="1"/>
              <a:t>Descriptions</a:t>
            </a:r>
            <a:endParaRPr lang="en-US"/>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t>Job Family Groups and Job Families</a:t>
            </a:r>
          </a:p>
        </p:txBody>
      </p:sp>
    </p:spTree>
    <p:extLst>
      <p:ext uri="{BB962C8B-B14F-4D97-AF65-F5344CB8AC3E}">
        <p14:creationId xmlns:p14="http://schemas.microsoft.com/office/powerpoint/2010/main" val="42351526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3FFC6-C6D8-41FE-AB93-38E3BF6E74D7}"/>
              </a:ext>
            </a:extLst>
          </p:cNvPr>
          <p:cNvSpPr/>
          <p:nvPr/>
        </p:nvSpPr>
        <p:spPr>
          <a:xfrm>
            <a:off x="275480" y="75752"/>
            <a:ext cx="8642742" cy="932539"/>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2DC7661-BC3F-4469-8E46-780A28A3875C}"/>
              </a:ext>
            </a:extLst>
          </p:cNvPr>
          <p:cNvSpPr/>
          <p:nvPr/>
        </p:nvSpPr>
        <p:spPr>
          <a:xfrm>
            <a:off x="7994469" y="1"/>
            <a:ext cx="751114" cy="849086"/>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ktangel: övre hörn rundade 1">
            <a:extLst>
              <a:ext uri="{FF2B5EF4-FFF2-40B4-BE49-F238E27FC236}">
                <a16:creationId xmlns:a16="http://schemas.microsoft.com/office/drawing/2014/main" id="{D0ABE614-E153-44CE-8281-EF444DA73BB5}"/>
              </a:ext>
            </a:extLst>
          </p:cNvPr>
          <p:cNvSpPr/>
          <p:nvPr/>
        </p:nvSpPr>
        <p:spPr>
          <a:xfrm>
            <a:off x="553064" y="634404"/>
            <a:ext cx="7935045" cy="429365"/>
          </a:xfrm>
          <a:prstGeom prst="round2SameRect">
            <a:avLst>
              <a:gd name="adj1" fmla="val 30528"/>
              <a:gd name="adj2" fmla="val 0"/>
            </a:avLst>
          </a:prstGeom>
          <a:solidFill>
            <a:schemeClr val="accent2"/>
          </a:solidFill>
          <a:ln>
            <a:noFill/>
          </a:ln>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J O B    F A M I L Y   G R O U P S</a:t>
            </a:r>
          </a:p>
        </p:txBody>
      </p:sp>
      <p:sp>
        <p:nvSpPr>
          <p:cNvPr id="25" name="Rectangle 24">
            <a:hlinkClick r:id="rId3" action="ppaction://hlinksldjump"/>
            <a:extLst>
              <a:ext uri="{FF2B5EF4-FFF2-40B4-BE49-F238E27FC236}">
                <a16:creationId xmlns:a16="http://schemas.microsoft.com/office/drawing/2014/main" id="{28A59BE4-9044-45F7-B824-B01E44C69989}"/>
              </a:ext>
            </a:extLst>
          </p:cNvPr>
          <p:cNvSpPr/>
          <p:nvPr/>
        </p:nvSpPr>
        <p:spPr>
          <a:xfrm>
            <a:off x="6308284" y="1455311"/>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Project Management</a:t>
            </a:r>
          </a:p>
        </p:txBody>
      </p:sp>
      <p:sp>
        <p:nvSpPr>
          <p:cNvPr id="26" name="Rectangle 25">
            <a:hlinkClick r:id="rId4" action="ppaction://hlinksldjump"/>
            <a:extLst>
              <a:ext uri="{FF2B5EF4-FFF2-40B4-BE49-F238E27FC236}">
                <a16:creationId xmlns:a16="http://schemas.microsoft.com/office/drawing/2014/main" id="{44B08587-96DC-46AC-92B7-2009CA2BEF4C}"/>
              </a:ext>
            </a:extLst>
          </p:cNvPr>
          <p:cNvSpPr/>
          <p:nvPr/>
        </p:nvSpPr>
        <p:spPr>
          <a:xfrm>
            <a:off x="6314862" y="3764347"/>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Human Resources</a:t>
            </a:r>
          </a:p>
        </p:txBody>
      </p:sp>
      <p:sp>
        <p:nvSpPr>
          <p:cNvPr id="30" name="Rectangle 29">
            <a:hlinkClick r:id="rId5" action="ppaction://hlinksldjump"/>
            <a:extLst>
              <a:ext uri="{FF2B5EF4-FFF2-40B4-BE49-F238E27FC236}">
                <a16:creationId xmlns:a16="http://schemas.microsoft.com/office/drawing/2014/main" id="{AD00E29E-872F-4510-B0A4-E6416AF57651}"/>
              </a:ext>
            </a:extLst>
          </p:cNvPr>
          <p:cNvSpPr/>
          <p:nvPr/>
        </p:nvSpPr>
        <p:spPr>
          <a:xfrm>
            <a:off x="553061" y="2032562"/>
            <a:ext cx="2179819" cy="429365"/>
          </a:xfrm>
          <a:prstGeom prst="rect">
            <a:avLst/>
          </a:prstGeom>
          <a:solidFill>
            <a:schemeClr val="bg1">
              <a:lumMod val="95000"/>
            </a:schemeClr>
          </a:solidFill>
          <a:ln w="19050"/>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007D8A"/>
                </a:solidFill>
              </a:rPr>
              <a:t>Brand &amp; Marketing</a:t>
            </a:r>
          </a:p>
        </p:txBody>
      </p:sp>
      <p:sp>
        <p:nvSpPr>
          <p:cNvPr id="31" name="Rectangle 30">
            <a:hlinkClick r:id="rId6" action="ppaction://hlinksldjump"/>
            <a:extLst>
              <a:ext uri="{FF2B5EF4-FFF2-40B4-BE49-F238E27FC236}">
                <a16:creationId xmlns:a16="http://schemas.microsoft.com/office/drawing/2014/main" id="{39D79F08-4F23-4AF6-B901-FF5F31259CE1}"/>
              </a:ext>
            </a:extLst>
          </p:cNvPr>
          <p:cNvSpPr/>
          <p:nvPr/>
        </p:nvSpPr>
        <p:spPr>
          <a:xfrm>
            <a:off x="6308599" y="2027551"/>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IT</a:t>
            </a:r>
          </a:p>
        </p:txBody>
      </p:sp>
      <p:sp>
        <p:nvSpPr>
          <p:cNvPr id="32" name="Rectangle 31">
            <a:hlinkClick r:id="rId7" action="ppaction://hlinksldjump"/>
            <a:extLst>
              <a:ext uri="{FF2B5EF4-FFF2-40B4-BE49-F238E27FC236}">
                <a16:creationId xmlns:a16="http://schemas.microsoft.com/office/drawing/2014/main" id="{DC39D165-16DE-4C21-B47A-140EC3F2491A}"/>
              </a:ext>
            </a:extLst>
          </p:cNvPr>
          <p:cNvSpPr/>
          <p:nvPr/>
        </p:nvSpPr>
        <p:spPr>
          <a:xfrm>
            <a:off x="6308286" y="3185415"/>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Legal</a:t>
            </a:r>
          </a:p>
        </p:txBody>
      </p:sp>
      <p:sp>
        <p:nvSpPr>
          <p:cNvPr id="33" name="Rectangle 32">
            <a:hlinkClick r:id="rId8" action="ppaction://hlinksldjump"/>
            <a:extLst>
              <a:ext uri="{FF2B5EF4-FFF2-40B4-BE49-F238E27FC236}">
                <a16:creationId xmlns:a16="http://schemas.microsoft.com/office/drawing/2014/main" id="{F962F243-F65E-4B82-A6D7-D7E7CA13D9D0}"/>
              </a:ext>
            </a:extLst>
          </p:cNvPr>
          <p:cNvSpPr/>
          <p:nvPr/>
        </p:nvSpPr>
        <p:spPr>
          <a:xfrm>
            <a:off x="553061" y="3190426"/>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R&amp;D</a:t>
            </a:r>
          </a:p>
        </p:txBody>
      </p:sp>
      <p:sp>
        <p:nvSpPr>
          <p:cNvPr id="34" name="Rectangle 33">
            <a:extLst>
              <a:ext uri="{FF2B5EF4-FFF2-40B4-BE49-F238E27FC236}">
                <a16:creationId xmlns:a16="http://schemas.microsoft.com/office/drawing/2014/main" id="{C9FE1478-10A3-42D8-A329-3250100A209F}"/>
              </a:ext>
            </a:extLst>
          </p:cNvPr>
          <p:cNvSpPr/>
          <p:nvPr/>
        </p:nvSpPr>
        <p:spPr>
          <a:xfrm>
            <a:off x="553060" y="3769358"/>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D54C15"/>
                </a:solidFill>
              </a:rPr>
              <a:t>Product </a:t>
            </a:r>
            <a:r>
              <a:rPr lang="en-US" sz="1100" b="1" dirty="0">
                <a:solidFill>
                  <a:srgbClr val="D54C15"/>
                </a:solidFill>
                <a:hlinkClick r:id="rId8" action="ppaction://hlinksldjump"/>
              </a:rPr>
              <a:t>Management</a:t>
            </a:r>
            <a:endParaRPr lang="en-US" sz="1100" b="1" dirty="0">
              <a:solidFill>
                <a:srgbClr val="D54C15"/>
              </a:solidFill>
            </a:endParaRPr>
          </a:p>
        </p:txBody>
      </p:sp>
      <p:sp>
        <p:nvSpPr>
          <p:cNvPr id="35" name="Rectangle 34">
            <a:hlinkClick r:id="rId9" action="ppaction://hlinksldjump"/>
            <a:extLst>
              <a:ext uri="{FF2B5EF4-FFF2-40B4-BE49-F238E27FC236}">
                <a16:creationId xmlns:a16="http://schemas.microsoft.com/office/drawing/2014/main" id="{BBCCB09B-101D-4CEA-9633-8F7B1474FEB4}"/>
              </a:ext>
            </a:extLst>
          </p:cNvPr>
          <p:cNvSpPr/>
          <p:nvPr/>
        </p:nvSpPr>
        <p:spPr>
          <a:xfrm>
            <a:off x="553064" y="1453630"/>
            <a:ext cx="2179819" cy="429365"/>
          </a:xfrm>
          <a:prstGeom prst="rect">
            <a:avLst/>
          </a:prstGeom>
          <a:solidFill>
            <a:schemeClr val="bg1">
              <a:lumMod val="95000"/>
            </a:schemeClr>
          </a:solidFill>
          <a:ln w="19050"/>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007D8A"/>
                </a:solidFill>
              </a:rPr>
              <a:t>Sales &amp; Customer Care</a:t>
            </a:r>
          </a:p>
        </p:txBody>
      </p:sp>
      <p:sp>
        <p:nvSpPr>
          <p:cNvPr id="38" name="Rectangle 37">
            <a:hlinkClick r:id="rId10" action="ppaction://hlinksldjump"/>
            <a:extLst>
              <a:ext uri="{FF2B5EF4-FFF2-40B4-BE49-F238E27FC236}">
                <a16:creationId xmlns:a16="http://schemas.microsoft.com/office/drawing/2014/main" id="{8BCE1845-3F70-4071-AD2A-3BD8D12ED685}"/>
              </a:ext>
            </a:extLst>
          </p:cNvPr>
          <p:cNvSpPr/>
          <p:nvPr/>
        </p:nvSpPr>
        <p:spPr>
          <a:xfrm>
            <a:off x="553061" y="2611494"/>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Design</a:t>
            </a:r>
          </a:p>
        </p:txBody>
      </p:sp>
      <p:sp>
        <p:nvSpPr>
          <p:cNvPr id="39" name="Rectangle 38">
            <a:hlinkClick r:id="rId11" action="ppaction://hlinksldjump"/>
            <a:extLst>
              <a:ext uri="{FF2B5EF4-FFF2-40B4-BE49-F238E27FC236}">
                <a16:creationId xmlns:a16="http://schemas.microsoft.com/office/drawing/2014/main" id="{EEA1B61A-3A1F-4FF0-BDB4-4D044AAD0504}"/>
              </a:ext>
            </a:extLst>
          </p:cNvPr>
          <p:cNvSpPr/>
          <p:nvPr/>
        </p:nvSpPr>
        <p:spPr>
          <a:xfrm>
            <a:off x="6308287" y="2606483"/>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Finance</a:t>
            </a:r>
          </a:p>
        </p:txBody>
      </p:sp>
      <p:sp>
        <p:nvSpPr>
          <p:cNvPr id="37" name="Rectangle 36">
            <a:hlinkClick r:id="rId12" action="ppaction://hlinksldjump"/>
            <a:extLst>
              <a:ext uri="{FF2B5EF4-FFF2-40B4-BE49-F238E27FC236}">
                <a16:creationId xmlns:a16="http://schemas.microsoft.com/office/drawing/2014/main" id="{4AE1FC6E-159B-453D-9A55-CDF6E9F0E86E}"/>
              </a:ext>
            </a:extLst>
          </p:cNvPr>
          <p:cNvSpPr/>
          <p:nvPr/>
        </p:nvSpPr>
        <p:spPr>
          <a:xfrm>
            <a:off x="3430671" y="2606483"/>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D54C15"/>
                </a:solidFill>
              </a:rPr>
              <a:t>Supply Chain &amp; </a:t>
            </a:r>
            <a:r>
              <a:rPr lang="en-US" sz="1100" b="1">
                <a:solidFill>
                  <a:srgbClr val="D54C15"/>
                </a:solidFill>
              </a:rPr>
              <a:t>Warehouse</a:t>
            </a:r>
            <a:endParaRPr lang="en-US" sz="1100" b="1" dirty="0">
              <a:solidFill>
                <a:srgbClr val="D54C15"/>
              </a:solidFill>
            </a:endParaRPr>
          </a:p>
        </p:txBody>
      </p:sp>
      <p:sp>
        <p:nvSpPr>
          <p:cNvPr id="40" name="Rectangle 39">
            <a:hlinkClick r:id="rId13" action="ppaction://hlinksldjump"/>
            <a:extLst>
              <a:ext uri="{FF2B5EF4-FFF2-40B4-BE49-F238E27FC236}">
                <a16:creationId xmlns:a16="http://schemas.microsoft.com/office/drawing/2014/main" id="{F9625678-D482-4696-8DCE-291356820E0F}"/>
              </a:ext>
            </a:extLst>
          </p:cNvPr>
          <p:cNvSpPr/>
          <p:nvPr/>
        </p:nvSpPr>
        <p:spPr>
          <a:xfrm>
            <a:off x="3430672" y="1453630"/>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Manufacturing</a:t>
            </a:r>
          </a:p>
        </p:txBody>
      </p:sp>
      <p:sp>
        <p:nvSpPr>
          <p:cNvPr id="41" name="Rectangle 40">
            <a:hlinkClick r:id="rId14" action="ppaction://hlinksldjump"/>
            <a:extLst>
              <a:ext uri="{FF2B5EF4-FFF2-40B4-BE49-F238E27FC236}">
                <a16:creationId xmlns:a16="http://schemas.microsoft.com/office/drawing/2014/main" id="{37E53C92-1C2A-4C78-8D72-BA10DCA5DCFE}"/>
              </a:ext>
            </a:extLst>
          </p:cNvPr>
          <p:cNvSpPr/>
          <p:nvPr/>
        </p:nvSpPr>
        <p:spPr>
          <a:xfrm>
            <a:off x="3430674" y="3190426"/>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Quality</a:t>
            </a:r>
          </a:p>
        </p:txBody>
      </p:sp>
      <p:sp>
        <p:nvSpPr>
          <p:cNvPr id="42" name="Rectangle 41">
            <a:hlinkClick r:id="rId15" action="ppaction://hlinksldjump"/>
            <a:extLst>
              <a:ext uri="{FF2B5EF4-FFF2-40B4-BE49-F238E27FC236}">
                <a16:creationId xmlns:a16="http://schemas.microsoft.com/office/drawing/2014/main" id="{5E3E7679-3D5D-4D2A-8D83-FAAB6B64426B}"/>
              </a:ext>
            </a:extLst>
          </p:cNvPr>
          <p:cNvSpPr/>
          <p:nvPr/>
        </p:nvSpPr>
        <p:spPr>
          <a:xfrm>
            <a:off x="3430670" y="2034656"/>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Sourcing</a:t>
            </a:r>
          </a:p>
        </p:txBody>
      </p:sp>
      <p:sp>
        <p:nvSpPr>
          <p:cNvPr id="21" name="Rectangle 20">
            <a:hlinkClick r:id="rId16" action="ppaction://hlinksldjump"/>
            <a:extLst>
              <a:ext uri="{FF2B5EF4-FFF2-40B4-BE49-F238E27FC236}">
                <a16:creationId xmlns:a16="http://schemas.microsoft.com/office/drawing/2014/main" id="{80A3CC36-A33A-4346-BFD8-127C459F4115}"/>
              </a:ext>
            </a:extLst>
          </p:cNvPr>
          <p:cNvSpPr/>
          <p:nvPr/>
        </p:nvSpPr>
        <p:spPr>
          <a:xfrm>
            <a:off x="3430673" y="3769357"/>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chemeClr val="accent4">
                    <a:lumMod val="75000"/>
                  </a:schemeClr>
                </a:solidFill>
              </a:rPr>
              <a:t>General Management</a:t>
            </a:r>
          </a:p>
        </p:txBody>
      </p:sp>
    </p:spTree>
    <p:extLst>
      <p:ext uri="{BB962C8B-B14F-4D97-AF65-F5344CB8AC3E}">
        <p14:creationId xmlns:p14="http://schemas.microsoft.com/office/powerpoint/2010/main" val="155056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hlinkClick r:id="rId3" action="ppaction://hlinksldjump"/>
            <a:extLst>
              <a:ext uri="{FF2B5EF4-FFF2-40B4-BE49-F238E27FC236}">
                <a16:creationId xmlns:a16="http://schemas.microsoft.com/office/drawing/2014/main" id="{9AB51895-C5F6-43E6-A979-A7D9886FEC33}"/>
              </a:ext>
            </a:extLst>
          </p:cNvPr>
          <p:cNvSpPr/>
          <p:nvPr/>
        </p:nvSpPr>
        <p:spPr>
          <a:xfrm>
            <a:off x="5516024" y="2561188"/>
            <a:ext cx="914400" cy="365760"/>
          </a:xfrm>
          <a:prstGeom prst="rect">
            <a:avLst/>
          </a:prstGeom>
          <a:ln>
            <a:solidFill>
              <a:srgbClr val="97BF0D"/>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Project Management</a:t>
            </a:r>
            <a:endParaRPr lang="en-US" sz="700">
              <a:solidFill>
                <a:schemeClr val="tx1"/>
              </a:solidFill>
              <a:latin typeface="Arial Black" panose="020B0A04020102020204" pitchFamily="34" charset="0"/>
            </a:endParaRPr>
          </a:p>
        </p:txBody>
      </p:sp>
      <p:sp>
        <p:nvSpPr>
          <p:cNvPr id="54" name="Callout: Double Bent Line with Border and Accent Bar 53">
            <a:extLst>
              <a:ext uri="{FF2B5EF4-FFF2-40B4-BE49-F238E27FC236}">
                <a16:creationId xmlns:a16="http://schemas.microsoft.com/office/drawing/2014/main" id="{DD5D2C25-CC38-4A80-A60B-8ABF68710B73}"/>
              </a:ext>
            </a:extLst>
          </p:cNvPr>
          <p:cNvSpPr/>
          <p:nvPr/>
        </p:nvSpPr>
        <p:spPr>
          <a:xfrm>
            <a:off x="5827171" y="3220758"/>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General </a:t>
            </a:r>
            <a:br>
              <a:rPr lang="sv-SE" sz="500" dirty="0"/>
            </a:br>
            <a:r>
              <a:rPr lang="sv-SE" sz="500" dirty="0"/>
              <a:t>PMO</a:t>
            </a:r>
          </a:p>
          <a:p>
            <a:pPr algn="ctr"/>
            <a:endParaRPr lang="sv-SE" sz="500" dirty="0"/>
          </a:p>
          <a:p>
            <a:pPr algn="ctr"/>
            <a:endParaRPr lang="sv-SE" sz="500" dirty="0"/>
          </a:p>
          <a:p>
            <a:pPr algn="ctr"/>
            <a:endParaRPr lang="sv-SE" sz="500" dirty="0"/>
          </a:p>
          <a:p>
            <a:pPr algn="ctr"/>
            <a:r>
              <a:rPr lang="sv-SE" sz="500" dirty="0"/>
              <a:t>Specialist PMO</a:t>
            </a:r>
          </a:p>
        </p:txBody>
      </p:sp>
      <p:sp>
        <p:nvSpPr>
          <p:cNvPr id="7" name="Rectangle 6">
            <a:extLst>
              <a:ext uri="{FF2B5EF4-FFF2-40B4-BE49-F238E27FC236}">
                <a16:creationId xmlns:a16="http://schemas.microsoft.com/office/drawing/2014/main" id="{6E640EE6-ED94-4DF9-A101-0B53E125AAAC}"/>
              </a:ext>
            </a:extLst>
          </p:cNvPr>
          <p:cNvSpPr/>
          <p:nvPr/>
        </p:nvSpPr>
        <p:spPr>
          <a:xfrm>
            <a:off x="260181" y="24754"/>
            <a:ext cx="8623638" cy="100270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allout: Double Bent Line with Border and Accent Bar 4">
            <a:extLst>
              <a:ext uri="{FF2B5EF4-FFF2-40B4-BE49-F238E27FC236}">
                <a16:creationId xmlns:a16="http://schemas.microsoft.com/office/drawing/2014/main" id="{49936FC0-4DAE-4C9C-A464-483419747739}"/>
              </a:ext>
            </a:extLst>
          </p:cNvPr>
          <p:cNvSpPr/>
          <p:nvPr/>
        </p:nvSpPr>
        <p:spPr>
          <a:xfrm>
            <a:off x="1058384"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Account</a:t>
            </a:r>
            <a:r>
              <a:rPr lang="sv-SE" sz="500" dirty="0"/>
              <a:t> &amp; Channel management</a:t>
            </a:r>
          </a:p>
          <a:p>
            <a:pPr algn="ctr"/>
            <a:endParaRPr lang="sv-SE" sz="500" dirty="0"/>
          </a:p>
          <a:p>
            <a:pPr algn="ctr"/>
            <a:r>
              <a:rPr lang="sv-SE" sz="500" dirty="0" err="1"/>
              <a:t>Sales</a:t>
            </a:r>
            <a:r>
              <a:rPr lang="sv-SE" sz="500" dirty="0"/>
              <a:t> Operation</a:t>
            </a:r>
          </a:p>
          <a:p>
            <a:pPr algn="ctr"/>
            <a:endParaRPr lang="sv-SE" sz="500" dirty="0"/>
          </a:p>
          <a:p>
            <a:pPr algn="ctr"/>
            <a:endParaRPr lang="sv-SE" sz="500" dirty="0"/>
          </a:p>
          <a:p>
            <a:pPr algn="ctr"/>
            <a:r>
              <a:rPr lang="sv-SE" sz="500" dirty="0" err="1"/>
              <a:t>Customer</a:t>
            </a:r>
            <a:r>
              <a:rPr lang="sv-SE" sz="500" dirty="0"/>
              <a:t> Care &amp; Service</a:t>
            </a:r>
            <a:r>
              <a:rPr lang="en-US" sz="500" dirty="0"/>
              <a:t>s</a:t>
            </a:r>
          </a:p>
          <a:p>
            <a:pPr algn="ctr"/>
            <a:endParaRPr lang="en-US" sz="500" dirty="0"/>
          </a:p>
          <a:p>
            <a:pPr algn="ctr"/>
            <a:endParaRPr lang="en-US" sz="500" dirty="0"/>
          </a:p>
          <a:p>
            <a:pPr algn="ctr"/>
            <a:r>
              <a:rPr lang="en-US" sz="500" dirty="0"/>
              <a:t>After Sales</a:t>
            </a:r>
          </a:p>
        </p:txBody>
      </p:sp>
      <p:sp>
        <p:nvSpPr>
          <p:cNvPr id="40" name="Callout: Double Bent Line with Border and Accent Bar 39">
            <a:extLst>
              <a:ext uri="{FF2B5EF4-FFF2-40B4-BE49-F238E27FC236}">
                <a16:creationId xmlns:a16="http://schemas.microsoft.com/office/drawing/2014/main" id="{D9DB6652-DD95-43E9-BAAD-AB45319422CE}"/>
              </a:ext>
            </a:extLst>
          </p:cNvPr>
          <p:cNvSpPr/>
          <p:nvPr/>
        </p:nvSpPr>
        <p:spPr>
          <a:xfrm>
            <a:off x="3085701"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solidFill>
                  <a:schemeClr val="tx1"/>
                </a:solidFill>
              </a:rPr>
              <a:t>Products &amp; Service Management</a:t>
            </a:r>
          </a:p>
          <a:p>
            <a:pPr algn="ctr"/>
            <a:endParaRPr lang="sv-SE" sz="500" dirty="0"/>
          </a:p>
          <a:p>
            <a:pPr algn="ctr"/>
            <a:endParaRPr lang="sv-SE" sz="500" dirty="0"/>
          </a:p>
          <a:p>
            <a:pPr algn="ctr"/>
            <a:endParaRPr lang="sv-SE" sz="500" dirty="0"/>
          </a:p>
          <a:p>
            <a:pPr algn="ctr"/>
            <a:endParaRPr lang="sv-SE" sz="500" dirty="0"/>
          </a:p>
          <a:p>
            <a:pPr algn="ctr"/>
            <a:r>
              <a:rPr lang="sv-SE" sz="500" dirty="0"/>
              <a:t>Product </a:t>
            </a:r>
            <a:r>
              <a:rPr lang="sv-SE" sz="500" dirty="0" err="1"/>
              <a:t>Application</a:t>
            </a:r>
            <a:r>
              <a:rPr lang="sv-SE" sz="500" dirty="0"/>
              <a:t> &amp; </a:t>
            </a:r>
            <a:r>
              <a:rPr lang="sv-SE" sz="500" dirty="0" err="1"/>
              <a:t>Specificaiton</a:t>
            </a:r>
            <a:endParaRPr lang="en-US" sz="500" dirty="0"/>
          </a:p>
        </p:txBody>
      </p:sp>
      <p:sp>
        <p:nvSpPr>
          <p:cNvPr id="47" name="Callout: Double Bent Line with Border and Accent Bar 46">
            <a:extLst>
              <a:ext uri="{FF2B5EF4-FFF2-40B4-BE49-F238E27FC236}">
                <a16:creationId xmlns:a16="http://schemas.microsoft.com/office/drawing/2014/main" id="{93305664-59FA-4C97-A1E0-C6C4EA9F2F67}"/>
              </a:ext>
            </a:extLst>
          </p:cNvPr>
          <p:cNvSpPr/>
          <p:nvPr/>
        </p:nvSpPr>
        <p:spPr>
          <a:xfrm>
            <a:off x="2076576"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SW/HW </a:t>
            </a:r>
            <a:r>
              <a:rPr lang="sv-SE" sz="500" dirty="0" err="1"/>
              <a:t>Engineering</a:t>
            </a:r>
            <a:endParaRPr lang="sv-SE" sz="500" dirty="0"/>
          </a:p>
          <a:p>
            <a:pPr algn="ctr"/>
            <a:endParaRPr lang="sv-SE" sz="500" dirty="0"/>
          </a:p>
          <a:p>
            <a:pPr algn="ctr"/>
            <a:endParaRPr lang="sv-SE" sz="500" dirty="0"/>
          </a:p>
          <a:p>
            <a:pPr algn="ctr"/>
            <a:r>
              <a:rPr lang="sv-SE" sz="500" dirty="0" err="1"/>
              <a:t>Mechanical</a:t>
            </a:r>
            <a:r>
              <a:rPr lang="sv-SE" sz="500" dirty="0"/>
              <a:t> </a:t>
            </a:r>
            <a:r>
              <a:rPr lang="sv-SE" sz="500" dirty="0" err="1"/>
              <a:t>Engineering</a:t>
            </a:r>
            <a:endParaRPr lang="sv-SE" sz="500" dirty="0"/>
          </a:p>
          <a:p>
            <a:pPr algn="ctr"/>
            <a:endParaRPr lang="sv-SE" sz="500" dirty="0"/>
          </a:p>
          <a:p>
            <a:pPr algn="ctr"/>
            <a:endParaRPr lang="sv-SE" sz="500" dirty="0"/>
          </a:p>
          <a:p>
            <a:pPr algn="ctr"/>
            <a:r>
              <a:rPr lang="sv-SE" sz="500" dirty="0"/>
              <a:t>System </a:t>
            </a:r>
            <a:r>
              <a:rPr lang="sv-SE" sz="500" dirty="0" err="1"/>
              <a:t>Engineering</a:t>
            </a:r>
            <a:endParaRPr lang="sv-SE" sz="500" dirty="0"/>
          </a:p>
          <a:p>
            <a:pPr algn="ctr"/>
            <a:endParaRPr lang="sv-SE" sz="500" dirty="0"/>
          </a:p>
          <a:p>
            <a:pPr algn="ctr"/>
            <a:endParaRPr lang="sv-SE" sz="500" dirty="0"/>
          </a:p>
          <a:p>
            <a:pPr algn="ctr"/>
            <a:r>
              <a:rPr lang="sv-SE" sz="500" dirty="0" err="1"/>
              <a:t>Verification</a:t>
            </a:r>
            <a:r>
              <a:rPr lang="sv-SE" sz="500" dirty="0"/>
              <a:t> </a:t>
            </a:r>
            <a:r>
              <a:rPr lang="sv-SE" sz="500" dirty="0" err="1"/>
              <a:t>Engineering</a:t>
            </a:r>
            <a:endParaRPr lang="sv-SE" sz="500" dirty="0"/>
          </a:p>
          <a:p>
            <a:pPr algn="ctr"/>
            <a:endParaRPr lang="sv-SE" sz="500" dirty="0"/>
          </a:p>
          <a:p>
            <a:pPr algn="ctr"/>
            <a:endParaRPr lang="sv-SE" sz="500" dirty="0"/>
          </a:p>
          <a:p>
            <a:pPr algn="ctr"/>
            <a:r>
              <a:rPr lang="sv-SE" sz="500" dirty="0"/>
              <a:t>Specialist </a:t>
            </a:r>
            <a:r>
              <a:rPr lang="sv-SE" sz="500" dirty="0" err="1"/>
              <a:t>Engineering</a:t>
            </a:r>
            <a:endParaRPr lang="sv-SE" sz="500" dirty="0"/>
          </a:p>
        </p:txBody>
      </p:sp>
      <p:sp>
        <p:nvSpPr>
          <p:cNvPr id="48" name="Callout: Double Bent Line with Border and Accent Bar 47">
            <a:extLst>
              <a:ext uri="{FF2B5EF4-FFF2-40B4-BE49-F238E27FC236}">
                <a16:creationId xmlns:a16="http://schemas.microsoft.com/office/drawing/2014/main" id="{89444FBE-E6A7-4C66-96EA-A124EF19E4FF}"/>
              </a:ext>
            </a:extLst>
          </p:cNvPr>
          <p:cNvSpPr/>
          <p:nvPr/>
        </p:nvSpPr>
        <p:spPr>
          <a:xfrm>
            <a:off x="4074088"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SCM Planning &amp; Operations</a:t>
            </a:r>
          </a:p>
          <a:p>
            <a:pPr algn="ctr"/>
            <a:endParaRPr lang="sv-SE" sz="500" dirty="0"/>
          </a:p>
          <a:p>
            <a:pPr algn="ctr"/>
            <a:endParaRPr lang="sv-SE" sz="500" dirty="0"/>
          </a:p>
          <a:p>
            <a:pPr algn="ctr"/>
            <a:r>
              <a:rPr lang="sv-SE" sz="500" dirty="0"/>
              <a:t>SCM </a:t>
            </a:r>
            <a:r>
              <a:rPr lang="sv-SE" sz="500" dirty="0" err="1"/>
              <a:t>Demand</a:t>
            </a:r>
            <a:endParaRPr lang="sv-SE" sz="500" dirty="0"/>
          </a:p>
          <a:p>
            <a:pPr algn="ctr"/>
            <a:endParaRPr lang="sv-SE" sz="500" dirty="0"/>
          </a:p>
          <a:p>
            <a:pPr algn="ctr"/>
            <a:endParaRPr lang="sv-SE" sz="500" dirty="0"/>
          </a:p>
          <a:p>
            <a:pPr algn="ctr"/>
            <a:r>
              <a:rPr lang="sv-SE" sz="500" dirty="0" err="1"/>
              <a:t>Logistics</a:t>
            </a:r>
            <a:r>
              <a:rPr lang="sv-SE" sz="500" dirty="0"/>
              <a:t>, </a:t>
            </a:r>
            <a:r>
              <a:rPr lang="sv-SE" sz="500" dirty="0" err="1"/>
              <a:t>Warehouse</a:t>
            </a:r>
            <a:r>
              <a:rPr lang="sv-SE" sz="500" dirty="0"/>
              <a:t> &amp; Distribution</a:t>
            </a:r>
            <a:endParaRPr lang="en-US" sz="500" dirty="0"/>
          </a:p>
        </p:txBody>
      </p:sp>
      <p:sp>
        <p:nvSpPr>
          <p:cNvPr id="50" name="Callout: Double Bent Line with Border and Accent Bar 49">
            <a:extLst>
              <a:ext uri="{FF2B5EF4-FFF2-40B4-BE49-F238E27FC236}">
                <a16:creationId xmlns:a16="http://schemas.microsoft.com/office/drawing/2014/main" id="{A17A6B35-B04A-47D7-9518-35CB32A4E3B3}"/>
              </a:ext>
            </a:extLst>
          </p:cNvPr>
          <p:cNvSpPr/>
          <p:nvPr/>
        </p:nvSpPr>
        <p:spPr>
          <a:xfrm>
            <a:off x="5071844" y="249424"/>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IT </a:t>
            </a:r>
            <a:r>
              <a:rPr lang="sv-SE" sz="500" dirty="0" err="1"/>
              <a:t>Architecture</a:t>
            </a:r>
            <a:endParaRPr lang="sv-SE" sz="500" dirty="0"/>
          </a:p>
          <a:p>
            <a:pPr algn="ctr"/>
            <a:endParaRPr lang="sv-SE" sz="500" dirty="0"/>
          </a:p>
          <a:p>
            <a:pPr algn="ctr"/>
            <a:endParaRPr lang="sv-SE" sz="500" dirty="0"/>
          </a:p>
          <a:p>
            <a:pPr algn="ctr"/>
            <a:r>
              <a:rPr lang="sv-SE" sz="500" dirty="0"/>
              <a:t>IT Development</a:t>
            </a:r>
          </a:p>
          <a:p>
            <a:pPr algn="ctr"/>
            <a:endParaRPr lang="sv-SE" sz="500" dirty="0"/>
          </a:p>
          <a:p>
            <a:pPr algn="ctr"/>
            <a:endParaRPr lang="sv-SE" sz="500" dirty="0"/>
          </a:p>
          <a:p>
            <a:pPr algn="ctr"/>
            <a:r>
              <a:rPr lang="sv-SE" sz="500" dirty="0"/>
              <a:t>IT Business Integration</a:t>
            </a:r>
          </a:p>
          <a:p>
            <a:pPr algn="ctr"/>
            <a:endParaRPr lang="sv-SE" sz="500" dirty="0"/>
          </a:p>
          <a:p>
            <a:pPr algn="ctr"/>
            <a:endParaRPr lang="sv-SE" sz="500" dirty="0"/>
          </a:p>
          <a:p>
            <a:pPr algn="ctr"/>
            <a:r>
              <a:rPr lang="sv-SE" sz="500" dirty="0"/>
              <a:t>IT </a:t>
            </a:r>
            <a:r>
              <a:rPr lang="sv-SE" sz="500" dirty="0" err="1"/>
              <a:t>Security</a:t>
            </a:r>
            <a:r>
              <a:rPr lang="sv-SE" sz="500" dirty="0"/>
              <a:t> &amp; Risk</a:t>
            </a:r>
          </a:p>
          <a:p>
            <a:pPr algn="ctr"/>
            <a:endParaRPr lang="sv-SE" sz="500" dirty="0"/>
          </a:p>
          <a:p>
            <a:pPr algn="ctr"/>
            <a:r>
              <a:rPr lang="sv-SE" sz="500" dirty="0" err="1"/>
              <a:t>Analytics</a:t>
            </a:r>
            <a:endParaRPr lang="en-US" sz="500" dirty="0"/>
          </a:p>
        </p:txBody>
      </p:sp>
      <p:sp>
        <p:nvSpPr>
          <p:cNvPr id="51" name="Callout: Double Bent Line with Border and Accent Bar 50">
            <a:extLst>
              <a:ext uri="{FF2B5EF4-FFF2-40B4-BE49-F238E27FC236}">
                <a16:creationId xmlns:a16="http://schemas.microsoft.com/office/drawing/2014/main" id="{EFBDCBEA-37D0-48FB-A9CA-19C801F89CA4}"/>
              </a:ext>
            </a:extLst>
          </p:cNvPr>
          <p:cNvSpPr/>
          <p:nvPr/>
        </p:nvSpPr>
        <p:spPr>
          <a:xfrm>
            <a:off x="6080969" y="249424"/>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Finance</a:t>
            </a:r>
            <a:r>
              <a:rPr lang="sv-SE" sz="500" dirty="0"/>
              <a:t> Generalist</a:t>
            </a:r>
          </a:p>
          <a:p>
            <a:pPr algn="ctr"/>
            <a:endParaRPr lang="sv-SE" sz="500" dirty="0"/>
          </a:p>
          <a:p>
            <a:pPr algn="ctr"/>
            <a:endParaRPr lang="sv-SE" sz="500" dirty="0"/>
          </a:p>
          <a:p>
            <a:pPr algn="ctr"/>
            <a:r>
              <a:rPr lang="sv-SE" sz="500" dirty="0" err="1"/>
              <a:t>Controlling</a:t>
            </a:r>
            <a:endParaRPr lang="sv-SE" sz="500" dirty="0"/>
          </a:p>
          <a:p>
            <a:pPr algn="ctr"/>
            <a:endParaRPr lang="sv-SE" sz="500" dirty="0"/>
          </a:p>
          <a:p>
            <a:pPr algn="ctr"/>
            <a:endParaRPr lang="sv-SE" sz="500" dirty="0"/>
          </a:p>
          <a:p>
            <a:pPr algn="ctr"/>
            <a:r>
              <a:rPr lang="sv-SE" sz="500" dirty="0" err="1"/>
              <a:t>Finance</a:t>
            </a:r>
            <a:r>
              <a:rPr lang="sv-SE" sz="500" dirty="0"/>
              <a:t> Specialist</a:t>
            </a:r>
          </a:p>
          <a:p>
            <a:pPr algn="ctr"/>
            <a:endParaRPr lang="sv-SE" sz="500" dirty="0"/>
          </a:p>
          <a:p>
            <a:pPr algn="ctr"/>
            <a:endParaRPr lang="sv-SE" sz="500" dirty="0"/>
          </a:p>
          <a:p>
            <a:pPr algn="ctr"/>
            <a:r>
              <a:rPr lang="sv-SE" sz="500" dirty="0" err="1"/>
              <a:t>Accounting</a:t>
            </a:r>
            <a:endParaRPr lang="sv-SE" sz="500" dirty="0"/>
          </a:p>
        </p:txBody>
      </p:sp>
      <p:sp>
        <p:nvSpPr>
          <p:cNvPr id="76" name="Rectangle 75">
            <a:hlinkClick r:id="rId4" action="ppaction://hlinksldjump"/>
            <a:extLst>
              <a:ext uri="{FF2B5EF4-FFF2-40B4-BE49-F238E27FC236}">
                <a16:creationId xmlns:a16="http://schemas.microsoft.com/office/drawing/2014/main" id="{F9DD29FE-5F50-476D-8DBC-3C541F0D523D}"/>
              </a:ext>
            </a:extLst>
          </p:cNvPr>
          <p:cNvSpPr/>
          <p:nvPr/>
        </p:nvSpPr>
        <p:spPr>
          <a:xfrm>
            <a:off x="3973953" y="2042463"/>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Supply </a:t>
            </a:r>
            <a:r>
              <a:rPr lang="sv-SE" sz="700" err="1">
                <a:solidFill>
                  <a:schemeClr val="tx1"/>
                </a:solidFill>
                <a:latin typeface="Arial Black" panose="020B0A04020102020204" pitchFamily="34" charset="0"/>
              </a:rPr>
              <a:t>Chain</a:t>
            </a:r>
            <a:r>
              <a:rPr lang="en-US" sz="700">
                <a:solidFill>
                  <a:schemeClr val="tx1"/>
                </a:solidFill>
                <a:latin typeface="Arial Black" panose="020B0A04020102020204" pitchFamily="34" charset="0"/>
              </a:rPr>
              <a:t> &amp; Warehouse</a:t>
            </a:r>
          </a:p>
        </p:txBody>
      </p:sp>
      <p:sp>
        <p:nvSpPr>
          <p:cNvPr id="77" name="Rectangle 76">
            <a:hlinkClick r:id="rId5" action="ppaction://hlinksldjump"/>
            <a:extLst>
              <a:ext uri="{FF2B5EF4-FFF2-40B4-BE49-F238E27FC236}">
                <a16:creationId xmlns:a16="http://schemas.microsoft.com/office/drawing/2014/main" id="{6C087677-2D9D-4C7C-831C-EA1B962A9417}"/>
              </a:ext>
            </a:extLst>
          </p:cNvPr>
          <p:cNvSpPr/>
          <p:nvPr/>
        </p:nvSpPr>
        <p:spPr>
          <a:xfrm>
            <a:off x="4499204" y="2561188"/>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err="1">
                <a:solidFill>
                  <a:schemeClr val="tx1"/>
                </a:solidFill>
                <a:latin typeface="Arial Black" panose="020B0A04020102020204" pitchFamily="34" charset="0"/>
              </a:rPr>
              <a:t>Sourcing</a:t>
            </a:r>
            <a:endParaRPr lang="en-US" sz="700">
              <a:solidFill>
                <a:schemeClr val="tx1"/>
              </a:solidFill>
              <a:latin typeface="Arial Black" panose="020B0A04020102020204" pitchFamily="34" charset="0"/>
            </a:endParaRPr>
          </a:p>
        </p:txBody>
      </p:sp>
      <p:sp>
        <p:nvSpPr>
          <p:cNvPr id="79" name="Rectangle 78">
            <a:hlinkClick r:id="rId6" action="ppaction://hlinksldjump"/>
            <a:extLst>
              <a:ext uri="{FF2B5EF4-FFF2-40B4-BE49-F238E27FC236}">
                <a16:creationId xmlns:a16="http://schemas.microsoft.com/office/drawing/2014/main" id="{5DF3624D-B89D-4895-BC15-B356F31C842E}"/>
              </a:ext>
            </a:extLst>
          </p:cNvPr>
          <p:cNvSpPr/>
          <p:nvPr/>
        </p:nvSpPr>
        <p:spPr>
          <a:xfrm>
            <a:off x="4994447" y="2042463"/>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IT</a:t>
            </a:r>
            <a:endParaRPr lang="en-US" sz="700">
              <a:solidFill>
                <a:schemeClr val="tx1"/>
              </a:solidFill>
              <a:latin typeface="Arial Black" panose="020B0A04020102020204" pitchFamily="34" charset="0"/>
            </a:endParaRPr>
          </a:p>
        </p:txBody>
      </p:sp>
      <p:sp>
        <p:nvSpPr>
          <p:cNvPr id="80" name="Rectangle 79">
            <a:hlinkClick r:id="rId7" action="ppaction://hlinksldjump"/>
            <a:extLst>
              <a:ext uri="{FF2B5EF4-FFF2-40B4-BE49-F238E27FC236}">
                <a16:creationId xmlns:a16="http://schemas.microsoft.com/office/drawing/2014/main" id="{F23693B9-8400-4145-948B-20CC35E9D8E8}"/>
              </a:ext>
            </a:extLst>
          </p:cNvPr>
          <p:cNvSpPr/>
          <p:nvPr/>
        </p:nvSpPr>
        <p:spPr>
          <a:xfrm>
            <a:off x="2466236" y="2561188"/>
            <a:ext cx="914400" cy="365760"/>
          </a:xfrm>
          <a:prstGeom prst="rect">
            <a:avLst/>
          </a:prstGeom>
          <a:ln>
            <a:solidFill>
              <a:srgbClr val="EA632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b="1" err="1">
                <a:solidFill>
                  <a:schemeClr val="tx1"/>
                </a:solidFill>
                <a:latin typeface="Arial Black" panose="020B0A04020102020204" pitchFamily="34" charset="0"/>
              </a:rPr>
              <a:t>Quality</a:t>
            </a:r>
            <a:endParaRPr lang="en-US" sz="700" b="1">
              <a:solidFill>
                <a:schemeClr val="tx1"/>
              </a:solidFill>
              <a:latin typeface="Arial Black" panose="020B0A04020102020204" pitchFamily="34" charset="0"/>
            </a:endParaRPr>
          </a:p>
        </p:txBody>
      </p:sp>
      <p:sp>
        <p:nvSpPr>
          <p:cNvPr id="83" name="Rectangle 82">
            <a:hlinkClick r:id="rId8" action="ppaction://hlinksldjump"/>
            <a:extLst>
              <a:ext uri="{FF2B5EF4-FFF2-40B4-BE49-F238E27FC236}">
                <a16:creationId xmlns:a16="http://schemas.microsoft.com/office/drawing/2014/main" id="{FE869D45-F293-49BF-BB53-0BF9A733523C}"/>
              </a:ext>
            </a:extLst>
          </p:cNvPr>
          <p:cNvSpPr/>
          <p:nvPr/>
        </p:nvSpPr>
        <p:spPr>
          <a:xfrm>
            <a:off x="6540192" y="2561188"/>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Legal</a:t>
            </a:r>
            <a:endParaRPr lang="en-US" sz="700">
              <a:solidFill>
                <a:schemeClr val="tx1"/>
              </a:solidFill>
              <a:latin typeface="Arial Black" panose="020B0A04020102020204" pitchFamily="34" charset="0"/>
            </a:endParaRPr>
          </a:p>
        </p:txBody>
      </p:sp>
      <p:sp>
        <p:nvSpPr>
          <p:cNvPr id="84" name="Rectangle 83">
            <a:hlinkClick r:id="rId9" action="ppaction://hlinksldjump"/>
            <a:extLst>
              <a:ext uri="{FF2B5EF4-FFF2-40B4-BE49-F238E27FC236}">
                <a16:creationId xmlns:a16="http://schemas.microsoft.com/office/drawing/2014/main" id="{536A35CF-B7B6-4B9D-A84F-A5AEAD843BC6}"/>
              </a:ext>
            </a:extLst>
          </p:cNvPr>
          <p:cNvSpPr/>
          <p:nvPr/>
        </p:nvSpPr>
        <p:spPr>
          <a:xfrm>
            <a:off x="418737" y="2561188"/>
            <a:ext cx="914400" cy="36576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Brand &amp; Marketing</a:t>
            </a:r>
          </a:p>
        </p:txBody>
      </p:sp>
      <p:sp>
        <p:nvSpPr>
          <p:cNvPr id="85" name="Rectangle 84">
            <a:hlinkClick r:id="rId10" action="ppaction://hlinksldjump"/>
            <a:extLst>
              <a:ext uri="{FF2B5EF4-FFF2-40B4-BE49-F238E27FC236}">
                <a16:creationId xmlns:a16="http://schemas.microsoft.com/office/drawing/2014/main" id="{BC4279FA-149A-4A58-86DE-25C9842278EE}"/>
              </a:ext>
            </a:extLst>
          </p:cNvPr>
          <p:cNvSpPr/>
          <p:nvPr/>
        </p:nvSpPr>
        <p:spPr>
          <a:xfrm>
            <a:off x="7560689" y="2561188"/>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Human Resources</a:t>
            </a:r>
          </a:p>
        </p:txBody>
      </p:sp>
      <p:sp>
        <p:nvSpPr>
          <p:cNvPr id="86" name="Rectangle 85">
            <a:hlinkClick r:id="rId11" action="ppaction://hlinksldjump"/>
            <a:extLst>
              <a:ext uri="{FF2B5EF4-FFF2-40B4-BE49-F238E27FC236}">
                <a16:creationId xmlns:a16="http://schemas.microsoft.com/office/drawing/2014/main" id="{33A65DBE-7429-4BFD-BA14-F3F906D246E2}"/>
              </a:ext>
            </a:extLst>
          </p:cNvPr>
          <p:cNvSpPr/>
          <p:nvPr/>
        </p:nvSpPr>
        <p:spPr>
          <a:xfrm>
            <a:off x="6014944" y="2042463"/>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Finance</a:t>
            </a:r>
          </a:p>
        </p:txBody>
      </p:sp>
      <p:sp>
        <p:nvSpPr>
          <p:cNvPr id="87" name="Rectangle 86">
            <a:hlinkClick r:id="rId12" action="ppaction://hlinksldjump"/>
            <a:extLst>
              <a:ext uri="{FF2B5EF4-FFF2-40B4-BE49-F238E27FC236}">
                <a16:creationId xmlns:a16="http://schemas.microsoft.com/office/drawing/2014/main" id="{4F5573A6-9E5F-4001-92F6-4DE217DCBD59}"/>
              </a:ext>
            </a:extLst>
          </p:cNvPr>
          <p:cNvSpPr/>
          <p:nvPr/>
        </p:nvSpPr>
        <p:spPr>
          <a:xfrm>
            <a:off x="1965072" y="2042463"/>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R</a:t>
            </a:r>
            <a:r>
              <a:rPr lang="sv-SE" sz="700">
                <a:solidFill>
                  <a:schemeClr val="tx1"/>
                </a:solidFill>
                <a:latin typeface="Arial Black" panose="020B0A04020102020204" pitchFamily="34" charset="0"/>
              </a:rPr>
              <a:t>&amp;</a:t>
            </a:r>
            <a:r>
              <a:rPr lang="en-US" sz="700">
                <a:solidFill>
                  <a:schemeClr val="tx1"/>
                </a:solidFill>
                <a:latin typeface="Arial Black" panose="020B0A04020102020204" pitchFamily="34" charset="0"/>
              </a:rPr>
              <a:t>D</a:t>
            </a:r>
          </a:p>
        </p:txBody>
      </p:sp>
      <p:sp>
        <p:nvSpPr>
          <p:cNvPr id="88" name="Rectangle 87">
            <a:hlinkClick r:id="rId12" action="ppaction://hlinksldjump"/>
            <a:extLst>
              <a:ext uri="{FF2B5EF4-FFF2-40B4-BE49-F238E27FC236}">
                <a16:creationId xmlns:a16="http://schemas.microsoft.com/office/drawing/2014/main" id="{B84866A3-7E9A-4C1A-8351-F3189B7FF599}"/>
              </a:ext>
            </a:extLst>
          </p:cNvPr>
          <p:cNvSpPr/>
          <p:nvPr/>
        </p:nvSpPr>
        <p:spPr>
          <a:xfrm>
            <a:off x="2971846" y="2042463"/>
            <a:ext cx="905382"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dirty="0">
                <a:solidFill>
                  <a:schemeClr val="tx1"/>
                </a:solidFill>
                <a:latin typeface="Arial Black" panose="020B0A04020102020204" pitchFamily="34" charset="0"/>
              </a:rPr>
              <a:t>Product Management</a:t>
            </a:r>
          </a:p>
        </p:txBody>
      </p:sp>
      <p:sp>
        <p:nvSpPr>
          <p:cNvPr id="89" name="Rectangle 88">
            <a:hlinkClick r:id="rId13" action="ppaction://hlinksldjump"/>
            <a:extLst>
              <a:ext uri="{FF2B5EF4-FFF2-40B4-BE49-F238E27FC236}">
                <a16:creationId xmlns:a16="http://schemas.microsoft.com/office/drawing/2014/main" id="{0618EBBA-BA0C-449C-A6F4-8BD764AEBC2C}"/>
              </a:ext>
            </a:extLst>
          </p:cNvPr>
          <p:cNvSpPr/>
          <p:nvPr/>
        </p:nvSpPr>
        <p:spPr>
          <a:xfrm>
            <a:off x="921791" y="2042463"/>
            <a:ext cx="914400" cy="36576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err="1">
                <a:solidFill>
                  <a:schemeClr val="tx1"/>
                </a:solidFill>
                <a:latin typeface="Arial Black" panose="020B0A04020102020204" pitchFamily="34" charset="0"/>
              </a:rPr>
              <a:t>Sales</a:t>
            </a:r>
            <a:r>
              <a:rPr lang="sv-SE" sz="700">
                <a:solidFill>
                  <a:schemeClr val="tx1"/>
                </a:solidFill>
                <a:latin typeface="Arial Black" panose="020B0A04020102020204" pitchFamily="34" charset="0"/>
              </a:rPr>
              <a:t> &amp; Customer Care</a:t>
            </a:r>
            <a:endParaRPr lang="en-US" sz="700">
              <a:solidFill>
                <a:schemeClr val="tx1"/>
              </a:solidFill>
              <a:latin typeface="Arial Black" panose="020B0A04020102020204" pitchFamily="34" charset="0"/>
            </a:endParaRPr>
          </a:p>
        </p:txBody>
      </p:sp>
      <p:sp>
        <p:nvSpPr>
          <p:cNvPr id="90" name="Rectangle 89">
            <a:hlinkClick r:id="rId14" action="ppaction://hlinksldjump"/>
            <a:extLst>
              <a:ext uri="{FF2B5EF4-FFF2-40B4-BE49-F238E27FC236}">
                <a16:creationId xmlns:a16="http://schemas.microsoft.com/office/drawing/2014/main" id="{45E48278-6CA9-4B9B-AFA6-43CBC851A8DB}"/>
              </a:ext>
            </a:extLst>
          </p:cNvPr>
          <p:cNvSpPr/>
          <p:nvPr/>
        </p:nvSpPr>
        <p:spPr>
          <a:xfrm>
            <a:off x="3482384" y="2561188"/>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err="1">
                <a:solidFill>
                  <a:schemeClr val="tx1"/>
                </a:solidFill>
                <a:latin typeface="Arial Black" panose="020B0A04020102020204" pitchFamily="34" charset="0"/>
              </a:rPr>
              <a:t>Manufacturing</a:t>
            </a:r>
            <a:endParaRPr lang="en-US" sz="700">
              <a:solidFill>
                <a:schemeClr val="tx1"/>
              </a:solidFill>
              <a:latin typeface="Arial Black" panose="020B0A04020102020204" pitchFamily="34" charset="0"/>
            </a:endParaRPr>
          </a:p>
        </p:txBody>
      </p:sp>
      <p:sp>
        <p:nvSpPr>
          <p:cNvPr id="91" name="Rectangle 90">
            <a:hlinkClick r:id="rId15" action="ppaction://hlinksldjump"/>
            <a:extLst>
              <a:ext uri="{FF2B5EF4-FFF2-40B4-BE49-F238E27FC236}">
                <a16:creationId xmlns:a16="http://schemas.microsoft.com/office/drawing/2014/main" id="{61E38A13-B238-40F6-AFB2-54470262C588}"/>
              </a:ext>
            </a:extLst>
          </p:cNvPr>
          <p:cNvSpPr/>
          <p:nvPr/>
        </p:nvSpPr>
        <p:spPr>
          <a:xfrm>
            <a:off x="1441107" y="2561188"/>
            <a:ext cx="914400" cy="365760"/>
          </a:xfrm>
          <a:prstGeom prst="rect">
            <a:avLst/>
          </a:prstGeom>
          <a:ln>
            <a:solidFill>
              <a:srgbClr val="EA632D"/>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dirty="0">
                <a:solidFill>
                  <a:schemeClr val="tx1"/>
                </a:solidFill>
                <a:latin typeface="Arial Black" panose="020B0A04020102020204" pitchFamily="34" charset="0"/>
              </a:rPr>
              <a:t>Design</a:t>
            </a:r>
            <a:endParaRPr lang="en-US" sz="700" dirty="0">
              <a:solidFill>
                <a:schemeClr val="tx1"/>
              </a:solidFill>
              <a:latin typeface="Arial Black" panose="020B0A04020102020204" pitchFamily="34" charset="0"/>
            </a:endParaRPr>
          </a:p>
        </p:txBody>
      </p:sp>
      <p:sp>
        <p:nvSpPr>
          <p:cNvPr id="38" name="Callout: Double Bent Line with Border and Accent Bar 37">
            <a:extLst>
              <a:ext uri="{FF2B5EF4-FFF2-40B4-BE49-F238E27FC236}">
                <a16:creationId xmlns:a16="http://schemas.microsoft.com/office/drawing/2014/main" id="{04235EA4-0D4B-499F-8121-1FAB34ABCC41}"/>
              </a:ext>
            </a:extLst>
          </p:cNvPr>
          <p:cNvSpPr/>
          <p:nvPr/>
        </p:nvSpPr>
        <p:spPr>
          <a:xfrm>
            <a:off x="657925" y="3223371"/>
            <a:ext cx="659448"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Marketing Generalist</a:t>
            </a:r>
          </a:p>
          <a:p>
            <a:pPr algn="ctr"/>
            <a:endParaRPr lang="sv-SE" sz="500" dirty="0"/>
          </a:p>
          <a:p>
            <a:pPr algn="ctr"/>
            <a:endParaRPr lang="sv-SE" sz="500" dirty="0"/>
          </a:p>
          <a:p>
            <a:pPr algn="ctr"/>
            <a:r>
              <a:rPr lang="sv-SE" sz="500" dirty="0">
                <a:solidFill>
                  <a:schemeClr val="tx1"/>
                </a:solidFill>
              </a:rPr>
              <a:t>Marketing Communication</a:t>
            </a:r>
          </a:p>
          <a:p>
            <a:pPr algn="ctr"/>
            <a:endParaRPr lang="en-US" sz="500" dirty="0"/>
          </a:p>
          <a:p>
            <a:pPr algn="ctr"/>
            <a:endParaRPr lang="en-US" sz="500" dirty="0"/>
          </a:p>
          <a:p>
            <a:pPr algn="ctr"/>
            <a:r>
              <a:rPr lang="en-US" sz="500" dirty="0"/>
              <a:t>Product </a:t>
            </a:r>
          </a:p>
          <a:p>
            <a:pPr algn="ctr"/>
            <a:r>
              <a:rPr lang="en-US" sz="500" dirty="0"/>
              <a:t>Marketing</a:t>
            </a:r>
          </a:p>
          <a:p>
            <a:pPr algn="ctr"/>
            <a:endParaRPr lang="en-US" sz="500" dirty="0"/>
          </a:p>
          <a:p>
            <a:pPr algn="ctr"/>
            <a:r>
              <a:rPr lang="en-US" sz="500" dirty="0"/>
              <a:t> </a:t>
            </a:r>
          </a:p>
          <a:p>
            <a:pPr algn="ctr"/>
            <a:r>
              <a:rPr lang="en-US" sz="500" dirty="0"/>
              <a:t>Digital Marketing</a:t>
            </a:r>
          </a:p>
          <a:p>
            <a:pPr algn="ctr"/>
            <a:endParaRPr lang="en-US" sz="500" dirty="0"/>
          </a:p>
          <a:p>
            <a:pPr algn="ctr"/>
            <a:endParaRPr lang="en-US" sz="500" dirty="0"/>
          </a:p>
          <a:p>
            <a:pPr algn="ctr"/>
            <a:r>
              <a:rPr lang="en-US" sz="500" dirty="0"/>
              <a:t>Market Research &amp; Insights</a:t>
            </a:r>
          </a:p>
        </p:txBody>
      </p:sp>
      <p:sp>
        <p:nvSpPr>
          <p:cNvPr id="52" name="Callout: Double Bent Line with Border and Accent Bar 51">
            <a:extLst>
              <a:ext uri="{FF2B5EF4-FFF2-40B4-BE49-F238E27FC236}">
                <a16:creationId xmlns:a16="http://schemas.microsoft.com/office/drawing/2014/main" id="{A6CAF572-7299-48F1-8B2E-701348184A9B}"/>
              </a:ext>
            </a:extLst>
          </p:cNvPr>
          <p:cNvSpPr/>
          <p:nvPr/>
        </p:nvSpPr>
        <p:spPr>
          <a:xfrm>
            <a:off x="1707423" y="3220759"/>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Industrial Design</a:t>
            </a:r>
          </a:p>
          <a:p>
            <a:pPr algn="ctr"/>
            <a:endParaRPr lang="sv-SE" sz="500" dirty="0"/>
          </a:p>
          <a:p>
            <a:pPr algn="ctr"/>
            <a:endParaRPr lang="sv-SE" sz="500" dirty="0"/>
          </a:p>
          <a:p>
            <a:pPr algn="ctr"/>
            <a:r>
              <a:rPr lang="sv-SE" sz="500" dirty="0"/>
              <a:t>Surface Design</a:t>
            </a:r>
          </a:p>
          <a:p>
            <a:pPr algn="ctr"/>
            <a:endParaRPr lang="sv-SE" sz="500" dirty="0"/>
          </a:p>
          <a:p>
            <a:pPr algn="ctr"/>
            <a:endParaRPr lang="sv-SE" sz="500" dirty="0"/>
          </a:p>
          <a:p>
            <a:pPr algn="ctr"/>
            <a:r>
              <a:rPr lang="sv-SE" sz="500" dirty="0"/>
              <a:t>UX/UI Design</a:t>
            </a:r>
          </a:p>
          <a:p>
            <a:pPr algn="ctr"/>
            <a:endParaRPr lang="sv-SE" sz="500" dirty="0"/>
          </a:p>
          <a:p>
            <a:pPr algn="ctr"/>
            <a:endParaRPr lang="sv-SE" sz="500" dirty="0"/>
          </a:p>
          <a:p>
            <a:pPr algn="ctr"/>
            <a:r>
              <a:rPr lang="sv-SE" sz="500" dirty="0" err="1"/>
              <a:t>Graphical</a:t>
            </a:r>
            <a:r>
              <a:rPr lang="sv-SE" sz="500" dirty="0"/>
              <a:t> Design</a:t>
            </a:r>
            <a:endParaRPr lang="en-US" sz="500" dirty="0"/>
          </a:p>
        </p:txBody>
      </p:sp>
      <p:sp>
        <p:nvSpPr>
          <p:cNvPr id="53" name="Callout: Double Bent Line with Border and Accent Bar 52">
            <a:extLst>
              <a:ext uri="{FF2B5EF4-FFF2-40B4-BE49-F238E27FC236}">
                <a16:creationId xmlns:a16="http://schemas.microsoft.com/office/drawing/2014/main" id="{1C28996D-8543-4191-8FF2-DD9785529F7A}"/>
              </a:ext>
            </a:extLst>
          </p:cNvPr>
          <p:cNvSpPr/>
          <p:nvPr/>
        </p:nvSpPr>
        <p:spPr>
          <a:xfrm>
            <a:off x="8092682" y="3214227"/>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HR Generalist</a:t>
            </a:r>
          </a:p>
          <a:p>
            <a:pPr algn="ctr"/>
            <a:endParaRPr lang="sv-SE" sz="500" dirty="0"/>
          </a:p>
          <a:p>
            <a:pPr algn="ctr"/>
            <a:endParaRPr lang="sv-SE" sz="500" dirty="0"/>
          </a:p>
          <a:p>
            <a:pPr algn="ctr"/>
            <a:r>
              <a:rPr lang="sv-SE" sz="500" dirty="0"/>
              <a:t>HRBP</a:t>
            </a:r>
          </a:p>
          <a:p>
            <a:pPr algn="ctr"/>
            <a:endParaRPr lang="sv-SE" sz="500" dirty="0"/>
          </a:p>
          <a:p>
            <a:pPr algn="ctr"/>
            <a:endParaRPr lang="sv-SE" sz="500" dirty="0"/>
          </a:p>
          <a:p>
            <a:pPr algn="ctr"/>
            <a:r>
              <a:rPr lang="sv-SE" sz="500" dirty="0"/>
              <a:t>Talent </a:t>
            </a:r>
            <a:r>
              <a:rPr lang="sv-SE" sz="500" dirty="0" err="1"/>
              <a:t>Acquisition</a:t>
            </a:r>
            <a:endParaRPr lang="sv-SE" sz="500" dirty="0"/>
          </a:p>
          <a:p>
            <a:pPr algn="ctr"/>
            <a:endParaRPr lang="sv-SE" sz="500" dirty="0"/>
          </a:p>
          <a:p>
            <a:pPr algn="ctr"/>
            <a:r>
              <a:rPr lang="sv-SE" sz="500" dirty="0"/>
              <a:t> Development &amp; Learning</a:t>
            </a:r>
          </a:p>
          <a:p>
            <a:pPr algn="ctr"/>
            <a:endParaRPr lang="sv-SE" sz="500" dirty="0"/>
          </a:p>
          <a:p>
            <a:pPr algn="ctr"/>
            <a:endParaRPr lang="sv-SE" sz="500" dirty="0"/>
          </a:p>
          <a:p>
            <a:pPr algn="ctr"/>
            <a:r>
              <a:rPr lang="sv-SE" sz="500" dirty="0" err="1"/>
              <a:t>Comp&amp;Ben</a:t>
            </a:r>
            <a:endParaRPr lang="sv-SE" sz="500" dirty="0"/>
          </a:p>
        </p:txBody>
      </p:sp>
      <p:sp>
        <p:nvSpPr>
          <p:cNvPr id="55" name="Callout: Double Bent Line with Border and Accent Bar 54">
            <a:extLst>
              <a:ext uri="{FF2B5EF4-FFF2-40B4-BE49-F238E27FC236}">
                <a16:creationId xmlns:a16="http://schemas.microsoft.com/office/drawing/2014/main" id="{2E8B1248-BA38-4421-BFE8-792499F25539}"/>
              </a:ext>
            </a:extLst>
          </p:cNvPr>
          <p:cNvSpPr/>
          <p:nvPr/>
        </p:nvSpPr>
        <p:spPr>
          <a:xfrm>
            <a:off x="3806419" y="3223371"/>
            <a:ext cx="637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Production</a:t>
            </a:r>
            <a:r>
              <a:rPr lang="sv-SE" sz="500" dirty="0"/>
              <a:t>, </a:t>
            </a:r>
            <a:r>
              <a:rPr lang="sv-SE" sz="500" dirty="0" err="1"/>
              <a:t>Processing</a:t>
            </a:r>
            <a:r>
              <a:rPr lang="sv-SE" sz="500" dirty="0"/>
              <a:t> &amp; </a:t>
            </a:r>
            <a:r>
              <a:rPr lang="sv-SE" sz="500" dirty="0" err="1"/>
              <a:t>Assembly</a:t>
            </a:r>
            <a:endParaRPr lang="sv-SE" sz="500" dirty="0"/>
          </a:p>
          <a:p>
            <a:pPr algn="ctr"/>
            <a:endParaRPr lang="sv-SE" sz="500" dirty="0"/>
          </a:p>
          <a:p>
            <a:pPr algn="ctr"/>
            <a:endParaRPr lang="sv-SE" sz="500" dirty="0"/>
          </a:p>
          <a:p>
            <a:pPr algn="ctr"/>
            <a:endParaRPr lang="sv-SE" sz="500" dirty="0"/>
          </a:p>
          <a:p>
            <a:pPr algn="ctr"/>
            <a:r>
              <a:rPr lang="sv-SE" sz="500" dirty="0" err="1"/>
              <a:t>Production</a:t>
            </a:r>
            <a:r>
              <a:rPr lang="sv-SE" sz="500" dirty="0"/>
              <a:t> Planning &amp; </a:t>
            </a:r>
            <a:r>
              <a:rPr lang="sv-SE" sz="500" dirty="0" err="1"/>
              <a:t>Manufacturing</a:t>
            </a:r>
            <a:r>
              <a:rPr lang="sv-SE" sz="500" dirty="0"/>
              <a:t> </a:t>
            </a:r>
            <a:r>
              <a:rPr lang="sv-SE" sz="500" dirty="0" err="1"/>
              <a:t>Engineering</a:t>
            </a:r>
            <a:endParaRPr lang="sv-SE" sz="500" dirty="0"/>
          </a:p>
          <a:p>
            <a:pPr algn="ctr"/>
            <a:endParaRPr lang="sv-SE" sz="500" dirty="0"/>
          </a:p>
          <a:p>
            <a:pPr algn="ctr"/>
            <a:endParaRPr lang="sv-SE" sz="500" dirty="0"/>
          </a:p>
          <a:p>
            <a:pPr algn="ctr"/>
            <a:endParaRPr lang="sv-SE" sz="500" dirty="0"/>
          </a:p>
          <a:p>
            <a:pPr algn="ctr"/>
            <a:r>
              <a:rPr lang="sv-SE" sz="500" dirty="0" err="1"/>
              <a:t>Repair</a:t>
            </a:r>
            <a:r>
              <a:rPr lang="sv-SE" sz="500" dirty="0"/>
              <a:t> and </a:t>
            </a:r>
            <a:r>
              <a:rPr lang="sv-SE" sz="500" dirty="0" err="1"/>
              <a:t>Maintainance</a:t>
            </a:r>
            <a:endParaRPr lang="sv-SE" sz="500" dirty="0"/>
          </a:p>
        </p:txBody>
      </p:sp>
      <p:sp>
        <p:nvSpPr>
          <p:cNvPr id="56" name="Callout: Double Bent Line with Border and Accent Bar 55">
            <a:extLst>
              <a:ext uri="{FF2B5EF4-FFF2-40B4-BE49-F238E27FC236}">
                <a16:creationId xmlns:a16="http://schemas.microsoft.com/office/drawing/2014/main" id="{49A9BF0E-AAA1-43B8-A87B-32896105DA37}"/>
              </a:ext>
            </a:extLst>
          </p:cNvPr>
          <p:cNvSpPr/>
          <p:nvPr/>
        </p:nvSpPr>
        <p:spPr>
          <a:xfrm>
            <a:off x="4850247" y="3220757"/>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Commodity</a:t>
            </a:r>
            <a:endParaRPr lang="sv-SE" sz="500" dirty="0"/>
          </a:p>
          <a:p>
            <a:pPr algn="ctr"/>
            <a:endParaRPr lang="sv-SE" sz="500" dirty="0"/>
          </a:p>
          <a:p>
            <a:pPr algn="ctr"/>
            <a:endParaRPr lang="sv-SE" sz="500" dirty="0"/>
          </a:p>
          <a:p>
            <a:pPr algn="ctr"/>
            <a:endParaRPr lang="sv-SE" sz="500" dirty="0"/>
          </a:p>
          <a:p>
            <a:pPr algn="ctr"/>
            <a:r>
              <a:rPr lang="sv-SE" sz="500" dirty="0" err="1"/>
              <a:t>Supplier</a:t>
            </a:r>
            <a:r>
              <a:rPr lang="sv-SE" sz="500" dirty="0"/>
              <a:t> Development</a:t>
            </a:r>
          </a:p>
          <a:p>
            <a:pPr algn="ctr"/>
            <a:endParaRPr lang="sv-SE" sz="500" dirty="0"/>
          </a:p>
          <a:p>
            <a:pPr algn="ctr"/>
            <a:endParaRPr lang="sv-SE" sz="500" dirty="0"/>
          </a:p>
          <a:p>
            <a:pPr algn="ctr"/>
            <a:endParaRPr lang="sv-SE" sz="500" dirty="0"/>
          </a:p>
          <a:p>
            <a:pPr algn="ctr"/>
            <a:r>
              <a:rPr lang="sv-SE" sz="500" dirty="0" err="1"/>
              <a:t>Tooling</a:t>
            </a:r>
            <a:endParaRPr lang="sv-SE" sz="500" dirty="0"/>
          </a:p>
        </p:txBody>
      </p:sp>
      <p:sp>
        <p:nvSpPr>
          <p:cNvPr id="57" name="Callout: Double Bent Line with Border and Accent Bar 56">
            <a:extLst>
              <a:ext uri="{FF2B5EF4-FFF2-40B4-BE49-F238E27FC236}">
                <a16:creationId xmlns:a16="http://schemas.microsoft.com/office/drawing/2014/main" id="{82018CDA-B3A6-46A6-8DA5-2A821E273A89}"/>
              </a:ext>
            </a:extLst>
          </p:cNvPr>
          <p:cNvSpPr/>
          <p:nvPr/>
        </p:nvSpPr>
        <p:spPr>
          <a:xfrm>
            <a:off x="2846538" y="3221732"/>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Process </a:t>
            </a:r>
            <a:r>
              <a:rPr lang="sv-SE" sz="500" dirty="0" err="1"/>
              <a:t>Improvement</a:t>
            </a:r>
            <a:br>
              <a:rPr lang="sv-SE" sz="500" dirty="0"/>
            </a:br>
            <a:endParaRPr lang="sv-SE" sz="500" dirty="0"/>
          </a:p>
          <a:p>
            <a:pPr algn="ctr"/>
            <a:br>
              <a:rPr lang="sv-SE" sz="500" dirty="0"/>
            </a:br>
            <a:r>
              <a:rPr lang="sv-SE" sz="500" dirty="0"/>
              <a:t>Product&amp; </a:t>
            </a:r>
            <a:r>
              <a:rPr lang="sv-SE" sz="500" dirty="0" err="1"/>
              <a:t>Production</a:t>
            </a:r>
            <a:r>
              <a:rPr lang="sv-SE" sz="500" dirty="0"/>
              <a:t> </a:t>
            </a:r>
            <a:r>
              <a:rPr lang="sv-SE" sz="500" dirty="0" err="1"/>
              <a:t>Quality</a:t>
            </a:r>
            <a:endParaRPr lang="sv-SE" sz="500" dirty="0"/>
          </a:p>
          <a:p>
            <a:pPr algn="ctr"/>
            <a:endParaRPr lang="sv-SE" sz="500" dirty="0"/>
          </a:p>
          <a:p>
            <a:pPr algn="ctr"/>
            <a:endParaRPr lang="sv-SE" sz="500" dirty="0"/>
          </a:p>
          <a:p>
            <a:pPr algn="ctr"/>
            <a:r>
              <a:rPr lang="en-US" sz="500" dirty="0"/>
              <a:t>Supplier Quality</a:t>
            </a:r>
          </a:p>
        </p:txBody>
      </p:sp>
      <p:sp>
        <p:nvSpPr>
          <p:cNvPr id="59" name="Callout: Double Bent Line with Border and Accent Bar 58">
            <a:extLst>
              <a:ext uri="{FF2B5EF4-FFF2-40B4-BE49-F238E27FC236}">
                <a16:creationId xmlns:a16="http://schemas.microsoft.com/office/drawing/2014/main" id="{E99EBCF6-45FA-4D65-8287-5896E362A1F0}"/>
              </a:ext>
            </a:extLst>
          </p:cNvPr>
          <p:cNvSpPr/>
          <p:nvPr/>
        </p:nvSpPr>
        <p:spPr>
          <a:xfrm>
            <a:off x="6998146" y="3220757"/>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err="1"/>
              <a:t>Core</a:t>
            </a:r>
            <a:r>
              <a:rPr lang="sv-SE" sz="500"/>
              <a:t> Legal</a:t>
            </a:r>
            <a:br>
              <a:rPr lang="sv-SE" sz="500"/>
            </a:br>
            <a:endParaRPr lang="sv-SE" sz="500"/>
          </a:p>
          <a:p>
            <a:pPr algn="ctr"/>
            <a:endParaRPr lang="sv-SE" sz="500"/>
          </a:p>
          <a:p>
            <a:pPr algn="ctr"/>
            <a:endParaRPr lang="sv-SE" sz="500"/>
          </a:p>
          <a:p>
            <a:pPr algn="ctr"/>
            <a:r>
              <a:rPr lang="sv-SE" sz="500"/>
              <a:t>Risk Management</a:t>
            </a:r>
          </a:p>
          <a:p>
            <a:pPr algn="ctr"/>
            <a:endParaRPr lang="sv-SE" sz="500"/>
          </a:p>
          <a:p>
            <a:pPr algn="ctr"/>
            <a:endParaRPr lang="sv-SE" sz="500"/>
          </a:p>
          <a:p>
            <a:pPr algn="ctr"/>
            <a:endParaRPr lang="sv-SE" sz="500"/>
          </a:p>
          <a:p>
            <a:pPr algn="ctr"/>
            <a:r>
              <a:rPr lang="sv-SE" sz="500"/>
              <a:t>Compliance, </a:t>
            </a:r>
            <a:r>
              <a:rPr lang="sv-SE" sz="500" err="1"/>
              <a:t>Integrity</a:t>
            </a:r>
            <a:r>
              <a:rPr lang="sv-SE" sz="500"/>
              <a:t> and Privacy</a:t>
            </a:r>
          </a:p>
        </p:txBody>
      </p:sp>
      <p:sp>
        <p:nvSpPr>
          <p:cNvPr id="33" name="Callout: Double Bent Line with Border and Accent Bar 32">
            <a:extLst>
              <a:ext uri="{FF2B5EF4-FFF2-40B4-BE49-F238E27FC236}">
                <a16:creationId xmlns:a16="http://schemas.microsoft.com/office/drawing/2014/main" id="{E2C69474-ECEE-4112-9BF4-63BBDB42CEAE}"/>
              </a:ext>
            </a:extLst>
          </p:cNvPr>
          <p:cNvSpPr/>
          <p:nvPr/>
        </p:nvSpPr>
        <p:spPr>
          <a:xfrm>
            <a:off x="7116562" y="249424"/>
            <a:ext cx="626283"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Organizational</a:t>
            </a:r>
            <a:r>
              <a:rPr lang="sv-SE" sz="500" dirty="0"/>
              <a:t> Management</a:t>
            </a:r>
          </a:p>
          <a:p>
            <a:pPr algn="ctr"/>
            <a:endParaRPr lang="sv-SE" sz="500" dirty="0"/>
          </a:p>
          <a:p>
            <a:pPr algn="ctr"/>
            <a:endParaRPr lang="sv-SE" sz="500" dirty="0"/>
          </a:p>
          <a:p>
            <a:pPr algn="ctr"/>
            <a:r>
              <a:rPr lang="sv-SE" sz="500" dirty="0"/>
              <a:t>Business Development</a:t>
            </a:r>
          </a:p>
          <a:p>
            <a:pPr algn="ctr"/>
            <a:endParaRPr lang="sv-SE" sz="500" dirty="0"/>
          </a:p>
          <a:p>
            <a:pPr algn="ctr"/>
            <a:endParaRPr lang="sv-SE" sz="500" dirty="0"/>
          </a:p>
          <a:p>
            <a:pPr algn="ctr"/>
            <a:r>
              <a:rPr lang="sv-SE" sz="500" dirty="0"/>
              <a:t>EHS &amp; </a:t>
            </a:r>
            <a:r>
              <a:rPr lang="sv-SE" sz="500" dirty="0" err="1"/>
              <a:t>Sustainability</a:t>
            </a:r>
            <a:endParaRPr lang="sv-SE" sz="500" dirty="0"/>
          </a:p>
          <a:p>
            <a:pPr algn="ctr"/>
            <a:endParaRPr lang="sv-SE" sz="500" dirty="0"/>
          </a:p>
          <a:p>
            <a:pPr algn="ctr"/>
            <a:endParaRPr lang="sv-SE" sz="500" dirty="0"/>
          </a:p>
          <a:p>
            <a:pPr algn="ctr"/>
            <a:r>
              <a:rPr lang="sv-SE" sz="500" dirty="0"/>
              <a:t>General Administration</a:t>
            </a:r>
          </a:p>
          <a:p>
            <a:pPr algn="ctr"/>
            <a:endParaRPr lang="sv-SE" sz="500" dirty="0"/>
          </a:p>
          <a:p>
            <a:pPr algn="ctr"/>
            <a:endParaRPr lang="sv-SE" sz="500" dirty="0"/>
          </a:p>
          <a:p>
            <a:pPr algn="ctr"/>
            <a:r>
              <a:rPr lang="sv-SE" sz="500" dirty="0">
                <a:solidFill>
                  <a:schemeClr val="tx1"/>
                </a:solidFill>
              </a:rPr>
              <a:t>Corporate Communication</a:t>
            </a:r>
          </a:p>
        </p:txBody>
      </p:sp>
      <p:sp>
        <p:nvSpPr>
          <p:cNvPr id="34" name="Rectangle 33">
            <a:hlinkClick r:id="rId16" action="ppaction://hlinksldjump"/>
            <a:extLst>
              <a:ext uri="{FF2B5EF4-FFF2-40B4-BE49-F238E27FC236}">
                <a16:creationId xmlns:a16="http://schemas.microsoft.com/office/drawing/2014/main" id="{2328F882-AF20-424C-9C03-953BDFD08CAA}"/>
              </a:ext>
            </a:extLst>
          </p:cNvPr>
          <p:cNvSpPr/>
          <p:nvPr/>
        </p:nvSpPr>
        <p:spPr>
          <a:xfrm>
            <a:off x="7050537" y="2042463"/>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dirty="0">
                <a:solidFill>
                  <a:schemeClr val="tx1"/>
                </a:solidFill>
                <a:latin typeface="Arial Black" panose="020B0A04020102020204" pitchFamily="34" charset="0"/>
              </a:rPr>
              <a:t>General Management</a:t>
            </a:r>
          </a:p>
        </p:txBody>
      </p:sp>
    </p:spTree>
    <p:extLst>
      <p:ext uri="{BB962C8B-B14F-4D97-AF65-F5344CB8AC3E}">
        <p14:creationId xmlns:p14="http://schemas.microsoft.com/office/powerpoint/2010/main" val="87014253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 name="Content Placeholder 6">
            <a:extLst>
              <a:ext uri="{FF2B5EF4-FFF2-40B4-BE49-F238E27FC236}">
                <a16:creationId xmlns:a16="http://schemas.microsoft.com/office/drawing/2014/main" id="{B56A2E20-F3A8-4596-9118-26B91D08AB44}"/>
              </a:ext>
            </a:extLst>
          </p:cNvPr>
          <p:cNvGraphicFramePr>
            <a:graphicFrameLocks/>
          </p:cNvGraphicFramePr>
          <p:nvPr>
            <p:extLst>
              <p:ext uri="{D42A27DB-BD31-4B8C-83A1-F6EECF244321}">
                <p14:modId xmlns:p14="http://schemas.microsoft.com/office/powerpoint/2010/main" val="996270322"/>
              </p:ext>
            </p:extLst>
          </p:nvPr>
        </p:nvGraphicFramePr>
        <p:xfrm>
          <a:off x="0" y="688809"/>
          <a:ext cx="9144000" cy="4434840"/>
        </p:xfrm>
        <a:graphic>
          <a:graphicData uri="http://schemas.openxmlformats.org/drawingml/2006/table">
            <a:tbl>
              <a:tblPr firstRow="1" bandRow="1">
                <a:tableStyleId>{21E4AEA4-8DFA-4A89-87EB-49C32662AFE0}</a:tableStyleId>
              </a:tblPr>
              <a:tblGrid>
                <a:gridCol w="560965">
                  <a:extLst>
                    <a:ext uri="{9D8B030D-6E8A-4147-A177-3AD203B41FA5}">
                      <a16:colId xmlns:a16="http://schemas.microsoft.com/office/drawing/2014/main" val="1514323199"/>
                    </a:ext>
                  </a:extLst>
                </a:gridCol>
                <a:gridCol w="2263295">
                  <a:extLst>
                    <a:ext uri="{9D8B030D-6E8A-4147-A177-3AD203B41FA5}">
                      <a16:colId xmlns:a16="http://schemas.microsoft.com/office/drawing/2014/main" val="188856243"/>
                    </a:ext>
                  </a:extLst>
                </a:gridCol>
                <a:gridCol w="2028222">
                  <a:extLst>
                    <a:ext uri="{9D8B030D-6E8A-4147-A177-3AD203B41FA5}">
                      <a16:colId xmlns:a16="http://schemas.microsoft.com/office/drawing/2014/main" val="2003178179"/>
                    </a:ext>
                  </a:extLst>
                </a:gridCol>
                <a:gridCol w="2145759">
                  <a:extLst>
                    <a:ext uri="{9D8B030D-6E8A-4147-A177-3AD203B41FA5}">
                      <a16:colId xmlns:a16="http://schemas.microsoft.com/office/drawing/2014/main" val="3730291707"/>
                    </a:ext>
                  </a:extLst>
                </a:gridCol>
                <a:gridCol w="2145759">
                  <a:extLst>
                    <a:ext uri="{9D8B030D-6E8A-4147-A177-3AD203B41FA5}">
                      <a16:colId xmlns:a16="http://schemas.microsoft.com/office/drawing/2014/main" val="3327956710"/>
                    </a:ext>
                  </a:extLst>
                </a:gridCol>
              </a:tblGrid>
              <a:tr h="173375">
                <a:tc gridSpan="5">
                  <a:txBody>
                    <a:bodyPr/>
                    <a:lstStyle/>
                    <a:p>
                      <a:pPr algn="ctr"/>
                      <a:r>
                        <a:rPr lang="sv-SE" sz="800" dirty="0"/>
                        <a:t>Job </a:t>
                      </a:r>
                      <a:r>
                        <a:rPr lang="en-US" sz="800" noProof="0" dirty="0"/>
                        <a:t>Family</a:t>
                      </a:r>
                      <a:r>
                        <a:rPr lang="sv-SE" sz="800" dirty="0"/>
                        <a:t> Group SALES AND CUSTOMER CARE</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410238">
                <a:tc>
                  <a:txBody>
                    <a:bodyPr/>
                    <a:lstStyle/>
                    <a:p>
                      <a:pPr marL="0" indent="0" algn="ctr">
                        <a:buFont typeface="+mj-lt"/>
                        <a:buNone/>
                      </a:pPr>
                      <a:r>
                        <a:rPr lang="sv-SE" sz="500" b="1" strike="noStrike" dirty="0">
                          <a:effectLst>
                            <a:outerShdw blurRad="38100" dist="38100" dir="2700000" algn="tl">
                              <a:srgbClr val="000000">
                                <a:alpha val="43137"/>
                              </a:srgbClr>
                            </a:outerShdw>
                          </a:effectLst>
                        </a:rPr>
                        <a:t>DESCRIPTION JOB FAMILY GROUP</a:t>
                      </a:r>
                      <a:endParaRPr lang="en-US" sz="5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4">
                  <a:txBody>
                    <a:bodyPr/>
                    <a:lstStyle/>
                    <a:p>
                      <a:pPr marL="0" indent="0">
                        <a:buFont typeface="+mj-lt"/>
                        <a:buNone/>
                      </a:pPr>
                      <a:r>
                        <a:rPr lang="en-US" sz="600" b="0" i="0" u="none" strike="noStrike" noProof="0" dirty="0">
                          <a:latin typeface="Arial"/>
                        </a:rPr>
                        <a:t>Positions in this job family group are responsible for sales and for maintaining sound relations with the organization’s customers. Sales activities includes supporting business growth by promoting and selling the company’s products and services; developing and implementing sales strategies; identifying potential customers and managing existing relationships; monitoring customer and competitor activity and industry trends; sales training, pricing, market research; business development activities; sales support and administration and after sales activities. Customer service activities includes providing services before, during and after a transaction; operating contact/customer service centers; managing and maintaining customer information databases; providing product and service information and training; processing customer transactions; customer relationship management and resolving customer inquiries.</a:t>
                      </a:r>
                      <a:endParaRPr lang="en-US" sz="1400" b="0" i="0" u="none" strike="noStrike" noProof="0" dirty="0">
                        <a:latin typeface="Arial"/>
                      </a:endParaRPr>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8577114"/>
                  </a:ext>
                </a:extLst>
              </a:tr>
              <a:tr h="191444">
                <a:tc gridSpan="5">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a:t>
                      </a:r>
                      <a:r>
                        <a:rPr lang="en-US" sz="800" b="1" strike="noStrike" kern="1200" noProof="0" dirty="0">
                          <a:solidFill>
                            <a:schemeClr val="lt1"/>
                          </a:solidFill>
                          <a:effectLst>
                            <a:outerShdw blurRad="38100" dist="38100" dir="2700000" algn="tl">
                              <a:srgbClr val="000000">
                                <a:alpha val="43137"/>
                              </a:srgbClr>
                            </a:outerShdw>
                          </a:effectLst>
                          <a:latin typeface="+mn-lt"/>
                          <a:ea typeface="+mn-ea"/>
                          <a:cs typeface="+mn-cs"/>
                        </a:rPr>
                        <a:t>Families </a:t>
                      </a: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in SALES AND CUSTOMER CARE</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400946"/>
                  </a:ext>
                </a:extLst>
              </a:tr>
              <a:tr h="191444">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noProof="0" dirty="0">
                          <a:solidFill>
                            <a:schemeClr val="bg1"/>
                          </a:solidFill>
                        </a:rPr>
                        <a:t>Account </a:t>
                      </a:r>
                      <a:r>
                        <a:rPr lang="sv-SE" sz="800" b="1" i="0" noProof="0" dirty="0">
                          <a:solidFill>
                            <a:schemeClr val="bg1"/>
                          </a:solidFill>
                        </a:rPr>
                        <a:t>&amp;</a:t>
                      </a:r>
                      <a:r>
                        <a:rPr lang="en-US" sz="800" b="1" i="0" noProof="0" dirty="0">
                          <a:solidFill>
                            <a:schemeClr val="bg1"/>
                          </a:solidFill>
                        </a:rPr>
                        <a:t> Channel Management</a:t>
                      </a: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noProof="0" dirty="0">
                          <a:solidFill>
                            <a:schemeClr val="bg1"/>
                          </a:solidFill>
                        </a:rPr>
                        <a:t>Sales Operation</a:t>
                      </a:r>
                    </a:p>
                  </a:txBody>
                  <a:tcPr anchor="ctr">
                    <a:solidFill>
                      <a:srgbClr val="647AB8"/>
                    </a:solidFill>
                  </a:tcPr>
                </a:tc>
                <a:tc>
                  <a:txBody>
                    <a:bodyPr/>
                    <a:lstStyle/>
                    <a:p>
                      <a:r>
                        <a:rPr lang="sv-SE" sz="800" b="1" i="0" kern="1200">
                          <a:solidFill>
                            <a:schemeClr val="bg1"/>
                          </a:solidFill>
                          <a:latin typeface="+mn-lt"/>
                          <a:ea typeface="+mn-ea"/>
                          <a:cs typeface="+mn-cs"/>
                        </a:rPr>
                        <a:t>Customer Care and Services</a:t>
                      </a:r>
                      <a:endParaRPr lang="en-US" sz="800" b="1" i="0" kern="1200">
                        <a:solidFill>
                          <a:schemeClr val="bg1"/>
                        </a:solidFill>
                        <a:latin typeface="+mn-lt"/>
                        <a:ea typeface="+mn-ea"/>
                        <a:cs typeface="+mn-cs"/>
                      </a:endParaRPr>
                    </a:p>
                  </a:txBody>
                  <a:tcPr anchor="ctr">
                    <a:solidFill>
                      <a:srgbClr val="647AB8"/>
                    </a:solidFill>
                  </a:tcPr>
                </a:tc>
                <a:tc>
                  <a:txBody>
                    <a:bodyPr/>
                    <a:lstStyle/>
                    <a:p>
                      <a:r>
                        <a:rPr lang="en-US" sz="800" b="1" i="0" kern="1200" noProof="0" dirty="0">
                          <a:solidFill>
                            <a:schemeClr val="bg1"/>
                          </a:solidFill>
                          <a:latin typeface="+mn-lt"/>
                          <a:ea typeface="+mn-ea"/>
                          <a:cs typeface="+mn-cs"/>
                        </a:rPr>
                        <a:t>After Sales </a:t>
                      </a:r>
                    </a:p>
                  </a:txBody>
                  <a:tcPr anchor="ctr">
                    <a:solidFill>
                      <a:srgbClr val="647AB8"/>
                    </a:solidFill>
                  </a:tcPr>
                </a:tc>
                <a:extLst>
                  <a:ext uri="{0D108BD9-81ED-4DB2-BD59-A6C34878D82A}">
                    <a16:rowId xmlns:a16="http://schemas.microsoft.com/office/drawing/2014/main" val="4196729402"/>
                  </a:ext>
                </a:extLst>
              </a:tr>
              <a:tr h="335150">
                <a:tc>
                  <a:txBody>
                    <a:bodyPr/>
                    <a:lstStyle/>
                    <a:p>
                      <a:pPr algn="ctr"/>
                      <a:r>
                        <a:rPr lang="sv-SE" sz="700" b="1" strike="noStrike" dirty="0">
                          <a:effectLst>
                            <a:outerShdw blurRad="38100" dist="38100" dir="2700000" algn="tl">
                              <a:srgbClr val="000000">
                                <a:alpha val="43137"/>
                              </a:srgbClr>
                            </a:outerShdw>
                          </a:effectLst>
                        </a:rPr>
                        <a:t>INCLUDES</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a:lnSpc>
                          <a:spcPct val="100000"/>
                        </a:lnSpc>
                      </a:pPr>
                      <a:r>
                        <a:rPr lang="en-US" sz="600" i="0" kern="1200" dirty="0">
                          <a:solidFill>
                            <a:schemeClr val="dk1"/>
                          </a:solidFill>
                          <a:effectLst/>
                          <a:latin typeface="+mn-lt"/>
                          <a:ea typeface="+mn-ea"/>
                          <a:cs typeface="+mn-cs"/>
                        </a:rPr>
                        <a:t>Includes Account management &amp; Channel management (*incl e-Commerce) </a:t>
                      </a:r>
                      <a:br>
                        <a:rPr lang="en-US" sz="600" i="0" kern="1200" dirty="0">
                          <a:solidFill>
                            <a:schemeClr val="dk1"/>
                          </a:solidFill>
                          <a:effectLst/>
                          <a:latin typeface="+mn-lt"/>
                          <a:ea typeface="+mn-ea"/>
                          <a:cs typeface="+mn-cs"/>
                        </a:rPr>
                      </a:br>
                      <a:endParaRPr lang="en-US" sz="600" b="1" i="0" kern="1200" dirty="0">
                        <a:solidFill>
                          <a:schemeClr val="dk1"/>
                        </a:solidFill>
                        <a:effectLst/>
                        <a:latin typeface="+mn-lt"/>
                        <a:ea typeface="+mn-ea"/>
                        <a:cs typeface="+mn-cs"/>
                      </a:endParaRPr>
                    </a:p>
                  </a:txBody>
                  <a:tcPr anchor="ctr"/>
                </a:tc>
                <a:tc>
                  <a:txBody>
                    <a:bodyPr/>
                    <a:lstStyle/>
                    <a:p>
                      <a:pPr>
                        <a:lnSpc>
                          <a:spcPct val="100000"/>
                        </a:lnSpc>
                      </a:pPr>
                      <a:r>
                        <a:rPr lang="en-US" sz="600" i="0" kern="1200" dirty="0">
                          <a:solidFill>
                            <a:schemeClr val="dk1"/>
                          </a:solidFill>
                          <a:effectLst/>
                          <a:latin typeface="+mn-lt"/>
                          <a:ea typeface="+mn-ea"/>
                          <a:cs typeface="+mn-cs"/>
                        </a:rPr>
                        <a:t>Includes Direct sales (</a:t>
                      </a:r>
                      <a:r>
                        <a:rPr lang="en-US" sz="600" i="0" kern="1200" dirty="0">
                          <a:solidFill>
                            <a:schemeClr val="tx1"/>
                          </a:solidFill>
                          <a:effectLst/>
                          <a:latin typeface="+mn-lt"/>
                          <a:ea typeface="+mn-ea"/>
                          <a:cs typeface="+mn-cs"/>
                        </a:rPr>
                        <a:t>fields)  &amp; Indirect sales</a:t>
                      </a:r>
                    </a:p>
                    <a:p>
                      <a:pPr>
                        <a:lnSpc>
                          <a:spcPct val="100000"/>
                        </a:lnSpc>
                      </a:pPr>
                      <a:r>
                        <a:rPr lang="en-US" sz="600" b="1" i="0" kern="1200" dirty="0">
                          <a:solidFill>
                            <a:schemeClr val="tx1"/>
                          </a:solidFill>
                          <a:effectLst/>
                          <a:latin typeface="+mn-lt"/>
                          <a:ea typeface="+mn-ea"/>
                          <a:cs typeface="+mn-cs"/>
                        </a:rPr>
                        <a:t>Includes Sales Training</a:t>
                      </a:r>
                    </a:p>
                  </a:txBody>
                  <a:tcPr anchor="ctr"/>
                </a:tc>
                <a:tc>
                  <a:txBody>
                    <a:bodyPr/>
                    <a:lstStyle/>
                    <a:p>
                      <a:r>
                        <a:rPr lang="sv-SE" sz="600" dirty="0" err="1"/>
                        <a:t>Includes</a:t>
                      </a:r>
                      <a:r>
                        <a:rPr lang="sv-SE" sz="600" dirty="0"/>
                        <a:t> Call centers, </a:t>
                      </a:r>
                      <a:r>
                        <a:rPr lang="sv-SE" sz="600" dirty="0" err="1"/>
                        <a:t>customer</a:t>
                      </a:r>
                      <a:r>
                        <a:rPr lang="sv-SE" sz="600" dirty="0"/>
                        <a:t> services</a:t>
                      </a:r>
                      <a:endParaRPr lang="en-US" sz="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i="0" kern="1200" dirty="0">
                          <a:solidFill>
                            <a:schemeClr val="dk1"/>
                          </a:solidFill>
                          <a:effectLst/>
                          <a:latin typeface="+mn-lt"/>
                          <a:ea typeface="+mn-ea"/>
                          <a:cs typeface="+mn-cs"/>
                        </a:rPr>
                        <a:t>Includes After Sales services</a:t>
                      </a:r>
                      <a:endParaRPr lang="en-US" sz="600"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652843025"/>
                  </a:ext>
                </a:extLst>
              </a:tr>
              <a:tr h="2892300">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lvl="0">
                        <a:buNone/>
                      </a:pPr>
                      <a:r>
                        <a:rPr lang="en-US" sz="700" b="0" i="0" u="none" strike="noStrike" noProof="0" dirty="0">
                          <a:latin typeface="Arial"/>
                        </a:rPr>
                        <a:t>Positions in this job family are responsible for developing, retaining and strengthening customer relationships in all sales channels. Activities include: </a:t>
                      </a:r>
                      <a:endParaRPr lang="en-US" sz="700" dirty="0"/>
                    </a:p>
                    <a:p>
                      <a:pPr lvl="0">
                        <a:buNone/>
                      </a:pPr>
                      <a:endParaRPr lang="en-US" sz="700" b="0" i="0" u="none" strike="noStrike" noProof="0" dirty="0">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noProof="0" dirty="0">
                          <a:latin typeface="+mn-lt"/>
                        </a:rPr>
                        <a:t>Strategic sales planning and execution within area of responsibility </a:t>
                      </a:r>
                      <a:r>
                        <a:rPr lang="en-US" sz="700" b="0" i="0" u="none" strike="noStrike" noProof="0" dirty="0">
                          <a:latin typeface="Arial"/>
                        </a:rPr>
                        <a:t>to retain and expand current customer relationships;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Client engagement activities, including identifying client business requirements and preparing proposals and quotations, issues resolutions and ensuring high quality customer service;</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Identifying sales channels opportunities, pursuing and closing sales. </a:t>
                      </a:r>
                      <a:r>
                        <a:rPr lang="en-US" sz="700" b="0" i="0" u="none" strike="noStrike" noProof="0" dirty="0"/>
                        <a:t>Promoting and selling products and services through e-channels;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Ensuring consistent operations among distributors, retailers, service centers, e-channels etc. with overall policies and goals.</a:t>
                      </a:r>
                    </a:p>
                    <a:p>
                      <a:pPr marL="0" lvl="0" indent="0">
                        <a:buFont typeface="Arial"/>
                        <a:buNone/>
                      </a:pPr>
                      <a:endParaRPr lang="en-US" sz="700" b="0" i="0" u="none" strike="noStrike" noProof="0" dirty="0">
                        <a:latin typeface="+mn-lt"/>
                      </a:endParaRPr>
                    </a:p>
                    <a:p>
                      <a:pPr marL="171450" lvl="0" indent="-171450">
                        <a:buFont typeface="Arial"/>
                        <a:buChar char="•"/>
                      </a:pPr>
                      <a:r>
                        <a:rPr lang="en-US" sz="700" b="0" i="0" u="none" strike="noStrike" noProof="0" dirty="0">
                          <a:latin typeface="+mn-lt"/>
                        </a:rPr>
                        <a:t>Pricing research and strategy, including market cost/pricing, competitor analysis etc. </a:t>
                      </a:r>
                      <a:endParaRPr lang="en-US" sz="700" b="0" i="0" u="none" strike="noStrike" noProof="0" dirty="0">
                        <a:latin typeface="Arial"/>
                      </a:endParaRPr>
                    </a:p>
                  </a:txBody>
                  <a:tcPr/>
                </a:tc>
                <a:tc>
                  <a:txBody>
                    <a:bodyPr/>
                    <a:lstStyle/>
                    <a:p>
                      <a:pPr lvl="0" algn="l">
                        <a:lnSpc>
                          <a:spcPct val="100000"/>
                        </a:lnSpc>
                        <a:spcBef>
                          <a:spcPts val="0"/>
                        </a:spcBef>
                        <a:spcAft>
                          <a:spcPts val="0"/>
                        </a:spcAft>
                        <a:buNone/>
                      </a:pPr>
                      <a:r>
                        <a:rPr lang="en-US" sz="700" b="0" i="0" u="none" strike="noStrike" kern="1200" noProof="0" dirty="0">
                          <a:solidFill>
                            <a:schemeClr val="dk1"/>
                          </a:solidFill>
                          <a:latin typeface="Arial"/>
                          <a:ea typeface="+mn-ea"/>
                          <a:cs typeface="+mn-cs"/>
                        </a:rPr>
                        <a:t>Positions in this job family are responsible for sales activities and/or training directly to the customer. Activities include: </a:t>
                      </a:r>
                      <a:endParaRPr lang="en-US" sz="700" b="0" i="0" u="none" strike="noStrike" kern="1200" dirty="0">
                        <a:solidFill>
                          <a:schemeClr val="dk1"/>
                        </a:solidFill>
                        <a:latin typeface="Arial"/>
                        <a:ea typeface="+mn-ea"/>
                        <a:cs typeface="+mn-cs"/>
                      </a:endParaRPr>
                    </a:p>
                    <a:p>
                      <a:pPr lvl="0" algn="l">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Face-to-face and remote sales to new customers and cross/up/repeat sales to existing customers;</a:t>
                      </a:r>
                    </a:p>
                    <a:p>
                      <a:pPr marL="171450" lvl="0" indent="-171450" algn="l">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Assessing customer needs and suggesting appropriate products, services and/or solutions;</a:t>
                      </a:r>
                    </a:p>
                    <a:p>
                      <a:pPr marL="171450" lvl="0" indent="-171450" algn="l">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Developing and delivering bids, proposals, presentations and conducting product demonstrations;</a:t>
                      </a:r>
                    </a:p>
                    <a:p>
                      <a:pPr marL="171450" lvl="0" indent="-171450" algn="l">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Developing medium to long-term sales plans and preparing strategies to protect, grow and diversify the relationship with targeted customers;</a:t>
                      </a:r>
                    </a:p>
                    <a:p>
                      <a:pPr lvl="0" algn="l">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Planning, developing and delivering mainly technical or specialized customer </a:t>
                      </a:r>
                      <a:r>
                        <a:rPr lang="en-US" sz="700" b="1" i="0" u="none" strike="noStrike" kern="1200" dirty="0">
                          <a:solidFill>
                            <a:schemeClr val="dk1"/>
                          </a:solidFill>
                          <a:latin typeface="Arial"/>
                          <a:ea typeface="+mn-ea"/>
                          <a:cs typeface="+mn-cs"/>
                        </a:rPr>
                        <a:t>training programs </a:t>
                      </a:r>
                      <a:r>
                        <a:rPr lang="en-US" sz="700" b="0" i="0" u="none" strike="noStrike" kern="1200" dirty="0">
                          <a:solidFill>
                            <a:schemeClr val="dk1"/>
                          </a:solidFill>
                          <a:latin typeface="Arial"/>
                          <a:ea typeface="+mn-ea"/>
                          <a:cs typeface="+mn-cs"/>
                        </a:rPr>
                        <a:t>connected to products and services to enhance customer experience and customer retention. </a:t>
                      </a:r>
                      <a:endParaRPr lang="sv-SE" sz="700" b="0" i="0" u="none" strike="noStrike" kern="1200" dirty="0">
                        <a:solidFill>
                          <a:schemeClr val="dk1"/>
                        </a:solidFill>
                        <a:latin typeface="Arial"/>
                        <a:ea typeface="+mn-ea"/>
                        <a:cs typeface="+mn-cs"/>
                      </a:endParaRPr>
                    </a:p>
                    <a:p>
                      <a:pPr lvl="0">
                        <a:buNone/>
                      </a:pPr>
                      <a:endParaRPr lang="en-US" sz="700" b="0" i="0" u="none" strike="noStrike" kern="1200" dirty="0">
                        <a:solidFill>
                          <a:schemeClr val="dk1"/>
                        </a:solidFill>
                        <a:latin typeface="Arial"/>
                        <a:ea typeface="+mn-ea"/>
                        <a:cs typeface="+mn-cs"/>
                      </a:endParaRPr>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the internal customer service function or contact/call center(s) and for developing, managing and delivering support services to the organization's sales force. Activities include: </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noProof="0" dirty="0">
                          <a:solidFill>
                            <a:schemeClr val="tx1"/>
                          </a:solidFill>
                          <a:latin typeface="+mn-lt"/>
                        </a:rPr>
                        <a:t>Responding to customer-initiated calls to activate a service, request a product/service change, schedule an installation or repair or resolving a product/service or billing issue;</a:t>
                      </a: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General customer service, including the creation and delivery of policies and practices for customer relationship management, issue resolution, product support services etc.;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Processing orders from customers, resolving complaints, advise customers on delays, delivery dates, price changes etc.;</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Act as a liaison between customers, production and distribution departments;</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Assist sales teams with pre- and post- sales support and with sales reporting.</a:t>
                      </a:r>
                      <a:endParaRPr lang="en-US" sz="700" dirty="0"/>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the provision and sales of services, support, training and spare parts after making the initial sales. Activities include: </a:t>
                      </a:r>
                    </a:p>
                    <a:p>
                      <a:pPr lvl="0" algn="l">
                        <a:lnSpc>
                          <a:spcPct val="100000"/>
                        </a:lnSpc>
                        <a:spcBef>
                          <a:spcPts val="0"/>
                        </a:spcBef>
                        <a:spcAft>
                          <a:spcPts val="0"/>
                        </a:spcAft>
                        <a:buNone/>
                      </a:pPr>
                      <a:endParaRPr lang="en-US" sz="700" b="0" i="0" u="none" strike="noStrike" noProof="0" dirty="0">
                        <a:solidFill>
                          <a:schemeClr val="tx1"/>
                        </a:solidFill>
                        <a:latin typeface="Arial"/>
                      </a:endParaRPr>
                    </a:p>
                    <a:p>
                      <a:pPr marL="171450" lvl="0" indent="-171450" algn="l">
                        <a:lnSpc>
                          <a:spcPct val="100000"/>
                        </a:lnSpc>
                        <a:spcBef>
                          <a:spcPts val="0"/>
                        </a:spcBef>
                        <a:spcAft>
                          <a:spcPts val="0"/>
                        </a:spcAft>
                        <a:buFont typeface="Arial"/>
                        <a:buChar char="•"/>
                      </a:pPr>
                      <a:endParaRPr lang="en-US" sz="700" b="0" i="0" u="none" strike="noStrike" noProof="0" dirty="0">
                        <a:solidFill>
                          <a:schemeClr val="tx1"/>
                        </a:solidFill>
                        <a:latin typeface="Arial"/>
                      </a:endParaRPr>
                    </a:p>
                    <a:p>
                      <a:pPr marL="171450" lvl="0" indent="-171450" algn="l">
                        <a:lnSpc>
                          <a:spcPct val="100000"/>
                        </a:lnSpc>
                        <a:spcBef>
                          <a:spcPts val="0"/>
                        </a:spcBef>
                        <a:spcAft>
                          <a:spcPts val="0"/>
                        </a:spcAft>
                        <a:buFont typeface="Arial"/>
                        <a:buChar char="•"/>
                      </a:pPr>
                      <a:r>
                        <a:rPr lang="en-US" sz="700" b="0" i="0" u="none" strike="noStrike" noProof="0" dirty="0">
                          <a:solidFill>
                            <a:schemeClr val="tx1"/>
                          </a:solidFill>
                          <a:latin typeface="Arial"/>
                        </a:rPr>
                        <a:t>Initiating contact with existing and potential customers</a:t>
                      </a:r>
                      <a:r>
                        <a:rPr lang="en-US" sz="700" b="0" i="0" u="none" strike="noStrike" noProof="0" dirty="0">
                          <a:latin typeface="Arial"/>
                        </a:rPr>
                        <a:t>, selling products/services to customers targeted for new sales, cross sales or up- sales;</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Account management activities, such as contract renewals, price negotiations etc.;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Managing service dealer networks and support operations, including channel support, service/technical operations support;</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kern="1200" dirty="0">
                          <a:solidFill>
                            <a:schemeClr val="dk1"/>
                          </a:solidFill>
                          <a:latin typeface="+mn-lt"/>
                          <a:ea typeface="+mn-ea"/>
                          <a:cs typeface="+mn-cs"/>
                        </a:rPr>
                        <a:t>Planning, developing and delivering mainly technical or specialized customer training programs connected to products and services to enhance customer experience and customer retention. </a:t>
                      </a:r>
                      <a:endParaRPr lang="sv-SE" sz="700" b="0" i="0" u="none" strike="noStrike" kern="1200" dirty="0">
                        <a:solidFill>
                          <a:schemeClr val="dk1"/>
                        </a:solidFill>
                        <a:latin typeface="+mn-lt"/>
                        <a:ea typeface="+mn-ea"/>
                        <a:cs typeface="+mn-cs"/>
                      </a:endParaRPr>
                    </a:p>
                  </a:txBody>
                  <a:tcPr/>
                </a:tc>
                <a:extLst>
                  <a:ext uri="{0D108BD9-81ED-4DB2-BD59-A6C34878D82A}">
                    <a16:rowId xmlns:a16="http://schemas.microsoft.com/office/drawing/2014/main" val="2063658522"/>
                  </a:ext>
                </a:extLst>
              </a:tr>
            </a:tbl>
          </a:graphicData>
        </a:graphic>
      </p:graphicFrame>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SALES AND CUSTOMER CARE</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595C9827-6A17-4236-9089-56AF018DB58B}"/>
              </a:ext>
            </a:extLst>
          </p:cNvPr>
          <p:cNvSpPr/>
          <p:nvPr/>
        </p:nvSpPr>
        <p:spPr>
          <a:xfrm>
            <a:off x="4923431" y="207818"/>
            <a:ext cx="4220570"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700" b="1" dirty="0">
                <a:solidFill>
                  <a:schemeClr val="tx1"/>
                </a:solidFill>
              </a:rPr>
              <a:t>Business Development </a:t>
            </a:r>
            <a:r>
              <a:rPr lang="sv-SE" sz="700" dirty="0">
                <a:solidFill>
                  <a:schemeClr val="tx1"/>
                </a:solidFill>
              </a:rPr>
              <a:t>goes </a:t>
            </a:r>
            <a:r>
              <a:rPr lang="sv-SE" sz="700" dirty="0" err="1">
                <a:solidFill>
                  <a:schemeClr val="tx1"/>
                </a:solidFill>
              </a:rPr>
              <a:t>into</a:t>
            </a:r>
            <a:r>
              <a:rPr lang="sv-SE" sz="700" dirty="0">
                <a:solidFill>
                  <a:schemeClr val="tx1"/>
                </a:solidFill>
              </a:rPr>
              <a:t> General Management &gt; Business Development </a:t>
            </a:r>
          </a:p>
          <a:p>
            <a:pPr marL="171450" indent="-171450">
              <a:buFont typeface="Arial" panose="020B0604020202020204" pitchFamily="34" charset="0"/>
              <a:buChar char="•"/>
            </a:pPr>
            <a:r>
              <a:rPr lang="en-US" sz="700" b="1" dirty="0"/>
              <a:t>Country Manager -&gt; </a:t>
            </a:r>
            <a:r>
              <a:rPr lang="en-US" sz="700" dirty="0"/>
              <a:t>goes into General Management &gt; Organizational Management</a:t>
            </a:r>
            <a:endParaRPr lang="en-US" sz="700" dirty="0">
              <a:solidFill>
                <a:schemeClr val="tx1"/>
              </a:solidFill>
            </a:endParaRPr>
          </a:p>
        </p:txBody>
      </p:sp>
      <p:sp>
        <p:nvSpPr>
          <p:cNvPr id="7" name="Rectangle 6">
            <a:extLst>
              <a:ext uri="{FF2B5EF4-FFF2-40B4-BE49-F238E27FC236}">
                <a16:creationId xmlns:a16="http://schemas.microsoft.com/office/drawing/2014/main" id="{7FE1BED9-EC7F-4222-91B8-21689A2DBB21}"/>
              </a:ext>
            </a:extLst>
          </p:cNvPr>
          <p:cNvSpPr/>
          <p:nvPr/>
        </p:nvSpPr>
        <p:spPr>
          <a:xfrm>
            <a:off x="4923431" y="12346"/>
            <a:ext cx="4220570"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349296632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BRAND AND MARKETING</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5ECDBEBD-E81C-4436-B86F-051CA23649AA}"/>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700" b="1" dirty="0">
                <a:solidFill>
                  <a:schemeClr val="tx1"/>
                </a:solidFill>
              </a:rPr>
              <a:t>Product Management </a:t>
            </a:r>
            <a:r>
              <a:rPr lang="sv-SE" sz="700" dirty="0">
                <a:solidFill>
                  <a:schemeClr val="tx1"/>
                </a:solidFill>
              </a:rPr>
              <a:t>positions goes </a:t>
            </a:r>
            <a:r>
              <a:rPr lang="sv-SE" sz="700" dirty="0" err="1">
                <a:solidFill>
                  <a:schemeClr val="tx1"/>
                </a:solidFill>
              </a:rPr>
              <a:t>into</a:t>
            </a:r>
            <a:r>
              <a:rPr lang="sv-SE" sz="700" dirty="0">
                <a:solidFill>
                  <a:schemeClr val="tx1"/>
                </a:solidFill>
              </a:rPr>
              <a:t> Product Management &gt; Products &amp; Service Management</a:t>
            </a:r>
          </a:p>
        </p:txBody>
      </p:sp>
      <p:sp>
        <p:nvSpPr>
          <p:cNvPr id="7" name="Rectangle 6">
            <a:extLst>
              <a:ext uri="{FF2B5EF4-FFF2-40B4-BE49-F238E27FC236}">
                <a16:creationId xmlns:a16="http://schemas.microsoft.com/office/drawing/2014/main" id="{DAE44DB9-6FEB-4191-A91A-88C73FDA50D3}"/>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010C3BDE-1EE0-49DD-BE5C-DB8DF5CB2F0E}"/>
              </a:ext>
            </a:extLst>
          </p:cNvPr>
          <p:cNvGraphicFramePr>
            <a:graphicFrameLocks/>
          </p:cNvGraphicFramePr>
          <p:nvPr>
            <p:extLst>
              <p:ext uri="{D42A27DB-BD31-4B8C-83A1-F6EECF244321}">
                <p14:modId xmlns:p14="http://schemas.microsoft.com/office/powerpoint/2010/main" val="1286525069"/>
              </p:ext>
            </p:extLst>
          </p:nvPr>
        </p:nvGraphicFramePr>
        <p:xfrm>
          <a:off x="0" y="615635"/>
          <a:ext cx="9180334" cy="4499801"/>
        </p:xfrm>
        <a:graphic>
          <a:graphicData uri="http://schemas.openxmlformats.org/drawingml/2006/table">
            <a:tbl>
              <a:tblPr firstRow="1" bandRow="1">
                <a:tableStyleId>{21E4AEA4-8DFA-4A89-87EB-49C32662AFE0}</a:tableStyleId>
              </a:tblPr>
              <a:tblGrid>
                <a:gridCol w="285393">
                  <a:extLst>
                    <a:ext uri="{9D8B030D-6E8A-4147-A177-3AD203B41FA5}">
                      <a16:colId xmlns:a16="http://schemas.microsoft.com/office/drawing/2014/main" val="1514323199"/>
                    </a:ext>
                  </a:extLst>
                </a:gridCol>
                <a:gridCol w="1759616">
                  <a:extLst>
                    <a:ext uri="{9D8B030D-6E8A-4147-A177-3AD203B41FA5}">
                      <a16:colId xmlns:a16="http://schemas.microsoft.com/office/drawing/2014/main" val="188856243"/>
                    </a:ext>
                  </a:extLst>
                </a:gridCol>
                <a:gridCol w="1856479">
                  <a:extLst>
                    <a:ext uri="{9D8B030D-6E8A-4147-A177-3AD203B41FA5}">
                      <a16:colId xmlns:a16="http://schemas.microsoft.com/office/drawing/2014/main" val="1956314452"/>
                    </a:ext>
                  </a:extLst>
                </a:gridCol>
                <a:gridCol w="1856479">
                  <a:extLst>
                    <a:ext uri="{9D8B030D-6E8A-4147-A177-3AD203B41FA5}">
                      <a16:colId xmlns:a16="http://schemas.microsoft.com/office/drawing/2014/main" val="2808747462"/>
                    </a:ext>
                  </a:extLst>
                </a:gridCol>
                <a:gridCol w="1662751">
                  <a:extLst>
                    <a:ext uri="{9D8B030D-6E8A-4147-A177-3AD203B41FA5}">
                      <a16:colId xmlns:a16="http://schemas.microsoft.com/office/drawing/2014/main" val="3623362465"/>
                    </a:ext>
                  </a:extLst>
                </a:gridCol>
                <a:gridCol w="1759616">
                  <a:extLst>
                    <a:ext uri="{9D8B030D-6E8A-4147-A177-3AD203B41FA5}">
                      <a16:colId xmlns:a16="http://schemas.microsoft.com/office/drawing/2014/main" val="3909128"/>
                    </a:ext>
                  </a:extLst>
                </a:gridCol>
              </a:tblGrid>
              <a:tr h="204853">
                <a:tc gridSpan="6">
                  <a:txBody>
                    <a:bodyPr/>
                    <a:lstStyle/>
                    <a:p>
                      <a:pPr marL="0" algn="ctr" defTabSz="914400" rtl="0" eaLnBrk="1" latinLnBrk="0" hangingPunct="1"/>
                      <a:r>
                        <a:rPr lang="sv-SE" sz="800" b="1" kern="1200" dirty="0">
                          <a:solidFill>
                            <a:schemeClr val="lt1"/>
                          </a:solidFill>
                          <a:latin typeface="+mn-lt"/>
                          <a:ea typeface="+mn-ea"/>
                          <a:cs typeface="+mn-cs"/>
                        </a:rPr>
                        <a:t>Job F</a:t>
                      </a:r>
                      <a:r>
                        <a:rPr lang="en-US" sz="800" b="1" kern="1200" noProof="0" dirty="0" err="1">
                          <a:solidFill>
                            <a:schemeClr val="lt1"/>
                          </a:solidFill>
                          <a:latin typeface="+mn-lt"/>
                          <a:ea typeface="+mn-ea"/>
                          <a:cs typeface="+mn-cs"/>
                        </a:rPr>
                        <a:t>amily</a:t>
                      </a:r>
                      <a:r>
                        <a:rPr lang="en-US" sz="800" b="1" kern="1200" noProof="0" dirty="0">
                          <a:solidFill>
                            <a:schemeClr val="lt1"/>
                          </a:solidFill>
                          <a:latin typeface="+mn-lt"/>
                          <a:ea typeface="+mn-ea"/>
                          <a:cs typeface="+mn-cs"/>
                        </a:rPr>
                        <a:t> Group </a:t>
                      </a:r>
                      <a:r>
                        <a:rPr lang="sv-SE" sz="800" b="1" kern="1200" dirty="0">
                          <a:solidFill>
                            <a:schemeClr val="lt1"/>
                          </a:solidFill>
                          <a:latin typeface="+mn-lt"/>
                          <a:ea typeface="+mn-ea"/>
                          <a:cs typeface="+mn-cs"/>
                        </a:rPr>
                        <a:t>BRAND &amp; MARKETING</a:t>
                      </a:r>
                      <a:endParaRPr lang="en-US" sz="800" b="1" kern="1200" dirty="0">
                        <a:solidFill>
                          <a:schemeClr val="lt1"/>
                        </a:solidFill>
                        <a:latin typeface="+mn-lt"/>
                        <a:ea typeface="+mn-ea"/>
                        <a:cs typeface="+mn-cs"/>
                      </a:endParaRPr>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496892">
                <a:tc>
                  <a:txBody>
                    <a:bodyPr/>
                    <a:lstStyle/>
                    <a:p>
                      <a:pPr marL="0" indent="0" algn="ctr">
                        <a:buFont typeface="+mj-lt"/>
                        <a:buNone/>
                      </a:pPr>
                      <a:r>
                        <a:rPr lang="sv-SE" sz="500" b="1" strike="noStrike" kern="1200" dirty="0">
                          <a:solidFill>
                            <a:schemeClr val="dk1"/>
                          </a:solidFill>
                          <a:effectLst>
                            <a:outerShdw blurRad="38100" dist="38100" dir="2700000" algn="tl">
                              <a:srgbClr val="000000">
                                <a:alpha val="43137"/>
                              </a:srgbClr>
                            </a:outerShdw>
                          </a:effectLst>
                          <a:latin typeface="+mn-lt"/>
                          <a:ea typeface="+mn-ea"/>
                          <a:cs typeface="+mn-cs"/>
                        </a:rPr>
                        <a:t>DESCRIPTION JOB FAMILY GROUP</a:t>
                      </a:r>
                      <a:endParaRPr lang="en-US" sz="500" b="1"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vert="vert270" anchor="ctr">
                    <a:solidFill>
                      <a:schemeClr val="bg1">
                        <a:lumMod val="95000"/>
                      </a:schemeClr>
                    </a:solidFill>
                  </a:tcPr>
                </a:tc>
                <a:tc gridSpan="5">
                  <a:txBody>
                    <a:bodyPr/>
                    <a:lstStyle/>
                    <a:p>
                      <a:pPr marL="0" indent="0">
                        <a:buFont typeface="+mj-lt"/>
                        <a:buNone/>
                      </a:pPr>
                      <a:r>
                        <a:rPr lang="en-US" sz="600" dirty="0"/>
                        <a:t>Positions in this job family group runs the marketing activities of the organization, including representing the organization to promote its products and services to individuals or other organizations, and supporting business growth by disseminating information that promotes a favorable view of the organization and its products and services. Activities include developing and implementing sales strategies; identifying potential customers; managing existing customer relationships; monitoring customer and competitor activity and industry trends; market research, pricing, sales and merchandising activities; business development activities; sales operations and administration; and developing and implementing advertising and publicity campaigns. This job family conducts both internal and external communications for the organization. Activities include maintaining positive relations with the public, shareholders, investors, government and other regulatory bodies; representing the company as a point of contact between the organization, local officials, and community leaders; identifying, collecting, and sharing business information and knowledge as well as employee knowledge; change management. </a:t>
                      </a:r>
                      <a:endParaRPr lang="en-US" sz="600" i="1" dirty="0"/>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93236">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BRAND &amp; MARKETING</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303656">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a:solidFill>
                            <a:schemeClr val="bg1"/>
                          </a:solidFill>
                        </a:rPr>
                        <a:t>Marketing Generalist</a:t>
                      </a:r>
                      <a:endParaRPr lang="en-US" sz="800" b="1">
                        <a:solidFill>
                          <a:schemeClr val="bg1"/>
                        </a:solidFill>
                      </a:endParaRPr>
                    </a:p>
                  </a:txBody>
                  <a:tcPr anchor="ctr">
                    <a:solidFill>
                      <a:srgbClr val="647AB8"/>
                    </a:solidFill>
                  </a:tcPr>
                </a:tc>
                <a:tc>
                  <a:txBody>
                    <a:bodyPr/>
                    <a:lstStyle/>
                    <a:p>
                      <a:pPr algn="ctr"/>
                      <a:r>
                        <a:rPr lang="sv-SE" sz="800" b="1" kern="1200" dirty="0">
                          <a:solidFill>
                            <a:schemeClr val="bg1"/>
                          </a:solidFill>
                          <a:latin typeface="+mn-lt"/>
                          <a:ea typeface="+mn-ea"/>
                          <a:cs typeface="+mn-cs"/>
                        </a:rPr>
                        <a:t>Marketing Communication</a:t>
                      </a:r>
                      <a:endParaRPr lang="en-US" sz="800" b="1" kern="1200" dirty="0">
                        <a:solidFill>
                          <a:schemeClr val="bg1"/>
                        </a:solidFill>
                        <a:latin typeface="+mn-lt"/>
                        <a:ea typeface="+mn-ea"/>
                        <a:cs typeface="+mn-cs"/>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kern="1200" dirty="0">
                          <a:solidFill>
                            <a:schemeClr val="bg1"/>
                          </a:solidFill>
                          <a:latin typeface="+mn-lt"/>
                          <a:ea typeface="+mn-ea"/>
                          <a:cs typeface="+mn-cs"/>
                        </a:rPr>
                        <a:t>Product </a:t>
                      </a:r>
                      <a:r>
                        <a:rPr lang="sv-SE" sz="800" b="1" u="sng" kern="1200" dirty="0">
                          <a:solidFill>
                            <a:schemeClr val="bg1"/>
                          </a:solidFill>
                          <a:latin typeface="+mn-lt"/>
                          <a:ea typeface="+mn-ea"/>
                          <a:cs typeface="+mn-cs"/>
                        </a:rPr>
                        <a:t>Marketing</a:t>
                      </a:r>
                      <a:endParaRPr lang="en-US" sz="800" b="1" u="sng" kern="1200" dirty="0">
                        <a:solidFill>
                          <a:schemeClr val="bg1"/>
                        </a:solidFill>
                        <a:latin typeface="+mn-lt"/>
                        <a:ea typeface="+mn-ea"/>
                        <a:cs typeface="+mn-cs"/>
                      </a:endParaRPr>
                    </a:p>
                  </a:txBody>
                  <a:tcPr anchor="ctr">
                    <a:solidFill>
                      <a:srgbClr val="647AB8"/>
                    </a:solidFill>
                  </a:tcPr>
                </a:tc>
                <a:tc>
                  <a:txBody>
                    <a:bodyPr/>
                    <a:lstStyle/>
                    <a:p>
                      <a:pPr algn="ctr"/>
                      <a:r>
                        <a:rPr lang="sv-SE" sz="800" b="1" dirty="0">
                          <a:solidFill>
                            <a:schemeClr val="bg1"/>
                          </a:solidFill>
                        </a:rPr>
                        <a:t>Digital Marketing</a:t>
                      </a:r>
                      <a:endParaRPr lang="en-US" sz="800" b="1" dirty="0">
                        <a:solidFill>
                          <a:schemeClr val="bg1"/>
                        </a:solidFill>
                      </a:endParaRPr>
                    </a:p>
                  </a:txBody>
                  <a:tcPr anchor="ctr">
                    <a:solidFill>
                      <a:srgbClr val="647AB8"/>
                    </a:solidFill>
                  </a:tcPr>
                </a:tc>
                <a:tc>
                  <a:txBody>
                    <a:bodyPr/>
                    <a:lstStyle/>
                    <a:p>
                      <a:pPr algn="ctr"/>
                      <a:r>
                        <a:rPr lang="sv-SE" sz="800" b="1">
                          <a:solidFill>
                            <a:schemeClr val="bg1"/>
                          </a:solidFill>
                        </a:rPr>
                        <a:t>Market research and Brand </a:t>
                      </a:r>
                      <a:r>
                        <a:rPr lang="sv-SE" sz="800" b="1" err="1">
                          <a:solidFill>
                            <a:schemeClr val="bg1"/>
                          </a:solidFill>
                        </a:rPr>
                        <a:t>Insights</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4196729402"/>
                  </a:ext>
                </a:extLst>
              </a:tr>
              <a:tr h="155452">
                <a:tc>
                  <a:txBody>
                    <a:bodyPr/>
                    <a:lstStyle/>
                    <a:p>
                      <a:pPr algn="ctr"/>
                      <a:endParaRPr lang="en-US" sz="500" b="1" strike="noStrike" dirty="0">
                        <a:effectLst>
                          <a:outerShdw blurRad="38100" dist="38100" dir="2700000" algn="tl">
                            <a:srgbClr val="000000">
                              <a:alpha val="43137"/>
                            </a:srgbClr>
                          </a:outerShdw>
                        </a:effectLst>
                      </a:endParaRPr>
                    </a:p>
                  </a:txBody>
                  <a:tcPr vert="vert270" anchor="ctr"/>
                </a:tc>
                <a:tc>
                  <a:txBody>
                    <a:bodyPr/>
                    <a:lstStyle/>
                    <a:p>
                      <a:pPr>
                        <a:lnSpc>
                          <a:spcPct val="150000"/>
                        </a:lnSpc>
                      </a:pPr>
                      <a:endParaRPr lang="en-US" sz="400" i="1"/>
                    </a:p>
                  </a:txBody>
                  <a:tcPr anchor="ctr"/>
                </a:tc>
                <a:tc>
                  <a:txBody>
                    <a:bodyPr/>
                    <a:lstStyle/>
                    <a:p>
                      <a:pPr>
                        <a:lnSpc>
                          <a:spcPct val="150000"/>
                        </a:lnSpc>
                      </a:pPr>
                      <a:endParaRPr lang="en-US" sz="400" i="1" dirty="0">
                        <a:solidFill>
                          <a:srgbClr val="C00000"/>
                        </a:solidFill>
                      </a:endParaRPr>
                    </a:p>
                  </a:txBody>
                  <a:tcPr anchor="ctr"/>
                </a:tc>
                <a:tc>
                  <a:txBody>
                    <a:bodyPr/>
                    <a:lstStyle/>
                    <a:p>
                      <a:pPr>
                        <a:lnSpc>
                          <a:spcPct val="150000"/>
                        </a:lnSpc>
                      </a:pPr>
                      <a:endParaRPr lang="en-US" sz="400" i="1" dirty="0">
                        <a:solidFill>
                          <a:srgbClr val="C00000"/>
                        </a:solidFill>
                      </a:endParaRPr>
                    </a:p>
                  </a:txBody>
                  <a:tcPr anchor="ctr"/>
                </a:tc>
                <a:tc>
                  <a:txBody>
                    <a:bodyPr/>
                    <a:lstStyle/>
                    <a:p>
                      <a:pPr>
                        <a:lnSpc>
                          <a:spcPct val="150000"/>
                        </a:lnSpc>
                      </a:pPr>
                      <a:endParaRPr lang="en-US" sz="400" i="1"/>
                    </a:p>
                  </a:txBody>
                  <a:tcPr anchor="ctr"/>
                </a:tc>
                <a:tc>
                  <a:txBody>
                    <a:bodyPr/>
                    <a:lstStyle/>
                    <a:p>
                      <a:pPr>
                        <a:lnSpc>
                          <a:spcPct val="150000"/>
                        </a:lnSpc>
                      </a:pPr>
                      <a:endParaRPr lang="en-US" sz="400" i="1" dirty="0"/>
                    </a:p>
                  </a:txBody>
                  <a:tcPr anchor="ctr"/>
                </a:tc>
                <a:extLst>
                  <a:ext uri="{0D108BD9-81ED-4DB2-BD59-A6C34878D82A}">
                    <a16:rowId xmlns:a16="http://schemas.microsoft.com/office/drawing/2014/main" val="2652843025"/>
                  </a:ext>
                </a:extLst>
              </a:tr>
              <a:tr h="2732906">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r>
                        <a:rPr lang="en-US" sz="600" dirty="0"/>
                        <a:t>Positions in this job family are responsible for leading teams, projects and processes associated with the management of the organization’s marketing operations. Activities include: </a:t>
                      </a:r>
                    </a:p>
                    <a:p>
                      <a:pPr lvl="0">
                        <a:buNone/>
                      </a:pPr>
                      <a:endParaRPr lang="en-US" sz="600" dirty="0"/>
                    </a:p>
                    <a:p>
                      <a:pPr marL="171450" lvl="0" indent="-171450">
                        <a:buFont typeface="Arial"/>
                        <a:buChar char="•"/>
                      </a:pPr>
                      <a:r>
                        <a:rPr lang="en-US" sz="600" dirty="0"/>
                        <a:t>Responsible for advancing business growth by promoting a favorable view of the organization and its products and services; </a:t>
                      </a:r>
                    </a:p>
                    <a:p>
                      <a:pPr marL="171450" lvl="0" indent="-171450">
                        <a:buFont typeface="Arial"/>
                        <a:buChar char="•"/>
                      </a:pPr>
                      <a:endParaRPr lang="en-US" sz="600" dirty="0"/>
                    </a:p>
                    <a:p>
                      <a:pPr marL="171450" lvl="0" indent="-171450">
                        <a:buFont typeface="Arial"/>
                        <a:buChar char="•"/>
                      </a:pPr>
                      <a:r>
                        <a:rPr lang="en-US" sz="600" dirty="0"/>
                        <a:t>Planning, developing and delivering corporate marketing strategies and tactics. This includes creating and implementing</a:t>
                      </a:r>
                      <a:r>
                        <a:rPr lang="en-US" sz="600" b="0" i="0" u="none" strike="noStrike" noProof="0" dirty="0">
                          <a:latin typeface="Arial"/>
                        </a:rPr>
                        <a:t> advertising/ promotional campaigns and promotional materials creation and distribution;</a:t>
                      </a:r>
                      <a:endParaRPr lang="en-US" sz="600" dirty="0"/>
                    </a:p>
                    <a:p>
                      <a:pPr marL="171450" lvl="0" indent="-171450">
                        <a:buFont typeface="Arial,Sans-Serif"/>
                        <a:buChar char="•"/>
                      </a:pPr>
                      <a:endParaRPr lang="en-US" sz="600" b="0" i="0" u="none" strike="noStrike" noProof="0" dirty="0">
                        <a:latin typeface="Arial"/>
                      </a:endParaRPr>
                    </a:p>
                    <a:p>
                      <a:pPr marL="171450" lvl="0" indent="-171450">
                        <a:buFont typeface="Arial,Sans-Serif"/>
                        <a:buChar char="•"/>
                      </a:pPr>
                      <a:r>
                        <a:rPr lang="en-US" sz="600" b="0" i="0" u="none" strike="noStrike" noProof="0" dirty="0">
                          <a:solidFill>
                            <a:schemeClr val="tx1"/>
                          </a:solidFill>
                          <a:latin typeface="Arial"/>
                        </a:rPr>
                        <a:t>Conducting market and competitor research and analysis. Identifying and predicting current and future consumer trends and competitor actions</a:t>
                      </a:r>
                    </a:p>
                    <a:p>
                      <a:pPr marL="0" lvl="0" indent="0">
                        <a:buFont typeface="Arial,Sans-Serif"/>
                        <a:buNone/>
                      </a:pPr>
                      <a:endParaRPr lang="en-US" sz="600" b="0" i="0" u="none" strike="noStrike" noProof="0" dirty="0">
                        <a:latin typeface="Arial"/>
                      </a:endParaRPr>
                    </a:p>
                    <a:p>
                      <a:pPr marL="171450" lvl="0" indent="-171450">
                        <a:buFont typeface="Arial"/>
                        <a:buChar char="•"/>
                      </a:pPr>
                      <a:r>
                        <a:rPr lang="en-US" sz="600" b="0" i="0" u="none" strike="noStrike" noProof="0" dirty="0">
                          <a:latin typeface="Arial"/>
                        </a:rPr>
                        <a:t>Media and digital marketing planning and analytics, including R.O.I. (Return on Investment) evaluations.</a:t>
                      </a:r>
                    </a:p>
                  </a:txBody>
                  <a:tcPr/>
                </a:tc>
                <a:tc>
                  <a:txBody>
                    <a:bodyPr/>
                    <a:lstStyle/>
                    <a:p>
                      <a:pPr lvl="0" algn="l" defTabSz="914400" rtl="0" eaLnBrk="1" latinLnBrk="0" hangingPunct="1">
                        <a:lnSpc>
                          <a:spcPct val="100000"/>
                        </a:lnSpc>
                        <a:spcBef>
                          <a:spcPts val="0"/>
                        </a:spcBef>
                        <a:spcAft>
                          <a:spcPts val="0"/>
                        </a:spcAft>
                      </a:pPr>
                      <a:r>
                        <a:rPr lang="en-US" sz="600" kern="1200" dirty="0">
                          <a:solidFill>
                            <a:schemeClr val="dk1"/>
                          </a:solidFill>
                          <a:latin typeface="+mn-lt"/>
                          <a:ea typeface="+mn-ea"/>
                          <a:cs typeface="+mn-cs"/>
                        </a:rPr>
                        <a:t>Positions in this job family are responsible for developing and implementing campaigns to inform the organization's target market of the merits of purchasing its products and services. </a:t>
                      </a:r>
                    </a:p>
                    <a:p>
                      <a:pPr lvl="0" algn="l" defTabSz="914400" rtl="0" eaLnBrk="1" latinLnBrk="0" hangingPunct="1">
                        <a:lnSpc>
                          <a:spcPct val="100000"/>
                        </a:lnSpc>
                        <a:spcBef>
                          <a:spcPts val="0"/>
                        </a:spcBef>
                        <a:spcAft>
                          <a:spcPts val="0"/>
                        </a:spcAft>
                      </a:pPr>
                      <a:r>
                        <a:rPr lang="en-US" sz="600" kern="1200" dirty="0">
                          <a:solidFill>
                            <a:schemeClr val="dk1"/>
                          </a:solidFill>
                          <a:latin typeface="+mn-lt"/>
                          <a:ea typeface="+mn-ea"/>
                          <a:cs typeface="+mn-cs"/>
                        </a:rPr>
                        <a:t>Activities include: </a:t>
                      </a:r>
                    </a:p>
                    <a:p>
                      <a:pPr lvl="0" algn="l" defTabSz="914400" rtl="0" eaLnBrk="1" latinLnBrk="0" hangingPunct="1">
                        <a:lnSpc>
                          <a:spcPct val="100000"/>
                        </a:lnSpc>
                        <a:spcBef>
                          <a:spcPts val="0"/>
                        </a:spcBef>
                        <a:spcAft>
                          <a:spcPts val="0"/>
                        </a:spcAft>
                        <a:buNone/>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Creating and/or coordinating the production of advertising, promotional materials and brand promotional merchandise. </a:t>
                      </a:r>
                      <a:r>
                        <a:rPr lang="en-US" sz="600" kern="1200" noProof="0" dirty="0">
                          <a:solidFill>
                            <a:schemeClr val="dk1"/>
                          </a:solidFill>
                          <a:latin typeface="+mn-lt"/>
                          <a:ea typeface="+mn-ea"/>
                          <a:cs typeface="+mn-cs"/>
                        </a:rPr>
                        <a:t>Planning advertising campaigns (e.g., budget estimates, preparing and negotiating advertising contracts, etc.);</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Identifying the optimal mix of advertising and promotional media channels that align with defined customer market segmentation and buyer personas (e.g., social media, website, radio/television, publications, billboards, etc.); </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Coordinating the activities of the company's trade shows, congresses, promotions and events; </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Measuring advertising and promotion effectiveness for return-on-investment.</a:t>
                      </a:r>
                    </a:p>
                    <a:p>
                      <a:pPr lvl="0" algn="l">
                        <a:lnSpc>
                          <a:spcPct val="100000"/>
                        </a:lnSpc>
                        <a:spcBef>
                          <a:spcPts val="0"/>
                        </a:spcBef>
                        <a:spcAft>
                          <a:spcPts val="0"/>
                        </a:spcAft>
                        <a:buNone/>
                      </a:pPr>
                      <a:endParaRPr lang="en-US" sz="600" kern="1200" noProof="0" dirty="0">
                        <a:solidFill>
                          <a:schemeClr val="dk1"/>
                        </a:solidFill>
                        <a:latin typeface="+mn-lt"/>
                        <a:ea typeface="+mn-ea"/>
                        <a:cs typeface="+mn-cs"/>
                      </a:endParaRPr>
                    </a:p>
                    <a:p>
                      <a:pPr marL="0" lvl="0" indent="0">
                        <a:buFont typeface="Arial" panose="020B0604020202020204" pitchFamily="34" charset="0"/>
                        <a:buNone/>
                      </a:pPr>
                      <a:endParaRPr lang="en-US" sz="600" kern="1200" dirty="0">
                        <a:solidFill>
                          <a:schemeClr val="dk1"/>
                        </a:solidFill>
                        <a:latin typeface="+mn-lt"/>
                        <a:ea typeface="+mn-ea"/>
                        <a:cs typeface="+mn-cs"/>
                      </a:endParaRPr>
                    </a:p>
                    <a:p>
                      <a:pPr marL="171450" lvl="0" indent="-171450">
                        <a:buFont typeface="Arial" panose="020B0604020202020204" pitchFamily="34" charset="0"/>
                        <a:buChar char="•"/>
                      </a:pPr>
                      <a:endParaRPr lang="en-US" sz="600" kern="1200" noProof="0" dirty="0">
                        <a:solidFill>
                          <a:schemeClr val="dk1"/>
                        </a:solidFill>
                        <a:latin typeface="+mn-lt"/>
                        <a:ea typeface="+mn-ea"/>
                        <a:cs typeface="+mn-cs"/>
                      </a:endParaRPr>
                    </a:p>
                  </a:txBody>
                  <a:tcPr/>
                </a:tc>
                <a:tc>
                  <a:txBody>
                    <a:bodyPr/>
                    <a:lstStyle/>
                    <a:p>
                      <a:r>
                        <a:rPr lang="en-US" sz="600" dirty="0">
                          <a:solidFill>
                            <a:schemeClr val="tx1"/>
                          </a:solidFill>
                        </a:rPr>
                        <a:t>Positions in this job family are responsible for planning, developing and delivering marketing strategies for products and services and associated brands in close cooperation with product managers and product application. Activities include: </a:t>
                      </a:r>
                      <a:endParaRPr lang="en-US" sz="600" dirty="0">
                        <a:solidFill>
                          <a:srgbClr val="C00000"/>
                        </a:solidFill>
                      </a:endParaRPr>
                    </a:p>
                    <a:p>
                      <a:pPr lvl="0">
                        <a:buNone/>
                      </a:pPr>
                      <a:endParaRPr lang="en-US" sz="600" dirty="0">
                        <a:solidFill>
                          <a:schemeClr val="tx1"/>
                        </a:solidFill>
                      </a:endParaRPr>
                    </a:p>
                    <a:p>
                      <a:pPr marL="171450" lvl="0" indent="-171450" algn="l" rtl="0" eaLnBrk="1" latinLnBrk="0" hangingPunct="1">
                        <a:lnSpc>
                          <a:spcPct val="100000"/>
                        </a:lnSpc>
                        <a:spcBef>
                          <a:spcPts val="0"/>
                        </a:spcBef>
                        <a:spcAft>
                          <a:spcPts val="0"/>
                        </a:spcAft>
                        <a:buFont typeface="Arial" panose="020B0604020202020204" pitchFamily="34" charset="0"/>
                        <a:buChar char="•"/>
                      </a:pPr>
                      <a:r>
                        <a:rPr lang="en-US" sz="600" kern="1200" noProof="0" dirty="0">
                          <a:solidFill>
                            <a:schemeClr val="tx1"/>
                          </a:solidFill>
                          <a:latin typeface="+mn-lt"/>
                          <a:ea typeface="+mn-ea"/>
                          <a:cs typeface="+mn-cs"/>
                        </a:rPr>
                        <a:t>Create strategies on how customers should perceive the brand and make sure that branding is consistent across advertisements and campaigns. Assure that the right message is delivered for products or services;</a:t>
                      </a:r>
                      <a:endParaRPr lang="en-US" sz="600" kern="1200" dirty="0">
                        <a:solidFill>
                          <a:schemeClr val="tx1"/>
                        </a:solidFill>
                        <a:latin typeface="+mn-lt"/>
                        <a:ea typeface="+mn-ea"/>
                        <a:cs typeface="+mn-cs"/>
                      </a:endParaRPr>
                    </a:p>
                    <a:p>
                      <a:pPr marL="171450" lvl="0" indent="-171450">
                        <a:buFont typeface="Arial" panose="020B0604020202020204" pitchFamily="34" charset="0"/>
                        <a:buChar char="•"/>
                      </a:pPr>
                      <a:endParaRPr lang="en-US" sz="600" dirty="0">
                        <a:solidFill>
                          <a:schemeClr val="tx1"/>
                        </a:solidFill>
                      </a:endParaRPr>
                    </a:p>
                    <a:p>
                      <a:pPr marL="171450" lvl="0" indent="-171450">
                        <a:buFont typeface="Arial" panose="020B0604020202020204" pitchFamily="34" charset="0"/>
                        <a:buChar char="•"/>
                      </a:pPr>
                      <a:r>
                        <a:rPr lang="en-US" sz="600" dirty="0">
                          <a:solidFill>
                            <a:schemeClr val="tx1"/>
                          </a:solidFill>
                        </a:rPr>
                        <a:t>Researching and developing strategies to maximize product/brand appeal to target customers; </a:t>
                      </a:r>
                      <a:endParaRPr lang="en-US" sz="600" dirty="0"/>
                    </a:p>
                    <a:p>
                      <a:pPr marL="0" lvl="0" indent="0">
                        <a:buNone/>
                      </a:pPr>
                      <a:endParaRPr lang="en-US" sz="600" dirty="0">
                        <a:solidFill>
                          <a:schemeClr val="tx1"/>
                        </a:solidFill>
                      </a:endParaRPr>
                    </a:p>
                    <a:p>
                      <a:pPr marL="171450" indent="-171450">
                        <a:buFont typeface="Arial" panose="020B0604020202020204" pitchFamily="34" charset="0"/>
                        <a:buChar char="•"/>
                      </a:pPr>
                      <a:r>
                        <a:rPr lang="en-US" sz="600" dirty="0">
                          <a:solidFill>
                            <a:schemeClr val="tx1"/>
                          </a:solidFill>
                        </a:rPr>
                        <a:t>Plan and execute channel marketing activities, (including trade, channel and category management), digital/internet marketing activities (e-commerce, SEO, social media, web content etc.) and direct marketing activities (telephone, email, digital and/or mobile communications);</a:t>
                      </a:r>
                    </a:p>
                    <a:p>
                      <a:pPr marL="171450" lvl="0" indent="-171450">
                        <a:buFont typeface="Arial" panose="020B0604020202020204" pitchFamily="34" charset="0"/>
                        <a:buChar char="•"/>
                      </a:pPr>
                      <a:endParaRPr lang="en-US" sz="600" b="0" i="0" u="none" strike="noStrike" noProof="0" dirty="0">
                        <a:latin typeface="+mn-lt"/>
                      </a:endParaRPr>
                    </a:p>
                    <a:p>
                      <a:pPr marL="171450" lvl="0" indent="-171450">
                        <a:buFont typeface="Arial" panose="020B0604020202020204" pitchFamily="34" charset="0"/>
                        <a:buChar char="•"/>
                      </a:pPr>
                      <a:r>
                        <a:rPr lang="en-US" sz="600" b="0" i="0" u="none" strike="noStrike" noProof="0" dirty="0">
                          <a:latin typeface="+mn-lt"/>
                        </a:rPr>
                        <a:t>Continuously monitor marketing trends and keep updated on competitors and competitive products in the marketplace.</a:t>
                      </a:r>
                    </a:p>
                  </a:txBody>
                  <a:tcPr/>
                </a:tc>
                <a:tc>
                  <a:txBody>
                    <a:bodyPr/>
                    <a:lstStyle/>
                    <a:p>
                      <a:r>
                        <a:rPr lang="en-US" sz="600" dirty="0"/>
                        <a:t>Positions in this job family are responsible for activities associated with online/digital marketing and sales tools. Activities include:  </a:t>
                      </a:r>
                    </a:p>
                    <a:p>
                      <a:pPr lvl="0">
                        <a:buNone/>
                      </a:pPr>
                      <a:endParaRPr lang="en-US" sz="600" dirty="0"/>
                    </a:p>
                    <a:p>
                      <a:pPr marL="171450" lvl="0" indent="-171450">
                        <a:buFont typeface="Arial"/>
                        <a:buChar char="•"/>
                      </a:pPr>
                      <a:r>
                        <a:rPr lang="en-US" sz="600" dirty="0"/>
                        <a:t>Responsible for digital marketing efforts and for assuring business leverage through digital channels such as search engines, social media, e-mails, and other websites to connect with current or prospective customers;</a:t>
                      </a:r>
                    </a:p>
                    <a:p>
                      <a:pPr marL="171450" indent="-171450">
                        <a:buFont typeface="Arial" panose="020B0604020202020204" pitchFamily="34" charset="0"/>
                        <a:buChar char="•"/>
                      </a:pPr>
                      <a:endParaRPr lang="en-US" sz="600" dirty="0"/>
                    </a:p>
                    <a:p>
                      <a:pPr marL="171450" lvl="0" indent="-171450">
                        <a:buFont typeface="Arial" panose="020B0604020202020204" pitchFamily="34" charset="0"/>
                        <a:buChar char="•"/>
                      </a:pPr>
                      <a:r>
                        <a:rPr lang="en-US" sz="600" dirty="0"/>
                        <a:t>Develop, plan and implement digital/on-line marketing activities, including e-commerce offers, search engine optimization (SEO), social media marketing, web content curation/marketing, pay per click, inbound marketing etc.; </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One-to-one marketing activities, via telephone, email, digital and/or mobile communications. </a:t>
                      </a:r>
                    </a:p>
                    <a:p>
                      <a:pPr marL="171450" lvl="0" indent="-171450">
                        <a:buFont typeface="Arial" panose="020B0604020202020204" pitchFamily="34" charset="0"/>
                        <a:buChar char="•"/>
                      </a:pPr>
                      <a:endParaRPr lang="en-US" sz="600" dirty="0"/>
                    </a:p>
                    <a:p>
                      <a:pPr marL="171450" lvl="0" indent="-171450">
                        <a:buFont typeface="Arial" panose="020B0604020202020204" pitchFamily="34" charset="0"/>
                        <a:buChar char="•"/>
                      </a:pPr>
                      <a:endParaRPr lang="en-US" sz="600" b="0" i="0" u="none" strike="noStrike" noProof="0" dirty="0">
                        <a:latin typeface="Arial"/>
                      </a:endParaRPr>
                    </a:p>
                  </a:txBody>
                  <a:tcPr/>
                </a:tc>
                <a:tc>
                  <a:txBody>
                    <a:bodyPr/>
                    <a:lstStyle/>
                    <a:p>
                      <a:r>
                        <a:rPr lang="en-US" sz="600" dirty="0"/>
                        <a:t>Positions in this job family are responsible for designing, conducting and analyzing the results of market research studies regarding the organization's existing and proposed products and services. Activities include: </a:t>
                      </a:r>
                    </a:p>
                    <a:p>
                      <a:endParaRPr lang="en-US" sz="600" dirty="0"/>
                    </a:p>
                    <a:p>
                      <a:pPr marL="171450" indent="-171450">
                        <a:buFont typeface="Arial" panose="020B0604020202020204" pitchFamily="34" charset="0"/>
                        <a:buChar char="•"/>
                      </a:pPr>
                      <a:r>
                        <a:rPr lang="en-US" sz="600" b="0" i="0" u="none" strike="noStrike" noProof="0" dirty="0">
                          <a:latin typeface="Arial"/>
                        </a:rPr>
                        <a:t>Through different analytical tools attain a deep understanding of customers and customer behavior and how the brand/product is perceived in different customer segments (including monitoring media and polling/interviews of customers/retailers);</a:t>
                      </a:r>
                      <a:endParaRPr lang="en-US" sz="600" dirty="0"/>
                    </a:p>
                    <a:p>
                      <a:pPr marL="171450" lvl="0" indent="-171450">
                        <a:buFont typeface="Arial" panose="020B0604020202020204" pitchFamily="34" charset="0"/>
                        <a:buChar char="•"/>
                      </a:pPr>
                      <a:endParaRPr lang="en-US" sz="600" b="0" i="0" u="none" strike="noStrike" noProof="0" dirty="0">
                        <a:latin typeface="Arial"/>
                      </a:endParaRPr>
                    </a:p>
                    <a:p>
                      <a:pPr marL="171450" lvl="0" indent="-171450">
                        <a:buFont typeface="Arial" panose="020B0604020202020204" pitchFamily="34" charset="0"/>
                        <a:buChar char="•"/>
                      </a:pPr>
                      <a:r>
                        <a:rPr lang="en-US" sz="600" dirty="0"/>
                        <a:t>Monitoring market conditions, market trends, competitors, etc. to predict and project business sector/consumer demand and inform on product launch timing;</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Researching competitor behavior including marketing strategies, pricing, sales and methods of operation; </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Identifying purchasing behaviors, price/discount sensitivity, brand loyalty, etc. across customer segments and sales channels; </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Simulating the impact of proposed marketing campaigns and measuring results against targets.</a:t>
                      </a: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411697762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DESIGN</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26CAB571-04EA-470B-919F-81006F68793D}"/>
              </a:ext>
            </a:extLst>
          </p:cNvPr>
          <p:cNvGraphicFramePr>
            <a:graphicFrameLocks/>
          </p:cNvGraphicFramePr>
          <p:nvPr>
            <p:extLst>
              <p:ext uri="{D42A27DB-BD31-4B8C-83A1-F6EECF244321}">
                <p14:modId xmlns:p14="http://schemas.microsoft.com/office/powerpoint/2010/main" val="3756924355"/>
              </p:ext>
            </p:extLst>
          </p:nvPr>
        </p:nvGraphicFramePr>
        <p:xfrm>
          <a:off x="0" y="597916"/>
          <a:ext cx="9143998" cy="4377928"/>
        </p:xfrm>
        <a:graphic>
          <a:graphicData uri="http://schemas.openxmlformats.org/drawingml/2006/table">
            <a:tbl>
              <a:tblPr firstRow="1" bandRow="1">
                <a:tableStyleId>{21E4AEA4-8DFA-4A89-87EB-49C32662AFE0}</a:tableStyleId>
              </a:tblPr>
              <a:tblGrid>
                <a:gridCol w="216410">
                  <a:extLst>
                    <a:ext uri="{9D8B030D-6E8A-4147-A177-3AD203B41FA5}">
                      <a16:colId xmlns:a16="http://schemas.microsoft.com/office/drawing/2014/main" val="1514323199"/>
                    </a:ext>
                  </a:extLst>
                </a:gridCol>
                <a:gridCol w="2231897">
                  <a:extLst>
                    <a:ext uri="{9D8B030D-6E8A-4147-A177-3AD203B41FA5}">
                      <a16:colId xmlns:a16="http://schemas.microsoft.com/office/drawing/2014/main" val="188856243"/>
                    </a:ext>
                  </a:extLst>
                </a:gridCol>
                <a:gridCol w="2231897">
                  <a:extLst>
                    <a:ext uri="{9D8B030D-6E8A-4147-A177-3AD203B41FA5}">
                      <a16:colId xmlns:a16="http://schemas.microsoft.com/office/drawing/2014/main" val="3623362465"/>
                    </a:ext>
                  </a:extLst>
                </a:gridCol>
                <a:gridCol w="2231897">
                  <a:extLst>
                    <a:ext uri="{9D8B030D-6E8A-4147-A177-3AD203B41FA5}">
                      <a16:colId xmlns:a16="http://schemas.microsoft.com/office/drawing/2014/main" val="3909128"/>
                    </a:ext>
                  </a:extLst>
                </a:gridCol>
                <a:gridCol w="2231897">
                  <a:extLst>
                    <a:ext uri="{9D8B030D-6E8A-4147-A177-3AD203B41FA5}">
                      <a16:colId xmlns:a16="http://schemas.microsoft.com/office/drawing/2014/main" val="540809193"/>
                    </a:ext>
                  </a:extLst>
                </a:gridCol>
              </a:tblGrid>
              <a:tr h="201845">
                <a:tc gridSpan="5">
                  <a:txBody>
                    <a:bodyPr/>
                    <a:lstStyle/>
                    <a:p>
                      <a:pPr algn="ctr"/>
                      <a:r>
                        <a:rPr lang="sv-SE" sz="800" dirty="0"/>
                        <a:t>Job </a:t>
                      </a:r>
                      <a:r>
                        <a:rPr lang="en-US" sz="800" noProof="0" dirty="0"/>
                        <a:t>Family</a:t>
                      </a:r>
                      <a:r>
                        <a:rPr lang="sv-SE" sz="800" dirty="0"/>
                        <a:t> Group DESIGN</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89274">
                <a:tc>
                  <a:txBody>
                    <a:bodyPr/>
                    <a:lstStyle/>
                    <a:p>
                      <a:pPr marL="0" indent="0" algn="ctr">
                        <a:buFont typeface="+mj-lt"/>
                        <a:buNone/>
                      </a:pPr>
                      <a:r>
                        <a:rPr lang="sv-SE" sz="400" b="1" strike="noStrike" dirty="0">
                          <a:effectLst>
                            <a:outerShdw blurRad="38100" dist="38100" dir="2700000" algn="tl">
                              <a:srgbClr val="000000">
                                <a:alpha val="43137"/>
                              </a:srgbClr>
                            </a:outerShdw>
                          </a:effectLst>
                        </a:rPr>
                        <a:t>DESCRIOTION</a:t>
                      </a:r>
                      <a:endParaRPr lang="en-US" sz="4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4">
                  <a:txBody>
                    <a:bodyPr/>
                    <a:lstStyle/>
                    <a:p>
                      <a:pPr marL="0" marR="0" lvl="0" indent="0" algn="l">
                        <a:lnSpc>
                          <a:spcPct val="100000"/>
                        </a:lnSpc>
                        <a:spcBef>
                          <a:spcPts val="0"/>
                        </a:spcBef>
                        <a:spcAft>
                          <a:spcPts val="0"/>
                        </a:spcAft>
                        <a:buNone/>
                      </a:pPr>
                      <a:r>
                        <a:rPr lang="en-US" sz="700" b="0" i="0" u="none" strike="noStrike" noProof="0" dirty="0">
                          <a:latin typeface="Arial"/>
                        </a:rPr>
                        <a:t>Positions in this job </a:t>
                      </a:r>
                      <a:r>
                        <a:rPr lang="en-US" sz="700" b="0" i="0" u="none" strike="noStrike" noProof="0" dirty="0">
                          <a:latin typeface="+mn-lt"/>
                        </a:rPr>
                        <a:t>family group are </a:t>
                      </a:r>
                      <a:r>
                        <a:rPr lang="en-US" sz="700" b="0" i="0" u="none" strike="noStrike" noProof="0" dirty="0">
                          <a:latin typeface="Arial"/>
                        </a:rPr>
                        <a:t>responsible for developing and implementing design and design ideas within different business and technical areas and in line with the organization’s business and marketing objectives. Responsible</a:t>
                      </a:r>
                      <a:r>
                        <a:rPr lang="en-US" sz="700" dirty="0"/>
                        <a:t> </a:t>
                      </a:r>
                      <a:r>
                        <a:rPr lang="en-US" sz="700" b="0" i="0" u="none" strike="noStrike" dirty="0">
                          <a:solidFill>
                            <a:srgbClr val="000000"/>
                          </a:solidFill>
                          <a:effectLst/>
                          <a:latin typeface="Arial"/>
                        </a:rPr>
                        <a:t>for the provision and execution of original, imaginative and creative ideas and designs work in order to support a variety of business objectives. This includes supporting business areas such as product development, service development, advertising, marketing, media/new media and communications. </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01845">
                <a:tc gridSpan="5">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a:t>
                      </a:r>
                      <a:r>
                        <a:rPr lang="en-US" sz="800" b="1" strike="noStrike" kern="1200" noProof="0" dirty="0">
                          <a:solidFill>
                            <a:schemeClr val="lt1"/>
                          </a:solidFill>
                          <a:effectLst>
                            <a:outerShdw blurRad="38100" dist="38100" dir="2700000" algn="tl">
                              <a:srgbClr val="000000">
                                <a:alpha val="43137"/>
                              </a:srgbClr>
                            </a:outerShdw>
                          </a:effectLst>
                          <a:latin typeface="+mn-lt"/>
                          <a:ea typeface="+mn-ea"/>
                          <a:cs typeface="+mn-cs"/>
                        </a:rPr>
                        <a:t>Families </a:t>
                      </a: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in DESIGN</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01845">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Industrial Design</a:t>
                      </a:r>
                      <a:endParaRPr lang="en-US" sz="800" b="1" dirty="0">
                        <a:solidFill>
                          <a:schemeClr val="bg1"/>
                        </a:solidFill>
                      </a:endParaRPr>
                    </a:p>
                  </a:txBody>
                  <a:tcPr anchor="ctr">
                    <a:solidFill>
                      <a:srgbClr val="647AB8"/>
                    </a:solidFill>
                  </a:tcPr>
                </a:tc>
                <a:tc>
                  <a:txBody>
                    <a:bodyPr/>
                    <a:lstStyle/>
                    <a:p>
                      <a:pPr algn="ctr"/>
                      <a:r>
                        <a:rPr lang="sv-SE" sz="800" b="1" dirty="0">
                          <a:solidFill>
                            <a:schemeClr val="bg1"/>
                          </a:solidFill>
                        </a:rPr>
                        <a:t>Surface Design</a:t>
                      </a:r>
                      <a:endParaRPr lang="en-US" sz="800" b="1" dirty="0">
                        <a:solidFill>
                          <a:schemeClr val="bg1"/>
                        </a:solidFill>
                      </a:endParaRPr>
                    </a:p>
                  </a:txBody>
                  <a:tcPr anchor="ctr">
                    <a:solidFill>
                      <a:srgbClr val="647AB8"/>
                    </a:solidFill>
                  </a:tcPr>
                </a:tc>
                <a:tc>
                  <a:txBody>
                    <a:bodyPr/>
                    <a:lstStyle/>
                    <a:p>
                      <a:pPr algn="ctr"/>
                      <a:r>
                        <a:rPr lang="sv-SE" sz="800" b="1" dirty="0">
                          <a:solidFill>
                            <a:schemeClr val="bg1"/>
                          </a:solidFill>
                        </a:rPr>
                        <a:t>UX Design</a:t>
                      </a:r>
                      <a:endParaRPr lang="en-US" sz="800" b="1" dirty="0">
                        <a:solidFill>
                          <a:schemeClr val="bg1"/>
                        </a:solidFill>
                      </a:endParaRPr>
                    </a:p>
                  </a:txBody>
                  <a:tcPr anchor="ctr">
                    <a:solidFill>
                      <a:srgbClr val="647AB8"/>
                    </a:solidFill>
                  </a:tcPr>
                </a:tc>
                <a:tc>
                  <a:txBody>
                    <a:bodyPr/>
                    <a:lstStyle/>
                    <a:p>
                      <a:pPr algn="ctr"/>
                      <a:r>
                        <a:rPr lang="sv-SE" sz="800" b="1" dirty="0" err="1">
                          <a:solidFill>
                            <a:schemeClr val="bg1"/>
                          </a:solidFill>
                        </a:rPr>
                        <a:t>Graphical</a:t>
                      </a:r>
                      <a:r>
                        <a:rPr lang="sv-SE" sz="800" b="1" dirty="0">
                          <a:solidFill>
                            <a:schemeClr val="bg1"/>
                          </a:solidFill>
                        </a:rPr>
                        <a:t> Design</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47888">
                <a:tc>
                  <a:txBody>
                    <a:bodyPr/>
                    <a:lstStyle/>
                    <a:p>
                      <a:pPr algn="ctr"/>
                      <a:r>
                        <a:rPr lang="sv-SE" sz="400" b="1" strike="noStrike">
                          <a:effectLst>
                            <a:outerShdw blurRad="38100" dist="38100" dir="2700000" algn="tl">
                              <a:srgbClr val="000000">
                                <a:alpha val="43137"/>
                              </a:srgbClr>
                            </a:outerShdw>
                          </a:effectLst>
                        </a:rPr>
                        <a:t>INCLUDES</a:t>
                      </a:r>
                      <a:endParaRPr lang="en-US" sz="400" b="1" strike="noStrike">
                        <a:effectLst>
                          <a:outerShdw blurRad="38100" dist="38100" dir="2700000" algn="tl">
                            <a:srgbClr val="000000">
                              <a:alpha val="43137"/>
                            </a:srgbClr>
                          </a:outerShdw>
                        </a:effectLst>
                      </a:endParaRPr>
                    </a:p>
                  </a:txBody>
                  <a:tcPr vert="vert270" anchor="ctr"/>
                </a:tc>
                <a:tc>
                  <a:txBody>
                    <a:bodyPr/>
                    <a:lstStyle/>
                    <a:p>
                      <a:pPr>
                        <a:lnSpc>
                          <a:spcPct val="150000"/>
                        </a:lnSpc>
                      </a:pPr>
                      <a:endParaRPr lang="en-US" sz="600" i="0"/>
                    </a:p>
                  </a:txBody>
                  <a:tcPr anchor="ctr"/>
                </a:tc>
                <a:tc>
                  <a:txBody>
                    <a:bodyPr/>
                    <a:lstStyle/>
                    <a:p>
                      <a:pPr>
                        <a:lnSpc>
                          <a:spcPct val="150000"/>
                        </a:lnSpc>
                      </a:pPr>
                      <a:endParaRPr lang="sv-SE" sz="600" i="0"/>
                    </a:p>
                  </a:txBody>
                  <a:tcPr anchor="ctr"/>
                </a:tc>
                <a:tc>
                  <a:txBody>
                    <a:bodyPr/>
                    <a:lstStyle/>
                    <a:p>
                      <a:pPr>
                        <a:lnSpc>
                          <a:spcPct val="150000"/>
                        </a:lnSpc>
                      </a:pPr>
                      <a:r>
                        <a:rPr lang="en-US" sz="600" i="0" noProof="0" dirty="0"/>
                        <a:t>Includes</a:t>
                      </a:r>
                      <a:r>
                        <a:rPr lang="sv-SE" sz="600" i="0" dirty="0"/>
                        <a:t> UI</a:t>
                      </a:r>
                      <a:endParaRPr lang="en-US" sz="600" i="0" dirty="0"/>
                    </a:p>
                  </a:txBody>
                  <a:tcPr anchor="ctr"/>
                </a:tc>
                <a:tc>
                  <a:txBody>
                    <a:bodyPr/>
                    <a:lstStyle/>
                    <a:p>
                      <a:pPr>
                        <a:lnSpc>
                          <a:spcPct val="150000"/>
                        </a:lnSpc>
                      </a:pPr>
                      <a:endParaRPr lang="sv-SE" sz="600" i="0" dirty="0"/>
                    </a:p>
                  </a:txBody>
                  <a:tcPr anchor="ctr"/>
                </a:tc>
                <a:extLst>
                  <a:ext uri="{0D108BD9-81ED-4DB2-BD59-A6C34878D82A}">
                    <a16:rowId xmlns:a16="http://schemas.microsoft.com/office/drawing/2014/main" val="2652843025"/>
                  </a:ext>
                </a:extLst>
              </a:tr>
              <a:tr h="3013268">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algn="l" fontAlgn="t"/>
                      <a:r>
                        <a:rPr lang="en-US" sz="700" b="0" i="0" u="none" strike="noStrike" noProof="0" dirty="0">
                          <a:solidFill>
                            <a:srgbClr val="000000"/>
                          </a:solidFill>
                          <a:effectLst/>
                          <a:latin typeface="+mn-lt"/>
                        </a:rPr>
                        <a:t>Positions in this j</a:t>
                      </a:r>
                      <a:r>
                        <a:rPr lang="en-US" sz="700" b="0" i="0" u="none" strike="noStrike" noProof="0" dirty="0">
                          <a:solidFill>
                            <a:schemeClr val="tx1"/>
                          </a:solidFill>
                          <a:effectLst/>
                          <a:latin typeface="+mn-lt"/>
                        </a:rPr>
                        <a:t>ob family</a:t>
                      </a:r>
                      <a:r>
                        <a:rPr lang="en-US" sz="700" b="0" i="0" u="none" strike="noStrike" noProof="0" dirty="0">
                          <a:solidFill>
                            <a:schemeClr val="accent6"/>
                          </a:solidFill>
                          <a:effectLst/>
                          <a:latin typeface="+mn-lt"/>
                        </a:rPr>
                        <a:t> </a:t>
                      </a:r>
                      <a:r>
                        <a:rPr lang="en-US" sz="700" b="0" i="0" u="none" strike="noStrike" noProof="0" dirty="0">
                          <a:solidFill>
                            <a:srgbClr val="000000"/>
                          </a:solidFill>
                          <a:effectLst/>
                          <a:latin typeface="+mn-lt"/>
                        </a:rPr>
                        <a:t>are responsible for developing and implementing complex, attractive and innovative product design solutions in accordance with respective brand design strategy</a:t>
                      </a:r>
                      <a:r>
                        <a:rPr lang="en-US" sz="700" b="0" i="0" u="none" strike="noStrike" noProof="0" dirty="0">
                          <a:solidFill>
                            <a:srgbClr val="000000"/>
                          </a:solidFill>
                          <a:effectLst/>
                          <a:latin typeface="Arial"/>
                        </a:rPr>
                        <a:t>. </a:t>
                      </a:r>
                      <a:r>
                        <a:rPr lang="en-US" sz="700" b="0" i="0" u="none" strike="noStrike" noProof="0" dirty="0">
                          <a:solidFill>
                            <a:srgbClr val="000000"/>
                          </a:solidFill>
                          <a:effectLst/>
                          <a:latin typeface="+mn-lt"/>
                        </a:rPr>
                        <a:t>Activities include: </a:t>
                      </a:r>
                      <a:endParaRPr lang="en-US" sz="700" dirty="0"/>
                    </a:p>
                    <a:p>
                      <a:pPr lvl="0" algn="l">
                        <a:buNone/>
                      </a:pPr>
                      <a:endParaRPr lang="en-US" sz="700" b="0" i="0" u="none" strike="noStrike" noProof="0" dirty="0">
                        <a:solidFill>
                          <a:srgbClr val="000000"/>
                        </a:solidFill>
                        <a:effectLst/>
                        <a:latin typeface="+mn-lt"/>
                      </a:endParaRPr>
                    </a:p>
                    <a:p>
                      <a:pPr marL="171450" lvl="0" indent="-171450" algn="l">
                        <a:buFont typeface="Arial"/>
                        <a:buChar char="•"/>
                      </a:pPr>
                      <a:r>
                        <a:rPr lang="en-US" sz="700" b="0" i="0" u="none" strike="noStrike" noProof="0" dirty="0">
                          <a:solidFill>
                            <a:srgbClr val="000000"/>
                          </a:solidFill>
                          <a:effectLst/>
                          <a:latin typeface="+mn-lt"/>
                        </a:rPr>
                        <a:t>Leading brand design projects from concept to final production that meet established ergonomic and other guidelines;</a:t>
                      </a:r>
                      <a:endParaRPr lang="en-US" sz="700" dirty="0"/>
                    </a:p>
                    <a:p>
                      <a:pPr marL="171450" lvl="0" indent="-171450" algn="l">
                        <a:buFont typeface="Arial"/>
                        <a:buChar char="•"/>
                      </a:pPr>
                      <a:endParaRPr lang="en-US" sz="700" b="0" i="0" u="none" strike="noStrike" noProof="0" dirty="0">
                        <a:effectLst/>
                      </a:endParaRPr>
                    </a:p>
                    <a:p>
                      <a:pPr marL="171450" lvl="0" indent="-171450" algn="l">
                        <a:buFont typeface="Arial"/>
                        <a:buChar char="•"/>
                      </a:pPr>
                      <a:r>
                        <a:rPr lang="en-US" sz="700" b="0" i="0" u="none" strike="noStrike" noProof="0" dirty="0">
                          <a:effectLst/>
                        </a:rPr>
                        <a:t>Undertake research to determine product requirements, preparing design and manufacturing specifications, and creating product sketches, models or renderings to ensure that key customer benefits are communicated through the design;</a:t>
                      </a:r>
                      <a:endParaRPr lang="en-US" sz="700" dirty="0"/>
                    </a:p>
                    <a:p>
                      <a:pPr marL="171450" marR="0" lvl="0" indent="-171450" algn="l" rtl="0" eaLnBrk="1" fontAlgn="t" latinLnBrk="0" hangingPunct="1">
                        <a:lnSpc>
                          <a:spcPct val="100000"/>
                        </a:lnSpc>
                        <a:spcBef>
                          <a:spcPts val="0"/>
                        </a:spcBef>
                        <a:spcAft>
                          <a:spcPts val="0"/>
                        </a:spcAft>
                        <a:buFont typeface="Arial" panose="020B0604020202020204" pitchFamily="34" charset="0"/>
                        <a:buChar char="•"/>
                      </a:pPr>
                      <a:endParaRPr lang="en-US" sz="7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700" b="0" i="0" u="none" strike="noStrike" noProof="0" dirty="0">
                          <a:solidFill>
                            <a:srgbClr val="000000"/>
                          </a:solidFill>
                          <a:effectLst/>
                          <a:latin typeface="+mn-lt"/>
                        </a:rPr>
                        <a:t>Create prototypes and examine materials and productions costs to determine manufacturing requirements;</a:t>
                      </a:r>
                    </a:p>
                    <a:p>
                      <a:pPr marL="171450" lvl="0" indent="-171450" algn="l">
                        <a:buFont typeface="Arial" panose="020B0604020202020204" pitchFamily="34" charset="0"/>
                        <a:buChar char="•"/>
                      </a:pPr>
                      <a:endParaRPr lang="en-US" sz="7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700" b="0" i="0" u="none" strike="noStrike" noProof="0" dirty="0">
                          <a:solidFill>
                            <a:srgbClr val="000000"/>
                          </a:solidFill>
                          <a:effectLst/>
                          <a:latin typeface="+mn-lt"/>
                        </a:rPr>
                        <a:t>Work with other specialists such as mechanical engineers or manufacturers to evaluate whether the design concepts will fill a need at a reasonable cost; </a:t>
                      </a:r>
                    </a:p>
                    <a:p>
                      <a:pPr marL="171450" lvl="0" indent="-171450" algn="l">
                        <a:buFont typeface="Arial" panose="020B0604020202020204" pitchFamily="34" charset="0"/>
                        <a:buChar char="•"/>
                      </a:pPr>
                      <a:endParaRPr lang="en-US" sz="7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700" b="0" i="0" u="none" strike="noStrike" noProof="0" dirty="0">
                          <a:solidFill>
                            <a:srgbClr val="000000"/>
                          </a:solidFill>
                          <a:effectLst/>
                          <a:latin typeface="+mn-lt"/>
                        </a:rPr>
                        <a:t>Evaluate product safety, appearance, and function to determine if a design is practical.</a:t>
                      </a:r>
                    </a:p>
                  </a:txBody>
                  <a:tcPr/>
                </a:tc>
                <a:tc>
                  <a:txBody>
                    <a:bodyPr/>
                    <a:lstStyle/>
                    <a:p>
                      <a:r>
                        <a:rPr lang="en-US" sz="700" b="0" i="0" u="none" strike="noStrike" noProof="0" dirty="0">
                          <a:solidFill>
                            <a:srgbClr val="000000"/>
                          </a:solidFill>
                          <a:effectLst/>
                          <a:latin typeface="+mn-lt"/>
                        </a:rPr>
                        <a:t>Positions in th</a:t>
                      </a:r>
                      <a:r>
                        <a:rPr lang="en-US" sz="700" b="0" i="0" u="none" strike="noStrike" noProof="0" dirty="0">
                          <a:solidFill>
                            <a:schemeClr val="tx1"/>
                          </a:solidFill>
                          <a:effectLst/>
                          <a:latin typeface="+mn-lt"/>
                        </a:rPr>
                        <a:t>is job family</a:t>
                      </a:r>
                      <a:r>
                        <a:rPr lang="en-US" sz="700" b="0" i="0" u="none" strike="noStrike" noProof="0" dirty="0">
                          <a:solidFill>
                            <a:schemeClr val="accent6"/>
                          </a:solidFill>
                          <a:effectLst/>
                          <a:latin typeface="+mn-lt"/>
                        </a:rPr>
                        <a:t> </a:t>
                      </a:r>
                      <a:r>
                        <a:rPr lang="en-US" sz="700" b="0" i="0" u="none" strike="noStrike" noProof="0" dirty="0">
                          <a:solidFill>
                            <a:srgbClr val="000000"/>
                          </a:solidFill>
                          <a:effectLst/>
                          <a:latin typeface="+mn-lt"/>
                        </a:rPr>
                        <a:t>are responsible for d</a:t>
                      </a:r>
                      <a:r>
                        <a:rPr lang="en-US" sz="700" dirty="0" err="1"/>
                        <a:t>eveloping</a:t>
                      </a:r>
                      <a:r>
                        <a:rPr lang="en-US" sz="700" dirty="0"/>
                        <a:t> concept surfaces and final production surfaces in accordance with respective brand design strategy and Husqvarna product creation process (PCP). Activities include: </a:t>
                      </a:r>
                    </a:p>
                    <a:p>
                      <a:endParaRPr lang="en-US" sz="700" dirty="0"/>
                    </a:p>
                    <a:p>
                      <a:pPr marL="171450" lvl="0" indent="-171450">
                        <a:buFont typeface="Arial"/>
                        <a:buChar char="•"/>
                      </a:pPr>
                      <a:r>
                        <a:rPr lang="en-US" sz="700" dirty="0"/>
                        <a:t>Provide expertise in surface design projects from concept to final production in close co-operation with other disciplines;</a:t>
                      </a:r>
                    </a:p>
                    <a:p>
                      <a:pPr marL="171450" lvl="0" indent="-171450">
                        <a:buFont typeface="Arial"/>
                        <a:buChar char="•"/>
                      </a:pPr>
                      <a:endParaRPr lang="en-US" sz="700" dirty="0"/>
                    </a:p>
                    <a:p>
                      <a:pPr marL="171450" lvl="0" indent="-171450">
                        <a:buFont typeface="Arial"/>
                        <a:buChar char="•"/>
                      </a:pPr>
                      <a:r>
                        <a:rPr lang="en-US" sz="700" dirty="0"/>
                        <a:t>Responsible for CAD quality assuring robust and securer geometries;</a:t>
                      </a:r>
                    </a:p>
                    <a:p>
                      <a:pPr marL="171450" lvl="0" indent="-171450">
                        <a:buFont typeface="Arial"/>
                        <a:buChar char="•"/>
                      </a:pPr>
                      <a:endParaRPr lang="en-US" sz="700" dirty="0"/>
                    </a:p>
                    <a:p>
                      <a:pPr marL="171450" lvl="0" indent="-171450">
                        <a:buFont typeface="Arial"/>
                        <a:buChar char="•"/>
                      </a:pPr>
                      <a:r>
                        <a:rPr lang="en-US" sz="700" dirty="0"/>
                        <a:t>Incorporate constraints of materials, tooling, assembly and manufacturing processes in design processes.</a:t>
                      </a:r>
                    </a:p>
                  </a:txBody>
                  <a:tcPr/>
                </a:tc>
                <a:tc>
                  <a:txBody>
                    <a:bodyPr/>
                    <a:lstStyle/>
                    <a:p>
                      <a:r>
                        <a:rPr lang="en-US" sz="700" b="0" i="0" u="none" strike="noStrike" noProof="0" dirty="0">
                          <a:solidFill>
                            <a:srgbClr val="000000"/>
                          </a:solidFill>
                          <a:effectLst/>
                          <a:latin typeface="+mn-lt"/>
                        </a:rPr>
                        <a:t>Positions in this j</a:t>
                      </a:r>
                      <a:r>
                        <a:rPr lang="en-US" sz="700" b="0" i="0" u="none" strike="noStrike" noProof="0" dirty="0">
                          <a:solidFill>
                            <a:schemeClr val="tx1"/>
                          </a:solidFill>
                          <a:effectLst/>
                          <a:latin typeface="+mn-lt"/>
                        </a:rPr>
                        <a:t>ob family </a:t>
                      </a:r>
                      <a:r>
                        <a:rPr lang="en-US" sz="700" b="0" i="0" u="none" strike="noStrike" noProof="0" dirty="0">
                          <a:solidFill>
                            <a:srgbClr val="000000"/>
                          </a:solidFill>
                          <a:effectLst/>
                          <a:latin typeface="+mn-lt"/>
                        </a:rPr>
                        <a:t>are responsible for the interaction between human users and everyday products and services, such as websites, apps, gadget, appliances. Activities include: </a:t>
                      </a:r>
                    </a:p>
                    <a:p>
                      <a:endParaRPr lang="en-US" sz="700" b="0" i="0" u="none" strike="noStrike" noProof="0" dirty="0">
                        <a:solidFill>
                          <a:srgbClr val="000000"/>
                        </a:solidFill>
                        <a:effectLst/>
                        <a:latin typeface="+mn-lt"/>
                      </a:endParaRP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700" dirty="0"/>
                        <a:t>Drive and plan UX strategies, tasks and agile development work such as </a:t>
                      </a:r>
                      <a:r>
                        <a:rPr lang="en-US" sz="700" b="0" i="0" u="none" strike="noStrike" noProof="0" dirty="0">
                          <a:solidFill>
                            <a:srgbClr val="000000"/>
                          </a:solidFill>
                          <a:effectLst/>
                          <a:latin typeface="+mn-lt"/>
                        </a:rPr>
                        <a:t>conducting user research; design and write UX copy; validate/test with user and sell/present the design solution to the business;</a:t>
                      </a:r>
                    </a:p>
                    <a:p>
                      <a:pPr marL="171450" marR="0" lvl="0" indent="-171450" algn="l">
                        <a:lnSpc>
                          <a:spcPct val="100000"/>
                        </a:lnSpc>
                        <a:spcBef>
                          <a:spcPts val="0"/>
                        </a:spcBef>
                        <a:spcAft>
                          <a:spcPts val="0"/>
                        </a:spcAft>
                        <a:buFont typeface="Arial" panose="020B0604020202020204" pitchFamily="34" charset="0"/>
                        <a:buChar char="•"/>
                      </a:pPr>
                      <a:endParaRPr lang="en-US" sz="700" b="0" i="0" u="none" strike="noStrike" noProof="0" dirty="0">
                        <a:solidFill>
                          <a:srgbClr val="000000"/>
                        </a:solidFill>
                        <a:effectLst/>
                        <a:latin typeface="+mn-lt"/>
                      </a:endParaRP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700" dirty="0"/>
                        <a:t>Develop intuitive and attractive graphic/interactive design solutions; </a:t>
                      </a:r>
                    </a:p>
                    <a:p>
                      <a:pPr marL="171450" marR="0" lvl="0" indent="-171450" algn="l">
                        <a:lnSpc>
                          <a:spcPct val="100000"/>
                        </a:lnSpc>
                        <a:spcBef>
                          <a:spcPts val="0"/>
                        </a:spcBef>
                        <a:spcAft>
                          <a:spcPts val="0"/>
                        </a:spcAft>
                        <a:buFont typeface="Arial" panose="020B0604020202020204" pitchFamily="34" charset="0"/>
                        <a:buChar char="•"/>
                      </a:pPr>
                      <a:endParaRPr lang="en-US" sz="7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dirty="0"/>
                        <a:t>Ensure key user experiences are communicated through the user flow, interaction and </a:t>
                      </a:r>
                      <a:r>
                        <a:rPr lang="en-US" sz="700" b="0" i="0" u="none" strike="noStrike" noProof="0" dirty="0">
                          <a:solidFill>
                            <a:srgbClr val="000000"/>
                          </a:solidFill>
                          <a:effectLst/>
                          <a:latin typeface="+mn-lt"/>
                        </a:rPr>
                        <a:t>user interface elements, like menus, tabs and widgets.</a:t>
                      </a:r>
                    </a:p>
                  </a:txBody>
                  <a:tcPr/>
                </a:tc>
                <a:tc>
                  <a:txBody>
                    <a:bodyPr/>
                    <a:lstStyle/>
                    <a:p>
                      <a:pPr marL="0" marR="0" lvl="0" indent="0" algn="l" rtl="0" eaLnBrk="1" fontAlgn="auto" latinLnBrk="0" hangingPunct="1">
                        <a:lnSpc>
                          <a:spcPct val="100000"/>
                        </a:lnSpc>
                        <a:spcBef>
                          <a:spcPts val="0"/>
                        </a:spcBef>
                        <a:spcAft>
                          <a:spcPts val="0"/>
                        </a:spcAft>
                        <a:buFontTx/>
                        <a:buNone/>
                      </a:pPr>
                      <a:r>
                        <a:rPr lang="en-US" sz="700" b="0" i="0" u="none" strike="noStrike" noProof="0" dirty="0">
                          <a:solidFill>
                            <a:srgbClr val="000000"/>
                          </a:solidFill>
                          <a:effectLst/>
                          <a:latin typeface="+mn-lt"/>
                        </a:rPr>
                        <a:t>Positions in this </a:t>
                      </a:r>
                      <a:r>
                        <a:rPr lang="en-US" sz="700" b="0" i="0" u="none" strike="noStrike" noProof="0" dirty="0">
                          <a:solidFill>
                            <a:schemeClr val="tx1"/>
                          </a:solidFill>
                          <a:effectLst/>
                          <a:latin typeface="+mn-lt"/>
                        </a:rPr>
                        <a:t>job family </a:t>
                      </a:r>
                      <a:r>
                        <a:rPr lang="en-US" sz="700" b="0" i="0" u="none" strike="noStrike" noProof="0" dirty="0">
                          <a:solidFill>
                            <a:srgbClr val="000000"/>
                          </a:solidFill>
                          <a:effectLst/>
                          <a:latin typeface="+mn-lt"/>
                        </a:rPr>
                        <a:t>are responsible for </a:t>
                      </a:r>
                      <a:r>
                        <a:rPr lang="en-US" sz="700" dirty="0"/>
                        <a:t>creating visual concepts and communicating ideas that inspire, inform, or captivate consumers. Activities include: </a:t>
                      </a:r>
                    </a:p>
                    <a:p>
                      <a:pPr marL="0" marR="0" lvl="0" indent="0" algn="l">
                        <a:lnSpc>
                          <a:spcPct val="100000"/>
                        </a:lnSpc>
                        <a:spcBef>
                          <a:spcPts val="0"/>
                        </a:spcBef>
                        <a:spcAft>
                          <a:spcPts val="0"/>
                        </a:spcAft>
                        <a:buFontTx/>
                        <a:buNone/>
                      </a:pPr>
                      <a:endParaRPr lang="en-US" sz="700" dirty="0"/>
                    </a:p>
                    <a:p>
                      <a:pPr marL="171450" marR="0" lvl="0" indent="-171450" algn="l">
                        <a:lnSpc>
                          <a:spcPct val="100000"/>
                        </a:lnSpc>
                        <a:spcBef>
                          <a:spcPts val="0"/>
                        </a:spcBef>
                        <a:spcAft>
                          <a:spcPts val="0"/>
                        </a:spcAft>
                        <a:buFont typeface="Arial"/>
                        <a:buChar char="•"/>
                      </a:pPr>
                      <a:r>
                        <a:rPr lang="en-US" sz="700" dirty="0"/>
                        <a:t>Developing overall and specific layout, images and production design solutions according to respective brand for different print products, websites and apps, e.g. corporate reports, advertisement, webpages and app interfaces and design; </a:t>
                      </a:r>
                    </a:p>
                    <a:p>
                      <a:pPr marL="171450" marR="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marR="0" lvl="0" indent="-171450" algn="l">
                        <a:lnSpc>
                          <a:spcPct val="100000"/>
                        </a:lnSpc>
                        <a:spcBef>
                          <a:spcPts val="0"/>
                        </a:spcBef>
                        <a:spcAft>
                          <a:spcPts val="0"/>
                        </a:spcAft>
                        <a:buFont typeface="Arial"/>
                        <a:buChar char="•"/>
                      </a:pPr>
                      <a:r>
                        <a:rPr lang="en-US" sz="700" b="0" i="0" u="none" strike="noStrike" noProof="0" dirty="0">
                          <a:latin typeface="Arial"/>
                        </a:rPr>
                        <a:t>Advise on strategies to reach a particular audience and determine the message the design should portray; </a:t>
                      </a:r>
                      <a:endParaRPr lang="en-US" sz="700" dirty="0"/>
                    </a:p>
                    <a:p>
                      <a:pPr marL="171450" marR="0" lvl="0" indent="-171450" algn="l">
                        <a:lnSpc>
                          <a:spcPct val="100000"/>
                        </a:lnSpc>
                        <a:spcBef>
                          <a:spcPts val="0"/>
                        </a:spcBef>
                        <a:spcAft>
                          <a:spcPts val="0"/>
                        </a:spcAft>
                        <a:buFont typeface="Arial"/>
                        <a:buChar char="•"/>
                      </a:pPr>
                      <a:endParaRPr lang="en-US" sz="700" dirty="0"/>
                    </a:p>
                    <a:p>
                      <a:pPr marL="171450" indent="-171450">
                        <a:buFont typeface="Arial" panose="020B0604020202020204" pitchFamily="34" charset="0"/>
                        <a:buChar char="•"/>
                      </a:pPr>
                      <a:r>
                        <a:rPr lang="en-US" sz="700" b="0" i="0" u="none" strike="noStrike" noProof="0" dirty="0">
                          <a:solidFill>
                            <a:srgbClr val="000000"/>
                          </a:solidFill>
                          <a:effectLst/>
                          <a:latin typeface="+mn-lt"/>
                        </a:rPr>
                        <a:t>Participate in graphic projects from concept to production;</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endParaRPr lang="en-US" sz="700" b="0" i="0" u="none" strike="noStrike" noProof="0" dirty="0">
                        <a:solidFill>
                          <a:srgbClr val="000000"/>
                        </a:solidFill>
                        <a:effectLst/>
                        <a:latin typeface="+mn-lt"/>
                      </a:endParaRPr>
                    </a:p>
                    <a:p>
                      <a:pPr marL="171450" marR="0" lvl="0" indent="-171450" algn="l" defTabSz="914400">
                        <a:lnSpc>
                          <a:spcPct val="100000"/>
                        </a:lnSpc>
                        <a:spcBef>
                          <a:spcPts val="0"/>
                        </a:spcBef>
                        <a:spcAft>
                          <a:spcPts val="0"/>
                        </a:spcAft>
                        <a:buClrTx/>
                        <a:buSzTx/>
                        <a:buFont typeface="Arial" panose="020B0604020202020204" pitchFamily="34" charset="0"/>
                        <a:buChar char="•"/>
                        <a:tabLst/>
                        <a:defRPr/>
                      </a:pPr>
                      <a:r>
                        <a:rPr lang="en-US" sz="700" b="0" i="0" u="none" strike="noStrike" noProof="0" dirty="0">
                          <a:solidFill>
                            <a:srgbClr val="000000"/>
                          </a:solidFill>
                          <a:effectLst/>
                          <a:latin typeface="+mn-lt"/>
                        </a:rPr>
                        <a:t>Prepare graphic design samples for internal and external product and line reviews:</a:t>
                      </a:r>
                      <a:r>
                        <a:rPr lang="en-US" sz="700" dirty="0"/>
                        <a:t> graphics for product illustrations, logos, websites, select colors, images, text style, and layout.</a:t>
                      </a:r>
                      <a:endParaRPr lang="en-US" sz="700" b="0" i="0" u="none" strike="noStrike" noProof="0" dirty="0">
                        <a:solidFill>
                          <a:srgbClr val="000000"/>
                        </a:solidFill>
                        <a:effectLst/>
                        <a:latin typeface="+mn-lt"/>
                      </a:endParaRPr>
                    </a:p>
                    <a:p>
                      <a:pPr marL="171450" marR="0" lvl="0" indent="-171450" algn="l">
                        <a:lnSpc>
                          <a:spcPct val="100000"/>
                        </a:lnSpc>
                        <a:spcBef>
                          <a:spcPts val="0"/>
                        </a:spcBef>
                        <a:spcAft>
                          <a:spcPts val="0"/>
                        </a:spcAft>
                        <a:buFont typeface="Arial" panose="020B0604020202020204" pitchFamily="34" charset="0"/>
                        <a:buChar char="•"/>
                      </a:pPr>
                      <a:endParaRPr lang="en-US" sz="700" dirty="0"/>
                    </a:p>
                    <a:p>
                      <a:endParaRPr lang="en-US" sz="700" dirty="0"/>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146861267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8" y="118189"/>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8"/>
            <a:endParaRPr lang="en-US">
              <a:solidFill>
                <a:prstClr val="white"/>
              </a:solidFill>
              <a:latin typeface="Arial"/>
            </a:endParaRPr>
          </a:p>
        </p:txBody>
      </p:sp>
      <p:sp>
        <p:nvSpPr>
          <p:cNvPr id="5" name="Rectangle 4">
            <a:extLst>
              <a:ext uri="{FF2B5EF4-FFF2-40B4-BE49-F238E27FC236}">
                <a16:creationId xmlns:a16="http://schemas.microsoft.com/office/drawing/2014/main" id="{6B33E4ED-4C20-4E6C-A069-CCDE9A7104B1}"/>
              </a:ext>
            </a:extLst>
          </p:cNvPr>
          <p:cNvSpPr/>
          <p:nvPr/>
        </p:nvSpPr>
        <p:spPr>
          <a:xfrm>
            <a:off x="2" y="12347"/>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8"/>
            <a:r>
              <a:rPr lang="sv-SE" b="1" dirty="0">
                <a:solidFill>
                  <a:prstClr val="black"/>
                </a:solidFill>
                <a:effectLst>
                  <a:outerShdw blurRad="38100" dist="38100" dir="2700000" algn="tl">
                    <a:srgbClr val="000000">
                      <a:alpha val="43137"/>
                    </a:srgbClr>
                  </a:outerShdw>
                </a:effectLst>
                <a:latin typeface="Arial"/>
              </a:rPr>
              <a:t>R&amp;D</a:t>
            </a:r>
            <a:endParaRPr lang="en-US" b="1" dirty="0">
              <a:solidFill>
                <a:prstClr val="black"/>
              </a:solidFill>
              <a:effectLst>
                <a:outerShdw blurRad="38100" dist="38100" dir="2700000" algn="tl">
                  <a:srgbClr val="000000">
                    <a:alpha val="43137"/>
                  </a:srgbClr>
                </a:outerShdw>
              </a:effectLst>
              <a:latin typeface="Arial"/>
            </a:endParaRPr>
          </a:p>
        </p:txBody>
      </p:sp>
      <p:sp>
        <p:nvSpPr>
          <p:cNvPr id="6" name="Rectangle 5">
            <a:extLst>
              <a:ext uri="{FF2B5EF4-FFF2-40B4-BE49-F238E27FC236}">
                <a16:creationId xmlns:a16="http://schemas.microsoft.com/office/drawing/2014/main" id="{5F2CAF74-FD45-4E6A-94E4-2AAFA1A571FB}"/>
              </a:ext>
            </a:extLst>
          </p:cNvPr>
          <p:cNvSpPr/>
          <p:nvPr/>
        </p:nvSpPr>
        <p:spPr>
          <a:xfrm>
            <a:off x="4926843" y="207819"/>
            <a:ext cx="4217158" cy="53063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46" indent="-171446" defTabSz="914378">
              <a:buFont typeface="Arial" panose="020B0604020202020204" pitchFamily="34" charset="0"/>
              <a:buChar char="•"/>
            </a:pPr>
            <a:r>
              <a:rPr lang="sv-SE" sz="800" b="1" dirty="0" err="1">
                <a:solidFill>
                  <a:prstClr val="black"/>
                </a:solidFill>
                <a:latin typeface="Arial"/>
              </a:rPr>
              <a:t>Lead</a:t>
            </a:r>
            <a:r>
              <a:rPr lang="sv-SE" sz="800" b="1" dirty="0">
                <a:solidFill>
                  <a:prstClr val="black"/>
                </a:solidFill>
                <a:latin typeface="Arial"/>
              </a:rPr>
              <a:t> </a:t>
            </a:r>
            <a:r>
              <a:rPr lang="sv-SE" sz="800" b="1" dirty="0" err="1">
                <a:solidFill>
                  <a:prstClr val="black"/>
                </a:solidFill>
                <a:latin typeface="Arial"/>
              </a:rPr>
              <a:t>Engineer</a:t>
            </a:r>
            <a:r>
              <a:rPr lang="sv-SE" sz="800" b="1" dirty="0">
                <a:solidFill>
                  <a:prstClr val="black"/>
                </a:solidFill>
                <a:latin typeface="Arial"/>
              </a:rPr>
              <a:t> </a:t>
            </a:r>
            <a:r>
              <a:rPr lang="sv-SE" sz="800" dirty="0">
                <a:solidFill>
                  <a:prstClr val="black"/>
                </a:solidFill>
                <a:latin typeface="Arial"/>
              </a:rPr>
              <a:t>-&gt; go </a:t>
            </a:r>
            <a:r>
              <a:rPr lang="sv-SE" sz="800" dirty="0" err="1">
                <a:solidFill>
                  <a:prstClr val="black"/>
                </a:solidFill>
                <a:latin typeface="Arial"/>
              </a:rPr>
              <a:t>into</a:t>
            </a:r>
            <a:r>
              <a:rPr lang="sv-SE" sz="800" dirty="0">
                <a:solidFill>
                  <a:prstClr val="black"/>
                </a:solidFill>
                <a:latin typeface="Arial"/>
              </a:rPr>
              <a:t> Project Management &gt; Specialist PMO</a:t>
            </a:r>
          </a:p>
          <a:p>
            <a:pPr defTabSz="914378"/>
            <a:r>
              <a:rPr lang="sv-SE" sz="800" dirty="0">
                <a:solidFill>
                  <a:prstClr val="black"/>
                </a:solidFill>
                <a:latin typeface="Arial"/>
              </a:rPr>
              <a:t>      </a:t>
            </a:r>
            <a:r>
              <a:rPr lang="sv-SE" sz="700" dirty="0">
                <a:solidFill>
                  <a:prstClr val="black"/>
                </a:solidFill>
                <a:latin typeface="Arial"/>
              </a:rPr>
              <a:t>(</a:t>
            </a:r>
            <a:r>
              <a:rPr lang="sv-SE" sz="700" dirty="0" err="1">
                <a:solidFill>
                  <a:prstClr val="black"/>
                </a:solidFill>
                <a:latin typeface="Arial"/>
              </a:rPr>
              <a:t>Lead</a:t>
            </a:r>
            <a:r>
              <a:rPr lang="sv-SE" sz="700" dirty="0">
                <a:solidFill>
                  <a:prstClr val="black"/>
                </a:solidFill>
                <a:latin typeface="Arial"/>
              </a:rPr>
              <a:t> </a:t>
            </a:r>
            <a:r>
              <a:rPr lang="sv-SE" sz="700" dirty="0" err="1">
                <a:solidFill>
                  <a:prstClr val="black"/>
                </a:solidFill>
                <a:latin typeface="Arial"/>
              </a:rPr>
              <a:t>Engineer</a:t>
            </a:r>
            <a:r>
              <a:rPr lang="sv-SE" sz="700" dirty="0">
                <a:solidFill>
                  <a:prstClr val="black"/>
                </a:solidFill>
                <a:latin typeface="Arial"/>
              </a:rPr>
              <a:t> is a senior position and deals </a:t>
            </a:r>
            <a:r>
              <a:rPr lang="sv-SE" sz="700" dirty="0" err="1">
                <a:solidFill>
                  <a:prstClr val="black"/>
                </a:solidFill>
                <a:latin typeface="Arial"/>
              </a:rPr>
              <a:t>almost</a:t>
            </a:r>
            <a:r>
              <a:rPr lang="sv-SE" sz="700" dirty="0">
                <a:solidFill>
                  <a:prstClr val="black"/>
                </a:solidFill>
                <a:latin typeface="Arial"/>
              </a:rPr>
              <a:t> </a:t>
            </a:r>
            <a:r>
              <a:rPr lang="sv-SE" sz="700" dirty="0" err="1">
                <a:solidFill>
                  <a:prstClr val="black"/>
                </a:solidFill>
                <a:latin typeface="Arial"/>
              </a:rPr>
              <a:t>exclusively</a:t>
            </a:r>
            <a:r>
              <a:rPr lang="sv-SE" sz="700" dirty="0">
                <a:solidFill>
                  <a:prstClr val="black"/>
                </a:solidFill>
                <a:latin typeface="Arial"/>
              </a:rPr>
              <a:t> </a:t>
            </a:r>
            <a:r>
              <a:rPr lang="sv-SE" sz="700" dirty="0" err="1">
                <a:solidFill>
                  <a:prstClr val="black"/>
                </a:solidFill>
                <a:latin typeface="Arial"/>
              </a:rPr>
              <a:t>with</a:t>
            </a:r>
            <a:r>
              <a:rPr lang="sv-SE" sz="700" dirty="0">
                <a:solidFill>
                  <a:prstClr val="black"/>
                </a:solidFill>
                <a:latin typeface="Arial"/>
              </a:rPr>
              <a:t> </a:t>
            </a:r>
            <a:r>
              <a:rPr lang="sv-SE" sz="700" dirty="0" err="1">
                <a:solidFill>
                  <a:prstClr val="black"/>
                </a:solidFill>
                <a:latin typeface="Arial"/>
              </a:rPr>
              <a:t>projects</a:t>
            </a:r>
            <a:r>
              <a:rPr lang="sv-SE" sz="700" dirty="0">
                <a:solidFill>
                  <a:prstClr val="black"/>
                </a:solidFill>
                <a:latin typeface="Arial"/>
              </a:rPr>
              <a:t>)</a:t>
            </a:r>
          </a:p>
          <a:p>
            <a:pPr marL="171446" indent="-171446" defTabSz="914378">
              <a:buFont typeface="Arial" panose="020B0604020202020204" pitchFamily="34" charset="0"/>
              <a:buChar char="•"/>
            </a:pPr>
            <a:r>
              <a:rPr lang="sv-SE" sz="800" b="1" dirty="0" err="1">
                <a:solidFill>
                  <a:prstClr val="black"/>
                </a:solidFill>
                <a:latin typeface="Arial"/>
              </a:rPr>
              <a:t>Manufacturing</a:t>
            </a:r>
            <a:r>
              <a:rPr lang="sv-SE" sz="800" b="1" dirty="0">
                <a:solidFill>
                  <a:prstClr val="black"/>
                </a:solidFill>
                <a:latin typeface="Arial"/>
              </a:rPr>
              <a:t> </a:t>
            </a:r>
            <a:r>
              <a:rPr lang="sv-SE" sz="800" b="1" dirty="0" err="1">
                <a:solidFill>
                  <a:prstClr val="black"/>
                </a:solidFill>
                <a:latin typeface="Arial"/>
              </a:rPr>
              <a:t>engineer</a:t>
            </a:r>
            <a:r>
              <a:rPr lang="sv-SE" sz="800" b="1" dirty="0">
                <a:solidFill>
                  <a:prstClr val="black"/>
                </a:solidFill>
                <a:latin typeface="Arial"/>
              </a:rPr>
              <a:t> </a:t>
            </a:r>
            <a:r>
              <a:rPr lang="sv-SE" sz="800" dirty="0">
                <a:solidFill>
                  <a:prstClr val="black"/>
                </a:solidFill>
                <a:latin typeface="Arial"/>
              </a:rPr>
              <a:t>-&gt; go in </a:t>
            </a:r>
            <a:r>
              <a:rPr lang="sv-SE" sz="800" dirty="0" err="1">
                <a:solidFill>
                  <a:prstClr val="black"/>
                </a:solidFill>
                <a:latin typeface="Arial"/>
              </a:rPr>
              <a:t>Manufacturing</a:t>
            </a:r>
            <a:endParaRPr lang="sv-SE" sz="800" dirty="0">
              <a:solidFill>
                <a:prstClr val="black"/>
              </a:solidFill>
              <a:latin typeface="Arial"/>
            </a:endParaRPr>
          </a:p>
        </p:txBody>
      </p:sp>
      <p:sp>
        <p:nvSpPr>
          <p:cNvPr id="7" name="Rectangle 6">
            <a:extLst>
              <a:ext uri="{FF2B5EF4-FFF2-40B4-BE49-F238E27FC236}">
                <a16:creationId xmlns:a16="http://schemas.microsoft.com/office/drawing/2014/main" id="{4F12DCBD-1F1B-4561-9E95-F443018478E4}"/>
              </a:ext>
            </a:extLst>
          </p:cNvPr>
          <p:cNvSpPr/>
          <p:nvPr/>
        </p:nvSpPr>
        <p:spPr>
          <a:xfrm>
            <a:off x="4926844" y="12347"/>
            <a:ext cx="4217157"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8"/>
            <a:r>
              <a:rPr lang="sv-SE" sz="1000" b="1" dirty="0">
                <a:solidFill>
                  <a:prstClr val="black"/>
                </a:solidFill>
                <a:effectLst>
                  <a:outerShdw blurRad="38100" dist="38100" dir="2700000" algn="tl">
                    <a:srgbClr val="000000">
                      <a:alpha val="43137"/>
                    </a:srgbClr>
                  </a:outerShdw>
                </a:effectLst>
                <a:latin typeface="Arial"/>
              </a:rPr>
              <a:t>HELP BOX:</a:t>
            </a:r>
          </a:p>
        </p:txBody>
      </p:sp>
      <p:graphicFrame>
        <p:nvGraphicFramePr>
          <p:cNvPr id="8" name="Content Placeholder 6">
            <a:extLst>
              <a:ext uri="{FF2B5EF4-FFF2-40B4-BE49-F238E27FC236}">
                <a16:creationId xmlns:a16="http://schemas.microsoft.com/office/drawing/2014/main" id="{AC682CF0-BCB4-44D7-93B3-FE371D5518AD}"/>
              </a:ext>
            </a:extLst>
          </p:cNvPr>
          <p:cNvGraphicFramePr>
            <a:graphicFrameLocks/>
          </p:cNvGraphicFramePr>
          <p:nvPr>
            <p:extLst>
              <p:ext uri="{D42A27DB-BD31-4B8C-83A1-F6EECF244321}">
                <p14:modId xmlns:p14="http://schemas.microsoft.com/office/powerpoint/2010/main" val="1093308915"/>
              </p:ext>
            </p:extLst>
          </p:nvPr>
        </p:nvGraphicFramePr>
        <p:xfrm>
          <a:off x="1" y="840885"/>
          <a:ext cx="9143998" cy="4282440"/>
        </p:xfrm>
        <a:graphic>
          <a:graphicData uri="http://schemas.openxmlformats.org/drawingml/2006/table">
            <a:tbl>
              <a:tblPr firstRow="1" bandRow="1">
                <a:tableStyleId>{21E4AEA4-8DFA-4A89-87EB-49C32662AFE0}</a:tableStyleId>
              </a:tblPr>
              <a:tblGrid>
                <a:gridCol w="214657">
                  <a:extLst>
                    <a:ext uri="{9D8B030D-6E8A-4147-A177-3AD203B41FA5}">
                      <a16:colId xmlns:a16="http://schemas.microsoft.com/office/drawing/2014/main" val="1514323199"/>
                    </a:ext>
                  </a:extLst>
                </a:gridCol>
                <a:gridCol w="1802012">
                  <a:extLst>
                    <a:ext uri="{9D8B030D-6E8A-4147-A177-3AD203B41FA5}">
                      <a16:colId xmlns:a16="http://schemas.microsoft.com/office/drawing/2014/main" val="883338213"/>
                    </a:ext>
                  </a:extLst>
                </a:gridCol>
                <a:gridCol w="1981426">
                  <a:extLst>
                    <a:ext uri="{9D8B030D-6E8A-4147-A177-3AD203B41FA5}">
                      <a16:colId xmlns:a16="http://schemas.microsoft.com/office/drawing/2014/main" val="3623362465"/>
                    </a:ext>
                  </a:extLst>
                </a:gridCol>
                <a:gridCol w="1683352">
                  <a:extLst>
                    <a:ext uri="{9D8B030D-6E8A-4147-A177-3AD203B41FA5}">
                      <a16:colId xmlns:a16="http://schemas.microsoft.com/office/drawing/2014/main" val="3909128"/>
                    </a:ext>
                  </a:extLst>
                </a:gridCol>
                <a:gridCol w="1762425">
                  <a:extLst>
                    <a:ext uri="{9D8B030D-6E8A-4147-A177-3AD203B41FA5}">
                      <a16:colId xmlns:a16="http://schemas.microsoft.com/office/drawing/2014/main" val="3460270156"/>
                    </a:ext>
                  </a:extLst>
                </a:gridCol>
                <a:gridCol w="1700126">
                  <a:extLst>
                    <a:ext uri="{9D8B030D-6E8A-4147-A177-3AD203B41FA5}">
                      <a16:colId xmlns:a16="http://schemas.microsoft.com/office/drawing/2014/main" val="540809193"/>
                    </a:ext>
                  </a:extLst>
                </a:gridCol>
              </a:tblGrid>
              <a:tr h="196588">
                <a:tc gridSpan="6">
                  <a:txBody>
                    <a:bodyPr/>
                    <a:lstStyle/>
                    <a:p>
                      <a:pPr algn="ctr"/>
                      <a:r>
                        <a:rPr lang="sv-SE" sz="800" dirty="0"/>
                        <a:t>Job </a:t>
                      </a:r>
                      <a:r>
                        <a:rPr lang="sv-SE" sz="800" dirty="0" err="1"/>
                        <a:t>Family</a:t>
                      </a:r>
                      <a:r>
                        <a:rPr lang="sv-SE" sz="800" dirty="0"/>
                        <a:t> Group R&amp;D</a:t>
                      </a:r>
                      <a:endParaRPr lang="en-US" sz="8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79133">
                <a:tc>
                  <a:txBody>
                    <a:bodyPr/>
                    <a:lstStyle/>
                    <a:p>
                      <a:pPr marL="0" indent="0" algn="ctr">
                        <a:buFont typeface="+mj-lt"/>
                        <a:buNone/>
                      </a:pPr>
                      <a:r>
                        <a:rPr lang="sv-SE" sz="500" b="1" strike="noStrike" dirty="0">
                          <a:effectLst>
                            <a:outerShdw blurRad="38100" dist="38100" dir="2700000" algn="tl">
                              <a:srgbClr val="000000">
                                <a:alpha val="43137"/>
                              </a:srgbClr>
                            </a:outerShdw>
                          </a:effectLst>
                        </a:rPr>
                        <a:t>DESCRIPTION JFG</a:t>
                      </a:r>
                      <a:endParaRPr lang="en-US" sz="5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5">
                  <a:txBody>
                    <a:bodyPr/>
                    <a:lstStyle/>
                    <a:p>
                      <a:pPr marL="0" indent="0" algn="l" defTabSz="914400" rtl="0" eaLnBrk="1" latinLnBrk="0" hangingPunct="1">
                        <a:buFont typeface="+mj-lt"/>
                        <a:buNone/>
                      </a:pPr>
                      <a:r>
                        <a:rPr lang="en-US" sz="700" b="0" i="0" u="none" strike="noStrike" kern="1200" dirty="0">
                          <a:solidFill>
                            <a:schemeClr val="dk1"/>
                          </a:solidFill>
                          <a:latin typeface="Arial"/>
                          <a:ea typeface="+mn-ea"/>
                          <a:cs typeface="+mn-cs"/>
                        </a:rPr>
                        <a:t>Positions in this job family group are responsible for the engineering and technical operations of the organization, managing or performing research and development. Activities include undertaking research, design, and development activities to improve the organization's products and services; designing, constructing, testing and operating equipment; ensuring that standards of quality, cost, safety, reliability, timeliness and performance are met in production processes; interpreting plans, drawings and specifications</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endParaRPr lang="en-US"/>
                    </a:p>
                  </a:txBody>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96588">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R&amp;D</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196588">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kern="1200" dirty="0">
                          <a:solidFill>
                            <a:schemeClr val="bg1"/>
                          </a:solidFill>
                          <a:latin typeface="+mn-lt"/>
                          <a:ea typeface="+mn-ea"/>
                          <a:cs typeface="+mn-cs"/>
                        </a:rPr>
                        <a:t>SW / HW </a:t>
                      </a:r>
                      <a:r>
                        <a:rPr lang="sv-SE" sz="800" b="1" kern="1200" dirty="0" err="1">
                          <a:solidFill>
                            <a:schemeClr val="bg1"/>
                          </a:solidFill>
                          <a:latin typeface="+mn-lt"/>
                          <a:ea typeface="+mn-ea"/>
                          <a:cs typeface="+mn-cs"/>
                        </a:rPr>
                        <a:t>Engineering</a:t>
                      </a: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solidFill>
                            <a:schemeClr val="bg1"/>
                          </a:solidFill>
                          <a:latin typeface="+mn-lt"/>
                          <a:ea typeface="+mn-ea"/>
                          <a:cs typeface="+mn-cs"/>
                        </a:rPr>
                        <a:t>Mechanical </a:t>
                      </a:r>
                      <a:r>
                        <a:rPr lang="sv-SE" sz="800" b="1" kern="1200" dirty="0" err="1">
                          <a:solidFill>
                            <a:schemeClr val="bg1"/>
                          </a:solidFill>
                          <a:latin typeface="+mn-lt"/>
                          <a:ea typeface="+mn-ea"/>
                          <a:cs typeface="+mn-cs"/>
                        </a:rPr>
                        <a:t>Engineering</a:t>
                      </a:r>
                      <a:endParaRPr lang="en-US" sz="800" b="1" kern="1200" dirty="0">
                        <a:solidFill>
                          <a:schemeClr val="bg1"/>
                        </a:solidFill>
                        <a:latin typeface="+mn-lt"/>
                        <a:ea typeface="+mn-ea"/>
                        <a:cs typeface="+mn-cs"/>
                      </a:endParaRPr>
                    </a:p>
                  </a:txBody>
                  <a:tcPr anchor="ctr">
                    <a:solidFill>
                      <a:srgbClr val="647AB8"/>
                    </a:solidFill>
                  </a:tcPr>
                </a:tc>
                <a:tc>
                  <a:txBody>
                    <a:bodyPr/>
                    <a:lstStyle/>
                    <a:p>
                      <a:pPr algn="ctr"/>
                      <a:r>
                        <a:rPr lang="sv-SE" sz="800" b="1" kern="1200" dirty="0">
                          <a:solidFill>
                            <a:schemeClr val="bg1"/>
                          </a:solidFill>
                          <a:latin typeface="+mn-lt"/>
                          <a:ea typeface="+mn-ea"/>
                          <a:cs typeface="+mn-cs"/>
                        </a:rPr>
                        <a:t>System </a:t>
                      </a:r>
                      <a:r>
                        <a:rPr lang="sv-SE" sz="800" b="1" kern="1200" dirty="0" err="1">
                          <a:solidFill>
                            <a:schemeClr val="bg1"/>
                          </a:solidFill>
                          <a:latin typeface="+mn-lt"/>
                          <a:ea typeface="+mn-ea"/>
                          <a:cs typeface="+mn-cs"/>
                        </a:rPr>
                        <a:t>Engineering</a:t>
                      </a:r>
                      <a:endParaRPr lang="sv-SE" sz="800" b="1" kern="1200" dirty="0">
                        <a:solidFill>
                          <a:schemeClr val="bg1"/>
                        </a:solidFill>
                        <a:latin typeface="+mn-lt"/>
                        <a:ea typeface="+mn-ea"/>
                        <a:cs typeface="+mn-cs"/>
                      </a:endParaRPr>
                    </a:p>
                  </a:txBody>
                  <a:tcPr anchor="ctr">
                    <a:solidFill>
                      <a:srgbClr val="647AB8"/>
                    </a:solidFill>
                  </a:tcPr>
                </a:tc>
                <a:tc>
                  <a:txBody>
                    <a:bodyPr/>
                    <a:lstStyle/>
                    <a:p>
                      <a:pPr algn="ctr"/>
                      <a:r>
                        <a:rPr lang="sv-SE" sz="800" b="1" dirty="0" err="1">
                          <a:solidFill>
                            <a:schemeClr val="bg1"/>
                          </a:solidFill>
                        </a:rPr>
                        <a:t>Verification</a:t>
                      </a:r>
                      <a:r>
                        <a:rPr lang="sv-SE" sz="800" b="1" dirty="0">
                          <a:solidFill>
                            <a:schemeClr val="bg1"/>
                          </a:solidFill>
                        </a:rPr>
                        <a:t> </a:t>
                      </a:r>
                      <a:r>
                        <a:rPr lang="sv-SE" sz="800" b="1" kern="1200" dirty="0" err="1">
                          <a:solidFill>
                            <a:schemeClr val="bg1"/>
                          </a:solidFill>
                          <a:latin typeface="+mn-lt"/>
                          <a:ea typeface="+mn-ea"/>
                          <a:cs typeface="+mn-cs"/>
                        </a:rPr>
                        <a:t>Engineering</a:t>
                      </a:r>
                      <a:r>
                        <a:rPr lang="sv-SE" sz="800" b="1" dirty="0">
                          <a:solidFill>
                            <a:schemeClr val="bg1"/>
                          </a:solidFill>
                        </a:rPr>
                        <a:t> </a:t>
                      </a:r>
                      <a:endParaRPr lang="en-US" sz="800" b="1" dirty="0">
                        <a:solidFill>
                          <a:schemeClr val="bg1"/>
                        </a:solidFill>
                      </a:endParaRPr>
                    </a:p>
                  </a:txBody>
                  <a:tcPr anchor="ctr">
                    <a:solidFill>
                      <a:srgbClr val="647AB8"/>
                    </a:solidFill>
                  </a:tcPr>
                </a:tc>
                <a:tc>
                  <a:txBody>
                    <a:bodyPr/>
                    <a:lstStyle/>
                    <a:p>
                      <a:pPr algn="ctr"/>
                      <a:r>
                        <a:rPr lang="sv-SE" sz="800" b="1" dirty="0">
                          <a:solidFill>
                            <a:schemeClr val="bg1"/>
                          </a:solidFill>
                        </a:rPr>
                        <a:t>Specialist </a:t>
                      </a:r>
                      <a:r>
                        <a:rPr lang="sv-SE" sz="800" b="1" kern="1200" dirty="0" err="1">
                          <a:solidFill>
                            <a:schemeClr val="bg1"/>
                          </a:solidFill>
                          <a:latin typeface="+mn-lt"/>
                          <a:ea typeface="+mn-ea"/>
                          <a:cs typeface="+mn-cs"/>
                        </a:rPr>
                        <a:t>Engineering</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82604">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SW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Electronics, HW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General </a:t>
                      </a:r>
                      <a:r>
                        <a:rPr lang="sv-SE" sz="600" i="0" kern="1200" dirty="0" err="1">
                          <a:solidFill>
                            <a:schemeClr val="dk1"/>
                          </a:solidFill>
                          <a:effectLst/>
                          <a:latin typeface="+mn-lt"/>
                          <a:ea typeface="+mn-ea"/>
                          <a:cs typeface="+mn-cs"/>
                        </a:rPr>
                        <a:t>Engineers</a:t>
                      </a:r>
                      <a:endParaRPr lang="sv-SE" sz="6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Mechanical</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Engineer</a:t>
                      </a:r>
                      <a:br>
                        <a:rPr lang="sv-SE" sz="600" i="0" kern="1200" dirty="0">
                          <a:solidFill>
                            <a:schemeClr val="dk1"/>
                          </a:solidFill>
                          <a:effectLst/>
                          <a:latin typeface="+mn-lt"/>
                          <a:ea typeface="+mn-ea"/>
                          <a:cs typeface="+mn-cs"/>
                        </a:rPr>
                      </a:b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p>
                  </a:txBody>
                  <a:tcPr anchor="ctr"/>
                </a:tc>
                <a:tc>
                  <a:txBody>
                    <a:bodyPr/>
                    <a:lstStyle/>
                    <a:p>
                      <a:pPr marL="0" algn="l" defTabSz="914400" rtl="0" eaLnBrk="1" latinLnBrk="0" hangingPunct="1">
                        <a:lnSpc>
                          <a:spcPct val="100000"/>
                        </a:lnSpc>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System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Architect</a:t>
                      </a:r>
                      <a:r>
                        <a:rPr lang="sv-SE" sz="600" i="0" kern="1200" dirty="0">
                          <a:solidFill>
                            <a:schemeClr val="dk1"/>
                          </a:solidFill>
                          <a:effectLst/>
                          <a:latin typeface="+mn-lt"/>
                          <a:ea typeface="+mn-ea"/>
                          <a:cs typeface="+mn-cs"/>
                        </a:rPr>
                        <a:t> SW, </a:t>
                      </a:r>
                      <a:r>
                        <a:rPr lang="sv-SE" sz="600" i="0" kern="1200" dirty="0" err="1">
                          <a:solidFill>
                            <a:schemeClr val="dk1"/>
                          </a:solidFill>
                          <a:effectLst/>
                          <a:latin typeface="+mn-lt"/>
                          <a:ea typeface="+mn-ea"/>
                          <a:cs typeface="+mn-cs"/>
                        </a:rPr>
                        <a:t>Architect</a:t>
                      </a:r>
                      <a:r>
                        <a:rPr lang="sv-SE" sz="600" i="0" kern="1200" dirty="0">
                          <a:solidFill>
                            <a:schemeClr val="dk1"/>
                          </a:solidFill>
                          <a:effectLst/>
                          <a:latin typeface="+mn-lt"/>
                          <a:ea typeface="+mn-ea"/>
                          <a:cs typeface="+mn-cs"/>
                        </a:rPr>
                        <a:t> HW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endParaRPr lang="en-US" sz="600" i="0" kern="1200" dirty="0">
                        <a:solidFill>
                          <a:schemeClr val="dk1"/>
                        </a:solidFill>
                        <a:effectLst/>
                        <a:latin typeface="+mn-lt"/>
                        <a:ea typeface="+mn-ea"/>
                        <a:cs typeface="+mn-cs"/>
                      </a:endParaRPr>
                    </a:p>
                  </a:txBody>
                  <a:tcPr anchor="ctr"/>
                </a:tc>
                <a:tc>
                  <a:txBody>
                    <a:bodyPr/>
                    <a:lstStyle/>
                    <a:p>
                      <a:pPr marL="0" algn="l" defTabSz="914400" rtl="0" eaLnBrk="1" latinLnBrk="0" hangingPunct="1">
                        <a:lnSpc>
                          <a:spcPct val="100000"/>
                        </a:lnSpc>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Lab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Test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p>
                  </a:txBody>
                  <a:tcPr anchor="ctr"/>
                </a:tc>
                <a:tc>
                  <a:txBody>
                    <a:bodyPr/>
                    <a:lstStyle/>
                    <a:p>
                      <a:pPr marL="0" algn="l" defTabSz="914400" rtl="0" eaLnBrk="1" latinLnBrk="0" hangingPunct="1">
                        <a:lnSpc>
                          <a:spcPct val="100000"/>
                        </a:lnSpc>
                      </a:pPr>
                      <a:r>
                        <a:rPr lang="sv-SE" sz="600" b="0" i="0" kern="1200" dirty="0" err="1">
                          <a:solidFill>
                            <a:schemeClr val="dk1"/>
                          </a:solidFill>
                          <a:effectLst/>
                          <a:latin typeface="+mn-lt"/>
                          <a:ea typeface="+mn-ea"/>
                          <a:cs typeface="+mn-cs"/>
                        </a:rPr>
                        <a:t>Incl</a:t>
                      </a:r>
                      <a:r>
                        <a:rPr lang="sv-SE" sz="600" b="0" i="0" kern="1200" dirty="0">
                          <a:solidFill>
                            <a:schemeClr val="dk1"/>
                          </a:solidFill>
                          <a:effectLst/>
                          <a:latin typeface="+mn-lt"/>
                          <a:ea typeface="+mn-ea"/>
                          <a:cs typeface="+mn-cs"/>
                        </a:rPr>
                        <a:t> Product </a:t>
                      </a:r>
                      <a:r>
                        <a:rPr lang="sv-SE" sz="600" b="0" i="0" kern="1200" dirty="0" err="1">
                          <a:solidFill>
                            <a:schemeClr val="dk1"/>
                          </a:solidFill>
                          <a:effectLst/>
                          <a:latin typeface="+mn-lt"/>
                          <a:ea typeface="+mn-ea"/>
                          <a:cs typeface="+mn-cs"/>
                        </a:rPr>
                        <a:t>Compliance</a:t>
                      </a:r>
                      <a:r>
                        <a:rPr lang="sv-SE" sz="600" b="0" i="0" kern="1200" dirty="0">
                          <a:solidFill>
                            <a:schemeClr val="dk1"/>
                          </a:solidFill>
                          <a:effectLst/>
                          <a:latin typeface="+mn-lt"/>
                          <a:ea typeface="+mn-ea"/>
                          <a:cs typeface="+mn-cs"/>
                        </a:rPr>
                        <a:t>, CAE </a:t>
                      </a:r>
                      <a:r>
                        <a:rPr lang="sv-SE" sz="600" b="0" i="0" kern="1200" dirty="0" err="1">
                          <a:solidFill>
                            <a:schemeClr val="dk1"/>
                          </a:solidFill>
                          <a:effectLst/>
                          <a:latin typeface="+mn-lt"/>
                          <a:ea typeface="+mn-ea"/>
                          <a:cs typeface="+mn-cs"/>
                        </a:rPr>
                        <a:t>Engineer</a:t>
                      </a:r>
                      <a:r>
                        <a:rPr lang="sv-SE" sz="600" b="0" i="0" kern="1200" dirty="0">
                          <a:solidFill>
                            <a:schemeClr val="dk1"/>
                          </a:solidFill>
                          <a:effectLst/>
                          <a:latin typeface="+mn-lt"/>
                          <a:ea typeface="+mn-ea"/>
                          <a:cs typeface="+mn-cs"/>
                        </a:rPr>
                        <a:t> </a:t>
                      </a:r>
                      <a:r>
                        <a:rPr lang="sv-SE" sz="600" i="0" kern="1200" dirty="0">
                          <a:solidFill>
                            <a:schemeClr val="dk1"/>
                          </a:solidFill>
                          <a:effectLst/>
                          <a:latin typeface="+mn-lt"/>
                          <a:ea typeface="+mn-ea"/>
                          <a:cs typeface="+mn-cs"/>
                        </a:rPr>
                        <a:t>(Husqvarna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endParaRPr lang="sv-SE" sz="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598453">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lvl="0" algn="l" defTabSz="914400" rtl="0" eaLnBrk="1" latinLnBrk="0" hangingPunct="1">
                        <a:buNone/>
                      </a:pPr>
                      <a:r>
                        <a:rPr lang="en-US" sz="700" kern="1200" noProof="0" dirty="0">
                          <a:solidFill>
                            <a:schemeClr val="dk1"/>
                          </a:solidFill>
                          <a:latin typeface="+mn-lt"/>
                          <a:ea typeface="+mn-ea"/>
                          <a:cs typeface="+mn-cs"/>
                        </a:rPr>
                        <a:t>Positions in this job family are responsible for conceptual design, development and maintenance of products' software and electronics. </a:t>
                      </a:r>
                    </a:p>
                    <a:p>
                      <a:pPr lvl="0" algn="l" defTabSz="914400" rtl="0" eaLnBrk="1" latinLnBrk="0" hangingPunct="1">
                        <a:buNone/>
                      </a:pPr>
                      <a:r>
                        <a:rPr lang="en-US" sz="700" kern="1200" noProof="0" dirty="0">
                          <a:solidFill>
                            <a:schemeClr val="dk1"/>
                          </a:solidFill>
                          <a:latin typeface="+mn-lt"/>
                          <a:ea typeface="+mn-ea"/>
                          <a:cs typeface="+mn-cs"/>
                        </a:rPr>
                        <a:t>Activities include:  </a:t>
                      </a:r>
                      <a:endParaRPr lang="en-US" sz="700" kern="1200" dirty="0">
                        <a:solidFill>
                          <a:schemeClr val="dk1"/>
                        </a:solidFill>
                        <a:latin typeface="+mn-lt"/>
                        <a:ea typeface="+mn-ea"/>
                        <a:cs typeface="+mn-cs"/>
                      </a:endParaRPr>
                    </a:p>
                    <a:p>
                      <a:pPr lvl="0" algn="l" defTabSz="914400" rtl="0" eaLnBrk="1" latinLnBrk="0" hangingPunct="1">
                        <a:buNone/>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Deliver software and electronics designs and systems including implementation, tests and verifications and documentation of software and hardware;</a:t>
                      </a:r>
                    </a:p>
                    <a:p>
                      <a:pPr marL="171450" lvl="0" indent="-171450" algn="l" defTabSz="914400" rtl="0" eaLnBrk="1" latinLnBrk="0" hangingPunct="1">
                        <a:buFont typeface="Arial"/>
                        <a:buChar char="•"/>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Consult and influence on the  technology strategy within work area including influence the long-term technical strategy for a system from a software and hardware perspective; </a:t>
                      </a: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Keep up-dated on new technologies, methodologies and tools within the field of software and hardware engineering.</a:t>
                      </a: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lvl="0" algn="l" defTabSz="914400" rtl="0" eaLnBrk="1" latinLnBrk="0" hangingPunct="1">
                        <a:lnSpc>
                          <a:spcPct val="100000"/>
                        </a:lnSpc>
                        <a:spcBef>
                          <a:spcPts val="0"/>
                        </a:spcBef>
                        <a:spcAft>
                          <a:spcPts val="0"/>
                        </a:spcAft>
                        <a:buNone/>
                      </a:pPr>
                      <a:endParaRPr lang="en-US" sz="700" kern="1200" dirty="0">
                        <a:solidFill>
                          <a:schemeClr val="dk1"/>
                        </a:solidFill>
                        <a:latin typeface="+mn-lt"/>
                        <a:ea typeface="+mn-ea"/>
                        <a:cs typeface="+mn-cs"/>
                      </a:endParaRPr>
                    </a:p>
                    <a:p>
                      <a:pPr lvl="0" algn="l" defTabSz="914400" rtl="0" eaLnBrk="1" latinLnBrk="0" hangingPunct="1">
                        <a:lnSpc>
                          <a:spcPct val="100000"/>
                        </a:lnSpc>
                        <a:spcBef>
                          <a:spcPts val="0"/>
                        </a:spcBef>
                        <a:spcAft>
                          <a:spcPts val="0"/>
                        </a:spcAft>
                        <a:buNone/>
                      </a:pPr>
                      <a:endParaRPr lang="en-US" sz="700" kern="1200" dirty="0">
                        <a:solidFill>
                          <a:schemeClr val="dk1"/>
                        </a:solidFill>
                        <a:latin typeface="+mn-lt"/>
                        <a:ea typeface="+mn-ea"/>
                        <a:cs typeface="+mn-cs"/>
                      </a:endParaRPr>
                    </a:p>
                  </a:txBody>
                  <a:tcPr/>
                </a:tc>
                <a:tc>
                  <a:txBody>
                    <a:bodyPr/>
                    <a:lstStyle/>
                    <a:p>
                      <a:pPr algn="l" defTabSz="914400" rtl="0" eaLnBrk="1" latinLnBrk="0" hangingPunct="1"/>
                      <a:r>
                        <a:rPr lang="en-US" sz="700" kern="1200" dirty="0">
                          <a:solidFill>
                            <a:schemeClr val="dk1"/>
                          </a:solidFill>
                          <a:latin typeface="+mn-lt"/>
                          <a:ea typeface="+mn-ea"/>
                          <a:cs typeface="+mn-cs"/>
                        </a:rPr>
                        <a:t>Positions in this job family are responsible for mechanical </a:t>
                      </a:r>
                      <a:r>
                        <a:rPr lang="en-US" sz="700" kern="1200" dirty="0">
                          <a:solidFill>
                            <a:schemeClr val="tx1"/>
                          </a:solidFill>
                          <a:latin typeface="+mn-lt"/>
                          <a:ea typeface="+mn-ea"/>
                          <a:cs typeface="+mn-cs"/>
                        </a:rPr>
                        <a:t>conceptual design, development and maintenance of products and components. Activities include: </a:t>
                      </a:r>
                      <a:endParaRPr lang="en-US" sz="600" kern="1200" dirty="0">
                        <a:solidFill>
                          <a:schemeClr val="tx1"/>
                        </a:solidFill>
                        <a:latin typeface="+mn-lt"/>
                        <a:ea typeface="+mn-ea"/>
                        <a:cs typeface="+mn-cs"/>
                      </a:endParaRPr>
                    </a:p>
                    <a:p>
                      <a:pPr lvl="0" algn="l" defTabSz="914400" rtl="0" eaLnBrk="1" latinLnBrk="0" hangingPunct="1">
                        <a:buNone/>
                      </a:pPr>
                      <a:endParaRPr lang="en-US" sz="6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Deliver mechanical components and product designs assuring functionality, durability, aesthetics and </a:t>
                      </a:r>
                      <a:r>
                        <a:rPr lang="en-US" sz="700" kern="1200" noProof="0" dirty="0">
                          <a:solidFill>
                            <a:schemeClr val="tx1"/>
                          </a:solidFill>
                          <a:latin typeface="+mn-lt"/>
                          <a:ea typeface="+mn-ea"/>
                          <a:cs typeface="+mn-cs"/>
                        </a:rPr>
                        <a:t>design for manufacturing. This includes design and re-design of mechanical devices and blueprints, prototyping, implementation, analyze of test results and documentation;</a:t>
                      </a:r>
                      <a:endParaRPr lang="en-US" sz="700" kern="1200" dirty="0">
                        <a:solidFill>
                          <a:schemeClr val="tx1"/>
                        </a:solidFill>
                        <a:latin typeface="+mn-lt"/>
                        <a:ea typeface="+mn-ea"/>
                        <a:cs typeface="+mn-cs"/>
                      </a:endParaRPr>
                    </a:p>
                    <a:p>
                      <a:pPr marL="0" lvl="0" indent="0" algn="l" defTabSz="914400" rtl="0" eaLnBrk="1" latinLnBrk="0" hangingPunct="1">
                        <a:buNone/>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tx1"/>
                          </a:solidFill>
                          <a:latin typeface="+mn-lt"/>
                          <a:ea typeface="+mn-ea"/>
                          <a:cs typeface="+mn-cs"/>
                        </a:rPr>
                        <a:t>Responsible for defining, delivering, documenting and communicating the mechanical design and its interfaces and plan the strategic direction based on the technical roadmap of the system;</a:t>
                      </a:r>
                    </a:p>
                    <a:p>
                      <a:pPr marL="0" lvl="0" indent="0" algn="l" defTabSz="914400" rtl="0" eaLnBrk="1" latinLnBrk="0" hangingPunct="1">
                        <a:buFont typeface="Arial"/>
                        <a:buNone/>
                      </a:pPr>
                      <a:endParaRPr lang="en-US" sz="700" kern="1200" noProof="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kern="1200" noProof="0" dirty="0">
                          <a:solidFill>
                            <a:schemeClr val="dk1"/>
                          </a:solidFill>
                          <a:latin typeface="+mn-lt"/>
                          <a:ea typeface="+mn-ea"/>
                          <a:cs typeface="+mn-cs"/>
                        </a:rPr>
                        <a:t>Keep up-dated on new technologies, methodologies and tools within the field of mechanical engineering.</a:t>
                      </a:r>
                    </a:p>
                  </a:txBody>
                  <a:tcPr/>
                </a:tc>
                <a:tc>
                  <a:txBody>
                    <a:bodyPr/>
                    <a:lstStyle/>
                    <a:p>
                      <a:pPr lvl="0" algn="l" defTabSz="914400" rtl="0" eaLnBrk="1" latinLnBrk="0" hangingPunct="1">
                        <a:lnSpc>
                          <a:spcPct val="100000"/>
                        </a:lnSpc>
                        <a:spcBef>
                          <a:spcPts val="0"/>
                        </a:spcBef>
                        <a:spcAft>
                          <a:spcPts val="0"/>
                        </a:spcAft>
                      </a:pPr>
                      <a:r>
                        <a:rPr lang="en-US" sz="700" kern="1200" noProof="0" dirty="0">
                          <a:solidFill>
                            <a:schemeClr val="dk1"/>
                          </a:solidFill>
                          <a:latin typeface="+mn-lt"/>
                          <a:ea typeface="+mn-ea"/>
                          <a:cs typeface="+mn-cs"/>
                        </a:rPr>
                        <a:t>Positions in this job family are responsible for overall system behavior, performance and HW/SW architecture of products or platforms. Activities include: </a:t>
                      </a:r>
                    </a:p>
                    <a:p>
                      <a:pPr lvl="0" algn="l" defTabSz="914400" rtl="0" eaLnBrk="1" latinLnBrk="0" hangingPunct="1">
                        <a:lnSpc>
                          <a:spcPct val="100000"/>
                        </a:lnSpc>
                        <a:spcBef>
                          <a:spcPts val="0"/>
                        </a:spcBef>
                        <a:spcAft>
                          <a:spcPts val="0"/>
                        </a:spcAft>
                        <a:buNone/>
                      </a:pPr>
                      <a:endParaRPr lang="en-US" sz="700" kern="1200" noProof="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kern="1200" noProof="0" dirty="0">
                          <a:solidFill>
                            <a:schemeClr val="dk1"/>
                          </a:solidFill>
                          <a:latin typeface="+mn-lt"/>
                          <a:ea typeface="+mn-ea"/>
                          <a:cs typeface="+mn-cs"/>
                        </a:rPr>
                        <a:t>Deliver system requirements, system design including functional deployment and documentation, and technical roadmap within area of responsibility;</a:t>
                      </a:r>
                    </a:p>
                    <a:p>
                      <a:pPr marL="171450" lvl="0" indent="-171450" algn="l" defTabSz="914400" rtl="0" eaLnBrk="1" latinLnBrk="0" hangingPunct="1">
                        <a:lnSpc>
                          <a:spcPct val="100000"/>
                        </a:lnSpc>
                        <a:spcBef>
                          <a:spcPts val="0"/>
                        </a:spcBef>
                        <a:spcAft>
                          <a:spcPts val="0"/>
                        </a:spcAft>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kern="1200" noProof="0" dirty="0">
                          <a:solidFill>
                            <a:schemeClr val="dk1"/>
                          </a:solidFill>
                          <a:latin typeface="+mn-lt"/>
                          <a:ea typeface="+mn-ea"/>
                          <a:cs typeface="+mn-cs"/>
                        </a:rPr>
                        <a:t>Act as system owner in projects or for products/platforms covering overall system behavior, including performance, maintainability, testability, affordability, safety and security, and system architecture; </a:t>
                      </a:r>
                    </a:p>
                    <a:p>
                      <a:pPr marL="171450" lvl="0" indent="-171450" algn="l" defTabSz="914400" rtl="0" eaLnBrk="1" latinLnBrk="0" hangingPunct="1">
                        <a:lnSpc>
                          <a:spcPct val="100000"/>
                        </a:lnSpc>
                        <a:spcBef>
                          <a:spcPts val="0"/>
                        </a:spcBef>
                        <a:spcAft>
                          <a:spcPts val="0"/>
                        </a:spcAft>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kern="1200" noProof="0" dirty="0">
                          <a:solidFill>
                            <a:schemeClr val="dk1"/>
                          </a:solidFill>
                          <a:latin typeface="+mn-lt"/>
                          <a:ea typeface="+mn-ea"/>
                          <a:cs typeface="+mn-cs"/>
                        </a:rPr>
                        <a:t>Keep up-dated on product related technology areas and on new technologies, methodologies and tools within the field of systems engineering.</a:t>
                      </a:r>
                    </a:p>
                  </a:txBody>
                  <a:tcPr/>
                </a:tc>
                <a:tc>
                  <a:txBody>
                    <a:bodyPr/>
                    <a:lstStyle/>
                    <a:p>
                      <a:pPr algn="l" defTabSz="914400" rtl="0" eaLnBrk="1" latinLnBrk="0" hangingPunct="1"/>
                      <a:r>
                        <a:rPr lang="en-US" sz="700" kern="1200" dirty="0">
                          <a:solidFill>
                            <a:schemeClr val="dk1"/>
                          </a:solidFill>
                          <a:latin typeface="+mn-lt"/>
                          <a:ea typeface="+mn-ea"/>
                          <a:cs typeface="+mn-cs"/>
                        </a:rPr>
                        <a:t>Positions in this job family are responsible for test codes, developing test methods and execute system test and mechanical verification. </a:t>
                      </a:r>
                    </a:p>
                    <a:p>
                      <a:pPr algn="l" defTabSz="914400" rtl="0" eaLnBrk="1" latinLnBrk="0" hangingPunct="1"/>
                      <a:r>
                        <a:rPr lang="en-US" sz="700" kern="1200" dirty="0">
                          <a:solidFill>
                            <a:schemeClr val="dk1"/>
                          </a:solidFill>
                          <a:latin typeface="+mn-lt"/>
                          <a:ea typeface="+mn-ea"/>
                          <a:cs typeface="+mn-cs"/>
                        </a:rPr>
                        <a:t>Activities include:</a:t>
                      </a:r>
                    </a:p>
                    <a:p>
                      <a:pPr lvl="0" algn="l" defTabSz="914400" rtl="0" eaLnBrk="1" latinLnBrk="0" hangingPunct="1">
                        <a:buNone/>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Participate in design reviews and ensure designs have been properly reviewed for safety and compliance requirements;</a:t>
                      </a:r>
                    </a:p>
                    <a:p>
                      <a:pPr marL="171450" lvl="0" indent="-171450" algn="l" defTabSz="914400" rtl="0" eaLnBrk="1" latinLnBrk="0" hangingPunct="1">
                        <a:buFont typeface="Arial"/>
                        <a:buChar char="•"/>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Assist with lab technical management to concept development, design, test and verification as well as product support in the field;</a:t>
                      </a:r>
                    </a:p>
                    <a:p>
                      <a:pPr marL="171450" lvl="0" indent="-171450" algn="l" defTabSz="914400" rtl="0" eaLnBrk="1" latinLnBrk="0" hangingPunct="1">
                        <a:buFont typeface="Arial"/>
                        <a:buChar char="•"/>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Keep up-dated with technology advances within subject area and produce a strategic roadmap addressing competence, equipment, methodology and network.</a:t>
                      </a:r>
                    </a:p>
                    <a:p>
                      <a:pPr lvl="0" algn="l" defTabSz="914400" rtl="0" eaLnBrk="1" latinLnBrk="0" hangingPunct="1">
                        <a:buNone/>
                      </a:pPr>
                      <a:r>
                        <a:rPr lang="en-US" sz="700" kern="1200" noProof="0" dirty="0">
                          <a:solidFill>
                            <a:schemeClr val="dk1"/>
                          </a:solidFill>
                          <a:latin typeface="+mn-lt"/>
                          <a:ea typeface="+mn-ea"/>
                          <a:cs typeface="+mn-cs"/>
                        </a:rPr>
                        <a:t>             </a:t>
                      </a:r>
                    </a:p>
                  </a:txBody>
                  <a:tcPr/>
                </a:tc>
                <a:tc>
                  <a:txBody>
                    <a:bodyPr/>
                    <a:lstStyle/>
                    <a:p>
                      <a:pPr algn="l" defTabSz="914400" rtl="0" eaLnBrk="1" latinLnBrk="0" hangingPunct="1"/>
                      <a:r>
                        <a:rPr lang="en-US" sz="700" kern="1200" dirty="0">
                          <a:solidFill>
                            <a:schemeClr val="dk1"/>
                          </a:solidFill>
                          <a:latin typeface="+mn-lt"/>
                          <a:ea typeface="+mn-ea"/>
                          <a:cs typeface="+mn-cs"/>
                        </a:rPr>
                        <a:t>Positions in this job family are responsible for providing specialist engineering tasks and support within simulation and compliance.</a:t>
                      </a:r>
                    </a:p>
                    <a:p>
                      <a:pPr algn="l" defTabSz="914400" rtl="0" eaLnBrk="1" latinLnBrk="0" hangingPunct="1"/>
                      <a:r>
                        <a:rPr lang="en-US" sz="700" kern="1200" noProof="0" dirty="0">
                          <a:solidFill>
                            <a:schemeClr val="dk1"/>
                          </a:solidFill>
                          <a:latin typeface="+mn-lt"/>
                          <a:ea typeface="+mn-ea"/>
                          <a:cs typeface="+mn-cs"/>
                        </a:rPr>
                        <a:t>Activities include: </a:t>
                      </a:r>
                    </a:p>
                    <a:p>
                      <a:pPr lvl="0" algn="l" defTabSz="914400" rtl="0" eaLnBrk="1" latinLnBrk="0" hangingPunct="1">
                        <a:buNone/>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Using computer software to simulate performance in order to improve product designs or assist in the resolution of engineering problems;</a:t>
                      </a: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Provide simulation, validation and optimization of products, processes and manufacturing tools;</a:t>
                      </a: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Responsible for ensuring that the organization complies with regulations and standards guiding product design, manufacturing, packaging, safety and quality. </a:t>
                      </a:r>
                    </a:p>
                    <a:p>
                      <a:pPr lvl="0" algn="l" defTabSz="914400" rtl="0" eaLnBrk="1" latinLnBrk="0" hangingPunct="1">
                        <a:buNone/>
                      </a:pPr>
                      <a:endParaRPr lang="en-US" sz="700" kern="1200" noProof="0" dirty="0">
                        <a:solidFill>
                          <a:schemeClr val="dk1"/>
                        </a:solidFill>
                        <a:latin typeface="+mn-lt"/>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78515445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45A4686-D4DE-46C2-A996-B670B98B6E25}"/>
              </a:ext>
            </a:extLst>
          </p:cNvPr>
          <p:cNvGrpSpPr/>
          <p:nvPr/>
        </p:nvGrpSpPr>
        <p:grpSpPr>
          <a:xfrm>
            <a:off x="108713" y="154821"/>
            <a:ext cx="8994010" cy="4901603"/>
            <a:chOff x="136421" y="106332"/>
            <a:chExt cx="8994010" cy="4901603"/>
          </a:xfrm>
        </p:grpSpPr>
        <p:sp>
          <p:nvSpPr>
            <p:cNvPr id="17" name="Rectangle 16">
              <a:extLst>
                <a:ext uri="{FF2B5EF4-FFF2-40B4-BE49-F238E27FC236}">
                  <a16:creationId xmlns:a16="http://schemas.microsoft.com/office/drawing/2014/main" id="{58A1D556-FBA7-429C-A7D2-DA26C45C948A}"/>
                </a:ext>
              </a:extLst>
            </p:cNvPr>
            <p:cNvSpPr/>
            <p:nvPr/>
          </p:nvSpPr>
          <p:spPr>
            <a:xfrm>
              <a:off x="136421" y="106332"/>
              <a:ext cx="8994010" cy="106314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7CDC11AF-BBD2-4411-AEA9-F45A77EF6DA6}"/>
                </a:ext>
              </a:extLst>
            </p:cNvPr>
            <p:cNvSpPr/>
            <p:nvPr/>
          </p:nvSpPr>
          <p:spPr>
            <a:xfrm>
              <a:off x="2570188" y="480342"/>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BUSINESS SUPPORT</a:t>
              </a:r>
            </a:p>
          </p:txBody>
        </p:sp>
        <p:sp>
          <p:nvSpPr>
            <p:cNvPr id="6" name="Rectangle 5">
              <a:extLst>
                <a:ext uri="{FF2B5EF4-FFF2-40B4-BE49-F238E27FC236}">
                  <a16:creationId xmlns:a16="http://schemas.microsoft.com/office/drawing/2014/main" id="{272CD753-9379-4572-82F9-F608E630FABA}"/>
                </a:ext>
              </a:extLst>
            </p:cNvPr>
            <p:cNvSpPr/>
            <p:nvPr/>
          </p:nvSpPr>
          <p:spPr>
            <a:xfrm>
              <a:off x="4213641" y="486522"/>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PROFESSIONAL</a:t>
              </a:r>
            </a:p>
          </p:txBody>
        </p:sp>
        <p:sp>
          <p:nvSpPr>
            <p:cNvPr id="8" name="Rectangle 7">
              <a:extLst>
                <a:ext uri="{FF2B5EF4-FFF2-40B4-BE49-F238E27FC236}">
                  <a16:creationId xmlns:a16="http://schemas.microsoft.com/office/drawing/2014/main" id="{F8F8CAF4-0F5F-4DD3-A53D-819218E6A197}"/>
                </a:ext>
              </a:extLst>
            </p:cNvPr>
            <p:cNvSpPr/>
            <p:nvPr/>
          </p:nvSpPr>
          <p:spPr>
            <a:xfrm>
              <a:off x="7500547" y="486522"/>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EXECUTIVE</a:t>
              </a:r>
            </a:p>
          </p:txBody>
        </p:sp>
        <p:sp>
          <p:nvSpPr>
            <p:cNvPr id="11" name="Rectangle 10">
              <a:extLst>
                <a:ext uri="{FF2B5EF4-FFF2-40B4-BE49-F238E27FC236}">
                  <a16:creationId xmlns:a16="http://schemas.microsoft.com/office/drawing/2014/main" id="{606BED0B-C39F-4706-9191-7EFC7945CF18}"/>
                </a:ext>
              </a:extLst>
            </p:cNvPr>
            <p:cNvSpPr/>
            <p:nvPr/>
          </p:nvSpPr>
          <p:spPr>
            <a:xfrm>
              <a:off x="7500545" y="1046802"/>
              <a:ext cx="148279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t>E3</a:t>
              </a:r>
            </a:p>
          </p:txBody>
        </p:sp>
        <p:sp>
          <p:nvSpPr>
            <p:cNvPr id="12" name="Rectangle 11">
              <a:extLst>
                <a:ext uri="{FF2B5EF4-FFF2-40B4-BE49-F238E27FC236}">
                  <a16:creationId xmlns:a16="http://schemas.microsoft.com/office/drawing/2014/main" id="{48417CB1-5E65-4B65-A7EC-5C7744536588}"/>
                </a:ext>
              </a:extLst>
            </p:cNvPr>
            <p:cNvSpPr/>
            <p:nvPr/>
          </p:nvSpPr>
          <p:spPr>
            <a:xfrm>
              <a:off x="7500545" y="1355985"/>
              <a:ext cx="148279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E2</a:t>
              </a:r>
              <a:endParaRPr lang="en-US" sz="1000"/>
            </a:p>
          </p:txBody>
        </p:sp>
        <p:sp>
          <p:nvSpPr>
            <p:cNvPr id="13" name="Rectangle 12">
              <a:extLst>
                <a:ext uri="{FF2B5EF4-FFF2-40B4-BE49-F238E27FC236}">
                  <a16:creationId xmlns:a16="http://schemas.microsoft.com/office/drawing/2014/main" id="{C92AB0DE-7061-4C14-857A-19346963E561}"/>
                </a:ext>
              </a:extLst>
            </p:cNvPr>
            <p:cNvSpPr/>
            <p:nvPr/>
          </p:nvSpPr>
          <p:spPr>
            <a:xfrm>
              <a:off x="7500544" y="1650241"/>
              <a:ext cx="148279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E1</a:t>
              </a:r>
              <a:endParaRPr lang="en-US" sz="1000"/>
            </a:p>
          </p:txBody>
        </p:sp>
        <p:sp>
          <p:nvSpPr>
            <p:cNvPr id="19" name="Rectangle 18">
              <a:extLst>
                <a:ext uri="{FF2B5EF4-FFF2-40B4-BE49-F238E27FC236}">
                  <a16:creationId xmlns:a16="http://schemas.microsoft.com/office/drawing/2014/main" id="{B2AA3295-B2C9-4246-B1CA-FC2F3B295361}"/>
                </a:ext>
              </a:extLst>
            </p:cNvPr>
            <p:cNvSpPr/>
            <p:nvPr/>
          </p:nvSpPr>
          <p:spPr>
            <a:xfrm>
              <a:off x="5874933" y="1650241"/>
              <a:ext cx="14571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(M5)</a:t>
              </a:r>
              <a:endParaRPr lang="en-US" sz="1000"/>
            </a:p>
          </p:txBody>
        </p:sp>
        <p:cxnSp>
          <p:nvCxnSpPr>
            <p:cNvPr id="22" name="Straight Connector 21">
              <a:extLst>
                <a:ext uri="{FF2B5EF4-FFF2-40B4-BE49-F238E27FC236}">
                  <a16:creationId xmlns:a16="http://schemas.microsoft.com/office/drawing/2014/main" id="{27A35BB3-01FF-4C9F-BB26-BAF20741B412}"/>
                </a:ext>
              </a:extLst>
            </p:cNvPr>
            <p:cNvCxnSpPr>
              <a:cxnSpLocks/>
            </p:cNvCxnSpPr>
            <p:nvPr/>
          </p:nvCxnSpPr>
          <p:spPr>
            <a:xfrm>
              <a:off x="7407408" y="480342"/>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59C57-6E3E-4712-9A9C-8C49B98E89CE}"/>
                </a:ext>
              </a:extLst>
            </p:cNvPr>
            <p:cNvCxnSpPr>
              <a:cxnSpLocks/>
            </p:cNvCxnSpPr>
            <p:nvPr/>
          </p:nvCxnSpPr>
          <p:spPr>
            <a:xfrm>
              <a:off x="5784076" y="480342"/>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925C6-E1C5-4689-8024-42D033C34E48}"/>
                </a:ext>
              </a:extLst>
            </p:cNvPr>
            <p:cNvCxnSpPr>
              <a:cxnSpLocks/>
            </p:cNvCxnSpPr>
            <p:nvPr/>
          </p:nvCxnSpPr>
          <p:spPr>
            <a:xfrm>
              <a:off x="4136251" y="480342"/>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1EEBEE-158A-4236-AC0C-FC1CE4D17CEC}"/>
                </a:ext>
              </a:extLst>
            </p:cNvPr>
            <p:cNvCxnSpPr>
              <a:cxnSpLocks/>
            </p:cNvCxnSpPr>
            <p:nvPr/>
          </p:nvCxnSpPr>
          <p:spPr>
            <a:xfrm>
              <a:off x="2496110" y="480342"/>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1FE3D9-7C37-4CAC-8786-76E5C0C9EB0B}"/>
                </a:ext>
              </a:extLst>
            </p:cNvPr>
            <p:cNvSpPr/>
            <p:nvPr/>
          </p:nvSpPr>
          <p:spPr>
            <a:xfrm>
              <a:off x="5874933" y="1958843"/>
              <a:ext cx="14571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(M4)</a:t>
              </a:r>
              <a:endParaRPr lang="en-US" sz="1000"/>
            </a:p>
          </p:txBody>
        </p:sp>
        <p:sp>
          <p:nvSpPr>
            <p:cNvPr id="28" name="Rectangle 27">
              <a:extLst>
                <a:ext uri="{FF2B5EF4-FFF2-40B4-BE49-F238E27FC236}">
                  <a16:creationId xmlns:a16="http://schemas.microsoft.com/office/drawing/2014/main" id="{C22B0BDE-9A98-4E6E-A5A9-34204ACE4103}"/>
                </a:ext>
              </a:extLst>
            </p:cNvPr>
            <p:cNvSpPr/>
            <p:nvPr/>
          </p:nvSpPr>
          <p:spPr>
            <a:xfrm>
              <a:off x="5874933" y="2258953"/>
              <a:ext cx="14571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(M3)</a:t>
              </a:r>
              <a:endParaRPr lang="en-US" sz="1000"/>
            </a:p>
          </p:txBody>
        </p:sp>
        <p:sp>
          <p:nvSpPr>
            <p:cNvPr id="33" name="Rectangle 32">
              <a:extLst>
                <a:ext uri="{FF2B5EF4-FFF2-40B4-BE49-F238E27FC236}">
                  <a16:creationId xmlns:a16="http://schemas.microsoft.com/office/drawing/2014/main" id="{47720FA5-E943-48C2-BE9B-F2A072C3B9D1}"/>
                </a:ext>
              </a:extLst>
            </p:cNvPr>
            <p:cNvSpPr/>
            <p:nvPr/>
          </p:nvSpPr>
          <p:spPr>
            <a:xfrm>
              <a:off x="5874933" y="2571713"/>
              <a:ext cx="14571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(M2)</a:t>
              </a:r>
              <a:endParaRPr lang="en-US" sz="1000"/>
            </a:p>
          </p:txBody>
        </p:sp>
        <p:sp>
          <p:nvSpPr>
            <p:cNvPr id="35" name="Rectangle 34">
              <a:extLst>
                <a:ext uri="{FF2B5EF4-FFF2-40B4-BE49-F238E27FC236}">
                  <a16:creationId xmlns:a16="http://schemas.microsoft.com/office/drawing/2014/main" id="{DE139FBA-6789-46EA-8EE8-45AA56998E21}"/>
                </a:ext>
              </a:extLst>
            </p:cNvPr>
            <p:cNvSpPr/>
            <p:nvPr/>
          </p:nvSpPr>
          <p:spPr>
            <a:xfrm>
              <a:off x="5874933" y="2875201"/>
              <a:ext cx="1457175"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(M1)</a:t>
              </a:r>
              <a:endParaRPr lang="en-US" sz="1000">
                <a:solidFill>
                  <a:schemeClr val="tx1"/>
                </a:solidFill>
              </a:endParaRPr>
            </a:p>
          </p:txBody>
        </p:sp>
        <p:sp>
          <p:nvSpPr>
            <p:cNvPr id="30" name="Rectangle 29">
              <a:extLst>
                <a:ext uri="{FF2B5EF4-FFF2-40B4-BE49-F238E27FC236}">
                  <a16:creationId xmlns:a16="http://schemas.microsoft.com/office/drawing/2014/main" id="{CEDAC5FE-64D2-4FBF-920C-0F1C78BCCFD9}"/>
                </a:ext>
              </a:extLst>
            </p:cNvPr>
            <p:cNvSpPr/>
            <p:nvPr/>
          </p:nvSpPr>
          <p:spPr>
            <a:xfrm>
              <a:off x="5857094" y="486522"/>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MANAGEMENT</a:t>
              </a:r>
              <a:endParaRPr lang="en-US" sz="800" i="1"/>
            </a:p>
          </p:txBody>
        </p:sp>
        <p:sp>
          <p:nvSpPr>
            <p:cNvPr id="46" name="Rectangle 45">
              <a:extLst>
                <a:ext uri="{FF2B5EF4-FFF2-40B4-BE49-F238E27FC236}">
                  <a16:creationId xmlns:a16="http://schemas.microsoft.com/office/drawing/2014/main" id="{411B408D-2B0A-43BD-B8B9-6B615A83B43C}"/>
                </a:ext>
              </a:extLst>
            </p:cNvPr>
            <p:cNvSpPr/>
            <p:nvPr/>
          </p:nvSpPr>
          <p:spPr>
            <a:xfrm>
              <a:off x="4213731" y="2258953"/>
              <a:ext cx="1479489"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(P5)</a:t>
              </a:r>
              <a:endParaRPr lang="en-US" sz="1000"/>
            </a:p>
          </p:txBody>
        </p:sp>
        <p:sp>
          <p:nvSpPr>
            <p:cNvPr id="48" name="Rectangle 47">
              <a:extLst>
                <a:ext uri="{FF2B5EF4-FFF2-40B4-BE49-F238E27FC236}">
                  <a16:creationId xmlns:a16="http://schemas.microsoft.com/office/drawing/2014/main" id="{C35DE099-061F-45C2-9A13-BE513AFD1856}"/>
                </a:ext>
              </a:extLst>
            </p:cNvPr>
            <p:cNvSpPr/>
            <p:nvPr/>
          </p:nvSpPr>
          <p:spPr>
            <a:xfrm>
              <a:off x="4213640" y="2571713"/>
              <a:ext cx="1479489"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(P4)</a:t>
              </a:r>
              <a:endParaRPr lang="en-US" sz="1000"/>
            </a:p>
          </p:txBody>
        </p:sp>
        <p:sp>
          <p:nvSpPr>
            <p:cNvPr id="50" name="Rectangle 49">
              <a:extLst>
                <a:ext uri="{FF2B5EF4-FFF2-40B4-BE49-F238E27FC236}">
                  <a16:creationId xmlns:a16="http://schemas.microsoft.com/office/drawing/2014/main" id="{A074C77D-CA5F-4021-92C9-4006803E6D91}"/>
                </a:ext>
              </a:extLst>
            </p:cNvPr>
            <p:cNvSpPr/>
            <p:nvPr/>
          </p:nvSpPr>
          <p:spPr>
            <a:xfrm>
              <a:off x="4213640" y="2875201"/>
              <a:ext cx="1479489"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(P3)</a:t>
              </a:r>
              <a:endParaRPr lang="en-US" sz="1000"/>
            </a:p>
          </p:txBody>
        </p:sp>
        <p:sp>
          <p:nvSpPr>
            <p:cNvPr id="52" name="Rectangle 51">
              <a:extLst>
                <a:ext uri="{FF2B5EF4-FFF2-40B4-BE49-F238E27FC236}">
                  <a16:creationId xmlns:a16="http://schemas.microsoft.com/office/drawing/2014/main" id="{66BF480A-EAD1-4308-8E45-79FA7B43C17F}"/>
                </a:ext>
              </a:extLst>
            </p:cNvPr>
            <p:cNvSpPr/>
            <p:nvPr/>
          </p:nvSpPr>
          <p:spPr>
            <a:xfrm>
              <a:off x="4213640" y="3178689"/>
              <a:ext cx="1479489"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(P2)</a:t>
              </a:r>
              <a:endParaRPr lang="en-US" sz="1000"/>
            </a:p>
          </p:txBody>
        </p:sp>
        <p:sp>
          <p:nvSpPr>
            <p:cNvPr id="54" name="Rectangle 53">
              <a:extLst>
                <a:ext uri="{FF2B5EF4-FFF2-40B4-BE49-F238E27FC236}">
                  <a16:creationId xmlns:a16="http://schemas.microsoft.com/office/drawing/2014/main" id="{184EEFE0-74B1-4564-8699-6743366C0F30}"/>
                </a:ext>
              </a:extLst>
            </p:cNvPr>
            <p:cNvSpPr/>
            <p:nvPr/>
          </p:nvSpPr>
          <p:spPr>
            <a:xfrm>
              <a:off x="4211441" y="3482177"/>
              <a:ext cx="1479489"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(P1)</a:t>
              </a:r>
              <a:endParaRPr lang="en-US" sz="1000"/>
            </a:p>
          </p:txBody>
        </p:sp>
        <p:sp>
          <p:nvSpPr>
            <p:cNvPr id="72" name="Rectangle 71">
              <a:extLst>
                <a:ext uri="{FF2B5EF4-FFF2-40B4-BE49-F238E27FC236}">
                  <a16:creationId xmlns:a16="http://schemas.microsoft.com/office/drawing/2014/main" id="{23678826-E3A9-43A0-88B2-2923469EAED8}"/>
                </a:ext>
              </a:extLst>
            </p:cNvPr>
            <p:cNvSpPr/>
            <p:nvPr/>
          </p:nvSpPr>
          <p:spPr>
            <a:xfrm>
              <a:off x="2575336" y="3178689"/>
              <a:ext cx="14677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(S4)</a:t>
              </a:r>
              <a:endParaRPr lang="en-US" sz="1000"/>
            </a:p>
          </p:txBody>
        </p:sp>
        <p:sp>
          <p:nvSpPr>
            <p:cNvPr id="74" name="Rectangle 73">
              <a:extLst>
                <a:ext uri="{FF2B5EF4-FFF2-40B4-BE49-F238E27FC236}">
                  <a16:creationId xmlns:a16="http://schemas.microsoft.com/office/drawing/2014/main" id="{82F13488-C295-4366-A1E5-9223FDDBE710}"/>
                </a:ext>
              </a:extLst>
            </p:cNvPr>
            <p:cNvSpPr/>
            <p:nvPr/>
          </p:nvSpPr>
          <p:spPr>
            <a:xfrm>
              <a:off x="2575336" y="3482177"/>
              <a:ext cx="14677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(S3)</a:t>
              </a:r>
              <a:endParaRPr lang="en-US" sz="1000"/>
            </a:p>
          </p:txBody>
        </p:sp>
        <p:sp>
          <p:nvSpPr>
            <p:cNvPr id="76" name="Rectangle 75">
              <a:extLst>
                <a:ext uri="{FF2B5EF4-FFF2-40B4-BE49-F238E27FC236}">
                  <a16:creationId xmlns:a16="http://schemas.microsoft.com/office/drawing/2014/main" id="{CF37E7D6-3097-40DC-91D1-DD5A7190613D}"/>
                </a:ext>
              </a:extLst>
            </p:cNvPr>
            <p:cNvSpPr/>
            <p:nvPr/>
          </p:nvSpPr>
          <p:spPr>
            <a:xfrm>
              <a:off x="2575336" y="3785665"/>
              <a:ext cx="14677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(S2)</a:t>
              </a:r>
              <a:endParaRPr lang="en-US" sz="1000"/>
            </a:p>
          </p:txBody>
        </p:sp>
        <p:sp>
          <p:nvSpPr>
            <p:cNvPr id="78" name="Rectangle 77">
              <a:extLst>
                <a:ext uri="{FF2B5EF4-FFF2-40B4-BE49-F238E27FC236}">
                  <a16:creationId xmlns:a16="http://schemas.microsoft.com/office/drawing/2014/main" id="{205822EC-8C98-44A7-9D73-2D07B1F3369F}"/>
                </a:ext>
              </a:extLst>
            </p:cNvPr>
            <p:cNvSpPr/>
            <p:nvPr/>
          </p:nvSpPr>
          <p:spPr>
            <a:xfrm>
              <a:off x="2575336" y="4089153"/>
              <a:ext cx="1467775"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(S1)</a:t>
              </a:r>
              <a:endParaRPr lang="en-US" sz="1000"/>
            </a:p>
          </p:txBody>
        </p:sp>
        <p:sp>
          <p:nvSpPr>
            <p:cNvPr id="9" name="Rectangle 8">
              <a:extLst>
                <a:ext uri="{FF2B5EF4-FFF2-40B4-BE49-F238E27FC236}">
                  <a16:creationId xmlns:a16="http://schemas.microsoft.com/office/drawing/2014/main" id="{F5EF7823-BD70-4F91-8992-A165F6567E1B}"/>
                </a:ext>
              </a:extLst>
            </p:cNvPr>
            <p:cNvSpPr/>
            <p:nvPr/>
          </p:nvSpPr>
          <p:spPr>
            <a:xfrm>
              <a:off x="926735" y="480342"/>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PRODUCTION</a:t>
              </a:r>
            </a:p>
            <a:p>
              <a:pPr algn="ctr"/>
              <a:r>
                <a:rPr lang="en-US" sz="1200" b="1" u="sng"/>
                <a:t>in FACTORY</a:t>
              </a:r>
            </a:p>
          </p:txBody>
        </p:sp>
        <p:sp>
          <p:nvSpPr>
            <p:cNvPr id="83" name="Rectangle 82">
              <a:extLst>
                <a:ext uri="{FF2B5EF4-FFF2-40B4-BE49-F238E27FC236}">
                  <a16:creationId xmlns:a16="http://schemas.microsoft.com/office/drawing/2014/main" id="{72042D05-321C-4399-987B-6AD3566416BD}"/>
                </a:ext>
              </a:extLst>
            </p:cNvPr>
            <p:cNvSpPr/>
            <p:nvPr/>
          </p:nvSpPr>
          <p:spPr>
            <a:xfrm>
              <a:off x="926735" y="4390843"/>
              <a:ext cx="1476235"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(F1)</a:t>
              </a:r>
              <a:endParaRPr lang="en-US" sz="1000">
                <a:solidFill>
                  <a:schemeClr val="tx1"/>
                </a:solidFill>
              </a:endParaRPr>
            </a:p>
          </p:txBody>
        </p:sp>
        <p:sp>
          <p:nvSpPr>
            <p:cNvPr id="85" name="Rectangle 84">
              <a:extLst>
                <a:ext uri="{FF2B5EF4-FFF2-40B4-BE49-F238E27FC236}">
                  <a16:creationId xmlns:a16="http://schemas.microsoft.com/office/drawing/2014/main" id="{3345C145-3255-4F19-9B9A-8351025EC5D7}"/>
                </a:ext>
              </a:extLst>
            </p:cNvPr>
            <p:cNvSpPr/>
            <p:nvPr/>
          </p:nvSpPr>
          <p:spPr>
            <a:xfrm>
              <a:off x="926735" y="3482177"/>
              <a:ext cx="1476235"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(F4)</a:t>
              </a:r>
              <a:endParaRPr lang="en-US" sz="1000">
                <a:solidFill>
                  <a:schemeClr val="tx1"/>
                </a:solidFill>
              </a:endParaRPr>
            </a:p>
          </p:txBody>
        </p:sp>
        <p:sp>
          <p:nvSpPr>
            <p:cNvPr id="87" name="Rectangle 86">
              <a:extLst>
                <a:ext uri="{FF2B5EF4-FFF2-40B4-BE49-F238E27FC236}">
                  <a16:creationId xmlns:a16="http://schemas.microsoft.com/office/drawing/2014/main" id="{35467A34-C044-4264-A6E3-819D6DC3E1C4}"/>
                </a:ext>
              </a:extLst>
            </p:cNvPr>
            <p:cNvSpPr/>
            <p:nvPr/>
          </p:nvSpPr>
          <p:spPr>
            <a:xfrm>
              <a:off x="926735" y="3785665"/>
              <a:ext cx="1476235"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(F3)</a:t>
              </a:r>
              <a:endParaRPr lang="en-US" sz="1000">
                <a:solidFill>
                  <a:schemeClr val="tx1"/>
                </a:solidFill>
              </a:endParaRPr>
            </a:p>
          </p:txBody>
        </p:sp>
        <p:sp>
          <p:nvSpPr>
            <p:cNvPr id="89" name="Rectangle 88">
              <a:extLst>
                <a:ext uri="{FF2B5EF4-FFF2-40B4-BE49-F238E27FC236}">
                  <a16:creationId xmlns:a16="http://schemas.microsoft.com/office/drawing/2014/main" id="{BB1D5E1D-A95A-4113-9A6C-D6A271307151}"/>
                </a:ext>
              </a:extLst>
            </p:cNvPr>
            <p:cNvSpPr/>
            <p:nvPr/>
          </p:nvSpPr>
          <p:spPr>
            <a:xfrm>
              <a:off x="926735" y="4089153"/>
              <a:ext cx="1476235"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(F2)</a:t>
              </a:r>
              <a:endParaRPr lang="en-US" sz="1000">
                <a:solidFill>
                  <a:schemeClr val="tx1"/>
                </a:solidFill>
              </a:endParaRPr>
            </a:p>
          </p:txBody>
        </p:sp>
        <p:sp>
          <p:nvSpPr>
            <p:cNvPr id="60" name="Rectangle 59">
              <a:extLst>
                <a:ext uri="{FF2B5EF4-FFF2-40B4-BE49-F238E27FC236}">
                  <a16:creationId xmlns:a16="http://schemas.microsoft.com/office/drawing/2014/main" id="{9694941E-8F90-4AD8-AC49-CB6E6D6A0F3B}"/>
                </a:ext>
              </a:extLst>
            </p:cNvPr>
            <p:cNvSpPr/>
            <p:nvPr/>
          </p:nvSpPr>
          <p:spPr>
            <a:xfrm>
              <a:off x="214631" y="1046802"/>
              <a:ext cx="305243" cy="242249"/>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solidFill>
                    <a:schemeClr val="dk1"/>
                  </a:solidFill>
                  <a:effectLst>
                    <a:outerShdw blurRad="38100" dist="38100" dir="2700000" algn="tl">
                      <a:srgbClr val="000000">
                        <a:alpha val="43137"/>
                      </a:srgbClr>
                    </a:outerShdw>
                  </a:effectLst>
                </a:rPr>
                <a:t>12</a:t>
              </a:r>
              <a:endParaRPr lang="en-US" sz="800">
                <a:solidFill>
                  <a:schemeClr val="dk1"/>
                </a:solidFill>
                <a:effectLst>
                  <a:outerShdw blurRad="38100" dist="38100" dir="2700000" algn="tl">
                    <a:srgbClr val="000000">
                      <a:alpha val="43137"/>
                    </a:srgbClr>
                  </a:outerShdw>
                </a:effectLst>
              </a:endParaRPr>
            </a:p>
          </p:txBody>
        </p:sp>
        <p:sp>
          <p:nvSpPr>
            <p:cNvPr id="62" name="Rectangle 61">
              <a:extLst>
                <a:ext uri="{FF2B5EF4-FFF2-40B4-BE49-F238E27FC236}">
                  <a16:creationId xmlns:a16="http://schemas.microsoft.com/office/drawing/2014/main" id="{BCBD4505-A14C-41E1-89B0-7655CB0F0786}"/>
                </a:ext>
              </a:extLst>
            </p:cNvPr>
            <p:cNvSpPr/>
            <p:nvPr/>
          </p:nvSpPr>
          <p:spPr>
            <a:xfrm>
              <a:off x="214631" y="1355985"/>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11</a:t>
              </a:r>
              <a:endParaRPr lang="en-US" sz="800">
                <a:effectLst>
                  <a:outerShdw blurRad="38100" dist="38100" dir="2700000" algn="tl">
                    <a:srgbClr val="000000">
                      <a:alpha val="43137"/>
                    </a:srgbClr>
                  </a:outerShdw>
                </a:effectLst>
              </a:endParaRPr>
            </a:p>
          </p:txBody>
        </p:sp>
        <p:sp>
          <p:nvSpPr>
            <p:cNvPr id="63" name="Rectangle 62">
              <a:extLst>
                <a:ext uri="{FF2B5EF4-FFF2-40B4-BE49-F238E27FC236}">
                  <a16:creationId xmlns:a16="http://schemas.microsoft.com/office/drawing/2014/main" id="{8183C7E3-D518-4EF7-AC2B-ED9D75BCA9F8}"/>
                </a:ext>
              </a:extLst>
            </p:cNvPr>
            <p:cNvSpPr/>
            <p:nvPr/>
          </p:nvSpPr>
          <p:spPr>
            <a:xfrm>
              <a:off x="214631" y="1650241"/>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10</a:t>
              </a:r>
              <a:endParaRPr lang="en-US" sz="800">
                <a:effectLst>
                  <a:outerShdw blurRad="38100" dist="38100" dir="2700000" algn="tl">
                    <a:srgbClr val="000000">
                      <a:alpha val="43137"/>
                    </a:srgbClr>
                  </a:outerShdw>
                </a:effectLst>
              </a:endParaRPr>
            </a:p>
          </p:txBody>
        </p:sp>
        <p:sp>
          <p:nvSpPr>
            <p:cNvPr id="64" name="Rectangle 63">
              <a:extLst>
                <a:ext uri="{FF2B5EF4-FFF2-40B4-BE49-F238E27FC236}">
                  <a16:creationId xmlns:a16="http://schemas.microsoft.com/office/drawing/2014/main" id="{7D0CA82B-79CC-4B4E-AAA3-DE0B85B1874B}"/>
                </a:ext>
              </a:extLst>
            </p:cNvPr>
            <p:cNvSpPr/>
            <p:nvPr/>
          </p:nvSpPr>
          <p:spPr>
            <a:xfrm>
              <a:off x="214631" y="195884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9</a:t>
              </a:r>
              <a:endParaRPr lang="en-US" sz="800">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E82713C7-659D-490E-BC22-852CA8FBDE30}"/>
                </a:ext>
              </a:extLst>
            </p:cNvPr>
            <p:cNvSpPr/>
            <p:nvPr/>
          </p:nvSpPr>
          <p:spPr>
            <a:xfrm>
              <a:off x="214631" y="225895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8</a:t>
              </a:r>
              <a:endParaRPr lang="en-US" sz="800">
                <a:effectLst>
                  <a:outerShdw blurRad="38100" dist="38100" dir="2700000" algn="tl">
                    <a:srgbClr val="000000">
                      <a:alpha val="43137"/>
                    </a:srgbClr>
                  </a:outerShdw>
                </a:effectLst>
              </a:endParaRPr>
            </a:p>
          </p:txBody>
        </p:sp>
        <p:sp>
          <p:nvSpPr>
            <p:cNvPr id="66" name="Rectangle 65">
              <a:extLst>
                <a:ext uri="{FF2B5EF4-FFF2-40B4-BE49-F238E27FC236}">
                  <a16:creationId xmlns:a16="http://schemas.microsoft.com/office/drawing/2014/main" id="{AA772F04-B3D2-4983-A38A-5952976AE08F}"/>
                </a:ext>
              </a:extLst>
            </p:cNvPr>
            <p:cNvSpPr/>
            <p:nvPr/>
          </p:nvSpPr>
          <p:spPr>
            <a:xfrm>
              <a:off x="214631" y="257171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7</a:t>
              </a:r>
              <a:endParaRPr lang="en-US" sz="800">
                <a:effectLst>
                  <a:outerShdw blurRad="38100" dist="38100" dir="2700000" algn="tl">
                    <a:srgbClr val="000000">
                      <a:alpha val="43137"/>
                    </a:srgbClr>
                  </a:outerShdw>
                </a:effectLst>
              </a:endParaRPr>
            </a:p>
          </p:txBody>
        </p:sp>
        <p:sp>
          <p:nvSpPr>
            <p:cNvPr id="67" name="Rectangle 66">
              <a:extLst>
                <a:ext uri="{FF2B5EF4-FFF2-40B4-BE49-F238E27FC236}">
                  <a16:creationId xmlns:a16="http://schemas.microsoft.com/office/drawing/2014/main" id="{7C9F4713-9E9E-45FF-8666-2112B8AAF2EF}"/>
                </a:ext>
              </a:extLst>
            </p:cNvPr>
            <p:cNvSpPr/>
            <p:nvPr/>
          </p:nvSpPr>
          <p:spPr>
            <a:xfrm>
              <a:off x="214631" y="2875201"/>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6</a:t>
              </a:r>
              <a:endParaRPr lang="en-US" sz="800">
                <a:effectLst>
                  <a:outerShdw blurRad="38100" dist="38100" dir="2700000" algn="tl">
                    <a:srgbClr val="000000">
                      <a:alpha val="43137"/>
                    </a:srgbClr>
                  </a:outerShdw>
                </a:effectLst>
              </a:endParaRPr>
            </a:p>
          </p:txBody>
        </p:sp>
        <p:sp>
          <p:nvSpPr>
            <p:cNvPr id="68" name="Rectangle 67">
              <a:extLst>
                <a:ext uri="{FF2B5EF4-FFF2-40B4-BE49-F238E27FC236}">
                  <a16:creationId xmlns:a16="http://schemas.microsoft.com/office/drawing/2014/main" id="{B794A2DE-8463-4089-BE55-1486589A58B1}"/>
                </a:ext>
              </a:extLst>
            </p:cNvPr>
            <p:cNvSpPr/>
            <p:nvPr/>
          </p:nvSpPr>
          <p:spPr>
            <a:xfrm>
              <a:off x="214631" y="3178689"/>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5</a:t>
              </a:r>
              <a:endParaRPr lang="en-US" sz="800">
                <a:effectLst>
                  <a:outerShdw blurRad="38100" dist="38100" dir="2700000" algn="tl">
                    <a:srgbClr val="000000">
                      <a:alpha val="43137"/>
                    </a:srgbClr>
                  </a:outerShdw>
                </a:effectLst>
              </a:endParaRPr>
            </a:p>
          </p:txBody>
        </p:sp>
        <p:sp>
          <p:nvSpPr>
            <p:cNvPr id="69" name="Rectangle 68">
              <a:extLst>
                <a:ext uri="{FF2B5EF4-FFF2-40B4-BE49-F238E27FC236}">
                  <a16:creationId xmlns:a16="http://schemas.microsoft.com/office/drawing/2014/main" id="{0B6E97A3-30E0-4AA9-9AAC-26B42F7E6FD8}"/>
                </a:ext>
              </a:extLst>
            </p:cNvPr>
            <p:cNvSpPr/>
            <p:nvPr/>
          </p:nvSpPr>
          <p:spPr>
            <a:xfrm>
              <a:off x="214631" y="3482177"/>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4</a:t>
              </a:r>
              <a:endParaRPr lang="en-US" sz="800">
                <a:effectLst>
                  <a:outerShdw blurRad="38100" dist="38100" dir="2700000" algn="tl">
                    <a:srgbClr val="000000">
                      <a:alpha val="43137"/>
                    </a:srgbClr>
                  </a:outerShdw>
                </a:effectLst>
              </a:endParaRPr>
            </a:p>
          </p:txBody>
        </p:sp>
        <p:sp>
          <p:nvSpPr>
            <p:cNvPr id="80" name="Rectangle 79">
              <a:extLst>
                <a:ext uri="{FF2B5EF4-FFF2-40B4-BE49-F238E27FC236}">
                  <a16:creationId xmlns:a16="http://schemas.microsoft.com/office/drawing/2014/main" id="{8078692D-025E-470F-B32E-7CDF181C411B}"/>
                </a:ext>
              </a:extLst>
            </p:cNvPr>
            <p:cNvSpPr/>
            <p:nvPr/>
          </p:nvSpPr>
          <p:spPr>
            <a:xfrm>
              <a:off x="214631" y="3785665"/>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3</a:t>
              </a:r>
              <a:endParaRPr lang="en-US" sz="800">
                <a:effectLst>
                  <a:outerShdw blurRad="38100" dist="38100" dir="2700000" algn="tl">
                    <a:srgbClr val="000000">
                      <a:alpha val="43137"/>
                    </a:srgbClr>
                  </a:outerShdw>
                </a:effectLst>
              </a:endParaRPr>
            </a:p>
          </p:txBody>
        </p:sp>
        <p:sp>
          <p:nvSpPr>
            <p:cNvPr id="81" name="Rectangle 80">
              <a:extLst>
                <a:ext uri="{FF2B5EF4-FFF2-40B4-BE49-F238E27FC236}">
                  <a16:creationId xmlns:a16="http://schemas.microsoft.com/office/drawing/2014/main" id="{22524F70-02AC-476F-8A8F-912E20644598}"/>
                </a:ext>
              </a:extLst>
            </p:cNvPr>
            <p:cNvSpPr/>
            <p:nvPr/>
          </p:nvSpPr>
          <p:spPr>
            <a:xfrm>
              <a:off x="214631" y="408915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2</a:t>
              </a:r>
              <a:endParaRPr lang="en-US" sz="800">
                <a:effectLst>
                  <a:outerShdw blurRad="38100" dist="38100" dir="2700000" algn="tl">
                    <a:srgbClr val="000000">
                      <a:alpha val="43137"/>
                    </a:srgbClr>
                  </a:outerShdw>
                </a:effectLst>
              </a:endParaRPr>
            </a:p>
          </p:txBody>
        </p:sp>
        <p:sp>
          <p:nvSpPr>
            <p:cNvPr id="91" name="Rectangle 90">
              <a:extLst>
                <a:ext uri="{FF2B5EF4-FFF2-40B4-BE49-F238E27FC236}">
                  <a16:creationId xmlns:a16="http://schemas.microsoft.com/office/drawing/2014/main" id="{0CEDEEFA-22DD-449D-BE24-76FE96CEDD80}"/>
                </a:ext>
              </a:extLst>
            </p:cNvPr>
            <p:cNvSpPr/>
            <p:nvPr/>
          </p:nvSpPr>
          <p:spPr>
            <a:xfrm>
              <a:off x="214631" y="439084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a:t>
              </a:r>
              <a:endParaRPr lang="en-US" sz="80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30B58448-0AAB-4123-BFD0-4E09FDA90DD4}"/>
                </a:ext>
              </a:extLst>
            </p:cNvPr>
            <p:cNvSpPr/>
            <p:nvPr/>
          </p:nvSpPr>
          <p:spPr>
            <a:xfrm>
              <a:off x="926735" y="127598"/>
              <a:ext cx="8056608" cy="25593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400" b="1">
                  <a:solidFill>
                    <a:schemeClr val="accent2"/>
                  </a:solidFill>
                </a:rPr>
                <a:t>5 STREAMS</a:t>
              </a:r>
              <a:endParaRPr lang="en-US" sz="1600" b="1">
                <a:solidFill>
                  <a:schemeClr val="accent2"/>
                </a:solidFill>
              </a:endParaRPr>
            </a:p>
          </p:txBody>
        </p:sp>
        <p:sp>
          <p:nvSpPr>
            <p:cNvPr id="82" name="Rectangle 81">
              <a:extLst>
                <a:ext uri="{FF2B5EF4-FFF2-40B4-BE49-F238E27FC236}">
                  <a16:creationId xmlns:a16="http://schemas.microsoft.com/office/drawing/2014/main" id="{C1E48094-4C5E-4B00-9C79-247845DDF89E}"/>
                </a:ext>
              </a:extLst>
            </p:cNvPr>
            <p:cNvSpPr/>
            <p:nvPr/>
          </p:nvSpPr>
          <p:spPr>
            <a:xfrm>
              <a:off x="926735" y="3178689"/>
              <a:ext cx="1476235"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(F5)</a:t>
              </a:r>
              <a:endParaRPr lang="en-US" sz="1000">
                <a:solidFill>
                  <a:schemeClr val="tx1"/>
                </a:solidFill>
              </a:endParaRPr>
            </a:p>
          </p:txBody>
        </p:sp>
        <p:sp>
          <p:nvSpPr>
            <p:cNvPr id="93" name="Rectangle 92">
              <a:extLst>
                <a:ext uri="{FF2B5EF4-FFF2-40B4-BE49-F238E27FC236}">
                  <a16:creationId xmlns:a16="http://schemas.microsoft.com/office/drawing/2014/main" id="{8E6027EB-B6C7-4534-9B7E-059C22EECE3B}"/>
                </a:ext>
              </a:extLst>
            </p:cNvPr>
            <p:cNvSpPr/>
            <p:nvPr/>
          </p:nvSpPr>
          <p:spPr>
            <a:xfrm>
              <a:off x="4218756" y="1958843"/>
              <a:ext cx="1479489"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(P6)</a:t>
              </a:r>
              <a:endParaRPr lang="en-US" sz="1000"/>
            </a:p>
          </p:txBody>
        </p:sp>
      </p:grpSp>
    </p:spTree>
    <p:extLst>
      <p:ext uri="{BB962C8B-B14F-4D97-AF65-F5344CB8AC3E}">
        <p14:creationId xmlns:p14="http://schemas.microsoft.com/office/powerpoint/2010/main" val="197323446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56949" y="12346"/>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800" dirty="0">
              <a:solidFill>
                <a:srgbClr val="C00000"/>
              </a:solidFill>
            </a:endParaRPr>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PRODUCT MANAGEMENT</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72C76362-17A2-43BE-8BC4-52C9502AA42D}"/>
              </a:ext>
            </a:extLst>
          </p:cNvPr>
          <p:cNvGraphicFramePr>
            <a:graphicFrameLocks/>
          </p:cNvGraphicFramePr>
          <p:nvPr>
            <p:extLst>
              <p:ext uri="{D42A27DB-BD31-4B8C-83A1-F6EECF244321}">
                <p14:modId xmlns:p14="http://schemas.microsoft.com/office/powerpoint/2010/main" val="1458600047"/>
              </p:ext>
            </p:extLst>
          </p:nvPr>
        </p:nvGraphicFramePr>
        <p:xfrm>
          <a:off x="0" y="1018390"/>
          <a:ext cx="9136328" cy="3892538"/>
        </p:xfrm>
        <a:graphic>
          <a:graphicData uri="http://schemas.openxmlformats.org/drawingml/2006/table">
            <a:tbl>
              <a:tblPr firstRow="1" bandRow="1">
                <a:tableStyleId>{21E4AEA4-8DFA-4A89-87EB-49C32662AFE0}</a:tableStyleId>
              </a:tblPr>
              <a:tblGrid>
                <a:gridCol w="503207">
                  <a:extLst>
                    <a:ext uri="{9D8B030D-6E8A-4147-A177-3AD203B41FA5}">
                      <a16:colId xmlns:a16="http://schemas.microsoft.com/office/drawing/2014/main" val="1514323199"/>
                    </a:ext>
                  </a:extLst>
                </a:gridCol>
                <a:gridCol w="4470076">
                  <a:extLst>
                    <a:ext uri="{9D8B030D-6E8A-4147-A177-3AD203B41FA5}">
                      <a16:colId xmlns:a16="http://schemas.microsoft.com/office/drawing/2014/main" val="2449919068"/>
                    </a:ext>
                  </a:extLst>
                </a:gridCol>
                <a:gridCol w="4163045">
                  <a:extLst>
                    <a:ext uri="{9D8B030D-6E8A-4147-A177-3AD203B41FA5}">
                      <a16:colId xmlns:a16="http://schemas.microsoft.com/office/drawing/2014/main" val="3623362465"/>
                    </a:ext>
                  </a:extLst>
                </a:gridCol>
              </a:tblGrid>
              <a:tr h="198748">
                <a:tc gridSpan="3">
                  <a:txBody>
                    <a:bodyPr/>
                    <a:lstStyle/>
                    <a:p>
                      <a:pPr algn="ctr"/>
                      <a:r>
                        <a:rPr lang="sv-SE" sz="800" dirty="0"/>
                        <a:t>Job </a:t>
                      </a:r>
                      <a:r>
                        <a:rPr lang="en-US" sz="800" noProof="0" dirty="0"/>
                        <a:t>Family</a:t>
                      </a:r>
                      <a:r>
                        <a:rPr lang="sv-SE" sz="800" dirty="0"/>
                        <a:t> Group PRODUCT MANAGEMENT</a:t>
                      </a:r>
                      <a:endParaRPr lang="en-US" sz="800" dirty="0"/>
                    </a:p>
                  </a:txBody>
                  <a:tcPr anchor="ct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511122164"/>
                  </a:ext>
                </a:extLst>
              </a:tr>
              <a:tr h="425888">
                <a:tc>
                  <a:txBody>
                    <a:bodyPr/>
                    <a:lstStyle/>
                    <a:p>
                      <a:pPr marL="0" indent="0" algn="ctr" defTabSz="914400" rtl="0" eaLnBrk="1" latinLnBrk="0" hangingPunct="1">
                        <a:buFont typeface="+mj-lt"/>
                        <a:buNone/>
                      </a:pPr>
                      <a:r>
                        <a:rPr lang="sv-SE" sz="500" b="1" strike="noStrike" kern="1200" dirty="0">
                          <a:solidFill>
                            <a:schemeClr val="dk1"/>
                          </a:solidFill>
                          <a:effectLst>
                            <a:outerShdw blurRad="38100" dist="38100" dir="2700000" algn="tl">
                              <a:srgbClr val="000000">
                                <a:alpha val="43137"/>
                              </a:srgbClr>
                            </a:outerShdw>
                          </a:effectLst>
                          <a:latin typeface="+mn-lt"/>
                          <a:ea typeface="+mn-ea"/>
                          <a:cs typeface="+mn-cs"/>
                        </a:rPr>
                        <a:t>DESCRIPTION JOB FAMILY GROUP</a:t>
                      </a:r>
                      <a:endParaRPr lang="en-US" sz="500" b="1"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vert="vert270" anchor="ctr">
                    <a:solidFill>
                      <a:schemeClr val="bg1">
                        <a:lumMod val="9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700" i="0" kern="1200" noProof="0" dirty="0">
                          <a:solidFill>
                            <a:schemeClr val="dk1"/>
                          </a:solidFill>
                          <a:effectLst/>
                          <a:latin typeface="+mn-lt"/>
                          <a:ea typeface="+mn-ea"/>
                          <a:cs typeface="+mn-cs"/>
                        </a:rPr>
                        <a:t>Positions in this job family group are responsible for leading teams and processes associated with the organization's product management operations. Activities include planning, developing, and delivering the business strategy for products/services and associated brand(s); evaluating, measuring, and managing the product/brand P&amp;L (e.g., budgeting, expenditures, profitability, return-on-investment, etc.); ensuring product volume/profit targets are met.</a:t>
                      </a:r>
                      <a:endParaRPr lang="en-US" sz="700" i="0" kern="1200" dirty="0">
                        <a:solidFill>
                          <a:schemeClr val="dk1"/>
                        </a:solidFill>
                        <a:effectLst/>
                        <a:latin typeface="+mn-lt"/>
                        <a:ea typeface="+mn-ea"/>
                        <a:cs typeface="+mn-cs"/>
                      </a:endParaRPr>
                    </a:p>
                  </a:txBody>
                  <a:tcPr>
                    <a:solidFill>
                      <a:srgbClr val="E8E8EA"/>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98748">
                <a:tc gridSpan="3">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PRODUCT MANAGEMENT</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endParaRPr lang="sv-SE"/>
                    </a:p>
                  </a:txBody>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342450">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Product &amp; Service Management</a:t>
                      </a: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sv-SE" sz="800" b="1" dirty="0">
                          <a:solidFill>
                            <a:schemeClr val="bg1"/>
                          </a:solidFill>
                        </a:rPr>
                        <a:t>Product </a:t>
                      </a:r>
                      <a:r>
                        <a:rPr lang="en-US" sz="800" b="1" noProof="0" dirty="0">
                          <a:solidFill>
                            <a:schemeClr val="bg1"/>
                          </a:solidFill>
                        </a:rPr>
                        <a:t>Application &amp; Specification</a:t>
                      </a:r>
                    </a:p>
                  </a:txBody>
                  <a:tcPr anchor="ctr">
                    <a:solidFill>
                      <a:srgbClr val="647AB8"/>
                    </a:solidFill>
                  </a:tcPr>
                </a:tc>
                <a:extLst>
                  <a:ext uri="{0D108BD9-81ED-4DB2-BD59-A6C34878D82A}">
                    <a16:rowId xmlns:a16="http://schemas.microsoft.com/office/drawing/2014/main" val="4196729402"/>
                  </a:ext>
                </a:extLst>
              </a:tr>
              <a:tr h="340711">
                <a:tc>
                  <a:txBody>
                    <a:bodyPr/>
                    <a:lstStyle/>
                    <a:p>
                      <a:pPr algn="ctr"/>
                      <a:r>
                        <a:rPr lang="sv-SE" sz="700" b="1" strike="noStrike" dirty="0">
                          <a:effectLst>
                            <a:outerShdw blurRad="38100" dist="38100" dir="2700000" algn="tl">
                              <a:srgbClr val="000000">
                                <a:alpha val="43137"/>
                              </a:srgbClr>
                            </a:outerShdw>
                          </a:effectLst>
                        </a:rPr>
                        <a:t>INCLUDES</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marL="0" algn="l" defTabSz="914400" rtl="0" eaLnBrk="1" latinLnBrk="0" hangingPunct="1">
                        <a:lnSpc>
                          <a:spcPct val="100000"/>
                        </a:lnSpc>
                      </a:pPr>
                      <a:r>
                        <a:rPr lang="sv-SE" sz="600" i="0" kern="1200" dirty="0">
                          <a:solidFill>
                            <a:schemeClr val="dk1"/>
                          </a:solidFill>
                          <a:effectLst/>
                          <a:latin typeface="+mn-lt"/>
                          <a:ea typeface="+mn-ea"/>
                          <a:cs typeface="+mn-cs"/>
                        </a:rPr>
                        <a:t>Product Managers</a:t>
                      </a:r>
                    </a:p>
                    <a:p>
                      <a:pPr marL="0" algn="l" defTabSz="914400" rtl="0" eaLnBrk="1" latinLnBrk="0" hangingPunct="1">
                        <a:lnSpc>
                          <a:spcPct val="100000"/>
                        </a:lnSpc>
                      </a:pPr>
                      <a:r>
                        <a:rPr lang="sv-SE" sz="600" i="0" kern="1200" dirty="0">
                          <a:solidFill>
                            <a:schemeClr val="dk1"/>
                          </a:solidFill>
                          <a:effectLst/>
                          <a:latin typeface="+mn-lt"/>
                          <a:ea typeface="+mn-ea"/>
                          <a:cs typeface="+mn-cs"/>
                        </a:rPr>
                        <a:t>Product Portfolio  </a:t>
                      </a:r>
                      <a:r>
                        <a:rPr lang="sv-SE" sz="600" i="0" kern="1200" noProof="0" dirty="0" err="1">
                          <a:solidFill>
                            <a:schemeClr val="dk1"/>
                          </a:solidFill>
                          <a:effectLst/>
                          <a:latin typeface="+mn-lt"/>
                          <a:ea typeface="+mn-ea"/>
                          <a:cs typeface="+mn-cs"/>
                        </a:rPr>
                        <a:t>with</a:t>
                      </a:r>
                      <a:r>
                        <a:rPr lang="sv-SE" sz="600" i="0" kern="1200" noProof="0" dirty="0">
                          <a:solidFill>
                            <a:schemeClr val="dk1"/>
                          </a:solidFill>
                          <a:effectLst/>
                          <a:latin typeface="+mn-lt"/>
                          <a:ea typeface="+mn-ea"/>
                          <a:cs typeface="+mn-cs"/>
                        </a:rPr>
                        <a:t> the </a:t>
                      </a:r>
                      <a:r>
                        <a:rPr lang="sv-SE" sz="600" i="0" kern="1200" noProof="0" dirty="0" err="1">
                          <a:solidFill>
                            <a:schemeClr val="dk1"/>
                          </a:solidFill>
                          <a:effectLst/>
                          <a:latin typeface="+mn-lt"/>
                          <a:ea typeface="+mn-ea"/>
                          <a:cs typeface="+mn-cs"/>
                        </a:rPr>
                        <a:t>objective</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of</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maximizing</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sales</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revenues</a:t>
                      </a:r>
                      <a:r>
                        <a:rPr lang="sv-SE" sz="600" i="0" kern="1200" noProof="0" dirty="0">
                          <a:solidFill>
                            <a:schemeClr val="dk1"/>
                          </a:solidFill>
                          <a:effectLst/>
                          <a:latin typeface="+mn-lt"/>
                          <a:ea typeface="+mn-ea"/>
                          <a:cs typeface="+mn-cs"/>
                        </a:rPr>
                        <a:t>, market </a:t>
                      </a:r>
                      <a:r>
                        <a:rPr lang="sv-SE" sz="600" i="0" kern="1200" noProof="0" dirty="0" err="1">
                          <a:solidFill>
                            <a:schemeClr val="dk1"/>
                          </a:solidFill>
                          <a:effectLst/>
                          <a:latin typeface="+mn-lt"/>
                          <a:ea typeface="+mn-ea"/>
                          <a:cs typeface="+mn-cs"/>
                        </a:rPr>
                        <a:t>share</a:t>
                      </a:r>
                      <a:r>
                        <a:rPr lang="sv-SE" sz="600" i="0" kern="1200" noProof="0" dirty="0">
                          <a:solidFill>
                            <a:schemeClr val="dk1"/>
                          </a:solidFill>
                          <a:effectLst/>
                          <a:latin typeface="+mn-lt"/>
                          <a:ea typeface="+mn-ea"/>
                          <a:cs typeface="+mn-cs"/>
                        </a:rPr>
                        <a:t>, and profit </a:t>
                      </a:r>
                      <a:r>
                        <a:rPr lang="sv-SE" sz="600" i="0" kern="1200" noProof="0" dirty="0" err="1">
                          <a:solidFill>
                            <a:schemeClr val="dk1"/>
                          </a:solidFill>
                          <a:effectLst/>
                          <a:latin typeface="+mn-lt"/>
                          <a:ea typeface="+mn-ea"/>
                          <a:cs typeface="+mn-cs"/>
                        </a:rPr>
                        <a:t>margins</a:t>
                      </a:r>
                      <a:endParaRPr lang="sv-SE" sz="600" i="0" kern="1200" noProof="0" dirty="0">
                        <a:solidFill>
                          <a:schemeClr val="dk1"/>
                        </a:solidFill>
                        <a:effectLst/>
                        <a:latin typeface="+mn-lt"/>
                        <a:ea typeface="+mn-ea"/>
                        <a:cs typeface="+mn-cs"/>
                      </a:endParaRPr>
                    </a:p>
                    <a:p>
                      <a:pPr marL="0" algn="l" defTabSz="914400" rtl="0" eaLnBrk="1" latinLnBrk="0" hangingPunct="1">
                        <a:lnSpc>
                          <a:spcPct val="100000"/>
                        </a:lnSpc>
                      </a:pPr>
                      <a:r>
                        <a:rPr lang="sv-SE" sz="600" i="0" kern="1200" noProof="0" dirty="0">
                          <a:solidFill>
                            <a:schemeClr val="dk1"/>
                          </a:solidFill>
                          <a:effectLst/>
                          <a:latin typeface="+mn-lt"/>
                          <a:ea typeface="+mn-ea"/>
                          <a:cs typeface="+mn-cs"/>
                        </a:rPr>
                        <a:t>Service Portfolio</a:t>
                      </a:r>
                    </a:p>
                  </a:txBody>
                  <a:tcPr anchor="ctr"/>
                </a:tc>
                <a:tc>
                  <a:txBody>
                    <a:bodyPr/>
                    <a:lstStyle/>
                    <a:p>
                      <a:pPr marL="0" lvl="0" algn="l" defTabSz="914400" rtl="0" eaLnBrk="1" latinLnBrk="0" hangingPunct="1">
                        <a:lnSpc>
                          <a:spcPct val="100000"/>
                        </a:lnSpc>
                        <a:buNone/>
                      </a:pPr>
                      <a:r>
                        <a:rPr lang="sv-SE" sz="600" i="0" kern="1200" noProof="0" dirty="0">
                          <a:solidFill>
                            <a:schemeClr val="dk1"/>
                          </a:solidFill>
                          <a:effectLst/>
                          <a:latin typeface="+mn-lt"/>
                          <a:ea typeface="+mn-ea"/>
                          <a:cs typeface="+mn-cs"/>
                        </a:rPr>
                        <a:t>Product Specialist</a:t>
                      </a:r>
                    </a:p>
                    <a:p>
                      <a:pPr marL="0" lvl="0" algn="l" defTabSz="914400" rtl="0" eaLnBrk="1" latinLnBrk="0" hangingPunct="1">
                        <a:lnSpc>
                          <a:spcPct val="100000"/>
                        </a:lnSpc>
                        <a:buNone/>
                      </a:pPr>
                      <a:r>
                        <a:rPr lang="sv-SE" sz="600" i="0" kern="1200" noProof="0" dirty="0">
                          <a:solidFill>
                            <a:schemeClr val="dk1"/>
                          </a:solidFill>
                          <a:effectLst/>
                          <a:latin typeface="+mn-lt"/>
                          <a:ea typeface="+mn-ea"/>
                          <a:cs typeface="+mn-cs"/>
                        </a:rPr>
                        <a:t>Product </a:t>
                      </a:r>
                      <a:r>
                        <a:rPr lang="sv-SE" sz="600" i="0" kern="1200" noProof="0" dirty="0" err="1">
                          <a:solidFill>
                            <a:schemeClr val="dk1"/>
                          </a:solidFill>
                          <a:effectLst/>
                          <a:latin typeface="+mn-lt"/>
                          <a:ea typeface="+mn-ea"/>
                          <a:cs typeface="+mn-cs"/>
                        </a:rPr>
                        <a:t>Applications</a:t>
                      </a:r>
                      <a:r>
                        <a:rPr lang="sv-SE" sz="600" i="0" kern="1200" noProof="0" dirty="0">
                          <a:solidFill>
                            <a:schemeClr val="dk1"/>
                          </a:solidFill>
                          <a:effectLst/>
                          <a:latin typeface="+mn-lt"/>
                          <a:ea typeface="+mn-ea"/>
                          <a:cs typeface="+mn-cs"/>
                        </a:rPr>
                        <a:t> and </a:t>
                      </a:r>
                      <a:r>
                        <a:rPr lang="sv-SE" sz="600" i="0" kern="1200" noProof="0" dirty="0" err="1">
                          <a:solidFill>
                            <a:schemeClr val="dk1"/>
                          </a:solidFill>
                          <a:effectLst/>
                          <a:latin typeface="+mn-lt"/>
                          <a:ea typeface="+mn-ea"/>
                          <a:cs typeface="+mn-cs"/>
                        </a:rPr>
                        <a:t>Specifications</a:t>
                      </a:r>
                      <a:endParaRPr lang="sv-SE" sz="600" i="0" kern="1200" noProof="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158990">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t>Positions in this job family are responsible for activities associated with a product, product line and/or service offer/s at all stages of its lifecycle with the objective of maximizing sales revenues, market share and profit margin. Activities include:</a:t>
                      </a:r>
                      <a:endParaRPr lang="en-US" sz="700" dirty="0"/>
                    </a:p>
                    <a:p>
                      <a:pPr lvl="0" algn="l">
                        <a:lnSpc>
                          <a:spcPct val="100000"/>
                        </a:lnSpc>
                        <a:spcBef>
                          <a:spcPts val="0"/>
                        </a:spcBef>
                        <a:spcAft>
                          <a:spcPts val="0"/>
                        </a:spcAft>
                        <a:buNone/>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Responsible for a product/service, product/service line or product/service portfolio, including positioning and lifecycle management as well as optimizing profitability and pursuing new business opportunities in all available channels;</a:t>
                      </a:r>
                    </a:p>
                    <a:p>
                      <a:pPr marL="0" lvl="0" indent="0" algn="l">
                        <a:lnSpc>
                          <a:spcPct val="100000"/>
                        </a:lnSpc>
                        <a:spcBef>
                          <a:spcPts val="0"/>
                        </a:spcBef>
                        <a:spcAft>
                          <a:spcPts val="0"/>
                        </a:spcAft>
                        <a:buNone/>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Responsible for planning, developing and delivering the business strategy, product/service strategy and product/service road map, aligning market and customer requirements and needs with available technology and innovation. This includes r</a:t>
                      </a:r>
                      <a:r>
                        <a:rPr lang="en-US" sz="700" b="0" i="0" u="none" strike="noStrike" noProof="0" dirty="0">
                          <a:latin typeface="Arial"/>
                        </a:rPr>
                        <a:t>esearching and developing strategies to maximize product/service/brand appeal to target customers; </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Coordinate Go-to-market strategy for new product/service launches and execute marketing activities in all available channels;  </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Evaluation, measuring and managing of the product/service/brand P&amp;L (</a:t>
                      </a:r>
                      <a:r>
                        <a:rPr lang="en-US" sz="700" b="0" i="0" u="none" strike="noStrike" noProof="0" dirty="0" err="1"/>
                        <a:t>e.g</a:t>
                      </a:r>
                      <a:r>
                        <a:rPr lang="en-US" sz="700" b="0" i="0" u="none" strike="noStrike" noProof="0" dirty="0"/>
                        <a:t> budgeting, expenditures, profitability, return-on-investments, </a:t>
                      </a:r>
                      <a:r>
                        <a:rPr lang="en-US" sz="700" b="0" i="0" u="none" strike="noStrike" noProof="0" dirty="0" err="1"/>
                        <a:t>etc</a:t>
                      </a:r>
                      <a:r>
                        <a:rPr lang="en-US" sz="700" b="0" i="0" u="none" strike="noStrike" noProof="0" dirty="0"/>
                        <a:t>). </a:t>
                      </a:r>
                      <a:r>
                        <a:rPr lang="en-US" sz="700" b="0" i="0" u="none" strike="noStrike" noProof="0" dirty="0">
                          <a:latin typeface="Arial"/>
                        </a:rPr>
                        <a:t>Product packaging, sample and prototype development; </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Continuously monitor product/service and product/service line performance and direct marketing adjustments ensuring that volume/profit targets are met.</a:t>
                      </a:r>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activities associated with translating customer requirements and needs to technical specifications and features. Activities include:</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Responsible for managing and developing the market and user requirement specifications, giving input and recommendations on future improvements; </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Responsible for collecting end-user and competitive insight and provide input to product road maps;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Gathering user requirements and designing product or developing enhancements, including technical design services, when appropriate; </a:t>
                      </a:r>
                      <a:endParaRPr lang="en-US" sz="700" b="0" i="0" u="none" strike="noStrike" noProof="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Preparing and presenting technical marketing activities including taking end-user perspective in sales materials and presenting product attributes as tangible sales arguments;</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Participate in specifications creation and prepare requirement specifications for new products.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buFont typeface="Arial,Sans-Serif"/>
                        <a:buChar char="•"/>
                      </a:pPr>
                      <a:endParaRPr lang="en-US" sz="700" b="0" i="0" u="none" strike="noStrike" noProof="0" dirty="0">
                        <a:latin typeface="Arial"/>
                      </a:endParaRPr>
                    </a:p>
                  </a:txBody>
                  <a:tcPr/>
                </a:tc>
                <a:extLst>
                  <a:ext uri="{0D108BD9-81ED-4DB2-BD59-A6C34878D82A}">
                    <a16:rowId xmlns:a16="http://schemas.microsoft.com/office/drawing/2014/main" val="2063658522"/>
                  </a:ext>
                </a:extLst>
              </a:tr>
            </a:tbl>
          </a:graphicData>
        </a:graphic>
      </p:graphicFrame>
      <p:sp>
        <p:nvSpPr>
          <p:cNvPr id="11" name="Rectangle 10">
            <a:extLst>
              <a:ext uri="{FF2B5EF4-FFF2-40B4-BE49-F238E27FC236}">
                <a16:creationId xmlns:a16="http://schemas.microsoft.com/office/drawing/2014/main" id="{31325CD4-DFA4-4086-9BA5-0A752CBF87BF}"/>
              </a:ext>
            </a:extLst>
          </p:cNvPr>
          <p:cNvSpPr/>
          <p:nvPr/>
        </p:nvSpPr>
        <p:spPr>
          <a:xfrm>
            <a:off x="4923431" y="207818"/>
            <a:ext cx="4220570"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700" b="1" dirty="0">
                <a:solidFill>
                  <a:schemeClr val="tx1"/>
                </a:solidFill>
              </a:rPr>
              <a:t>Product </a:t>
            </a:r>
            <a:r>
              <a:rPr lang="sv-SE" sz="700" b="1" dirty="0" err="1">
                <a:solidFill>
                  <a:schemeClr val="tx1"/>
                </a:solidFill>
              </a:rPr>
              <a:t>Compliance</a:t>
            </a:r>
            <a:r>
              <a:rPr lang="sv-SE" sz="700" b="1" dirty="0">
                <a:solidFill>
                  <a:schemeClr val="tx1"/>
                </a:solidFill>
              </a:rPr>
              <a:t> </a:t>
            </a:r>
            <a:r>
              <a:rPr lang="sv-SE" sz="700" dirty="0">
                <a:solidFill>
                  <a:schemeClr val="tx1"/>
                </a:solidFill>
              </a:rPr>
              <a:t>-&gt; goes in R&amp;D &gt; Specialist </a:t>
            </a:r>
            <a:r>
              <a:rPr lang="sv-SE" sz="700" dirty="0" err="1">
                <a:solidFill>
                  <a:schemeClr val="tx1"/>
                </a:solidFill>
              </a:rPr>
              <a:t>Engineering</a:t>
            </a:r>
            <a:endParaRPr lang="en-US" sz="700" dirty="0">
              <a:solidFill>
                <a:schemeClr val="tx1"/>
              </a:solidFill>
            </a:endParaRPr>
          </a:p>
        </p:txBody>
      </p:sp>
      <p:sp>
        <p:nvSpPr>
          <p:cNvPr id="12" name="Rectangle 11">
            <a:extLst>
              <a:ext uri="{FF2B5EF4-FFF2-40B4-BE49-F238E27FC236}">
                <a16:creationId xmlns:a16="http://schemas.microsoft.com/office/drawing/2014/main" id="{FDD60DFE-C796-4971-A05E-234FC3A6CD08}"/>
              </a:ext>
            </a:extLst>
          </p:cNvPr>
          <p:cNvSpPr/>
          <p:nvPr/>
        </p:nvSpPr>
        <p:spPr>
          <a:xfrm>
            <a:off x="4923431" y="12346"/>
            <a:ext cx="4220570"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
        <p:nvSpPr>
          <p:cNvPr id="3" name="Rectangle 2">
            <a:extLst>
              <a:ext uri="{FF2B5EF4-FFF2-40B4-BE49-F238E27FC236}">
                <a16:creationId xmlns:a16="http://schemas.microsoft.com/office/drawing/2014/main" id="{4B3E0DBB-88E4-49D5-B625-3AB935C24759}"/>
              </a:ext>
            </a:extLst>
          </p:cNvPr>
          <p:cNvSpPr/>
          <p:nvPr/>
        </p:nvSpPr>
        <p:spPr>
          <a:xfrm>
            <a:off x="254382" y="776896"/>
            <a:ext cx="8827741" cy="1954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132664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MANUFACTURING</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96F40188-5218-499E-9E99-7D57FAD4E80A}"/>
              </a:ext>
            </a:extLst>
          </p:cNvPr>
          <p:cNvSpPr/>
          <p:nvPr/>
        </p:nvSpPr>
        <p:spPr>
          <a:xfrm>
            <a:off x="5162938" y="207819"/>
            <a:ext cx="3981061" cy="63293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b="1" dirty="0" err="1">
                <a:solidFill>
                  <a:schemeClr val="tx1"/>
                </a:solidFill>
              </a:rPr>
              <a:t>Quality</a:t>
            </a:r>
            <a:r>
              <a:rPr lang="sv-SE" sz="800" b="1" dirty="0">
                <a:solidFill>
                  <a:schemeClr val="tx1"/>
                </a:solidFill>
              </a:rPr>
              <a:t> positions </a:t>
            </a:r>
            <a:r>
              <a:rPr lang="sv-SE" sz="800" dirty="0">
                <a:solidFill>
                  <a:schemeClr val="tx1"/>
                </a:solidFill>
              </a:rPr>
              <a:t>-&gt; go </a:t>
            </a:r>
            <a:r>
              <a:rPr lang="sv-SE" sz="800" dirty="0" err="1">
                <a:solidFill>
                  <a:schemeClr val="tx1"/>
                </a:solidFill>
              </a:rPr>
              <a:t>into</a:t>
            </a:r>
            <a:r>
              <a:rPr lang="sv-SE" sz="800" dirty="0">
                <a:solidFill>
                  <a:schemeClr val="tx1"/>
                </a:solidFill>
              </a:rPr>
              <a:t> </a:t>
            </a:r>
            <a:r>
              <a:rPr lang="sv-SE" sz="800" dirty="0" err="1">
                <a:solidFill>
                  <a:schemeClr val="tx1"/>
                </a:solidFill>
              </a:rPr>
              <a:t>Quality</a:t>
            </a:r>
            <a:endParaRPr lang="sv-SE" sz="800" dirty="0">
              <a:solidFill>
                <a:schemeClr val="tx1"/>
              </a:solidFill>
            </a:endParaRPr>
          </a:p>
          <a:p>
            <a:pPr marL="171450" indent="-171450">
              <a:buFont typeface="Arial" panose="020B0604020202020204" pitchFamily="34" charset="0"/>
              <a:buChar char="•"/>
            </a:pPr>
            <a:r>
              <a:rPr lang="sv-SE" sz="800" b="1" dirty="0">
                <a:solidFill>
                  <a:schemeClr val="tx1"/>
                </a:solidFill>
              </a:rPr>
              <a:t>Internal </a:t>
            </a:r>
            <a:r>
              <a:rPr lang="sv-SE" sz="800" b="1" dirty="0" err="1">
                <a:solidFill>
                  <a:schemeClr val="tx1"/>
                </a:solidFill>
              </a:rPr>
              <a:t>Logistic</a:t>
            </a:r>
            <a:r>
              <a:rPr lang="sv-SE" sz="800" b="1" dirty="0">
                <a:solidFill>
                  <a:schemeClr val="tx1"/>
                </a:solidFill>
              </a:rPr>
              <a:t> -&gt; </a:t>
            </a:r>
            <a:r>
              <a:rPr lang="sv-SE" sz="700" dirty="0">
                <a:solidFill>
                  <a:schemeClr val="tx1"/>
                </a:solidFill>
              </a:rPr>
              <a:t>go </a:t>
            </a:r>
            <a:r>
              <a:rPr lang="sv-SE" sz="700" dirty="0" err="1">
                <a:solidFill>
                  <a:schemeClr val="tx1"/>
                </a:solidFill>
              </a:rPr>
              <a:t>into</a:t>
            </a:r>
            <a:r>
              <a:rPr lang="sv-SE" sz="700" dirty="0">
                <a:solidFill>
                  <a:schemeClr val="tx1"/>
                </a:solidFill>
              </a:rPr>
              <a:t> </a:t>
            </a:r>
            <a:r>
              <a:rPr lang="sv-SE" sz="600" i="1" u="sng" dirty="0" err="1">
                <a:solidFill>
                  <a:schemeClr val="tx1"/>
                </a:solidFill>
              </a:rPr>
              <a:t>Production</a:t>
            </a:r>
            <a:r>
              <a:rPr lang="sv-SE" sz="600" i="1" u="sng" dirty="0">
                <a:solidFill>
                  <a:schemeClr val="tx1"/>
                </a:solidFill>
              </a:rPr>
              <a:t> Planning… </a:t>
            </a:r>
            <a:r>
              <a:rPr lang="sv-SE" sz="600" i="1" dirty="0">
                <a:solidFill>
                  <a:schemeClr val="tx1"/>
                </a:solidFill>
              </a:rPr>
              <a:t>/ or </a:t>
            </a:r>
            <a:r>
              <a:rPr lang="sv-SE" sz="600" i="1" u="sng" dirty="0">
                <a:solidFill>
                  <a:schemeClr val="tx1"/>
                </a:solidFill>
              </a:rPr>
              <a:t>SCM</a:t>
            </a:r>
            <a:r>
              <a:rPr lang="sv-SE" sz="600" i="1" dirty="0">
                <a:solidFill>
                  <a:schemeClr val="tx1"/>
                </a:solidFill>
              </a:rPr>
              <a:t> / or </a:t>
            </a:r>
            <a:r>
              <a:rPr lang="sv-SE" sz="600" i="1" u="sng" dirty="0" err="1">
                <a:solidFill>
                  <a:schemeClr val="tx1"/>
                </a:solidFill>
              </a:rPr>
              <a:t>Production,Proces</a:t>
            </a:r>
            <a:r>
              <a:rPr lang="sv-SE" sz="600" i="1" u="sng" dirty="0">
                <a:solidFill>
                  <a:schemeClr val="tx1"/>
                </a:solidFill>
              </a:rPr>
              <a:t>…</a:t>
            </a:r>
            <a:endParaRPr lang="sv-SE" sz="700" i="1" dirty="0">
              <a:solidFill>
                <a:schemeClr val="tx1"/>
              </a:solidFill>
            </a:endParaRPr>
          </a:p>
          <a:p>
            <a:pPr marL="171450" indent="-171450">
              <a:buFont typeface="Arial" panose="020B0604020202020204" pitchFamily="34" charset="0"/>
              <a:buChar char="•"/>
            </a:pPr>
            <a:r>
              <a:rPr lang="sv-SE" sz="800" b="1" dirty="0">
                <a:solidFill>
                  <a:schemeClr val="tx1"/>
                </a:solidFill>
              </a:rPr>
              <a:t>EHS (</a:t>
            </a:r>
            <a:r>
              <a:rPr lang="sv-SE" sz="800" b="1" dirty="0" err="1">
                <a:solidFill>
                  <a:schemeClr val="tx1"/>
                </a:solidFill>
              </a:rPr>
              <a:t>Health&amp;Safety</a:t>
            </a:r>
            <a:r>
              <a:rPr lang="sv-SE" sz="800" b="1" dirty="0">
                <a:solidFill>
                  <a:schemeClr val="tx1"/>
                </a:solidFill>
              </a:rPr>
              <a:t>) </a:t>
            </a:r>
            <a:r>
              <a:rPr lang="sv-SE" sz="800" dirty="0">
                <a:solidFill>
                  <a:schemeClr val="tx1"/>
                </a:solidFill>
              </a:rPr>
              <a:t>-&gt; go in General Management EHS</a:t>
            </a:r>
          </a:p>
        </p:txBody>
      </p:sp>
      <p:sp>
        <p:nvSpPr>
          <p:cNvPr id="7" name="Rectangle 6">
            <a:extLst>
              <a:ext uri="{FF2B5EF4-FFF2-40B4-BE49-F238E27FC236}">
                <a16:creationId xmlns:a16="http://schemas.microsoft.com/office/drawing/2014/main" id="{4240C526-84EC-4430-ABAB-BA3136D23B31}"/>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4307AFFA-68A9-4148-A47F-C09FF3B148A5}"/>
              </a:ext>
            </a:extLst>
          </p:cNvPr>
          <p:cNvGraphicFramePr>
            <a:graphicFrameLocks/>
          </p:cNvGraphicFramePr>
          <p:nvPr>
            <p:extLst>
              <p:ext uri="{D42A27DB-BD31-4B8C-83A1-F6EECF244321}">
                <p14:modId xmlns:p14="http://schemas.microsoft.com/office/powerpoint/2010/main" val="4157917065"/>
              </p:ext>
            </p:extLst>
          </p:nvPr>
        </p:nvGraphicFramePr>
        <p:xfrm>
          <a:off x="0" y="1038903"/>
          <a:ext cx="9144000" cy="3691178"/>
        </p:xfrm>
        <a:graphic>
          <a:graphicData uri="http://schemas.openxmlformats.org/drawingml/2006/table">
            <a:tbl>
              <a:tblPr firstRow="1" bandRow="1">
                <a:tableStyleId>{21E4AEA4-8DFA-4A89-87EB-49C32662AFE0}</a:tableStyleId>
              </a:tblPr>
              <a:tblGrid>
                <a:gridCol w="462661">
                  <a:extLst>
                    <a:ext uri="{9D8B030D-6E8A-4147-A177-3AD203B41FA5}">
                      <a16:colId xmlns:a16="http://schemas.microsoft.com/office/drawing/2014/main" val="1514323199"/>
                    </a:ext>
                  </a:extLst>
                </a:gridCol>
                <a:gridCol w="2776468">
                  <a:extLst>
                    <a:ext uri="{9D8B030D-6E8A-4147-A177-3AD203B41FA5}">
                      <a16:colId xmlns:a16="http://schemas.microsoft.com/office/drawing/2014/main" val="188856243"/>
                    </a:ext>
                  </a:extLst>
                </a:gridCol>
                <a:gridCol w="3027881">
                  <a:extLst>
                    <a:ext uri="{9D8B030D-6E8A-4147-A177-3AD203B41FA5}">
                      <a16:colId xmlns:a16="http://schemas.microsoft.com/office/drawing/2014/main" val="3623362465"/>
                    </a:ext>
                  </a:extLst>
                </a:gridCol>
                <a:gridCol w="2876990">
                  <a:extLst>
                    <a:ext uri="{9D8B030D-6E8A-4147-A177-3AD203B41FA5}">
                      <a16:colId xmlns:a16="http://schemas.microsoft.com/office/drawing/2014/main" val="540809193"/>
                    </a:ext>
                  </a:extLst>
                </a:gridCol>
              </a:tblGrid>
              <a:tr h="159977">
                <a:tc gridSpan="4">
                  <a:txBody>
                    <a:bodyPr/>
                    <a:lstStyle/>
                    <a:p>
                      <a:pPr algn="ctr"/>
                      <a:r>
                        <a:rPr lang="sv-SE" sz="800" dirty="0"/>
                        <a:t>Job </a:t>
                      </a:r>
                      <a:r>
                        <a:rPr lang="sv-SE" sz="800" dirty="0" err="1"/>
                        <a:t>Family</a:t>
                      </a:r>
                      <a:r>
                        <a:rPr lang="sv-SE" sz="800" dirty="0"/>
                        <a:t> Group MANUFACTURING</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274246">
                <a:tc>
                  <a:txBody>
                    <a:bodyPr/>
                    <a:lstStyle/>
                    <a:p>
                      <a:pPr marL="0" indent="0" algn="ctr">
                        <a:buFont typeface="+mj-lt"/>
                        <a:buNone/>
                      </a:pPr>
                      <a:r>
                        <a:rPr lang="sv-SE" sz="400" b="1" strike="noStrike">
                          <a:effectLst>
                            <a:outerShdw blurRad="38100" dist="38100" dir="2700000" algn="tl">
                              <a:srgbClr val="000000">
                                <a:alpha val="43137"/>
                              </a:srgbClr>
                            </a:outerShdw>
                          </a:effectLst>
                        </a:rPr>
                        <a:t>DESCRIPTION JOB FAMILY GROUP</a:t>
                      </a:r>
                      <a:endParaRPr lang="en-US" sz="400" b="1" strike="noStrike">
                        <a:effectLst>
                          <a:outerShdw blurRad="38100" dist="38100" dir="2700000" algn="tl">
                            <a:srgbClr val="000000">
                              <a:alpha val="43137"/>
                            </a:srgbClr>
                          </a:outerShdw>
                        </a:effectLst>
                      </a:endParaRPr>
                    </a:p>
                  </a:txBody>
                  <a:tcPr vert="vert270" anchor="ctr">
                    <a:solidFill>
                      <a:schemeClr val="bg1">
                        <a:lumMod val="95000"/>
                      </a:schemeClr>
                    </a:solidFill>
                  </a:tcPr>
                </a:tc>
                <a:tc gridSpan="3">
                  <a:txBody>
                    <a:bodyPr/>
                    <a:lstStyle/>
                    <a:p>
                      <a:pPr marL="0" indent="0">
                        <a:buFont typeface="+mj-lt"/>
                        <a:buNone/>
                      </a:pPr>
                      <a:r>
                        <a:rPr lang="en-US" sz="600" dirty="0"/>
                        <a:t>Positions in this job family group are responsible for production activities in a manufacturing or field site environment to optimize resource use, minimize costs and maintain quality standards. Activities include planning, managing and reviewing production operations to achieve output and quality objectives; undertaking production activities to transform tangible inputs (e.g., raw materials or semi-finished goods) or intangible inputs (e.g., ideas, information, know how) into finished products or services; developing and implementing production schedules to ensure the effective use of labor, tools, plant and equipment; operating, monitoring and maintaining machines and production equipment. </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4855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MANUFACTURING</a:t>
                      </a:r>
                      <a:endParaRPr lang="en-US" sz="7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51392">
                <a:tc>
                  <a:txBody>
                    <a:bodyPr/>
                    <a:lstStyle/>
                    <a:p>
                      <a:pPr algn="ctr"/>
                      <a:endParaRPr lang="en-US" sz="6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marL="0" algn="ctr" defTabSz="914400" rtl="0" eaLnBrk="1" latinLnBrk="0" hangingPunct="1"/>
                      <a:r>
                        <a:rPr lang="sv-SE" sz="800" b="1" kern="1200" dirty="0">
                          <a:solidFill>
                            <a:schemeClr val="bg1"/>
                          </a:solidFill>
                          <a:latin typeface="+mn-lt"/>
                          <a:ea typeface="+mn-ea"/>
                          <a:cs typeface="+mn-cs"/>
                        </a:rPr>
                        <a:t>Production, </a:t>
                      </a:r>
                      <a:r>
                        <a:rPr lang="sv-SE" sz="800" b="1" kern="1200" dirty="0" err="1">
                          <a:solidFill>
                            <a:schemeClr val="bg1"/>
                          </a:solidFill>
                          <a:latin typeface="+mn-lt"/>
                          <a:ea typeface="+mn-ea"/>
                          <a:cs typeface="+mn-cs"/>
                        </a:rPr>
                        <a:t>Processing</a:t>
                      </a:r>
                      <a:r>
                        <a:rPr lang="sv-SE" sz="800" b="1" kern="1200" dirty="0">
                          <a:solidFill>
                            <a:schemeClr val="bg1"/>
                          </a:solidFill>
                          <a:latin typeface="+mn-lt"/>
                          <a:ea typeface="+mn-ea"/>
                          <a:cs typeface="+mn-cs"/>
                        </a:rPr>
                        <a:t> and </a:t>
                      </a:r>
                      <a:r>
                        <a:rPr lang="sv-SE" sz="800" b="1" kern="1200" dirty="0" err="1">
                          <a:solidFill>
                            <a:schemeClr val="bg1"/>
                          </a:solidFill>
                          <a:latin typeface="+mn-lt"/>
                          <a:ea typeface="+mn-ea"/>
                          <a:cs typeface="+mn-cs"/>
                        </a:rPr>
                        <a:t>Assembly</a:t>
                      </a:r>
                      <a:endParaRPr lang="en-US" sz="800" b="1" kern="1200" dirty="0">
                        <a:solidFill>
                          <a:schemeClr val="bg1"/>
                        </a:solidFill>
                        <a:latin typeface="+mn-lt"/>
                        <a:ea typeface="+mn-ea"/>
                        <a:cs typeface="+mn-cs"/>
                      </a:endParaRPr>
                    </a:p>
                  </a:txBody>
                  <a:tcPr anchor="ctr">
                    <a:solidFill>
                      <a:srgbClr val="647AB8"/>
                    </a:solidFill>
                  </a:tcPr>
                </a:tc>
                <a:tc>
                  <a:txBody>
                    <a:bodyPr/>
                    <a:lstStyle/>
                    <a:p>
                      <a:pPr marL="0" algn="ctr" defTabSz="914400" rtl="0" eaLnBrk="1" latinLnBrk="0" hangingPunct="1"/>
                      <a:r>
                        <a:rPr lang="sv-SE" sz="800" b="1" kern="1200" dirty="0">
                          <a:solidFill>
                            <a:schemeClr val="bg1"/>
                          </a:solidFill>
                          <a:latin typeface="+mn-lt"/>
                          <a:ea typeface="+mn-ea"/>
                          <a:cs typeface="+mn-cs"/>
                        </a:rPr>
                        <a:t>Production Planning &amp; </a:t>
                      </a:r>
                      <a:r>
                        <a:rPr lang="sv-SE" sz="800" b="1" kern="1200" dirty="0" err="1">
                          <a:solidFill>
                            <a:schemeClr val="bg1"/>
                          </a:solidFill>
                          <a:latin typeface="+mn-lt"/>
                          <a:ea typeface="+mn-ea"/>
                          <a:cs typeface="+mn-cs"/>
                        </a:rPr>
                        <a:t>Manufacturing</a:t>
                      </a:r>
                      <a:r>
                        <a:rPr lang="sv-SE" sz="800" b="1" kern="1200" dirty="0">
                          <a:solidFill>
                            <a:schemeClr val="bg1"/>
                          </a:solidFill>
                          <a:latin typeface="+mn-lt"/>
                          <a:ea typeface="+mn-ea"/>
                          <a:cs typeface="+mn-cs"/>
                        </a:rPr>
                        <a:t> </a:t>
                      </a:r>
                      <a:r>
                        <a:rPr lang="sv-SE" sz="800" b="1" kern="1200" dirty="0" err="1">
                          <a:solidFill>
                            <a:schemeClr val="bg1"/>
                          </a:solidFill>
                          <a:latin typeface="+mn-lt"/>
                          <a:ea typeface="+mn-ea"/>
                          <a:cs typeface="+mn-cs"/>
                        </a:rPr>
                        <a:t>engineering</a:t>
                      </a:r>
                      <a:endParaRPr lang="sv-SE" sz="800" b="1" kern="1200" dirty="0">
                        <a:solidFill>
                          <a:schemeClr val="bg1"/>
                        </a:solidFill>
                        <a:latin typeface="+mn-lt"/>
                        <a:ea typeface="+mn-ea"/>
                        <a:cs typeface="+mn-cs"/>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FontTx/>
                        <a:buNone/>
                      </a:pPr>
                      <a:r>
                        <a:rPr lang="sv-SE" sz="800" b="1" kern="1200" dirty="0">
                          <a:solidFill>
                            <a:schemeClr val="bg1"/>
                          </a:solidFill>
                          <a:latin typeface="+mn-lt"/>
                          <a:ea typeface="+mn-ea"/>
                          <a:cs typeface="+mn-cs"/>
                        </a:rPr>
                        <a:t>Repair and </a:t>
                      </a:r>
                      <a:r>
                        <a:rPr lang="sv-SE" sz="800" b="1" kern="1200" dirty="0" err="1">
                          <a:solidFill>
                            <a:schemeClr val="bg1"/>
                          </a:solidFill>
                          <a:latin typeface="+mn-lt"/>
                          <a:ea typeface="+mn-ea"/>
                          <a:cs typeface="+mn-cs"/>
                        </a:rPr>
                        <a:t>Maintainance</a:t>
                      </a:r>
                      <a:r>
                        <a:rPr lang="sv-SE" sz="800" b="1" kern="1200" dirty="0">
                          <a:solidFill>
                            <a:schemeClr val="bg1"/>
                          </a:solidFill>
                          <a:latin typeface="+mn-lt"/>
                          <a:ea typeface="+mn-ea"/>
                          <a:cs typeface="+mn-cs"/>
                        </a:rPr>
                        <a:t> </a:t>
                      </a:r>
                    </a:p>
                  </a:txBody>
                  <a:tcPr anchor="ctr">
                    <a:solidFill>
                      <a:srgbClr val="647AB8"/>
                    </a:solidFill>
                  </a:tcPr>
                </a:tc>
                <a:extLst>
                  <a:ext uri="{0D108BD9-81ED-4DB2-BD59-A6C34878D82A}">
                    <a16:rowId xmlns:a16="http://schemas.microsoft.com/office/drawing/2014/main" val="4196729402"/>
                  </a:ext>
                </a:extLst>
              </a:tr>
              <a:tr h="213726">
                <a:tc>
                  <a:txBody>
                    <a:bodyPr/>
                    <a:lstStyle/>
                    <a:p>
                      <a:pPr algn="ctr"/>
                      <a:r>
                        <a:rPr lang="sv-SE" sz="500" b="1" strike="noStrike">
                          <a:effectLst>
                            <a:outerShdw blurRad="38100" dist="38100" dir="2700000" algn="tl">
                              <a:srgbClr val="000000">
                                <a:alpha val="43137"/>
                              </a:srgbClr>
                            </a:outerShdw>
                          </a:effectLst>
                        </a:rPr>
                        <a:t>INCLUDES</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00000"/>
                        </a:lnSpc>
                        <a:spcBef>
                          <a:spcPts val="0"/>
                        </a:spcBef>
                        <a:spcAft>
                          <a:spcPts val="0"/>
                        </a:spcAft>
                        <a:buFontTx/>
                        <a:buNone/>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Plant Management  - </a:t>
                      </a:r>
                      <a:r>
                        <a:rPr lang="sv-SE" sz="600" i="0" kern="1200" dirty="0" err="1">
                          <a:solidFill>
                            <a:schemeClr val="dk1"/>
                          </a:solidFill>
                          <a:effectLst/>
                          <a:latin typeface="+mn-lt"/>
                          <a:ea typeface="+mn-ea"/>
                          <a:cs typeface="+mn-cs"/>
                        </a:rPr>
                        <a:t>People</a:t>
                      </a:r>
                      <a:r>
                        <a:rPr lang="sv-SE" sz="600" i="0" kern="1200" dirty="0">
                          <a:solidFill>
                            <a:schemeClr val="dk1"/>
                          </a:solidFill>
                          <a:effectLst/>
                          <a:latin typeface="+mn-lt"/>
                          <a:ea typeface="+mn-ea"/>
                          <a:cs typeface="+mn-cs"/>
                        </a:rPr>
                        <a:t> in </a:t>
                      </a:r>
                      <a:r>
                        <a:rPr lang="sv-SE" sz="600" i="0" kern="1200" dirty="0" err="1">
                          <a:solidFill>
                            <a:schemeClr val="dk1"/>
                          </a:solidFill>
                          <a:effectLst/>
                          <a:latin typeface="+mn-lt"/>
                          <a:ea typeface="+mn-ea"/>
                          <a:cs typeface="+mn-cs"/>
                        </a:rPr>
                        <a:t>assembly</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line</a:t>
                      </a:r>
                      <a:endParaRPr lang="sv-SE" sz="60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FontTx/>
                        <a:buNone/>
                      </a:pPr>
                      <a:r>
                        <a:rPr lang="sv-SE" sz="600" i="0" kern="1200" dirty="0" err="1">
                          <a:solidFill>
                            <a:schemeClr val="dk1"/>
                          </a:solidFill>
                          <a:effectLst/>
                          <a:latin typeface="+mn-lt"/>
                          <a:ea typeface="+mn-ea"/>
                          <a:cs typeface="+mn-cs"/>
                        </a:rPr>
                        <a:t>Includes</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Machine</a:t>
                      </a:r>
                      <a:r>
                        <a:rPr lang="sv-SE" sz="600" i="0" kern="1200" dirty="0">
                          <a:solidFill>
                            <a:schemeClr val="dk1"/>
                          </a:solidFill>
                          <a:effectLst/>
                          <a:latin typeface="+mn-lt"/>
                          <a:ea typeface="+mn-ea"/>
                          <a:cs typeface="+mn-cs"/>
                        </a:rPr>
                        <a:t> Operations</a:t>
                      </a:r>
                      <a:endParaRPr lang="en-US" sz="6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Includes</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Manufacturing</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Helping</a:t>
                      </a:r>
                      <a:r>
                        <a:rPr lang="sv-SE" sz="600" i="0" kern="1200" dirty="0">
                          <a:solidFill>
                            <a:schemeClr val="dk1"/>
                          </a:solidFill>
                          <a:effectLst/>
                          <a:latin typeface="+mn-lt"/>
                          <a:ea typeface="+mn-ea"/>
                          <a:cs typeface="+mn-cs"/>
                        </a:rPr>
                        <a:t>, designing, </a:t>
                      </a:r>
                      <a:r>
                        <a:rPr lang="sv-SE" sz="600" i="0" kern="1200" dirty="0" err="1">
                          <a:solidFill>
                            <a:schemeClr val="dk1"/>
                          </a:solidFill>
                          <a:effectLst/>
                          <a:latin typeface="+mn-lt"/>
                          <a:ea typeface="+mn-ea"/>
                          <a:cs typeface="+mn-cs"/>
                        </a:rPr>
                        <a:t>improving</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assembly</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line</a:t>
                      </a:r>
                      <a:r>
                        <a:rPr lang="sv-SE" sz="600" i="0" kern="1200" dirty="0">
                          <a:solidFill>
                            <a:schemeClr val="dk1"/>
                          </a:solidFill>
                          <a:effectLst/>
                          <a:latin typeface="+mn-lt"/>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FontTx/>
                        <a:buNone/>
                      </a:pPr>
                      <a:endParaRPr lang="sv-SE" sz="60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388226">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managing or performing work associated with converting raw materials and components into finished goods. Activities include:</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Manage, lead and/or perform general production or process manufacturing work including assembly of components and parts to finished products; </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Setting up and operating machine lines and tools to convert materials into parts, sub-assemblies and assemblies;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Packaging materials or finished goods into containers for the purpose of protection, display and handling;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Responsible for managing or performing tasks connected to the set-up, calibration and operation of machines used in production processes, including CNC programming and operation, tool making and repairs.</a:t>
                      </a:r>
                    </a:p>
                  </a:txBody>
                  <a:tcPr/>
                </a:tc>
                <a:tc>
                  <a:txBody>
                    <a:bodyPr/>
                    <a:lstStyle/>
                    <a:p>
                      <a:pPr lvl="0">
                        <a:buNone/>
                      </a:pPr>
                      <a:r>
                        <a:rPr lang="en-US" sz="700" b="0" i="0" u="none" strike="noStrike" noProof="0" dirty="0">
                          <a:latin typeface="Arial"/>
                        </a:rPr>
                        <a:t>Positions in this job family are responsible for planning the production to optimize the use of resources and meet production schedules and standards. Activities include:</a:t>
                      </a:r>
                      <a:endParaRPr lang="en-US" sz="700" dirty="0"/>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Developing and implementing production schedules to ensure the effective use of labor, tools, plant and equipment and to coordinate production output with inventory requirements;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Matching the organization's resources with demand to maximize output and minimize production costs;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designing and implementing manufacturing processes to assure high machine and process efficiency and productivity;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continuously evaluating current manufacturing processes and make improvements. This includes choosing the best technologies and factory design/layout. </a:t>
                      </a:r>
                    </a:p>
                  </a:txBody>
                  <a:tcPr/>
                </a:tc>
                <a:tc>
                  <a:txBody>
                    <a:bodyPr/>
                    <a:lstStyle/>
                    <a:p>
                      <a:pPr lvl="0">
                        <a:buNone/>
                      </a:pPr>
                      <a:r>
                        <a:rPr lang="en-US" sz="700" b="0" i="0" u="none" strike="noStrike" noProof="0" dirty="0">
                          <a:latin typeface="Arial"/>
                        </a:rPr>
                        <a:t>Positions in this job family are responsible for managing, leading or performing tasks connected to maintenance, and repair of facilities systems, buildings, and equipment. Activities include:</a:t>
                      </a:r>
                      <a:endParaRPr lang="en-US" sz="700" dirty="0"/>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improving maintainability, reliability and availability of equipment;</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Perform analysis of repetitive equipment failures, make cost estimations of maintenance costs and plan for maintenance stops;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forecasting of spare parts and assess the needs for equipment replacements and plan replacement programs;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t>Maintain and inspect buildings to determine the need for repairs or renovations.</a:t>
                      </a: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510114590"/>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SOURCING</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AD0CD69B-066D-4F41-BCFD-175E94A329D9}"/>
              </a:ext>
            </a:extLst>
          </p:cNvPr>
          <p:cNvSpPr/>
          <p:nvPr/>
        </p:nvSpPr>
        <p:spPr>
          <a:xfrm>
            <a:off x="5162939" y="207818"/>
            <a:ext cx="3981061" cy="53063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cs typeface="Arial" pitchFamily="34" charset="0"/>
              </a:rPr>
              <a:t>SQA -&gt; goes </a:t>
            </a:r>
            <a:r>
              <a:rPr lang="sv-SE" sz="800" dirty="0" err="1">
                <a:cs typeface="Arial" pitchFamily="34" charset="0"/>
              </a:rPr>
              <a:t>into</a:t>
            </a:r>
            <a:r>
              <a:rPr lang="sv-SE" sz="800" dirty="0">
                <a:cs typeface="Arial" pitchFamily="34" charset="0"/>
              </a:rPr>
              <a:t> </a:t>
            </a:r>
            <a:r>
              <a:rPr lang="sv-SE" sz="800" dirty="0" err="1">
                <a:cs typeface="Arial" pitchFamily="34" charset="0"/>
              </a:rPr>
              <a:t>Quality</a:t>
            </a:r>
            <a:r>
              <a:rPr lang="sv-SE" sz="800" dirty="0">
                <a:cs typeface="Arial" pitchFamily="34" charset="0"/>
              </a:rPr>
              <a:t> Job </a:t>
            </a:r>
            <a:r>
              <a:rPr lang="sv-SE" sz="800" dirty="0" err="1">
                <a:cs typeface="Arial" pitchFamily="34" charset="0"/>
              </a:rPr>
              <a:t>Family</a:t>
            </a:r>
            <a:r>
              <a:rPr lang="sv-SE" sz="800" dirty="0">
                <a:cs typeface="Arial" pitchFamily="34" charset="0"/>
              </a:rPr>
              <a:t> Group</a:t>
            </a:r>
          </a:p>
          <a:p>
            <a:pPr marL="171450" indent="-171450">
              <a:buFont typeface="Arial" panose="020B0604020202020204" pitchFamily="34" charset="0"/>
              <a:buChar char="•"/>
            </a:pPr>
            <a:r>
              <a:rPr lang="sv-SE" sz="800" dirty="0">
                <a:cs typeface="Arial" pitchFamily="34" charset="0"/>
              </a:rPr>
              <a:t>Process </a:t>
            </a:r>
            <a:r>
              <a:rPr lang="sv-SE" sz="800" dirty="0" err="1">
                <a:cs typeface="Arial" pitchFamily="34" charset="0"/>
              </a:rPr>
              <a:t>engineers</a:t>
            </a:r>
            <a:r>
              <a:rPr lang="sv-SE" sz="800" dirty="0">
                <a:cs typeface="Arial" pitchFamily="34" charset="0"/>
              </a:rPr>
              <a:t> -&gt; goes </a:t>
            </a:r>
            <a:r>
              <a:rPr lang="sv-SE" sz="800" dirty="0" err="1">
                <a:cs typeface="Arial" pitchFamily="34" charset="0"/>
              </a:rPr>
              <a:t>into</a:t>
            </a:r>
            <a:r>
              <a:rPr lang="sv-SE" sz="800" dirty="0">
                <a:cs typeface="Arial" pitchFamily="34" charset="0"/>
              </a:rPr>
              <a:t> </a:t>
            </a:r>
            <a:r>
              <a:rPr lang="sv-SE" sz="800" dirty="0" err="1">
                <a:cs typeface="Arial" pitchFamily="34" charset="0"/>
              </a:rPr>
              <a:t>Quality</a:t>
            </a:r>
            <a:r>
              <a:rPr lang="sv-SE" sz="800" dirty="0">
                <a:cs typeface="Arial" pitchFamily="34" charset="0"/>
              </a:rPr>
              <a:t> </a:t>
            </a:r>
            <a:r>
              <a:rPr lang="sv-SE" sz="800" dirty="0" err="1">
                <a:cs typeface="Arial" pitchFamily="34" charset="0"/>
              </a:rPr>
              <a:t>Family</a:t>
            </a:r>
            <a:r>
              <a:rPr lang="sv-SE" sz="800" dirty="0">
                <a:cs typeface="Arial" pitchFamily="34" charset="0"/>
              </a:rPr>
              <a:t> Group</a:t>
            </a:r>
          </a:p>
          <a:p>
            <a:pPr marL="171450" indent="-171450">
              <a:buFont typeface="Arial" panose="020B0604020202020204" pitchFamily="34" charset="0"/>
              <a:buChar char="•"/>
            </a:pPr>
            <a:r>
              <a:rPr lang="en-US" sz="800" dirty="0">
                <a:cs typeface="Arial" pitchFamily="34" charset="0"/>
              </a:rPr>
              <a:t>Project Sourcing -&gt; goes into Project Management Job Family Group</a:t>
            </a:r>
          </a:p>
        </p:txBody>
      </p:sp>
      <p:sp>
        <p:nvSpPr>
          <p:cNvPr id="7" name="Rectangle 6">
            <a:extLst>
              <a:ext uri="{FF2B5EF4-FFF2-40B4-BE49-F238E27FC236}">
                <a16:creationId xmlns:a16="http://schemas.microsoft.com/office/drawing/2014/main" id="{60095B85-47DB-4C9D-A02A-D6C93CA4FFEC}"/>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67B1DA96-2503-4B71-9891-977FC5C55BD8}"/>
              </a:ext>
            </a:extLst>
          </p:cNvPr>
          <p:cNvGraphicFramePr>
            <a:graphicFrameLocks/>
          </p:cNvGraphicFramePr>
          <p:nvPr>
            <p:extLst>
              <p:ext uri="{D42A27DB-BD31-4B8C-83A1-F6EECF244321}">
                <p14:modId xmlns:p14="http://schemas.microsoft.com/office/powerpoint/2010/main" val="2159996532"/>
              </p:ext>
            </p:extLst>
          </p:nvPr>
        </p:nvGraphicFramePr>
        <p:xfrm>
          <a:off x="-12262" y="910770"/>
          <a:ext cx="8907266" cy="4114540"/>
        </p:xfrm>
        <a:graphic>
          <a:graphicData uri="http://schemas.openxmlformats.org/drawingml/2006/table">
            <a:tbl>
              <a:tblPr firstRow="1" bandRow="1">
                <a:tableStyleId>{21E4AEA4-8DFA-4A89-87EB-49C32662AFE0}</a:tableStyleId>
              </a:tblPr>
              <a:tblGrid>
                <a:gridCol w="675851">
                  <a:extLst>
                    <a:ext uri="{9D8B030D-6E8A-4147-A177-3AD203B41FA5}">
                      <a16:colId xmlns:a16="http://schemas.microsoft.com/office/drawing/2014/main" val="1514323199"/>
                    </a:ext>
                  </a:extLst>
                </a:gridCol>
                <a:gridCol w="2743805">
                  <a:extLst>
                    <a:ext uri="{9D8B030D-6E8A-4147-A177-3AD203B41FA5}">
                      <a16:colId xmlns:a16="http://schemas.microsoft.com/office/drawing/2014/main" val="1668383329"/>
                    </a:ext>
                  </a:extLst>
                </a:gridCol>
                <a:gridCol w="2743805">
                  <a:extLst>
                    <a:ext uri="{9D8B030D-6E8A-4147-A177-3AD203B41FA5}">
                      <a16:colId xmlns:a16="http://schemas.microsoft.com/office/drawing/2014/main" val="2271722638"/>
                    </a:ext>
                  </a:extLst>
                </a:gridCol>
                <a:gridCol w="2743805">
                  <a:extLst>
                    <a:ext uri="{9D8B030D-6E8A-4147-A177-3AD203B41FA5}">
                      <a16:colId xmlns:a16="http://schemas.microsoft.com/office/drawing/2014/main" val="1698085624"/>
                    </a:ext>
                  </a:extLst>
                </a:gridCol>
              </a:tblGrid>
              <a:tr h="265387">
                <a:tc gridSpan="4">
                  <a:txBody>
                    <a:bodyPr/>
                    <a:lstStyle/>
                    <a:p>
                      <a:pPr algn="ctr"/>
                      <a:r>
                        <a:rPr lang="sv-SE" sz="1000" dirty="0"/>
                        <a:t>Job </a:t>
                      </a:r>
                      <a:r>
                        <a:rPr lang="sv-SE" sz="1000" dirty="0" err="1"/>
                        <a:t>Family</a:t>
                      </a:r>
                      <a:r>
                        <a:rPr lang="sv-SE" sz="1000" dirty="0"/>
                        <a:t> Group SOURCING</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522658">
                <a:tc>
                  <a:txBody>
                    <a:bodyPr/>
                    <a:lstStyle/>
                    <a:p>
                      <a:pPr marL="0" indent="0" algn="ctr">
                        <a:buFont typeface="+mj-lt"/>
                        <a:buNone/>
                      </a:pPr>
                      <a:r>
                        <a:rPr lang="sv-SE" sz="600" b="1" strike="noStrike" kern="1200" dirty="0">
                          <a:solidFill>
                            <a:schemeClr val="dk1"/>
                          </a:solidFill>
                          <a:effectLst>
                            <a:outerShdw blurRad="38100" dist="38100" dir="2700000" algn="tl">
                              <a:srgbClr val="000000">
                                <a:alpha val="43137"/>
                              </a:srgbClr>
                            </a:outerShdw>
                          </a:effectLst>
                          <a:latin typeface="+mn-lt"/>
                          <a:ea typeface="+mn-ea"/>
                          <a:cs typeface="+mn-cs"/>
                        </a:rPr>
                        <a:t>DESCRIPTION JOB FAMILY GROUP</a:t>
                      </a:r>
                      <a:endParaRPr lang="en-US" sz="600" b="1"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solidFill>
                      <a:schemeClr val="bg1">
                        <a:lumMod val="95000"/>
                      </a:schemeClr>
                    </a:solidFill>
                  </a:tcPr>
                </a:tc>
                <a:tc gridSpan="3">
                  <a:txBody>
                    <a:bodyPr/>
                    <a:lstStyle/>
                    <a:p>
                      <a:pPr marL="0" indent="0">
                        <a:buFont typeface="+mj-lt"/>
                        <a:buNone/>
                      </a:pPr>
                      <a:r>
                        <a:rPr lang="en-US" sz="700" dirty="0"/>
                        <a:t>Positions in this job family group are responsible for all of the steps involved in getting products from suppliers to Husqvarna manufacturing sites as well as performing </a:t>
                      </a:r>
                      <a:r>
                        <a:rPr lang="en-US" sz="700" dirty="0">
                          <a:solidFill>
                            <a:schemeClr val="tx1"/>
                          </a:solidFill>
                        </a:rPr>
                        <a:t>supplier evaluations and drive supplier improvements. </a:t>
                      </a:r>
                      <a:r>
                        <a:rPr lang="en-US" sz="700" dirty="0"/>
                        <a:t>Activities include work associated with obtaining goods and services for all types of manufacturing processes including finished goods and providing specialist services </a:t>
                      </a:r>
                      <a:r>
                        <a:rPr lang="en-US" sz="700" dirty="0">
                          <a:solidFill>
                            <a:schemeClr val="tx1"/>
                          </a:solidFill>
                        </a:rPr>
                        <a:t>to the manufacturing organization such as production cost estimations, handling Tooling Life Cycles, supplier development programs, supplier evaluations. </a:t>
                      </a:r>
                    </a:p>
                  </a:txBody>
                  <a:tcPr>
                    <a:solidFill>
                      <a:schemeClr val="bg1">
                        <a:lumMod val="9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8577114"/>
                  </a:ext>
                </a:extLst>
              </a:tr>
              <a:tr h="232213">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SOURCING</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400946"/>
                  </a:ext>
                </a:extLst>
              </a:tr>
              <a:tr h="232213">
                <a:tc>
                  <a:txBody>
                    <a:bodyPr/>
                    <a:lstStyle/>
                    <a:p>
                      <a:pPr algn="ct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sv-SE" sz="800" b="1">
                          <a:solidFill>
                            <a:schemeClr val="bg1"/>
                          </a:solidFill>
                        </a:rPr>
                        <a:t>Commodity </a:t>
                      </a:r>
                      <a:endParaRPr lang="en-US" sz="800" b="1">
                        <a:solidFill>
                          <a:schemeClr val="bg1"/>
                        </a:solidFill>
                      </a:endParaRPr>
                    </a:p>
                  </a:txBody>
                  <a:tcPr anchor="ctr">
                    <a:solidFill>
                      <a:srgbClr val="647AB8"/>
                    </a:solidFill>
                  </a:tcPr>
                </a:tc>
                <a:tc>
                  <a:txBody>
                    <a:bodyPr/>
                    <a:lstStyle/>
                    <a:p>
                      <a:pPr algn="ctr"/>
                      <a:r>
                        <a:rPr lang="sv-SE" sz="800" b="1" dirty="0" err="1">
                          <a:solidFill>
                            <a:schemeClr val="bg1"/>
                          </a:solidFill>
                        </a:rPr>
                        <a:t>Supplier</a:t>
                      </a:r>
                      <a:r>
                        <a:rPr lang="sv-SE" sz="800" b="1" dirty="0">
                          <a:solidFill>
                            <a:schemeClr val="bg1"/>
                          </a:solidFill>
                        </a:rPr>
                        <a:t> Development</a:t>
                      </a:r>
                      <a:endParaRPr lang="en-US" sz="800" b="1" dirty="0">
                        <a:solidFill>
                          <a:schemeClr val="bg1"/>
                        </a:solidFill>
                      </a:endParaRPr>
                    </a:p>
                  </a:txBody>
                  <a:tcPr anchor="ctr">
                    <a:solidFill>
                      <a:srgbClr val="647AB8"/>
                    </a:solidFill>
                  </a:tcPr>
                </a:tc>
                <a:tc>
                  <a:txBody>
                    <a:bodyPr/>
                    <a:lstStyle/>
                    <a:p>
                      <a:pPr algn="ctr"/>
                      <a:r>
                        <a:rPr lang="sv-SE" sz="800" b="1">
                          <a:solidFill>
                            <a:schemeClr val="bg1"/>
                          </a:solidFill>
                        </a:rPr>
                        <a:t>Tooling </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4196729402"/>
                  </a:ext>
                </a:extLst>
              </a:tr>
              <a:tr h="239999">
                <a:tc>
                  <a:txBody>
                    <a:bodyPr/>
                    <a:lstStyle/>
                    <a:p>
                      <a:pPr algn="ctr"/>
                      <a:endParaRPr lang="en-US" sz="700" b="1" strike="noStrike" dirty="0">
                        <a:effectLst>
                          <a:outerShdw blurRad="38100" dist="38100" dir="2700000" algn="tl">
                            <a:srgbClr val="000000">
                              <a:alpha val="43137"/>
                            </a:srgbClr>
                          </a:outerShdw>
                        </a:effectLst>
                      </a:endParaRPr>
                    </a:p>
                  </a:txBody>
                  <a:tcPr vert="vert270" anchor="ctr"/>
                </a:tc>
                <a:tc>
                  <a:txBody>
                    <a:bodyPr/>
                    <a:lstStyle/>
                    <a:p>
                      <a:pPr marL="0" algn="l" defTabSz="914400" rtl="0" eaLnBrk="1" fontAlgn="t" latinLnBrk="0" hangingPunct="1">
                        <a:lnSpc>
                          <a:spcPct val="150000"/>
                        </a:lnSpc>
                      </a:pPr>
                      <a:endParaRPr lang="en-US" sz="600" i="0" kern="1200" noProof="0" dirty="0">
                        <a:solidFill>
                          <a:schemeClr val="dk1"/>
                        </a:solidFill>
                        <a:latin typeface="+mn-lt"/>
                        <a:ea typeface="+mn-ea"/>
                        <a:cs typeface="+mn-cs"/>
                      </a:endParaRPr>
                    </a:p>
                  </a:txBody>
                  <a:tcPr marL="0" marR="0" marT="0" marB="0"/>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600" i="0" kern="1200" dirty="0">
                          <a:solidFill>
                            <a:schemeClr val="dk1"/>
                          </a:solidFill>
                          <a:latin typeface="+mn-lt"/>
                          <a:ea typeface="+mn-ea"/>
                          <a:cs typeface="+mn-cs"/>
                        </a:rPr>
                        <a:t>Includes: Supplier Development and  Supplier Value Management</a:t>
                      </a:r>
                    </a:p>
                  </a:txBody>
                  <a:tcPr marR="0" marT="0" marB="0"/>
                </a:tc>
                <a:tc>
                  <a:txBody>
                    <a:bodyPr/>
                    <a:lstStyle/>
                    <a:p>
                      <a:pPr marL="0" indent="0" algn="l" defTabSz="914400" rtl="0" eaLnBrk="1" latinLnBrk="0" hangingPunct="1">
                        <a:lnSpc>
                          <a:spcPct val="150000"/>
                        </a:lnSpc>
                        <a:buFont typeface="Arial" panose="020B0604020202020204" pitchFamily="34" charset="0"/>
                        <a:buNone/>
                      </a:pPr>
                      <a:endParaRPr lang="en-US" sz="600" i="0" kern="1200" dirty="0">
                        <a:solidFill>
                          <a:schemeClr val="dk1"/>
                        </a:solidFill>
                        <a:latin typeface="+mn-lt"/>
                        <a:ea typeface="+mn-ea"/>
                        <a:cs typeface="+mn-cs"/>
                      </a:endParaRPr>
                    </a:p>
                  </a:txBody>
                  <a:tcPr/>
                </a:tc>
                <a:extLst>
                  <a:ext uri="{0D108BD9-81ED-4DB2-BD59-A6C34878D82A}">
                    <a16:rowId xmlns:a16="http://schemas.microsoft.com/office/drawing/2014/main" val="1234675072"/>
                  </a:ext>
                </a:extLst>
              </a:tr>
              <a:tr h="2622070">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700" b="0" i="0" u="none" strike="noStrike" kern="1200" dirty="0">
                        <a:solidFill>
                          <a:schemeClr val="dk1"/>
                        </a:solidFill>
                        <a:latin typeface="Arial"/>
                        <a:ea typeface="+mn-ea"/>
                        <a:cs typeface="+mn-cs"/>
                      </a:endParaRPr>
                    </a:p>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700" b="0" i="0" u="none" strike="noStrike" kern="1200" dirty="0">
                          <a:solidFill>
                            <a:schemeClr val="dk1"/>
                          </a:solidFill>
                          <a:latin typeface="Arial"/>
                          <a:ea typeface="+mn-ea"/>
                          <a:cs typeface="+mn-cs"/>
                        </a:rPr>
                        <a:t>Positions in this job family are responsible for all commercial relations with suppliers within a dedicated commodity and for assuring that all design and/or process changes are processed in a timely, accurate and cost-efficient way. Activities include: </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Commercially responsible for dedicated commodity including securing that target levels in terms of quality, delivery, cost and sustainability over time is met;</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Creating, maintaining and communicating commodity strategy for respective commodity;</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Responsible for legal/commercial agreements with supplier within commodity including negotiations;</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Manage the sourcing part of the ECR and ECO implementation process and ensure an optimized ECO implementation in terms of time, costs and accuracy;</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Support factory &amp; R&amp;D in cases where escalation into sourcing is needed and monitor cost development for parts in production to avoid cost-creep and to minimize total cost.</a:t>
                      </a:r>
                    </a:p>
                    <a:p>
                      <a:pPr lvl="0" algn="l" defTabSz="914400" rtl="0" eaLnBrk="1" fontAlgn="t" latinLnBrk="0" hangingPunct="1">
                        <a:lnSpc>
                          <a:spcPct val="100000"/>
                        </a:lnSpc>
                        <a:spcBef>
                          <a:spcPts val="0"/>
                        </a:spcBef>
                        <a:spcAft>
                          <a:spcPts val="0"/>
                        </a:spcAft>
                      </a:pPr>
                      <a:endParaRPr lang="en-US" sz="700" b="0" i="0" u="none" strike="noStrike" kern="1200" noProof="0" dirty="0">
                        <a:solidFill>
                          <a:schemeClr val="dk1"/>
                        </a:solidFill>
                        <a:latin typeface="Arial"/>
                        <a:ea typeface="+mn-ea"/>
                        <a:cs typeface="+mn-cs"/>
                      </a:endParaRPr>
                    </a:p>
                  </a:txBody>
                  <a:tcPr marT="0" marB="0"/>
                </a:tc>
                <a:tc>
                  <a:txBody>
                    <a:bodyPr/>
                    <a:lstStyle/>
                    <a:p>
                      <a:pPr lvl="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lvl="0" algn="l" defTabSz="914400" rtl="0" eaLnBrk="1" latinLnBrk="0" hangingPunct="1">
                        <a:lnSpc>
                          <a:spcPct val="100000"/>
                        </a:lnSpc>
                        <a:spcBef>
                          <a:spcPts val="0"/>
                        </a:spcBef>
                        <a:spcAft>
                          <a:spcPts val="0"/>
                        </a:spcAft>
                        <a:buNone/>
                      </a:pPr>
                      <a:r>
                        <a:rPr lang="en-US" sz="700" b="0" i="0" u="none" strike="noStrike" kern="1200" noProof="0" dirty="0">
                          <a:solidFill>
                            <a:schemeClr val="dk1"/>
                          </a:solidFill>
                          <a:latin typeface="Arial"/>
                          <a:ea typeface="+mn-ea"/>
                          <a:cs typeface="+mn-cs"/>
                        </a:rPr>
                        <a:t>Positions in this job family are responsible for running supplier development programs and workshops and for providing expert advise and training to suppliers regarding plant and manufacturing improvements. Activities include: </a:t>
                      </a:r>
                    </a:p>
                    <a:p>
                      <a:pPr marL="0" lvl="0" indent="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Work according to Husqvarna's supplier development program and implement HOS for suppliers at strategic key supplier sites; </a:t>
                      </a:r>
                    </a:p>
                    <a:p>
                      <a:pPr marL="0" lvl="0" indent="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Make rapid plant assessments to validate the potential and perform Value stream mapping as an input to pre-studies;</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Make pre-studies at suppliers as an input and support to commodity management for negotiations and choice of suppliers;</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Drive overall improvement projects with selected suppliers and provide general support to supplier improvement activities;</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Be part of a Task force team for urgent issues and run task force projects.</a:t>
                      </a:r>
                    </a:p>
                  </a:txBody>
                  <a:tcPr marT="0" marB="0"/>
                </a:tc>
                <a:tc>
                  <a:txBody>
                    <a:bodyPr/>
                    <a:lstStyle/>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0" lvl="0" indent="0" algn="l" defTabSz="914400" rtl="0" eaLnBrk="1" latinLnBrk="0" hangingPunct="1">
                        <a:lnSpc>
                          <a:spcPct val="100000"/>
                        </a:lnSpc>
                        <a:spcBef>
                          <a:spcPts val="0"/>
                        </a:spcBef>
                        <a:spcAft>
                          <a:spcPts val="0"/>
                        </a:spcAft>
                        <a:buNone/>
                      </a:pPr>
                      <a:r>
                        <a:rPr lang="en-US" sz="700" b="0" i="0" u="none" strike="noStrike" kern="1200" dirty="0">
                          <a:solidFill>
                            <a:schemeClr val="dk1"/>
                          </a:solidFill>
                          <a:latin typeface="Arial"/>
                          <a:ea typeface="+mn-ea"/>
                          <a:cs typeface="+mn-cs"/>
                        </a:rPr>
                        <a:t>Positions in this job family are responsible for providing expert advise and services connected to tooling and performance of tooling. Activities include: </a:t>
                      </a:r>
                    </a:p>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700" b="0" i="0" u="none" strike="noStrike" kern="1200" dirty="0">
                          <a:solidFill>
                            <a:schemeClr val="dk1"/>
                          </a:solidFill>
                          <a:latin typeface="Arial"/>
                          <a:ea typeface="+mn-ea"/>
                          <a:cs typeface="+mn-cs"/>
                        </a:rPr>
                        <a:t>Responsible for all phases of the Tooling Life Cycle and for securing the overall status and performance of HQ tools at external suppliers (including maintaining and scrapping supplier tooling);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700" b="0" i="0" u="none" strike="noStrike" kern="1200" dirty="0">
                          <a:solidFill>
                            <a:schemeClr val="dk1"/>
                          </a:solidFill>
                          <a:latin typeface="Arial"/>
                          <a:ea typeface="+mn-ea"/>
                          <a:cs typeface="+mn-cs"/>
                        </a:rPr>
                        <a:t>Lead, participate and/or support in tool audits, new product/process development connected to tooling, total costs investment decisions and price negotiations;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700" b="0" i="0" u="none" strike="noStrike" kern="1200" dirty="0">
                          <a:solidFill>
                            <a:schemeClr val="dk1"/>
                          </a:solidFill>
                          <a:latin typeface="Arial"/>
                          <a:ea typeface="+mn-ea"/>
                          <a:cs typeface="+mn-cs"/>
                        </a:rPr>
                        <a:t>Actively engage with supplier production to ensure the correct specification of tooling required for manufacturing is in place and to meet project and manufacturing requirements as well as HOS requirements.                                                                                                     </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7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159953319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D49BDBAC-BFE5-4233-B810-2E83415A239E}"/>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solidFill>
                  <a:schemeClr val="tx1"/>
                </a:solidFill>
              </a:rPr>
              <a:t>Operations </a:t>
            </a:r>
            <a:r>
              <a:rPr lang="sv-SE" sz="800" dirty="0" err="1">
                <a:solidFill>
                  <a:schemeClr val="tx1"/>
                </a:solidFill>
              </a:rPr>
              <a:t>improvement</a:t>
            </a:r>
            <a:r>
              <a:rPr lang="sv-SE" sz="800" dirty="0">
                <a:solidFill>
                  <a:schemeClr val="tx1"/>
                </a:solidFill>
              </a:rPr>
              <a:t> </a:t>
            </a:r>
            <a:r>
              <a:rPr lang="en-US" sz="800" dirty="0">
                <a:solidFill>
                  <a:schemeClr val="tx1"/>
                </a:solidFill>
              </a:rPr>
              <a:t> -&gt; -&gt; go into QUALITY Job Family Group</a:t>
            </a:r>
          </a:p>
          <a:p>
            <a:pPr marL="171450" indent="-171450">
              <a:buFont typeface="Arial" panose="020B0604020202020204" pitchFamily="34" charset="0"/>
              <a:buChar char="•"/>
            </a:pPr>
            <a:r>
              <a:rPr lang="en-US" sz="800" dirty="0">
                <a:solidFill>
                  <a:schemeClr val="tx1"/>
                </a:solidFill>
              </a:rPr>
              <a:t>HOS -&gt; goes into Quality &gt; Process Improvement</a:t>
            </a:r>
            <a:endParaRPr lang="sv-SE" sz="800" dirty="0">
              <a:solidFill>
                <a:schemeClr val="tx1"/>
              </a:solidFill>
            </a:endParaRPr>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SUPPLY CHAIN &amp; WAREHOUSE</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97C2FD0F-F5C4-42FF-9AD7-A1367A063481}"/>
              </a:ext>
            </a:extLst>
          </p:cNvPr>
          <p:cNvGraphicFramePr>
            <a:graphicFrameLocks/>
          </p:cNvGraphicFramePr>
          <p:nvPr>
            <p:extLst>
              <p:ext uri="{D42A27DB-BD31-4B8C-83A1-F6EECF244321}">
                <p14:modId xmlns:p14="http://schemas.microsoft.com/office/powerpoint/2010/main" val="2747094389"/>
              </p:ext>
            </p:extLst>
          </p:nvPr>
        </p:nvGraphicFramePr>
        <p:xfrm>
          <a:off x="0" y="748562"/>
          <a:ext cx="9143998" cy="4276751"/>
        </p:xfrm>
        <a:graphic>
          <a:graphicData uri="http://schemas.openxmlformats.org/drawingml/2006/table">
            <a:tbl>
              <a:tblPr firstRow="1" bandRow="1">
                <a:tableStyleId>{21E4AEA4-8DFA-4A89-87EB-49C32662AFE0}</a:tableStyleId>
              </a:tblPr>
              <a:tblGrid>
                <a:gridCol w="421306">
                  <a:extLst>
                    <a:ext uri="{9D8B030D-6E8A-4147-A177-3AD203B41FA5}">
                      <a16:colId xmlns:a16="http://schemas.microsoft.com/office/drawing/2014/main" val="1514323199"/>
                    </a:ext>
                  </a:extLst>
                </a:gridCol>
                <a:gridCol w="2907564">
                  <a:extLst>
                    <a:ext uri="{9D8B030D-6E8A-4147-A177-3AD203B41FA5}">
                      <a16:colId xmlns:a16="http://schemas.microsoft.com/office/drawing/2014/main" val="188856243"/>
                    </a:ext>
                  </a:extLst>
                </a:gridCol>
                <a:gridCol w="2907564">
                  <a:extLst>
                    <a:ext uri="{9D8B030D-6E8A-4147-A177-3AD203B41FA5}">
                      <a16:colId xmlns:a16="http://schemas.microsoft.com/office/drawing/2014/main" val="3623362465"/>
                    </a:ext>
                  </a:extLst>
                </a:gridCol>
                <a:gridCol w="2907564">
                  <a:extLst>
                    <a:ext uri="{9D8B030D-6E8A-4147-A177-3AD203B41FA5}">
                      <a16:colId xmlns:a16="http://schemas.microsoft.com/office/drawing/2014/main" val="3909128"/>
                    </a:ext>
                  </a:extLst>
                </a:gridCol>
              </a:tblGrid>
              <a:tr h="235626">
                <a:tc gridSpan="4">
                  <a:txBody>
                    <a:bodyPr/>
                    <a:lstStyle/>
                    <a:p>
                      <a:pPr algn="ctr"/>
                      <a:r>
                        <a:rPr lang="sv-SE" sz="800" dirty="0"/>
                        <a:t>Job </a:t>
                      </a:r>
                      <a:r>
                        <a:rPr lang="sv-SE" sz="800" dirty="0" err="1"/>
                        <a:t>Family</a:t>
                      </a:r>
                      <a:r>
                        <a:rPr lang="sv-SE" sz="800" dirty="0"/>
                        <a:t> Group SUPPLY CHAIN &amp; WAREHOUSE</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504911">
                <a:tc>
                  <a:txBody>
                    <a:bodyPr/>
                    <a:lstStyle/>
                    <a:p>
                      <a:pPr marL="0" indent="0" algn="ctr">
                        <a:buFont typeface="+mj-lt"/>
                        <a:buNone/>
                      </a:pPr>
                      <a:r>
                        <a:rPr lang="sv-SE" sz="600" b="1" strike="noStrike" dirty="0">
                          <a:effectLst>
                            <a:outerShdw blurRad="38100" dist="38100" dir="2700000" algn="tl">
                              <a:srgbClr val="000000">
                                <a:alpha val="43137"/>
                              </a:srgbClr>
                            </a:outerShdw>
                          </a:effectLst>
                        </a:rPr>
                        <a:t>DESCRIPTION JOB FAMILY GROUP</a:t>
                      </a:r>
                      <a:endParaRPr lang="en-US" sz="6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3">
                  <a:txBody>
                    <a:bodyPr/>
                    <a:lstStyle/>
                    <a:p>
                      <a:pPr marL="0" indent="0">
                        <a:buFont typeface="+mj-lt"/>
                        <a:buNone/>
                      </a:pPr>
                      <a:r>
                        <a:rPr lang="en-US" sz="700" b="0" i="0" u="none" strike="noStrike" noProof="0" dirty="0">
                          <a:latin typeface="Arial"/>
                        </a:rPr>
                        <a:t>Positions in this job family group are responsible for leading teams and processes associated with the supply, storage, transportation and distribution of equipment, materials and goods used and produced by the organization. Activities include materials control and planning; supplier relationship management and development; logistics and supply-chain management; warehousing and inventory control; import/export &amp; customs management, freight forwarding services.</a:t>
                      </a:r>
                      <a:endParaRPr lang="en-US" sz="1600" dirty="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35626">
                <a:tc gridSpan="4">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SUPPLY CHAIN &amp; WAREHOUSE</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35626">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a:solidFill>
                            <a:schemeClr val="bg1"/>
                          </a:solidFill>
                        </a:rPr>
                        <a:t>SCM Planning &amp; Operations</a:t>
                      </a:r>
                      <a:endParaRPr lang="en-US" sz="800" b="1">
                        <a:solidFill>
                          <a:schemeClr val="bg1"/>
                        </a:solidFill>
                      </a:endParaRPr>
                    </a:p>
                  </a:txBody>
                  <a:tcPr anchor="ctr">
                    <a:solidFill>
                      <a:srgbClr val="647AB8"/>
                    </a:solidFill>
                  </a:tcPr>
                </a:tc>
                <a:tc>
                  <a:txBody>
                    <a:bodyPr/>
                    <a:lstStyle/>
                    <a:p>
                      <a:pPr algn="ctr"/>
                      <a:r>
                        <a:rPr lang="sv-SE" sz="800" b="1">
                          <a:solidFill>
                            <a:schemeClr val="bg1"/>
                          </a:solidFill>
                        </a:rPr>
                        <a:t>SCM </a:t>
                      </a:r>
                      <a:r>
                        <a:rPr lang="sv-SE" sz="800" b="1" err="1">
                          <a:solidFill>
                            <a:schemeClr val="bg1"/>
                          </a:solidFill>
                        </a:rPr>
                        <a:t>Demand</a:t>
                      </a:r>
                      <a:endParaRPr lang="en-US" sz="800" b="1">
                        <a:solidFill>
                          <a:schemeClr val="bg1"/>
                        </a:solidFill>
                      </a:endParaRPr>
                    </a:p>
                  </a:txBody>
                  <a:tcPr anchor="ctr">
                    <a:solidFill>
                      <a:srgbClr val="647AB8"/>
                    </a:solidFill>
                  </a:tcPr>
                </a:tc>
                <a:tc>
                  <a:txBody>
                    <a:bodyPr/>
                    <a:lstStyle/>
                    <a:p>
                      <a:pPr algn="ctr"/>
                      <a:r>
                        <a:rPr lang="sv-SE" sz="800" b="1" err="1">
                          <a:solidFill>
                            <a:schemeClr val="bg1"/>
                          </a:solidFill>
                        </a:rPr>
                        <a:t>Logistics</a:t>
                      </a:r>
                      <a:r>
                        <a:rPr lang="sv-SE" sz="800" b="1">
                          <a:solidFill>
                            <a:schemeClr val="bg1"/>
                          </a:solidFill>
                        </a:rPr>
                        <a:t>, </a:t>
                      </a:r>
                      <a:r>
                        <a:rPr lang="sv-SE" sz="800" b="1" err="1">
                          <a:solidFill>
                            <a:schemeClr val="bg1"/>
                          </a:solidFill>
                        </a:rPr>
                        <a:t>Warehouse</a:t>
                      </a:r>
                      <a:r>
                        <a:rPr lang="sv-SE" sz="800" b="1">
                          <a:solidFill>
                            <a:schemeClr val="bg1"/>
                          </a:solidFill>
                        </a:rPr>
                        <a:t> and Distribution</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4196729402"/>
                  </a:ext>
                </a:extLst>
              </a:tr>
              <a:tr h="285688">
                <a:tc>
                  <a:txBody>
                    <a:bodyPr/>
                    <a:lstStyle/>
                    <a:p>
                      <a:pPr algn="ctr"/>
                      <a:r>
                        <a:rPr lang="sv-SE" sz="600" b="1" strike="noStrike">
                          <a:effectLst>
                            <a:outerShdw blurRad="38100" dist="38100" dir="2700000" algn="tl">
                              <a:srgbClr val="000000">
                                <a:alpha val="43137"/>
                              </a:srgbClr>
                            </a:outerShdw>
                          </a:effectLst>
                        </a:rPr>
                        <a:t>INCLUDES</a:t>
                      </a:r>
                      <a:endParaRPr lang="en-US" sz="600" b="1" strike="noStrike">
                        <a:effectLst>
                          <a:outerShdw blurRad="38100" dist="38100" dir="2700000" algn="tl">
                            <a:srgbClr val="000000">
                              <a:alpha val="43137"/>
                            </a:srgbClr>
                          </a:outerShdw>
                        </a:effectLst>
                      </a:endParaRPr>
                    </a:p>
                  </a:txBody>
                  <a:tcPr vert="vert270" anchor="ctr"/>
                </a:tc>
                <a:tc>
                  <a:txBody>
                    <a:bodyPr/>
                    <a:lstStyle/>
                    <a:p>
                      <a:pPr>
                        <a:lnSpc>
                          <a:spcPct val="150000"/>
                        </a:lnSpc>
                      </a:pPr>
                      <a:r>
                        <a:rPr lang="sv-SE" sz="600" i="0" dirty="0" err="1"/>
                        <a:t>Includes</a:t>
                      </a:r>
                      <a:r>
                        <a:rPr lang="sv-SE" sz="600" i="0" dirty="0"/>
                        <a:t> SCM </a:t>
                      </a:r>
                      <a:r>
                        <a:rPr lang="sv-SE" sz="600" i="0" dirty="0" err="1"/>
                        <a:t>Leadership</a:t>
                      </a:r>
                      <a:endParaRPr lang="en-US" sz="600" i="0" dirty="0"/>
                    </a:p>
                  </a:txBody>
                  <a:tcPr anchor="ctr"/>
                </a:tc>
                <a:tc>
                  <a:txBody>
                    <a:bodyPr/>
                    <a:lstStyle/>
                    <a:p>
                      <a:pPr>
                        <a:lnSpc>
                          <a:spcPct val="150000"/>
                        </a:lnSpc>
                      </a:pPr>
                      <a:endParaRPr lang="en-US" sz="600" i="0" dirty="0"/>
                    </a:p>
                  </a:txBody>
                  <a:tcPr anchor="ctr"/>
                </a:tc>
                <a:tc>
                  <a:txBody>
                    <a:bodyPr/>
                    <a:lstStyle/>
                    <a:p>
                      <a:pPr>
                        <a:lnSpc>
                          <a:spcPct val="150000"/>
                        </a:lnSpc>
                      </a:pPr>
                      <a:r>
                        <a:rPr lang="sv-SE" sz="600" i="0" dirty="0" err="1"/>
                        <a:t>Includes</a:t>
                      </a:r>
                      <a:r>
                        <a:rPr lang="sv-SE" sz="600" i="0" dirty="0"/>
                        <a:t>– Transport, </a:t>
                      </a:r>
                      <a:r>
                        <a:rPr lang="sv-SE" sz="600" i="0" dirty="0" err="1"/>
                        <a:t>Forwarding</a:t>
                      </a:r>
                      <a:endParaRPr lang="sv-SE" sz="600" i="0" dirty="0"/>
                    </a:p>
                  </a:txBody>
                  <a:tcPr anchor="ctr"/>
                </a:tc>
                <a:extLst>
                  <a:ext uri="{0D108BD9-81ED-4DB2-BD59-A6C34878D82A}">
                    <a16:rowId xmlns:a16="http://schemas.microsoft.com/office/drawing/2014/main" val="2652843025"/>
                  </a:ext>
                </a:extLst>
              </a:tr>
              <a:tr h="2779274">
                <a:tc>
                  <a:txBody>
                    <a:bodyPr/>
                    <a:lstStyle/>
                    <a:p>
                      <a:pPr lvl="0" algn="ctr">
                        <a:buNone/>
                      </a:pPr>
                      <a:r>
                        <a:rPr lang="sv-SE" sz="500" b="1" strike="noStrike">
                          <a:effectLst>
                            <a:outerShdw blurRad="38100" dist="38100" dir="2700000" algn="tl">
                              <a:srgbClr val="000000">
                                <a:alpha val="43137"/>
                              </a:srgbClr>
                            </a:outerShdw>
                          </a:effectLst>
                        </a:rPr>
                        <a:t>DESCRIPTION JOB FAMILY</a:t>
                      </a:r>
                      <a:endParaRPr lang="en-US" sz="500" b="1" strike="noStrike">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planning, controlling, and implementing processes related to materials and finished goods storage and movement. Activities include: </a:t>
                      </a:r>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Managing or performing work across multiple supply chain areas and developing/implementing strategies that optimize the supply chain process, including capacity issues, customer inventory planning, improving logistics service center operations etc.;</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Provide supply plans and orders to factories/suppliers on a regular basis and monitor their delivery performance; </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Continuously interact with relevant stakeholders to ensure proper product availability and priorities if supply constraints;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Manage inventory to achieve the highest return on working capital (on targeted levels), minimizing shipping and handling costs;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React quickly to changes in demands and create orders to meet sales on time and secure that fill rates/service levels are according to customer expectations. </a:t>
                      </a:r>
                    </a:p>
                  </a:txBody>
                  <a:tcPr/>
                </a:tc>
                <a:tc>
                  <a:txBody>
                    <a:bodyPr/>
                    <a:lstStyle/>
                    <a:p>
                      <a:pPr lvl="0" algn="l">
                        <a:lnSpc>
                          <a:spcPct val="100000"/>
                        </a:lnSpc>
                        <a:spcBef>
                          <a:spcPts val="0"/>
                        </a:spcBef>
                        <a:spcAft>
                          <a:spcPts val="0"/>
                        </a:spcAft>
                        <a:buNone/>
                      </a:pPr>
                      <a:r>
                        <a:rPr lang="en-US" sz="700" b="0" i="0" u="none" strike="noStrike" noProof="0" dirty="0"/>
                        <a:t>P</a:t>
                      </a:r>
                      <a:r>
                        <a:rPr lang="en-US" sz="700" b="0" i="0" u="none" strike="noStrike" kern="1200" noProof="0" dirty="0">
                          <a:solidFill>
                            <a:schemeClr val="dk1"/>
                          </a:solidFill>
                          <a:latin typeface="Arial"/>
                          <a:ea typeface="+mn-ea"/>
                          <a:cs typeface="+mn-cs"/>
                        </a:rPr>
                        <a:t>ositions in this job family are responsible for matching the company's supply of products and services with customer demands, ensuring that customer orders are processed efficiently, correctly and on time. Activities include: </a:t>
                      </a:r>
                      <a:endParaRPr lang="en-US" sz="700" b="0" i="0" u="none" strike="noStrike" kern="1200" dirty="0">
                        <a:solidFill>
                          <a:schemeClr val="dk1"/>
                        </a:solidFill>
                        <a:latin typeface="Arial"/>
                        <a:ea typeface="+mn-ea"/>
                        <a:cs typeface="+mn-cs"/>
                      </a:endParaRPr>
                    </a:p>
                    <a:p>
                      <a:pPr lvl="0" algn="l">
                        <a:lnSpc>
                          <a:spcPct val="100000"/>
                        </a:lnSpc>
                        <a:spcBef>
                          <a:spcPts val="0"/>
                        </a:spcBef>
                        <a:spcAft>
                          <a:spcPts val="0"/>
                        </a:spcAft>
                        <a:buNone/>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Review and evaluate forecasts to ensure that the supply planning teams are provided with correct information to assure accurate production plans, inventory levels, lead times etc.;</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Maintain productive relationships with sales companies and distributors to ensure accurate sales forecast figures;</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Support and run training sessions with sales in the forecasting and order process as well as the IT-tools used for planning;</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Coordinate and monitor deliveries making sure that sales companies and distributors are provided with relevant delivery information.</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endParaRPr lang="en-US" sz="700" b="0" i="0" u="none" strike="noStrike" noProof="0" dirty="0"/>
                    </a:p>
                    <a:p>
                      <a:pPr lvl="0" algn="l">
                        <a:lnSpc>
                          <a:spcPct val="100000"/>
                        </a:lnSpc>
                        <a:spcBef>
                          <a:spcPts val="0"/>
                        </a:spcBef>
                        <a:spcAft>
                          <a:spcPts val="0"/>
                        </a:spcAft>
                        <a:buNone/>
                      </a:pPr>
                      <a:endParaRPr lang="en-US" sz="700" b="0" i="0" u="none" strike="noStrike" noProof="0" dirty="0">
                        <a:latin typeface="Arial"/>
                      </a:endParaRPr>
                    </a:p>
                    <a:p>
                      <a:pPr lvl="0" algn="l">
                        <a:lnSpc>
                          <a:spcPct val="100000"/>
                        </a:lnSpc>
                        <a:spcBef>
                          <a:spcPts val="0"/>
                        </a:spcBef>
                        <a:spcAft>
                          <a:spcPts val="0"/>
                        </a:spcAft>
                        <a:buNone/>
                      </a:pPr>
                      <a:endParaRPr lang="en-US" sz="700" b="0" i="0" u="none" strike="noStrike" noProof="0" dirty="0"/>
                    </a:p>
                    <a:p>
                      <a:pPr lvl="0">
                        <a:buNone/>
                      </a:pPr>
                      <a:endParaRPr lang="en-US" sz="700" b="0" i="0" u="none" strike="noStrike" noProof="0" dirty="0">
                        <a:latin typeface="Arial"/>
                      </a:endParaRPr>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the storage and movement of materials and finished goods. Activities include:</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Create and implement strategies for transportation and warehousing;</a:t>
                      </a:r>
                      <a:endParaRPr lang="en-US" sz="700" dirty="0"/>
                    </a:p>
                    <a:p>
                      <a:pPr marL="0" lvl="0" indent="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Commercial and operational responsibility for all transportation and warehousing including all relations, negotiations and agreements with different logistics suppliers; </a:t>
                      </a:r>
                      <a:endParaRPr lang="sv-SE"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Secure target levels and drive improvements projects within Quality, Delivery, Costs and Sustainability over time within warehousing and transportation;</a:t>
                      </a:r>
                      <a:endParaRPr lang="sv-SE"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Secure that fill rates and transport service levels are according to our customer's and internal expectations. </a:t>
                      </a:r>
                      <a:endParaRPr lang="sv-SE"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lvl="0" algn="l">
                        <a:lnSpc>
                          <a:spcPct val="100000"/>
                        </a:lnSpc>
                        <a:spcBef>
                          <a:spcPts val="0"/>
                        </a:spcBef>
                        <a:spcAft>
                          <a:spcPts val="0"/>
                        </a:spcAft>
                        <a:buNone/>
                      </a:pPr>
                      <a:endParaRPr lang="en-US" sz="700" dirty="0"/>
                    </a:p>
                  </a:txBody>
                  <a:tcPr/>
                </a:tc>
                <a:extLst>
                  <a:ext uri="{0D108BD9-81ED-4DB2-BD59-A6C34878D82A}">
                    <a16:rowId xmlns:a16="http://schemas.microsoft.com/office/drawing/2014/main" val="2063658522"/>
                  </a:ext>
                </a:extLst>
              </a:tr>
            </a:tbl>
          </a:graphicData>
        </a:graphic>
      </p:graphicFrame>
      <p:sp>
        <p:nvSpPr>
          <p:cNvPr id="8" name="Rectangle 7">
            <a:extLst>
              <a:ext uri="{FF2B5EF4-FFF2-40B4-BE49-F238E27FC236}">
                <a16:creationId xmlns:a16="http://schemas.microsoft.com/office/drawing/2014/main" id="{95144353-70ED-47F2-BCC9-D233FACE9620}"/>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331857060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QUALITY</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787873A0-E926-428D-ABB4-9DE5A657AB0D}"/>
              </a:ext>
            </a:extLst>
          </p:cNvPr>
          <p:cNvGraphicFramePr>
            <a:graphicFrameLocks/>
          </p:cNvGraphicFramePr>
          <p:nvPr>
            <p:extLst>
              <p:ext uri="{D42A27DB-BD31-4B8C-83A1-F6EECF244321}">
                <p14:modId xmlns:p14="http://schemas.microsoft.com/office/powerpoint/2010/main" val="1796605348"/>
              </p:ext>
            </p:extLst>
          </p:nvPr>
        </p:nvGraphicFramePr>
        <p:xfrm>
          <a:off x="0" y="764610"/>
          <a:ext cx="9143999" cy="4262602"/>
        </p:xfrm>
        <a:graphic>
          <a:graphicData uri="http://schemas.openxmlformats.org/drawingml/2006/table">
            <a:tbl>
              <a:tblPr firstRow="1" bandRow="1">
                <a:tableStyleId>{21E4AEA4-8DFA-4A89-87EB-49C32662AFE0}</a:tableStyleId>
              </a:tblPr>
              <a:tblGrid>
                <a:gridCol w="327614">
                  <a:extLst>
                    <a:ext uri="{9D8B030D-6E8A-4147-A177-3AD203B41FA5}">
                      <a16:colId xmlns:a16="http://schemas.microsoft.com/office/drawing/2014/main" val="1514323199"/>
                    </a:ext>
                  </a:extLst>
                </a:gridCol>
                <a:gridCol w="2938795">
                  <a:extLst>
                    <a:ext uri="{9D8B030D-6E8A-4147-A177-3AD203B41FA5}">
                      <a16:colId xmlns:a16="http://schemas.microsoft.com/office/drawing/2014/main" val="188856243"/>
                    </a:ext>
                  </a:extLst>
                </a:gridCol>
                <a:gridCol w="2938795">
                  <a:extLst>
                    <a:ext uri="{9D8B030D-6E8A-4147-A177-3AD203B41FA5}">
                      <a16:colId xmlns:a16="http://schemas.microsoft.com/office/drawing/2014/main" val="3623362465"/>
                    </a:ext>
                  </a:extLst>
                </a:gridCol>
                <a:gridCol w="2938795">
                  <a:extLst>
                    <a:ext uri="{9D8B030D-6E8A-4147-A177-3AD203B41FA5}">
                      <a16:colId xmlns:a16="http://schemas.microsoft.com/office/drawing/2014/main" val="3909128"/>
                    </a:ext>
                  </a:extLst>
                </a:gridCol>
              </a:tblGrid>
              <a:tr h="220319">
                <a:tc gridSpan="4">
                  <a:txBody>
                    <a:bodyPr/>
                    <a:lstStyle/>
                    <a:p>
                      <a:pPr algn="ctr"/>
                      <a:r>
                        <a:rPr lang="sv-SE" sz="800" dirty="0"/>
                        <a:t>Job </a:t>
                      </a:r>
                      <a:r>
                        <a:rPr lang="sv-SE" sz="800" dirty="0" err="1"/>
                        <a:t>Family</a:t>
                      </a:r>
                      <a:r>
                        <a:rPr lang="sv-SE" sz="800" dirty="0"/>
                        <a:t> Group QUALITY</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535063">
                <a:tc>
                  <a:txBody>
                    <a:bodyPr/>
                    <a:lstStyle/>
                    <a:p>
                      <a:pPr marL="0" indent="0" algn="ctr">
                        <a:buFont typeface="+mj-lt"/>
                        <a:buNone/>
                      </a:pPr>
                      <a:r>
                        <a:rPr lang="sv-SE" sz="700" b="1" strike="noStrike" dirty="0">
                          <a:effectLst>
                            <a:outerShdw blurRad="38100" dist="38100" dir="2700000" algn="tl">
                              <a:srgbClr val="000000">
                                <a:alpha val="43137"/>
                              </a:srgbClr>
                            </a:outerShdw>
                          </a:effectLst>
                        </a:rPr>
                        <a:t>DESCRIPTION JFG</a:t>
                      </a:r>
                      <a:endParaRPr lang="en-US" sz="7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3">
                  <a:txBody>
                    <a:bodyPr/>
                    <a:lstStyle/>
                    <a:p>
                      <a:pPr marL="0" marR="0" lvl="0" indent="0" algn="l" rtl="0" eaLnBrk="1" fontAlgn="auto" latinLnBrk="0" hangingPunct="1">
                        <a:lnSpc>
                          <a:spcPct val="100000"/>
                        </a:lnSpc>
                        <a:spcBef>
                          <a:spcPts val="0"/>
                        </a:spcBef>
                        <a:spcAft>
                          <a:spcPts val="0"/>
                        </a:spcAft>
                        <a:buFont typeface="+mj-lt"/>
                        <a:buNone/>
                      </a:pPr>
                      <a:r>
                        <a:rPr lang="en-US" sz="700" dirty="0"/>
                        <a:t>Positions in this job family group defines and specifies activities, processes, and standards to fulfill the quality requirements for a service or manufactured material, component, or product. Activities include auditing, monitoring, and determining the quality of processes or outputs against defined internal or regulatory standards; reporting on process deviations and defects; identifying and developing outsourcing vendors and suppliers according to organizational quality standards and policies. Supplier quality management activities include negotiating service level agreements, performance/quality metrics, and ensuring contractual obligations are met; resolving vendor/supplier problems related to quality, performance, quantity, timing, etc. as well as </a:t>
                      </a:r>
                      <a:r>
                        <a:rPr lang="en-US" sz="700" dirty="0">
                          <a:solidFill>
                            <a:schemeClr val="tx1"/>
                          </a:solidFill>
                        </a:rPr>
                        <a:t>quality assurance and handling quality deviations</a:t>
                      </a:r>
                      <a:endParaRPr lang="en-US" sz="700" b="0" i="0" u="none" strike="noStrike" noProof="0" dirty="0">
                        <a:solidFill>
                          <a:schemeClr val="tx1"/>
                        </a:solidFill>
                        <a:latin typeface="+mn-lt"/>
                      </a:endParaRP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20319">
                <a:tc gridSpan="4">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QUALITY</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20319">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Process </a:t>
                      </a:r>
                      <a:r>
                        <a:rPr lang="sv-SE" sz="800" b="1" dirty="0" err="1">
                          <a:solidFill>
                            <a:schemeClr val="bg1"/>
                          </a:solidFill>
                        </a:rPr>
                        <a:t>Improvement</a:t>
                      </a:r>
                      <a:endParaRPr lang="en-US" sz="800" b="1" dirty="0">
                        <a:solidFill>
                          <a:schemeClr val="bg1"/>
                        </a:solidFill>
                      </a:endParaRPr>
                    </a:p>
                  </a:txBody>
                  <a:tcPr anchor="ctr">
                    <a:solidFill>
                      <a:srgbClr val="647AB8"/>
                    </a:solidFill>
                  </a:tcPr>
                </a:tc>
                <a:tc>
                  <a:txBody>
                    <a:bodyPr/>
                    <a:lstStyle/>
                    <a:p>
                      <a:pPr marL="0" marR="0" lvl="0" indent="0" algn="ctr" rtl="0" eaLnBrk="1" fontAlgn="auto" latinLnBrk="0" hangingPunct="1">
                        <a:lnSpc>
                          <a:spcPct val="100000"/>
                        </a:lnSpc>
                        <a:spcBef>
                          <a:spcPts val="0"/>
                        </a:spcBef>
                        <a:spcAft>
                          <a:spcPts val="0"/>
                        </a:spcAft>
                        <a:buFontTx/>
                        <a:buNone/>
                      </a:pPr>
                      <a:r>
                        <a:rPr lang="en-US" sz="800" b="1" dirty="0">
                          <a:solidFill>
                            <a:schemeClr val="bg1"/>
                          </a:solidFill>
                        </a:rPr>
                        <a:t>Product &amp; Production Quality</a:t>
                      </a:r>
                    </a:p>
                  </a:txBody>
                  <a:tcPr anchor="ctr">
                    <a:solidFill>
                      <a:srgbClr val="647AB8"/>
                    </a:solidFill>
                  </a:tcPr>
                </a:tc>
                <a:tc>
                  <a:txBody>
                    <a:bodyPr/>
                    <a:lstStyle/>
                    <a:p>
                      <a:pPr lvl="0" algn="ctr">
                        <a:lnSpc>
                          <a:spcPct val="100000"/>
                        </a:lnSpc>
                        <a:spcBef>
                          <a:spcPts val="0"/>
                        </a:spcBef>
                        <a:spcAft>
                          <a:spcPts val="0"/>
                        </a:spcAft>
                        <a:buNone/>
                      </a:pPr>
                      <a:r>
                        <a:rPr lang="sv-SE" sz="800" b="1" i="0" u="none" strike="noStrike" noProof="0" err="1">
                          <a:solidFill>
                            <a:schemeClr val="bg1"/>
                          </a:solidFill>
                          <a:latin typeface="Arial"/>
                        </a:rPr>
                        <a:t>Supplier</a:t>
                      </a:r>
                      <a:r>
                        <a:rPr lang="sv-SE" sz="800" b="1" i="0" u="none" strike="noStrike" noProof="0">
                          <a:solidFill>
                            <a:schemeClr val="bg1"/>
                          </a:solidFill>
                          <a:latin typeface="Arial"/>
                        </a:rPr>
                        <a:t> </a:t>
                      </a:r>
                      <a:r>
                        <a:rPr lang="sv-SE" sz="800" b="1" i="0" u="none" strike="noStrike" noProof="0" err="1">
                          <a:solidFill>
                            <a:schemeClr val="bg1"/>
                          </a:solidFill>
                          <a:latin typeface="Arial"/>
                        </a:rPr>
                        <a:t>Quality</a:t>
                      </a:r>
                      <a:endParaRPr lang="sv-SE" sz="800" b="0" i="0" u="none" strike="noStrike" noProof="0">
                        <a:latin typeface="Arial"/>
                      </a:endParaRPr>
                    </a:p>
                  </a:txBody>
                  <a:tcPr anchor="ctr">
                    <a:solidFill>
                      <a:srgbClr val="647AB8"/>
                    </a:solidFill>
                  </a:tcPr>
                </a:tc>
                <a:extLst>
                  <a:ext uri="{0D108BD9-81ED-4DB2-BD59-A6C34878D82A}">
                    <a16:rowId xmlns:a16="http://schemas.microsoft.com/office/drawing/2014/main" val="4196729402"/>
                  </a:ext>
                </a:extLst>
              </a:tr>
              <a:tr h="546740">
                <a:tc>
                  <a:txBody>
                    <a:bodyPr/>
                    <a:lstStyle/>
                    <a:p>
                      <a:pPr algn="ctr"/>
                      <a:r>
                        <a:rPr lang="sv-SE" sz="700" b="1" strike="noStrike" dirty="0">
                          <a:effectLst>
                            <a:outerShdw blurRad="38100" dist="38100" dir="2700000" algn="tl">
                              <a:srgbClr val="000000">
                                <a:alpha val="43137"/>
                              </a:srgbClr>
                            </a:outerShdw>
                          </a:effectLst>
                        </a:rPr>
                        <a:t>INCLUDES</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00000"/>
                        </a:lnSpc>
                        <a:spcBef>
                          <a:spcPts val="0"/>
                        </a:spcBef>
                        <a:spcAft>
                          <a:spcPts val="0"/>
                        </a:spcAft>
                        <a:buFontTx/>
                        <a:buNone/>
                      </a:pPr>
                      <a:r>
                        <a:rPr lang="sv-SE" sz="600" i="0" kern="1200" dirty="0" err="1">
                          <a:solidFill>
                            <a:schemeClr val="dk1"/>
                          </a:solidFill>
                          <a:effectLst/>
                          <a:latin typeface="+mn-lt"/>
                          <a:ea typeface="+mn-ea"/>
                          <a:cs typeface="+mn-cs"/>
                        </a:rPr>
                        <a:t>Includes</a:t>
                      </a:r>
                      <a:r>
                        <a:rPr lang="sv-SE" sz="600" i="0" kern="1200" dirty="0">
                          <a:solidFill>
                            <a:schemeClr val="dk1"/>
                          </a:solidFill>
                          <a:effectLst/>
                          <a:latin typeface="+mn-lt"/>
                          <a:ea typeface="+mn-ea"/>
                          <a:cs typeface="+mn-cs"/>
                        </a:rPr>
                        <a:t>: </a:t>
                      </a:r>
                      <a:r>
                        <a:rPr lang="sv-SE" sz="600" b="1" i="0" kern="1200" dirty="0">
                          <a:solidFill>
                            <a:schemeClr val="dk1"/>
                          </a:solidFill>
                          <a:effectLst/>
                          <a:latin typeface="+mn-lt"/>
                          <a:ea typeface="+mn-ea"/>
                          <a:cs typeface="+mn-cs"/>
                        </a:rPr>
                        <a:t>General Business </a:t>
                      </a:r>
                      <a:r>
                        <a:rPr lang="sv-SE" sz="600" b="1" i="0" kern="1200" dirty="0" err="1">
                          <a:solidFill>
                            <a:schemeClr val="dk1"/>
                          </a:solidFill>
                          <a:effectLst/>
                          <a:latin typeface="+mn-lt"/>
                          <a:ea typeface="+mn-ea"/>
                          <a:cs typeface="+mn-cs"/>
                        </a:rPr>
                        <a:t>Quality</a:t>
                      </a:r>
                      <a:r>
                        <a:rPr lang="sv-SE" sz="600" b="1" i="0" kern="1200" dirty="0">
                          <a:solidFill>
                            <a:schemeClr val="dk1"/>
                          </a:solidFill>
                          <a:effectLst/>
                          <a:latin typeface="+mn-lt"/>
                          <a:ea typeface="+mn-ea"/>
                          <a:cs typeface="+mn-cs"/>
                        </a:rPr>
                        <a:t> Management   </a:t>
                      </a:r>
                      <a:r>
                        <a:rPr lang="sv-SE" sz="600" i="0" kern="1200" dirty="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FontTx/>
                        <a:buNone/>
                      </a:pPr>
                      <a:r>
                        <a:rPr lang="sv-SE" sz="600" b="1" i="0" kern="1200" dirty="0">
                          <a:solidFill>
                            <a:schemeClr val="dk1"/>
                          </a:solidFill>
                          <a:effectLst/>
                          <a:latin typeface="+mn-lt"/>
                          <a:ea typeface="+mn-ea"/>
                          <a:cs typeface="+mn-cs"/>
                        </a:rPr>
                        <a:t>                </a:t>
                      </a:r>
                      <a:r>
                        <a:rPr lang="en-US" sz="600" b="1" i="0" kern="1200" dirty="0">
                          <a:solidFill>
                            <a:schemeClr val="dk1"/>
                          </a:solidFill>
                          <a:effectLst/>
                          <a:latin typeface="+mn-lt"/>
                          <a:ea typeface="+mn-ea"/>
                          <a:cs typeface="+mn-cs"/>
                        </a:rPr>
                        <a:t>HOS and HWW                 </a:t>
                      </a:r>
                    </a:p>
                    <a:p>
                      <a:pPr marL="0" marR="0" lvl="0" indent="0" algn="l" defTabSz="914400" rtl="0" eaLnBrk="1" fontAlgn="auto" latinLnBrk="0" hangingPunct="1">
                        <a:lnSpc>
                          <a:spcPct val="100000"/>
                        </a:lnSpc>
                        <a:spcBef>
                          <a:spcPts val="0"/>
                        </a:spcBef>
                        <a:spcAft>
                          <a:spcPts val="0"/>
                        </a:spcAft>
                        <a:buFontTx/>
                        <a:buNone/>
                      </a:pPr>
                      <a:r>
                        <a:rPr lang="en-US" sz="600" b="1" i="0" kern="1200" dirty="0">
                          <a:solidFill>
                            <a:schemeClr val="dk1"/>
                          </a:solidFill>
                          <a:effectLst/>
                          <a:latin typeface="+mn-lt"/>
                          <a:ea typeface="+mn-ea"/>
                          <a:cs typeface="+mn-cs"/>
                        </a:rPr>
                        <a:t>                Internal Audit / Internal Control</a:t>
                      </a:r>
                    </a:p>
                    <a:p>
                      <a:pPr marL="0" marR="0" lvl="0" indent="0" algn="l" defTabSz="914400" rtl="0" eaLnBrk="1" fontAlgn="auto" latinLnBrk="0" hangingPunct="1">
                        <a:lnSpc>
                          <a:spcPct val="100000"/>
                        </a:lnSpc>
                        <a:spcBef>
                          <a:spcPts val="0"/>
                        </a:spcBef>
                        <a:spcAft>
                          <a:spcPts val="0"/>
                        </a:spcAft>
                        <a:buFontTx/>
                        <a:buNone/>
                      </a:pPr>
                      <a:r>
                        <a:rPr lang="en-US" sz="600" b="1" i="0" kern="1200" dirty="0">
                          <a:solidFill>
                            <a:schemeClr val="dk1"/>
                          </a:solidFill>
                          <a:effectLst/>
                          <a:latin typeface="+mn-lt"/>
                          <a:ea typeface="+mn-ea"/>
                          <a:cs typeface="+mn-cs"/>
                        </a:rPr>
                        <a:t>                Operations Improvement (SCM) </a:t>
                      </a:r>
                    </a:p>
                    <a:p>
                      <a:pPr marL="0" marR="0" lvl="0" indent="0" algn="l" defTabSz="914400" rtl="0" eaLnBrk="1" fontAlgn="auto" latinLnBrk="0" hangingPunct="1">
                        <a:lnSpc>
                          <a:spcPct val="100000"/>
                        </a:lnSpc>
                        <a:spcBef>
                          <a:spcPts val="0"/>
                        </a:spcBef>
                        <a:spcAft>
                          <a:spcPts val="0"/>
                        </a:spcAft>
                        <a:buFontTx/>
                        <a:buNone/>
                      </a:pPr>
                      <a:r>
                        <a:rPr lang="en-US" sz="600" b="1" i="0" kern="1200" dirty="0">
                          <a:solidFill>
                            <a:schemeClr val="dk1"/>
                          </a:solidFill>
                          <a:effectLst/>
                          <a:latin typeface="+mn-lt"/>
                          <a:ea typeface="+mn-ea"/>
                          <a:cs typeface="+mn-cs"/>
                        </a:rPr>
                        <a:t>                Process Engineer  </a:t>
                      </a:r>
                      <a:endParaRPr lang="en-US" sz="600" i="0" kern="1200" dirty="0">
                        <a:solidFill>
                          <a:schemeClr val="dk1"/>
                        </a:solidFill>
                        <a:effectLst/>
                        <a:latin typeface="+mn-lt"/>
                        <a:ea typeface="+mn-ea"/>
                        <a:cs typeface="+mn-cs"/>
                      </a:endParaRPr>
                    </a:p>
                  </a:txBody>
                  <a:tcPr anchor="ctr"/>
                </a:tc>
                <a:tc>
                  <a:txBody>
                    <a:bodyPr/>
                    <a:lstStyle/>
                    <a:p>
                      <a:pPr marL="0" algn="l" defTabSz="914400" rtl="0" eaLnBrk="1" latinLnBrk="0" hangingPunct="1">
                        <a:lnSpc>
                          <a:spcPct val="100000"/>
                        </a:lnSpc>
                      </a:pPr>
                      <a:endParaRPr lang="en-US" sz="600" i="0" kern="1200" dirty="0">
                        <a:solidFill>
                          <a:schemeClr val="dk1"/>
                        </a:solidFill>
                        <a:effectLst/>
                        <a:latin typeface="+mn-lt"/>
                        <a:ea typeface="+mn-ea"/>
                        <a:cs typeface="+mn-cs"/>
                      </a:endParaRPr>
                    </a:p>
                  </a:txBody>
                  <a:tcPr anchor="ctr"/>
                </a:tc>
                <a:tc>
                  <a:txBody>
                    <a:bodyPr/>
                    <a:lstStyle/>
                    <a:p>
                      <a:pPr marL="0" lvl="0" algn="l" defTabSz="914400" rtl="0" eaLnBrk="1" latinLnBrk="0" hangingPunct="1">
                        <a:lnSpc>
                          <a:spcPct val="100000"/>
                        </a:lnSpc>
                        <a:spcBef>
                          <a:spcPts val="0"/>
                        </a:spcBef>
                        <a:spcAft>
                          <a:spcPts val="0"/>
                        </a:spcAft>
                        <a:buNone/>
                      </a:pPr>
                      <a:r>
                        <a:rPr lang="sv-SE" sz="600" i="0" kern="1200" noProof="0" dirty="0">
                          <a:solidFill>
                            <a:schemeClr val="dk1"/>
                          </a:solidFill>
                          <a:effectLst/>
                          <a:latin typeface="+mn-lt"/>
                          <a:ea typeface="+mn-ea"/>
                          <a:cs typeface="+mn-cs"/>
                        </a:rPr>
                        <a:t>SQP and SQA</a:t>
                      </a:r>
                      <a:endParaRPr lang="en-US" sz="600" i="0" kern="1200" noProof="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517942">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t>Positions in this job family are responsible for identifying, planning, and implementing quality initiatives in all areas of the business such that the organization's top/bottom line is impacted through improved productivity, utilization, technology intervention, etc. Activities include: </a:t>
                      </a:r>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identifying, analyzing and improving existing processes within the organization to meet goals (typically utilizing Lean, Six Sigma and/or TQM principles);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Identifying, planning and implementing process improvements to reduce costs, defects/errors, rework etc.;</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Introducing new methods and processes to improve product/service quality and customer satisfaction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Promoting and sharing best practices that sustain business process improvement across the organization;</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Break down overall sustainability targets to tangible targets and actions and implement decided actions. Ensure that suppliers are following HQ's compliance directives.</a:t>
                      </a:r>
                    </a:p>
                  </a:txBody>
                  <a:tcPr/>
                </a:tc>
                <a:tc>
                  <a:txBody>
                    <a:bodyPr/>
                    <a:lstStyle/>
                    <a:p>
                      <a:pPr lvl="0">
                        <a:buNone/>
                      </a:pPr>
                      <a:r>
                        <a:rPr lang="en-US" sz="700" b="0" i="0" u="none" strike="noStrike" noProof="0" dirty="0">
                          <a:latin typeface="Arial"/>
                        </a:rPr>
                        <a:t>Positions in this job family are responsible for the quality of manufacturing processes and product outputs. Activities include:</a:t>
                      </a:r>
                      <a:endParaRPr lang="en-US" sz="700" dirty="0"/>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Leading the development of quality objectives, implementing and monitoring quality measurement methodologies, and leading the organization through national or industry quality certification processes;</a:t>
                      </a:r>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Defining and specifying activities, processes and standards to fulfill the quality requirements for a service or manufactured material, component or product;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Auditing, monitoring and determining the quality of processes or outputs, either against defined internal and/or regulatory standards, including assuring quality compliance with corporate/customer requirements and report deviations. </a:t>
                      </a:r>
                    </a:p>
                  </a:txBody>
                  <a:tcPr/>
                </a:tc>
                <a:tc>
                  <a:txBody>
                    <a:bodyPr/>
                    <a:lstStyle/>
                    <a:p>
                      <a:pPr marL="0" lvl="0" indent="0" algn="l">
                        <a:lnSpc>
                          <a:spcPct val="100000"/>
                        </a:lnSpc>
                        <a:buNone/>
                      </a:pPr>
                      <a:r>
                        <a:rPr lang="en-US" sz="700" b="0" i="0" u="none" strike="noStrike" noProof="0" dirty="0">
                          <a:solidFill>
                            <a:schemeClr val="dk1"/>
                          </a:solidFill>
                          <a:latin typeface="Arial"/>
                        </a:rPr>
                        <a:t>Positions in this job family are responsible for identifying, coaching, and managing suppliers according to organizational quality standards and policies. Activities include: </a:t>
                      </a:r>
                      <a:endParaRPr lang="en-US" sz="700" b="0" i="0" u="none" strike="noStrike" noProof="0" dirty="0">
                        <a:latin typeface="Arial"/>
                      </a:endParaRPr>
                    </a:p>
                    <a:p>
                      <a:pPr marL="0" lvl="0" indent="0" algn="l">
                        <a:lnSpc>
                          <a:spcPct val="100000"/>
                        </a:lnSpc>
                        <a:buNone/>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Coaching and managing suppliers according to organizational quality standards and policies;</a:t>
                      </a:r>
                      <a:endParaRPr lang="en-US" sz="700" b="0" i="0" u="none" strike="noStrike" noProof="0" dirty="0">
                        <a:latin typeface="Arial"/>
                      </a:endParaRPr>
                    </a:p>
                    <a:p>
                      <a:pPr marL="171450" lvl="0" indent="-171450" algn="l">
                        <a:lnSpc>
                          <a:spcPct val="100000"/>
                        </a:lnSpc>
                        <a:buFont typeface="Arial,Sans-Serif"/>
                        <a:buChar char="•"/>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Conducting audits to ensure compliance with organizational and applicable government standards;</a:t>
                      </a:r>
                      <a:endParaRPr lang="en-US" sz="700" b="0" i="0" u="none" strike="noStrike" noProof="0" dirty="0">
                        <a:latin typeface="Arial"/>
                      </a:endParaRPr>
                    </a:p>
                    <a:p>
                      <a:pPr marL="171450" lvl="0" indent="-171450" algn="l">
                        <a:lnSpc>
                          <a:spcPct val="100000"/>
                        </a:lnSpc>
                        <a:buFont typeface="Arial,Sans-Serif"/>
                        <a:buChar char="•"/>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Negotiating service level agreements, performance/quality metrics and ensuring contractual obligations are met;</a:t>
                      </a:r>
                      <a:endParaRPr lang="en-US" sz="700" b="0" i="0" u="none" strike="noStrike" noProof="0" dirty="0">
                        <a:latin typeface="Arial"/>
                      </a:endParaRPr>
                    </a:p>
                    <a:p>
                      <a:pPr marL="171450" lvl="0" indent="-171450" algn="l">
                        <a:lnSpc>
                          <a:spcPct val="100000"/>
                        </a:lnSpc>
                        <a:buFont typeface="Arial,Sans-Serif"/>
                        <a:buChar char="•"/>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Resolving supplier problems related to quality performance and service level and identifying and certifying alternative suppliers to mitigate supply disruption risks.</a:t>
                      </a:r>
                      <a:endParaRPr lang="en-US" sz="700" b="0" i="0" u="none" strike="noStrike" noProof="0" dirty="0">
                        <a:latin typeface="Arial"/>
                      </a:endParaRPr>
                    </a:p>
                  </a:txBody>
                  <a:tcPr/>
                </a:tc>
                <a:extLst>
                  <a:ext uri="{0D108BD9-81ED-4DB2-BD59-A6C34878D82A}">
                    <a16:rowId xmlns:a16="http://schemas.microsoft.com/office/drawing/2014/main" val="2063658522"/>
                  </a:ext>
                </a:extLst>
              </a:tr>
            </a:tbl>
          </a:graphicData>
        </a:graphic>
      </p:graphicFrame>
      <p:sp>
        <p:nvSpPr>
          <p:cNvPr id="9" name="Rectangle 8">
            <a:extLst>
              <a:ext uri="{FF2B5EF4-FFF2-40B4-BE49-F238E27FC236}">
                <a16:creationId xmlns:a16="http://schemas.microsoft.com/office/drawing/2014/main" id="{3C7AD2E4-8191-41E5-870D-DA14C3D78500}"/>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solidFill>
                  <a:schemeClr val="tx1"/>
                </a:solidFill>
              </a:rPr>
              <a:t>Product Compliance -&gt; goes in R&amp;D</a:t>
            </a:r>
            <a:endParaRPr lang="en-US" sz="800" dirty="0">
              <a:solidFill>
                <a:schemeClr val="tx1"/>
              </a:solidFill>
            </a:endParaRPr>
          </a:p>
        </p:txBody>
      </p:sp>
      <p:sp>
        <p:nvSpPr>
          <p:cNvPr id="10" name="Rectangle 9">
            <a:extLst>
              <a:ext uri="{FF2B5EF4-FFF2-40B4-BE49-F238E27FC236}">
                <a16:creationId xmlns:a16="http://schemas.microsoft.com/office/drawing/2014/main" id="{73314083-9EA5-4A58-A2E1-69382473F1D1}"/>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133000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GENERAL MANAGEMENT</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AD0CD69B-066D-4F41-BCFD-175E94A329D9}"/>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err="1">
                <a:cs typeface="Arial" pitchFamily="34" charset="0"/>
              </a:rPr>
              <a:t>Sustainability</a:t>
            </a:r>
            <a:r>
              <a:rPr lang="sv-SE" sz="800" dirty="0">
                <a:cs typeface="Arial" pitchFamily="34" charset="0"/>
              </a:rPr>
              <a:t> goes </a:t>
            </a:r>
            <a:r>
              <a:rPr lang="sv-SE" sz="800" dirty="0" err="1">
                <a:cs typeface="Arial" pitchFamily="34" charset="0"/>
              </a:rPr>
              <a:t>into</a:t>
            </a:r>
            <a:r>
              <a:rPr lang="sv-SE" sz="800" dirty="0">
                <a:cs typeface="Arial" pitchFamily="34" charset="0"/>
              </a:rPr>
              <a:t> EHS &amp; </a:t>
            </a:r>
            <a:r>
              <a:rPr lang="sv-SE" sz="800" dirty="0" err="1">
                <a:cs typeface="Arial" pitchFamily="34" charset="0"/>
              </a:rPr>
              <a:t>Sustainability</a:t>
            </a:r>
            <a:endParaRPr lang="en-US" sz="800" dirty="0">
              <a:cs typeface="Arial" pitchFamily="34" charset="0"/>
            </a:endParaRPr>
          </a:p>
        </p:txBody>
      </p:sp>
      <p:sp>
        <p:nvSpPr>
          <p:cNvPr id="7" name="Rectangle 6">
            <a:extLst>
              <a:ext uri="{FF2B5EF4-FFF2-40B4-BE49-F238E27FC236}">
                <a16:creationId xmlns:a16="http://schemas.microsoft.com/office/drawing/2014/main" id="{60095B85-47DB-4C9D-A02A-D6C93CA4FFEC}"/>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67B1DA96-2503-4B71-9891-977FC5C55BD8}"/>
              </a:ext>
            </a:extLst>
          </p:cNvPr>
          <p:cNvGraphicFramePr>
            <a:graphicFrameLocks/>
          </p:cNvGraphicFramePr>
          <p:nvPr>
            <p:extLst>
              <p:ext uri="{D42A27DB-BD31-4B8C-83A1-F6EECF244321}">
                <p14:modId xmlns:p14="http://schemas.microsoft.com/office/powerpoint/2010/main" val="3732688147"/>
              </p:ext>
            </p:extLst>
          </p:nvPr>
        </p:nvGraphicFramePr>
        <p:xfrm>
          <a:off x="0" y="662714"/>
          <a:ext cx="9144003" cy="4427030"/>
        </p:xfrm>
        <a:graphic>
          <a:graphicData uri="http://schemas.openxmlformats.org/drawingml/2006/table">
            <a:tbl>
              <a:tblPr firstRow="1" bandRow="1">
                <a:tableStyleId>{21E4AEA4-8DFA-4A89-87EB-49C32662AFE0}</a:tableStyleId>
              </a:tblPr>
              <a:tblGrid>
                <a:gridCol w="429318">
                  <a:extLst>
                    <a:ext uri="{9D8B030D-6E8A-4147-A177-3AD203B41FA5}">
                      <a16:colId xmlns:a16="http://schemas.microsoft.com/office/drawing/2014/main" val="1514323199"/>
                    </a:ext>
                  </a:extLst>
                </a:gridCol>
                <a:gridCol w="1742937">
                  <a:extLst>
                    <a:ext uri="{9D8B030D-6E8A-4147-A177-3AD203B41FA5}">
                      <a16:colId xmlns:a16="http://schemas.microsoft.com/office/drawing/2014/main" val="1668383329"/>
                    </a:ext>
                  </a:extLst>
                </a:gridCol>
                <a:gridCol w="1742937">
                  <a:extLst>
                    <a:ext uri="{9D8B030D-6E8A-4147-A177-3AD203B41FA5}">
                      <a16:colId xmlns:a16="http://schemas.microsoft.com/office/drawing/2014/main" val="2271722638"/>
                    </a:ext>
                  </a:extLst>
                </a:gridCol>
                <a:gridCol w="1742937">
                  <a:extLst>
                    <a:ext uri="{9D8B030D-6E8A-4147-A177-3AD203B41FA5}">
                      <a16:colId xmlns:a16="http://schemas.microsoft.com/office/drawing/2014/main" val="740112770"/>
                    </a:ext>
                  </a:extLst>
                </a:gridCol>
                <a:gridCol w="1742937">
                  <a:extLst>
                    <a:ext uri="{9D8B030D-6E8A-4147-A177-3AD203B41FA5}">
                      <a16:colId xmlns:a16="http://schemas.microsoft.com/office/drawing/2014/main" val="3268645701"/>
                    </a:ext>
                  </a:extLst>
                </a:gridCol>
                <a:gridCol w="1742937">
                  <a:extLst>
                    <a:ext uri="{9D8B030D-6E8A-4147-A177-3AD203B41FA5}">
                      <a16:colId xmlns:a16="http://schemas.microsoft.com/office/drawing/2014/main" val="1698085624"/>
                    </a:ext>
                  </a:extLst>
                </a:gridCol>
              </a:tblGrid>
              <a:tr h="189962">
                <a:tc gridSpan="6">
                  <a:txBody>
                    <a:bodyPr/>
                    <a:lstStyle/>
                    <a:p>
                      <a:pPr algn="ctr"/>
                      <a:r>
                        <a:rPr lang="sv-SE" sz="1000" dirty="0"/>
                        <a:t>Job </a:t>
                      </a:r>
                      <a:r>
                        <a:rPr lang="sv-SE" sz="1000" dirty="0" err="1"/>
                        <a:t>Family</a:t>
                      </a:r>
                      <a:r>
                        <a:rPr lang="sv-SE" sz="1000" dirty="0"/>
                        <a:t> Group GENERAL MANAGEMENT</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511122164"/>
                  </a:ext>
                </a:extLst>
              </a:tr>
              <a:tr h="403670">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5">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600" dirty="0"/>
                        <a:t>Positions in this job family group are responsible for assuring efficient, profitable, safe and sustainable general management of the organization, supporting the Company’s ongoing business and strategy development, Corporate affairs communication, Health &amp; Safety and sustainability strategies as well as being responsible for general administration of the building and support to the management. Activities include fulfilling the organization’s operational and financial goals; drive the M&amp;A agenda and strategy implementation; internal and external communication, ensuring safe and sustainable operations as well as providing administrative support and ensure efficient operation of the organization’s facilities. </a:t>
                      </a:r>
                    </a:p>
                  </a:txBody>
                  <a:tcP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458577114"/>
                  </a:ext>
                </a:extLst>
              </a:tr>
              <a:tr h="0">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GENERAL MANAGEMENT</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52400946"/>
                  </a:ext>
                </a:extLst>
              </a:tr>
              <a:tr h="166217">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en-US" sz="800" b="1" dirty="0">
                          <a:solidFill>
                            <a:schemeClr val="bg1"/>
                          </a:solidFill>
                        </a:rPr>
                        <a:t>Organizational Management</a:t>
                      </a:r>
                    </a:p>
                  </a:txBody>
                  <a:tcPr anchor="ctr">
                    <a:solidFill>
                      <a:srgbClr val="647AB8"/>
                    </a:solidFill>
                  </a:tcPr>
                </a:tc>
                <a:tc>
                  <a:txBody>
                    <a:bodyPr/>
                    <a:lstStyle/>
                    <a:p>
                      <a:pPr algn="ctr"/>
                      <a:r>
                        <a:rPr lang="sv-SE" sz="800" b="1" dirty="0">
                          <a:solidFill>
                            <a:schemeClr val="bg1"/>
                          </a:solidFill>
                        </a:rPr>
                        <a:t>Business Development</a:t>
                      </a:r>
                      <a:endParaRPr lang="en-US" sz="800" b="1" dirty="0">
                        <a:solidFill>
                          <a:schemeClr val="bg1"/>
                        </a:solidFill>
                      </a:endParaRPr>
                    </a:p>
                  </a:txBody>
                  <a:tcPr anchor="ctr">
                    <a:solidFill>
                      <a:srgbClr val="647AB8"/>
                    </a:solidFill>
                  </a:tcPr>
                </a:tc>
                <a:tc>
                  <a:txBody>
                    <a:bodyPr/>
                    <a:lstStyle/>
                    <a:p>
                      <a:pPr marL="0" lvl="0" algn="ctr" defTabSz="914400" rtl="0" eaLnBrk="1" latinLnBrk="0" hangingPunct="1">
                        <a:lnSpc>
                          <a:spcPct val="100000"/>
                        </a:lnSpc>
                        <a:spcBef>
                          <a:spcPts val="0"/>
                        </a:spcBef>
                        <a:spcAft>
                          <a:spcPts val="0"/>
                        </a:spcAft>
                        <a:buNone/>
                      </a:pPr>
                      <a:r>
                        <a:rPr lang="sv-SE" sz="800" b="1" kern="1200" noProof="0" dirty="0">
                          <a:solidFill>
                            <a:schemeClr val="bg1"/>
                          </a:solidFill>
                          <a:latin typeface="+mn-lt"/>
                          <a:ea typeface="+mn-ea"/>
                          <a:cs typeface="+mn-cs"/>
                        </a:rPr>
                        <a:t>EHS &amp; </a:t>
                      </a:r>
                      <a:r>
                        <a:rPr lang="sv-SE" sz="800" b="1" kern="1200" noProof="0" dirty="0" err="1">
                          <a:solidFill>
                            <a:schemeClr val="bg1"/>
                          </a:solidFill>
                          <a:latin typeface="+mn-lt"/>
                          <a:ea typeface="+mn-ea"/>
                          <a:cs typeface="+mn-cs"/>
                        </a:rPr>
                        <a:t>Sustainability</a:t>
                      </a:r>
                      <a:endParaRPr lang="sv-SE" sz="800" b="1" kern="1200" noProof="0" dirty="0">
                        <a:solidFill>
                          <a:schemeClr val="bg1"/>
                        </a:solidFill>
                        <a:latin typeface="+mn-lt"/>
                        <a:ea typeface="+mn-ea"/>
                        <a:cs typeface="+mn-cs"/>
                      </a:endParaRPr>
                    </a:p>
                  </a:txBody>
                  <a:tcPr anchor="ctr">
                    <a:solidFill>
                      <a:srgbClr val="647AB8"/>
                    </a:solidFill>
                  </a:tcPr>
                </a:tc>
                <a:tc>
                  <a:txBody>
                    <a:bodyPr/>
                    <a:lstStyle/>
                    <a:p>
                      <a:pPr marL="0" lvl="0" algn="ctr" defTabSz="914400" rtl="0" eaLnBrk="1" latinLnBrk="0" hangingPunct="1">
                        <a:lnSpc>
                          <a:spcPct val="100000"/>
                        </a:lnSpc>
                        <a:spcBef>
                          <a:spcPts val="0"/>
                        </a:spcBef>
                        <a:spcAft>
                          <a:spcPts val="0"/>
                        </a:spcAft>
                        <a:buNone/>
                      </a:pPr>
                      <a:r>
                        <a:rPr lang="sv-SE" sz="800" b="1" kern="1200" noProof="0" dirty="0">
                          <a:solidFill>
                            <a:schemeClr val="bg1"/>
                          </a:solidFill>
                          <a:latin typeface="+mn-lt"/>
                          <a:ea typeface="+mn-ea"/>
                          <a:cs typeface="+mn-cs"/>
                        </a:rPr>
                        <a:t>Corporate Communication</a:t>
                      </a:r>
                    </a:p>
                  </a:txBody>
                  <a:tcPr anchor="ctr">
                    <a:solidFill>
                      <a:srgbClr val="647AB8"/>
                    </a:solidFill>
                  </a:tcPr>
                </a:tc>
                <a:tc>
                  <a:txBody>
                    <a:bodyPr/>
                    <a:lstStyle/>
                    <a:p>
                      <a:pPr algn="ctr"/>
                      <a:r>
                        <a:rPr lang="en-US" sz="800" b="1" dirty="0">
                          <a:solidFill>
                            <a:schemeClr val="bg1"/>
                          </a:solidFill>
                        </a:rPr>
                        <a:t>General Administration</a:t>
                      </a:r>
                    </a:p>
                  </a:txBody>
                  <a:tcPr anchor="ctr">
                    <a:solidFill>
                      <a:srgbClr val="647AB8"/>
                    </a:solidFill>
                  </a:tcPr>
                </a:tc>
                <a:extLst>
                  <a:ext uri="{0D108BD9-81ED-4DB2-BD59-A6C34878D82A}">
                    <a16:rowId xmlns:a16="http://schemas.microsoft.com/office/drawing/2014/main" val="4196729402"/>
                  </a:ext>
                </a:extLst>
              </a:tr>
              <a:tr h="202253">
                <a:tc>
                  <a:txBody>
                    <a:bodyPr/>
                    <a:lstStyle/>
                    <a:p>
                      <a:pPr algn="ctr"/>
                      <a:endParaRPr lang="en-US" sz="600" b="1" strike="noStrike" dirty="0">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500" i="0" kern="1200" dirty="0">
                          <a:solidFill>
                            <a:schemeClr val="dk1"/>
                          </a:solidFill>
                          <a:effectLst/>
                          <a:latin typeface="+mn-lt"/>
                          <a:ea typeface="+mn-ea"/>
                          <a:cs typeface="+mn-cs"/>
                        </a:rPr>
                        <a:t>General managers, business managers, country managers</a:t>
                      </a:r>
                    </a:p>
                  </a:txBody>
                  <a:tcPr marL="0" marR="0" marT="0" marB="0"/>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endParaRPr lang="en-US" sz="500" i="0" kern="1200" dirty="0">
                        <a:solidFill>
                          <a:schemeClr val="dk1"/>
                        </a:solidFill>
                        <a:latin typeface="+mn-lt"/>
                        <a:ea typeface="+mn-ea"/>
                        <a:cs typeface="+mn-cs"/>
                      </a:endParaRPr>
                    </a:p>
                  </a:txBody>
                  <a:tcPr marR="0" marT="0" marB="0"/>
                </a:tc>
                <a:tc>
                  <a:txBody>
                    <a:bodyPr/>
                    <a:lstStyle/>
                    <a:p>
                      <a:pPr marL="0" marR="0" lvl="0" indent="0" algn="l" defTabSz="914400" rtl="0" eaLnBrk="1" fontAlgn="auto" latinLnBrk="0" hangingPunct="1">
                        <a:lnSpc>
                          <a:spcPct val="100000"/>
                        </a:lnSpc>
                        <a:spcBef>
                          <a:spcPts val="0"/>
                        </a:spcBef>
                        <a:spcAft>
                          <a:spcPts val="0"/>
                        </a:spcAft>
                        <a:buFontTx/>
                        <a:buNone/>
                      </a:pPr>
                      <a:r>
                        <a:rPr lang="sv-SE" sz="500" i="0" kern="1200">
                          <a:solidFill>
                            <a:schemeClr val="dk1"/>
                          </a:solidFill>
                          <a:effectLst/>
                          <a:latin typeface="+mn-lt"/>
                          <a:ea typeface="+mn-ea"/>
                          <a:cs typeface="+mn-cs"/>
                        </a:rPr>
                        <a:t>Includes Sustainability</a:t>
                      </a:r>
                    </a:p>
                    <a:p>
                      <a:pPr marL="0" marR="0" lvl="0" indent="0" algn="l" defTabSz="914400" rtl="0" eaLnBrk="1" fontAlgn="auto" latinLnBrk="0" hangingPunct="1">
                        <a:lnSpc>
                          <a:spcPct val="100000"/>
                        </a:lnSpc>
                        <a:spcBef>
                          <a:spcPts val="0"/>
                        </a:spcBef>
                        <a:spcAft>
                          <a:spcPts val="0"/>
                        </a:spcAft>
                        <a:buFontTx/>
                        <a:buNone/>
                      </a:pPr>
                      <a:r>
                        <a:rPr lang="sv-SE" sz="500" i="0" kern="1200">
                          <a:solidFill>
                            <a:schemeClr val="dk1"/>
                          </a:solidFill>
                          <a:effectLst/>
                          <a:latin typeface="+mn-lt"/>
                          <a:ea typeface="+mn-ea"/>
                          <a:cs typeface="+mn-cs"/>
                        </a:rPr>
                        <a:t>Includes Environment, Health &amp; Safety </a:t>
                      </a:r>
                      <a:endParaRPr lang="en-US" sz="5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FontTx/>
                        <a:buNone/>
                      </a:pPr>
                      <a:endParaRPr lang="en-US" sz="5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500" i="0" kern="1200" noProof="0" dirty="0">
                          <a:solidFill>
                            <a:schemeClr val="dk1"/>
                          </a:solidFill>
                          <a:effectLst/>
                          <a:latin typeface="+mn-lt"/>
                          <a:ea typeface="+mn-ea"/>
                          <a:cs typeface="+mn-cs"/>
                        </a:rPr>
                        <a:t>Office Manager / Receptionist , personal assistants, </a:t>
                      </a:r>
                    </a:p>
                  </a:txBody>
                  <a:tcPr/>
                </a:tc>
                <a:extLst>
                  <a:ext uri="{0D108BD9-81ED-4DB2-BD59-A6C34878D82A}">
                    <a16:rowId xmlns:a16="http://schemas.microsoft.com/office/drawing/2014/main" val="1234675072"/>
                  </a:ext>
                </a:extLst>
              </a:tr>
              <a:tr h="2564490">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600" b="0" i="0" u="none" strike="noStrike" kern="1200" dirty="0">
                        <a:solidFill>
                          <a:schemeClr val="dk1"/>
                        </a:solidFill>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600" b="0" i="0" u="none" strike="noStrike" kern="1200" dirty="0">
                          <a:solidFill>
                            <a:schemeClr val="dk1"/>
                          </a:solidFill>
                          <a:latin typeface="Arial"/>
                          <a:ea typeface="+mn-ea"/>
                          <a:cs typeface="+mn-cs"/>
                        </a:rPr>
                        <a:t>Positions in this job family are responsible for achieving the organization's operational and financial goals. They control, direct and participate in the activities of the organization directly or through a hierarchy of managers and supervisors. Activities include: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Responsible for all or several aspects of the business unit or organization, including strategy and strategy implementation, daily operations, administrative functions and finances; </a:t>
                      </a:r>
                      <a:endParaRPr lang="sv-SE" sz="600" b="0" i="0" u="none" strike="noStrike" kern="1200" dirty="0">
                        <a:solidFill>
                          <a:schemeClr val="dk1"/>
                        </a:solidFill>
                        <a:latin typeface="Arial"/>
                        <a:ea typeface="+mn-ea"/>
                        <a:cs typeface="+mn-cs"/>
                      </a:endParaRPr>
                    </a:p>
                    <a:p>
                      <a:pPr algn="l" defTabSz="914400" rtl="0" eaLnBrk="1" latinLnBrk="0" hangingPunct="1"/>
                      <a:r>
                        <a:rPr lang="en-US" sz="600" b="0" i="0" u="none" strike="noStrike" kern="1200" dirty="0">
                          <a:solidFill>
                            <a:schemeClr val="dk1"/>
                          </a:solidFill>
                          <a:latin typeface="Arial"/>
                          <a:ea typeface="+mn-ea"/>
                          <a:cs typeface="+mn-cs"/>
                        </a:rPr>
                        <a:t> </a:t>
                      </a:r>
                      <a:endParaRPr lang="sv-SE"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Responsible for revenue generation and controlling of costs within area of responsibility (P&amp;L);</a:t>
                      </a:r>
                      <a:endParaRPr lang="sv-SE" sz="600" b="0" i="0" u="none" strike="noStrike" kern="1200" dirty="0">
                        <a:solidFill>
                          <a:schemeClr val="dk1"/>
                        </a:solidFill>
                        <a:latin typeface="Arial"/>
                        <a:ea typeface="+mn-ea"/>
                        <a:cs typeface="+mn-cs"/>
                      </a:endParaRPr>
                    </a:p>
                    <a:p>
                      <a:pPr algn="l" defTabSz="914400" rtl="0" eaLnBrk="1" latinLnBrk="0" hangingPunct="1"/>
                      <a:r>
                        <a:rPr lang="en-US" sz="600" b="0" i="0" u="none" strike="noStrike" kern="1200" dirty="0">
                          <a:solidFill>
                            <a:schemeClr val="dk1"/>
                          </a:solidFill>
                          <a:latin typeface="Arial"/>
                          <a:ea typeface="+mn-ea"/>
                          <a:cs typeface="+mn-cs"/>
                        </a:rPr>
                        <a:t> </a:t>
                      </a:r>
                      <a:endParaRPr lang="sv-SE"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Responsible for effective planning, delegating, coordinating, organizing, decision making and allocation of resources for the organization; </a:t>
                      </a:r>
                      <a:endParaRPr lang="sv-SE" sz="600" b="0" i="0" u="none" strike="noStrike" kern="1200" dirty="0">
                        <a:solidFill>
                          <a:schemeClr val="dk1"/>
                        </a:solidFill>
                        <a:latin typeface="Arial"/>
                        <a:ea typeface="+mn-ea"/>
                        <a:cs typeface="+mn-cs"/>
                      </a:endParaRPr>
                    </a:p>
                    <a:p>
                      <a:pPr algn="l" defTabSz="914400" rtl="0" eaLnBrk="1" latinLnBrk="0" hangingPunct="1"/>
                      <a:r>
                        <a:rPr lang="en-US" sz="600" b="0" i="0" u="none" strike="noStrike" kern="1200" dirty="0">
                          <a:solidFill>
                            <a:schemeClr val="dk1"/>
                          </a:solidFill>
                          <a:latin typeface="Arial"/>
                          <a:ea typeface="+mn-ea"/>
                          <a:cs typeface="+mn-cs"/>
                        </a:rPr>
                        <a:t>  </a:t>
                      </a:r>
                      <a:endParaRPr lang="sv-SE"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Ensure overall delivery and quality of the unit’s offerings to external and internal customers. </a:t>
                      </a:r>
                      <a:endParaRPr lang="sv-SE" sz="600" b="0" i="0" u="none" strike="noStrike" kern="1200" dirty="0">
                        <a:solidFill>
                          <a:schemeClr val="dk1"/>
                        </a:solidFill>
                        <a:latin typeface="Arial"/>
                        <a:ea typeface="+mn-ea"/>
                        <a:cs typeface="+mn-cs"/>
                      </a:endParaRPr>
                    </a:p>
                    <a:p>
                      <a:pPr lvl="0" algn="l" defTabSz="914400" rtl="0" eaLnBrk="1" fontAlgn="t" latinLnBrk="0" hangingPunct="1">
                        <a:lnSpc>
                          <a:spcPct val="100000"/>
                        </a:lnSpc>
                        <a:spcBef>
                          <a:spcPts val="0"/>
                        </a:spcBef>
                        <a:spcAft>
                          <a:spcPts val="0"/>
                        </a:spcAft>
                      </a:pPr>
                      <a:endParaRPr lang="en-US" sz="600" b="0" i="0" u="none" strike="noStrike" kern="1200" noProof="0" dirty="0">
                        <a:solidFill>
                          <a:schemeClr val="dk1"/>
                        </a:solidFill>
                        <a:latin typeface="Arial"/>
                        <a:ea typeface="+mn-ea"/>
                        <a:cs typeface="+mn-cs"/>
                      </a:endParaRPr>
                    </a:p>
                  </a:txBody>
                  <a:tcPr marT="0" marB="0"/>
                </a:tc>
                <a:tc>
                  <a:txBody>
                    <a:bodyPr/>
                    <a:lstStyle/>
                    <a:p>
                      <a:pPr lvl="0" algn="l" defTabSz="914400" rtl="0" eaLnBrk="1" latinLnBrk="0" hangingPunct="1">
                        <a:lnSpc>
                          <a:spcPct val="100000"/>
                        </a:lnSpc>
                        <a:spcBef>
                          <a:spcPts val="0"/>
                        </a:spcBef>
                        <a:spcAft>
                          <a:spcPts val="0"/>
                        </a:spcAft>
                        <a:buNone/>
                      </a:pPr>
                      <a:endParaRPr lang="en-US" sz="600" b="0" i="0" u="none" strike="noStrike" kern="1200" noProof="0" dirty="0">
                        <a:solidFill>
                          <a:schemeClr val="dk1"/>
                        </a:solidFill>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i="0" u="none" strike="noStrike" kern="1200" dirty="0">
                          <a:solidFill>
                            <a:schemeClr val="dk1"/>
                          </a:solidFill>
                          <a:latin typeface="Arial"/>
                          <a:ea typeface="+mn-ea"/>
                          <a:cs typeface="+mn-cs"/>
                        </a:rPr>
                        <a:t>Positions in this job family are responsible for supporting the Company’s ongoing business development and transformation. This includes driving strategy implementation, strategic projects and transformation as well as shaping the M&amp;A agenda and manage M&amp;A execution. Activities include: </a:t>
                      </a:r>
                      <a:endParaRPr lang="sv-SE" sz="600" b="0" i="0" u="none" strike="noStrike" kern="1200" dirty="0">
                        <a:solidFill>
                          <a:schemeClr val="dk1"/>
                        </a:solidFill>
                        <a:latin typeface="Arial"/>
                        <a:ea typeface="+mn-ea"/>
                        <a:cs typeface="+mn-cs"/>
                      </a:endParaRPr>
                    </a:p>
                    <a:p>
                      <a:pPr lvl="0" algn="l" defTabSz="914400" rtl="0" eaLnBrk="1" latinLnBrk="0" hangingPunct="1">
                        <a:lnSpc>
                          <a:spcPct val="100000"/>
                        </a:lnSpc>
                        <a:spcBef>
                          <a:spcPts val="0"/>
                        </a:spcBef>
                        <a:spcAft>
                          <a:spcPts val="0"/>
                        </a:spcAft>
                        <a:buNone/>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Drive and support continued strategic development and progress within area of responsibility;</a:t>
                      </a:r>
                    </a:p>
                    <a:p>
                      <a:pPr marL="171450" lvl="0" indent="-171450" algn="l" defTabSz="914400" rtl="0" eaLnBrk="1" latinLnBrk="0" hangingPunct="1">
                        <a:buFont typeface="Arial" panose="020B0604020202020204" pitchFamily="34" charset="0"/>
                        <a:buChar char="•"/>
                      </a:pPr>
                      <a:endParaRPr lang="sv-SE" sz="600" b="0" i="0" u="none" strike="noStrike" kern="120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Oversee and coordinate strategy implementation, transformation programs and division-wide projects. This includes responsibility for building, up-dating and maintaining program infrastructure to drive large transformation projects and following up progress and execution of strategic initiatives;</a:t>
                      </a:r>
                    </a:p>
                    <a:p>
                      <a:pPr marL="171450" lvl="0" indent="-171450" algn="l" defTabSz="914400" rtl="0" eaLnBrk="1" latinLnBrk="0" hangingPunct="1">
                        <a:buFont typeface="Arial" panose="020B0604020202020204" pitchFamily="34" charset="0"/>
                        <a:buChar char="•"/>
                      </a:pPr>
                      <a:endParaRPr lang="en-US" sz="600" b="0" i="0" u="none" strike="noStrike" kern="120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Develop and evolve the M&amp;A agenda within area of responsibility;</a:t>
                      </a:r>
                    </a:p>
                    <a:p>
                      <a:pPr marL="171450" lvl="0" indent="-171450" algn="l" defTabSz="914400" rtl="0" eaLnBrk="1" latinLnBrk="0" hangingPunct="1">
                        <a:buFont typeface="Arial" panose="020B0604020202020204" pitchFamily="34" charset="0"/>
                        <a:buChar char="•"/>
                      </a:pPr>
                      <a:endParaRPr lang="en-US" sz="600" b="0" i="0" u="none" strike="noStrike" kern="120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Lead  M&amp;A activities, including pre- and post-acquisition activities, in collaboration with relevant stakeholders. </a:t>
                      </a:r>
                      <a:endParaRPr lang="sv-SE" sz="600" b="0" i="0" u="none" strike="noStrike" kern="1200" dirty="0">
                        <a:solidFill>
                          <a:schemeClr val="dk1"/>
                        </a:solidFill>
                        <a:latin typeface="Arial"/>
                        <a:ea typeface="+mn-ea"/>
                        <a:cs typeface="+mn-cs"/>
                      </a:endParaRPr>
                    </a:p>
                  </a:txBody>
                  <a:tcPr marT="0" marB="0"/>
                </a:tc>
                <a:tc>
                  <a:txBody>
                    <a:bodyPr/>
                    <a:lstStyle/>
                    <a:p>
                      <a:pPr marL="0" lvl="0" indent="0" algn="l" defTabSz="914400" rtl="0" eaLnBrk="1" latinLnBrk="0" hangingPunct="1">
                        <a:lnSpc>
                          <a:spcPct val="100000"/>
                        </a:lnSpc>
                        <a:spcBef>
                          <a:spcPts val="0"/>
                        </a:spcBef>
                        <a:spcAft>
                          <a:spcPts val="0"/>
                        </a:spcAft>
                        <a:buNone/>
                      </a:pPr>
                      <a:r>
                        <a:rPr lang="en-US" sz="600" b="0" i="0" u="none" strike="noStrike" kern="1200" noProof="0" dirty="0">
                          <a:solidFill>
                            <a:schemeClr val="dk1"/>
                          </a:solidFill>
                          <a:latin typeface="Arial"/>
                          <a:ea typeface="+mn-ea"/>
                          <a:cs typeface="+mn-cs"/>
                        </a:rPr>
                        <a:t>Position in this job family are responsible for preventing accidents and harms and </a:t>
                      </a:r>
                      <a:r>
                        <a:rPr lang="en-US" sz="600" b="0" i="0" u="none" strike="noStrike" kern="1200" noProof="0" dirty="0">
                          <a:solidFill>
                            <a:schemeClr val="dk1"/>
                          </a:solidFill>
                          <a:latin typeface="+mn-lt"/>
                          <a:ea typeface="+mn-ea"/>
                          <a:cs typeface="+mn-cs"/>
                        </a:rPr>
                        <a:t>protect employees, communities, environment, management and the company in general, from possible negative impacts that the company activities could have on environment, health and safety. Activities </a:t>
                      </a:r>
                      <a:r>
                        <a:rPr lang="en-US" sz="600" b="0" i="0" u="none" strike="noStrike" kern="1200" noProof="0" dirty="0">
                          <a:solidFill>
                            <a:schemeClr val="dk1"/>
                          </a:solidFill>
                          <a:latin typeface="Arial"/>
                          <a:ea typeface="+mn-ea"/>
                          <a:cs typeface="+mn-cs"/>
                        </a:rPr>
                        <a:t>include: </a:t>
                      </a:r>
                    </a:p>
                    <a:p>
                      <a:pPr marL="0" lvl="0" indent="0" algn="l" defTabSz="914400" rtl="0" eaLnBrk="1" latinLnBrk="0" hangingPunct="1">
                        <a:lnSpc>
                          <a:spcPct val="100000"/>
                        </a:lnSpc>
                        <a:spcBef>
                          <a:spcPts val="0"/>
                        </a:spcBef>
                        <a:spcAft>
                          <a:spcPts val="0"/>
                        </a:spcAft>
                        <a:buNone/>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00" b="0" i="0" u="none" strike="noStrike" kern="1200" noProof="0" dirty="0">
                          <a:solidFill>
                            <a:schemeClr val="dk1"/>
                          </a:solidFill>
                          <a:latin typeface="Arial"/>
                          <a:ea typeface="+mn-ea"/>
                          <a:cs typeface="+mn-cs"/>
                        </a:rPr>
                        <a:t>Design a safe work environment and create policies for workers to follow that minimize job-related hazards; </a:t>
                      </a:r>
                      <a:endParaRPr lang="en-US" sz="6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00" b="0" i="0" u="none" strike="noStrike" kern="1200" noProof="0" dirty="0">
                          <a:solidFill>
                            <a:schemeClr val="dk1"/>
                          </a:solidFill>
                          <a:latin typeface="Arial"/>
                          <a:ea typeface="+mn-ea"/>
                          <a:cs typeface="+mn-cs"/>
                        </a:rPr>
                        <a:t>Continuously evaluate and inspect equipment, products, facilities and processes. Conduct safety inspections and evaluate the probability and severity of accidents and take measurements to prevent it; </a:t>
                      </a: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Sans-Serif"/>
                        <a:buChar char="•"/>
                      </a:pPr>
                      <a:r>
                        <a:rPr lang="en-US" sz="600" b="0" i="0" u="none" strike="noStrike" kern="1200" noProof="0" dirty="0">
                          <a:solidFill>
                            <a:schemeClr val="dk1"/>
                          </a:solidFill>
                          <a:latin typeface="Arial"/>
                          <a:ea typeface="+mn-ea"/>
                          <a:cs typeface="+mn-cs"/>
                        </a:rPr>
                        <a:t>Responsible for the organization's sustainability strategies, initiatives, goals, issues and performance, such as waste stream management, green building practices and green procurement plans; </a:t>
                      </a: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Sans-Serif"/>
                        <a:buChar char="•"/>
                        <a:tabLst/>
                        <a:defRPr/>
                      </a:pPr>
                      <a:r>
                        <a:rPr lang="en-US" sz="600" b="0" i="0" u="none" strike="noStrike" kern="1200" noProof="0" dirty="0">
                          <a:solidFill>
                            <a:schemeClr val="dk1"/>
                          </a:solidFill>
                          <a:latin typeface="Arial"/>
                          <a:ea typeface="+mn-ea"/>
                          <a:cs typeface="+mn-cs"/>
                        </a:rPr>
                        <a:t>Break down overall sustainability targets to tangible targets and actions and implement decided actions. </a:t>
                      </a:r>
                    </a:p>
                    <a:p>
                      <a:pPr marL="0" marR="0" lvl="0" indent="0" algn="l" defTabSz="914400" rtl="0" eaLnBrk="1" fontAlgn="auto" latinLnBrk="0" hangingPunct="1">
                        <a:lnSpc>
                          <a:spcPct val="100000"/>
                        </a:lnSpc>
                        <a:spcBef>
                          <a:spcPts val="0"/>
                        </a:spcBef>
                        <a:spcAft>
                          <a:spcPts val="0"/>
                        </a:spcAft>
                        <a:buClrTx/>
                        <a:buSzTx/>
                        <a:buFont typeface="Arial,Sans-Serif"/>
                        <a:buNone/>
                        <a:tabLst/>
                        <a:defRP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Sans-Serif"/>
                        <a:buChar char="•"/>
                      </a:pPr>
                      <a:r>
                        <a:rPr lang="en-US" sz="600" b="0" i="0" u="none" strike="noStrike" kern="1200" noProof="0" dirty="0">
                          <a:solidFill>
                            <a:schemeClr val="dk1"/>
                          </a:solidFill>
                          <a:latin typeface="Arial"/>
                          <a:ea typeface="+mn-ea"/>
                          <a:cs typeface="+mn-cs"/>
                        </a:rPr>
                        <a:t>Compliance – track and applies changes in regulations, and audit </a:t>
                      </a:r>
                    </a:p>
                  </a:txBody>
                  <a:tcPr/>
                </a:tc>
                <a:tc>
                  <a:txBody>
                    <a:bodyPr/>
                    <a:lstStyle/>
                    <a:p>
                      <a:pPr lvl="0" algn="l" defTabSz="914400" rtl="0" eaLnBrk="1" latinLnBrk="0" hangingPunct="1">
                        <a:lnSpc>
                          <a:spcPct val="100000"/>
                        </a:lnSpc>
                        <a:spcBef>
                          <a:spcPts val="0"/>
                        </a:spcBef>
                        <a:spcAft>
                          <a:spcPts val="0"/>
                        </a:spcAft>
                      </a:pPr>
                      <a:r>
                        <a:rPr lang="en-US" sz="600" b="0" i="0" u="none" strike="noStrike" kern="1200" dirty="0">
                          <a:solidFill>
                            <a:schemeClr val="dk1"/>
                          </a:solidFill>
                          <a:latin typeface="+mn-lt"/>
                          <a:ea typeface="+mn-ea"/>
                          <a:cs typeface="+mn-cs"/>
                        </a:rPr>
                        <a:t>Positions in this job family are responsible for one or more components of the organization's communications and corporate affairs function, including internal and external communications, investor relations and other corporate affairs activities. Activities include:</a:t>
                      </a:r>
                    </a:p>
                    <a:p>
                      <a:pPr lvl="0" algn="l" defTabSz="914400" rtl="0" eaLnBrk="1" latinLnBrk="0" hangingPunct="1">
                        <a:lnSpc>
                          <a:spcPct val="100000"/>
                        </a:lnSpc>
                        <a:spcBef>
                          <a:spcPts val="0"/>
                        </a:spcBef>
                        <a:spcAft>
                          <a:spcPts val="0"/>
                        </a:spcAft>
                      </a:pPr>
                      <a:endParaRPr lang="en-US" sz="600" b="0" i="0" u="none" strike="noStrike"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b="0" i="0" u="none" strike="noStrike" kern="1200" dirty="0">
                          <a:solidFill>
                            <a:schemeClr val="dk1"/>
                          </a:solidFill>
                          <a:latin typeface="+mn-lt"/>
                          <a:ea typeface="+mn-ea"/>
                          <a:cs typeface="+mn-cs"/>
                        </a:rPr>
                        <a:t>Developing and delivering the organization's internal communication strategy and policy so that employees can rapidly identify, send, receive, and understand information that is clear, credible and relevant; </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b="0" i="0" u="none" strike="noStrike"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b="0" i="0" u="none" strike="noStrike" kern="1200" dirty="0">
                          <a:solidFill>
                            <a:schemeClr val="dk1"/>
                          </a:solidFill>
                          <a:latin typeface="+mn-lt"/>
                          <a:ea typeface="+mn-ea"/>
                          <a:cs typeface="+mn-cs"/>
                        </a:rPr>
                        <a:t>Developing and delivering the organization's external communication and corporate affairs strategy and policy, including public relations, government relations, community relations and investor relations; </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600" b="0" i="0" u="none" strike="noStrike"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b="0" i="0" u="none" strike="noStrike" kern="1200" dirty="0">
                          <a:solidFill>
                            <a:schemeClr val="dk1"/>
                          </a:solidFill>
                          <a:latin typeface="+mn-lt"/>
                          <a:ea typeface="+mn-ea"/>
                          <a:cs typeface="+mn-cs"/>
                        </a:rPr>
                        <a:t>Developing the content for and producing written and visual communications for both internal and external audiences within area of responsibility.  </a:t>
                      </a: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txBody>
                  <a:tcPr/>
                </a:tc>
                <a:tc>
                  <a:txBody>
                    <a:bodyPr/>
                    <a:lstStyle/>
                    <a:p>
                      <a:pPr marL="0" lvl="0" indent="0" algn="l" defTabSz="914400" rtl="0" eaLnBrk="1" latinLnBrk="0" hangingPunct="1">
                        <a:buFont typeface="Arial"/>
                        <a:buNone/>
                      </a:pPr>
                      <a:r>
                        <a:rPr lang="en-US" sz="600" b="0" i="0" u="none" strike="noStrike" kern="1200" noProof="0" dirty="0">
                          <a:solidFill>
                            <a:schemeClr val="dk1"/>
                          </a:solidFill>
                          <a:latin typeface="Arial"/>
                          <a:ea typeface="+mn-ea"/>
                          <a:cs typeface="+mn-cs"/>
                        </a:rPr>
                        <a:t>Positions in this job family are responsible for managing and administering the activities of a range of staff functions giving support to management and to ensure efficient operation of the organization's building, facilities and office equipment. Activities include: </a:t>
                      </a:r>
                    </a:p>
                    <a:p>
                      <a:pPr marL="0" lvl="0" indent="0" algn="l" defTabSz="914400" rtl="0" eaLnBrk="1" latinLnBrk="0" hangingPunct="1">
                        <a:buNone/>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Sans-Serif"/>
                        <a:buChar char="•"/>
                      </a:pPr>
                      <a:r>
                        <a:rPr lang="en-US" sz="600" b="0" i="0" u="none" strike="noStrike" kern="1200" noProof="0" dirty="0">
                          <a:solidFill>
                            <a:schemeClr val="dk1"/>
                          </a:solidFill>
                          <a:latin typeface="Arial"/>
                          <a:ea typeface="+mn-ea"/>
                          <a:cs typeface="+mn-cs"/>
                        </a:rPr>
                        <a:t>Responsible for assuring the effective functioning of an office facility in order to provide an efficient and safe working environment for employees and their activities;</a:t>
                      </a:r>
                    </a:p>
                    <a:p>
                      <a:pPr marL="171450" lvl="0" indent="-171450" algn="l" defTabSz="914400" rtl="0" eaLnBrk="1" latinLnBrk="0" hangingPunct="1">
                        <a:buFont typeface="Arial,Sans-Serif"/>
                        <a:buChar char="•"/>
                      </a:pPr>
                      <a:endParaRPr lang="en-US" sz="600" b="0" i="0" u="none" strike="noStrike" kern="1200" noProof="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Sans-Serif"/>
                        <a:buChar char="•"/>
                        <a:tabLst/>
                        <a:defRPr/>
                      </a:pPr>
                      <a:r>
                        <a:rPr lang="en-US" sz="600" b="0" i="0" u="none" strike="noStrike" kern="1200" dirty="0">
                          <a:solidFill>
                            <a:schemeClr val="dk1"/>
                          </a:solidFill>
                          <a:latin typeface="Arial"/>
                          <a:ea typeface="+mn-ea"/>
                          <a:cs typeface="+mn-cs"/>
                        </a:rPr>
                        <a:t>Provide administrative services and support to executive managers and the organization; </a:t>
                      </a:r>
                      <a:endParaRPr lang="sv-SE" sz="60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Sans-Serif"/>
                        <a:buChar char="•"/>
                        <a:tabLst/>
                        <a:defRP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Sans-Serif"/>
                        <a:buChar char="•"/>
                      </a:pPr>
                      <a:r>
                        <a:rPr lang="en-US" sz="600" b="0" i="0" u="none" strike="noStrike" kern="1200" noProof="0" dirty="0">
                          <a:solidFill>
                            <a:schemeClr val="dk1"/>
                          </a:solidFill>
                          <a:latin typeface="Arial"/>
                          <a:ea typeface="+mn-ea"/>
                          <a:cs typeface="+mn-cs"/>
                        </a:rPr>
                        <a:t>Allocate office space according to needs and organize and handle activities within facilities security, facility maintenance and repair, office equipment, custodial and ground- keeping services including cleaning and office administration; </a:t>
                      </a:r>
                    </a:p>
                    <a:p>
                      <a:pPr marL="171450" lvl="0" indent="-171450" algn="l" defTabSz="914400" rtl="0" eaLnBrk="1" latinLnBrk="0" hangingPunct="1">
                        <a:buFont typeface="Arial,Sans-Serif"/>
                        <a:buChar cha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Sans-Serif"/>
                        <a:buChar char="•"/>
                      </a:pPr>
                      <a:r>
                        <a:rPr lang="en-US" sz="600" b="0" i="0" u="none" strike="noStrike" kern="1200" noProof="0" dirty="0">
                          <a:solidFill>
                            <a:schemeClr val="dk1"/>
                          </a:solidFill>
                          <a:latin typeface="Arial"/>
                          <a:ea typeface="+mn-ea"/>
                          <a:cs typeface="+mn-cs"/>
                        </a:rPr>
                        <a:t>Review utilities consumption and strive to minimize costs and handle external facility management contractors. </a:t>
                      </a:r>
                      <a:r>
                        <a:rPr lang="en-US" sz="600" b="0" i="0" u="none" strike="noStrike" kern="1200" dirty="0">
                          <a:solidFill>
                            <a:schemeClr val="dk1"/>
                          </a:solidFill>
                          <a:latin typeface="Arial"/>
                          <a:ea typeface="+mn-ea"/>
                          <a:cs typeface="+mn-cs"/>
                        </a:rPr>
                        <a:t>                                                                                           </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6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25685313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91997" y="2146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PROJECT MANAGEMENT</a:t>
            </a:r>
            <a:endParaRPr lang="en-US" b="1" dirty="0">
              <a:effectLst>
                <a:outerShdw blurRad="38100" dist="38100" dir="2700000" algn="tl">
                  <a:srgbClr val="000000">
                    <a:alpha val="43137"/>
                  </a:srgbClr>
                </a:outerShdw>
              </a:effectLst>
            </a:endParaRPr>
          </a:p>
        </p:txBody>
      </p:sp>
      <p:graphicFrame>
        <p:nvGraphicFramePr>
          <p:cNvPr id="8" name="Content Placeholder 6">
            <a:extLst>
              <a:ext uri="{FF2B5EF4-FFF2-40B4-BE49-F238E27FC236}">
                <a16:creationId xmlns:a16="http://schemas.microsoft.com/office/drawing/2014/main" id="{C8B736E5-35F6-4804-8A56-AD34DFBFA432}"/>
              </a:ext>
            </a:extLst>
          </p:cNvPr>
          <p:cNvGraphicFramePr>
            <a:graphicFrameLocks/>
          </p:cNvGraphicFramePr>
          <p:nvPr>
            <p:extLst>
              <p:ext uri="{D42A27DB-BD31-4B8C-83A1-F6EECF244321}">
                <p14:modId xmlns:p14="http://schemas.microsoft.com/office/powerpoint/2010/main" val="3447452108"/>
              </p:ext>
            </p:extLst>
          </p:nvPr>
        </p:nvGraphicFramePr>
        <p:xfrm>
          <a:off x="0" y="836341"/>
          <a:ext cx="9143998" cy="4069981"/>
        </p:xfrm>
        <a:graphic>
          <a:graphicData uri="http://schemas.openxmlformats.org/drawingml/2006/table">
            <a:tbl>
              <a:tblPr firstRow="1" bandRow="1">
                <a:tableStyleId>{21E4AEA4-8DFA-4A89-87EB-49C32662AFE0}</a:tableStyleId>
              </a:tblPr>
              <a:tblGrid>
                <a:gridCol w="593868">
                  <a:extLst>
                    <a:ext uri="{9D8B030D-6E8A-4147-A177-3AD203B41FA5}">
                      <a16:colId xmlns:a16="http://schemas.microsoft.com/office/drawing/2014/main" val="1514323199"/>
                    </a:ext>
                  </a:extLst>
                </a:gridCol>
                <a:gridCol w="4086537">
                  <a:extLst>
                    <a:ext uri="{9D8B030D-6E8A-4147-A177-3AD203B41FA5}">
                      <a16:colId xmlns:a16="http://schemas.microsoft.com/office/drawing/2014/main" val="188856243"/>
                    </a:ext>
                  </a:extLst>
                </a:gridCol>
                <a:gridCol w="4463593">
                  <a:extLst>
                    <a:ext uri="{9D8B030D-6E8A-4147-A177-3AD203B41FA5}">
                      <a16:colId xmlns:a16="http://schemas.microsoft.com/office/drawing/2014/main" val="2339980117"/>
                    </a:ext>
                  </a:extLst>
                </a:gridCol>
              </a:tblGrid>
              <a:tr h="202519">
                <a:tc gridSpan="3">
                  <a:txBody>
                    <a:bodyPr/>
                    <a:lstStyle/>
                    <a:p>
                      <a:pPr algn="ctr"/>
                      <a:r>
                        <a:rPr lang="sv-SE" sz="800" dirty="0"/>
                        <a:t>Job </a:t>
                      </a:r>
                      <a:r>
                        <a:rPr lang="sv-SE" sz="800" dirty="0" err="1"/>
                        <a:t>Family</a:t>
                      </a:r>
                      <a:r>
                        <a:rPr lang="sv-SE" sz="800" dirty="0"/>
                        <a:t> Group PROJECT MANAGEMENT</a:t>
                      </a:r>
                      <a:endParaRPr lang="en-US" sz="800" dirty="0"/>
                    </a:p>
                  </a:txBody>
                  <a:tcPr anchor="ctr"/>
                </a:tc>
                <a:tc hMerge="1">
                  <a:txBody>
                    <a:bodyPr/>
                    <a:lstStyle/>
                    <a:p>
                      <a:pPr algn="ctr"/>
                      <a:endParaRPr lang="en-US" sz="800"/>
                    </a:p>
                  </a:txBody>
                  <a:tcPr/>
                </a:tc>
                <a:tc hMerge="1">
                  <a:txBody>
                    <a:bodyPr/>
                    <a:lstStyle/>
                    <a:p>
                      <a:endParaRPr lang="en-US"/>
                    </a:p>
                  </a:txBody>
                  <a:tcPr/>
                </a:tc>
                <a:extLst>
                  <a:ext uri="{0D108BD9-81ED-4DB2-BD59-A6C34878D82A}">
                    <a16:rowId xmlns:a16="http://schemas.microsoft.com/office/drawing/2014/main" val="3511122164"/>
                  </a:ext>
                </a:extLst>
              </a:tr>
              <a:tr h="477277">
                <a:tc>
                  <a:txBody>
                    <a:bodyPr/>
                    <a:lstStyle/>
                    <a:p>
                      <a:pPr marL="0" indent="0" algn="ctr">
                        <a:buFont typeface="+mj-lt"/>
                        <a:buNone/>
                      </a:pPr>
                      <a:r>
                        <a:rPr lang="sv-SE" sz="700" b="1" strike="noStrike" dirty="0">
                          <a:effectLst>
                            <a:outerShdw blurRad="38100" dist="38100" dir="2700000" algn="tl">
                              <a:srgbClr val="000000">
                                <a:alpha val="43137"/>
                              </a:srgbClr>
                            </a:outerShdw>
                          </a:effectLst>
                        </a:rPr>
                        <a:t>DESCRIPTION JFG</a:t>
                      </a:r>
                      <a:endParaRPr lang="en-US" sz="7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2">
                  <a:txBody>
                    <a:bodyPr/>
                    <a:lstStyle/>
                    <a:p>
                      <a:pPr marL="0" indent="0">
                        <a:buFont typeface="+mj-lt"/>
                        <a:buNone/>
                      </a:pPr>
                      <a:r>
                        <a:rPr lang="en-US" sz="700" dirty="0"/>
                        <a:t>Positions in this job family group includes the management of projects and programs related to general business requirements, specialized/technical areas, or particular industries. Activities include planning, organizing, and controlling resources/processes to achieve project objectives within scope, time, quality, and budget constraints. Roles include those responsible for general project/program management as  well as project management roles that requires specific technical knowledge. </a:t>
                      </a:r>
                    </a:p>
                  </a:txBody>
                  <a:tcPr anchor="ctr">
                    <a:solidFill>
                      <a:schemeClr val="bg1">
                        <a:lumMod val="95000"/>
                      </a:schemeClr>
                    </a:solidFill>
                  </a:tcPr>
                </a:tc>
                <a:tc hMerge="1">
                  <a:txBody>
                    <a:bodyPr/>
                    <a:lstStyle/>
                    <a:p>
                      <a:endParaRPr lang="en-US"/>
                    </a:p>
                  </a:txBody>
                  <a:tcPr/>
                </a:tc>
                <a:extLst>
                  <a:ext uri="{0D108BD9-81ED-4DB2-BD59-A6C34878D82A}">
                    <a16:rowId xmlns:a16="http://schemas.microsoft.com/office/drawing/2014/main" val="3458577114"/>
                  </a:ext>
                </a:extLst>
              </a:tr>
              <a:tr h="196526">
                <a:tc gridSpan="3">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PROJECT MANAGEMENT</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endParaRPr lang="en-US"/>
                    </a:p>
                  </a:txBody>
                  <a:tcPr/>
                </a:tc>
                <a:extLst>
                  <a:ext uri="{0D108BD9-81ED-4DB2-BD59-A6C34878D82A}">
                    <a16:rowId xmlns:a16="http://schemas.microsoft.com/office/drawing/2014/main" val="352400946"/>
                  </a:ext>
                </a:extLst>
              </a:tr>
              <a:tr h="258210">
                <a:tc>
                  <a:txBody>
                    <a:bodyPr/>
                    <a:lstStyle/>
                    <a:p>
                      <a:pPr algn="ctr"/>
                      <a:endParaRPr lang="en-US" sz="700" b="1" strike="noStrike" dirty="0">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General PMO</a:t>
                      </a:r>
                      <a:endParaRPr lang="en-US" sz="800" b="1" dirty="0">
                        <a:solidFill>
                          <a:schemeClr val="bg1"/>
                        </a:solidFill>
                      </a:endParaRPr>
                    </a:p>
                  </a:txBody>
                  <a:tcPr anchor="ctr">
                    <a:solidFill>
                      <a:srgbClr val="647AB8"/>
                    </a:solidFill>
                  </a:tcPr>
                </a:tc>
                <a:tc>
                  <a:txBody>
                    <a:bodyPr/>
                    <a:lstStyle/>
                    <a:p>
                      <a:pPr marL="0" marR="0" lvl="0" indent="0" algn="ctr" rtl="0" eaLnBrk="1" fontAlgn="auto" latinLnBrk="0" hangingPunct="1">
                        <a:lnSpc>
                          <a:spcPct val="100000"/>
                        </a:lnSpc>
                        <a:spcBef>
                          <a:spcPts val="0"/>
                        </a:spcBef>
                        <a:spcAft>
                          <a:spcPts val="0"/>
                        </a:spcAft>
                        <a:buFontTx/>
                        <a:buNone/>
                      </a:pPr>
                      <a:r>
                        <a:rPr lang="sv-SE" sz="800" b="1" dirty="0">
                          <a:solidFill>
                            <a:schemeClr val="bg1"/>
                          </a:solidFill>
                        </a:rPr>
                        <a:t>Specialist PMO</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68695">
                <a:tc>
                  <a:txBody>
                    <a:bodyPr/>
                    <a:lstStyle/>
                    <a:p>
                      <a:pPr algn="ctr"/>
                      <a:r>
                        <a:rPr lang="sv-SE" sz="600" b="1" strike="noStrike" dirty="0">
                          <a:effectLst>
                            <a:outerShdw blurRad="38100" dist="38100" dir="2700000" algn="tl">
                              <a:srgbClr val="000000">
                                <a:alpha val="43137"/>
                              </a:srgbClr>
                            </a:outerShdw>
                          </a:effectLst>
                        </a:rPr>
                        <a:t>INCLUDES</a:t>
                      </a:r>
                      <a:endParaRPr lang="en-US" sz="600" b="1" strike="noStrike" dirty="0">
                        <a:effectLst>
                          <a:outerShdw blurRad="38100" dist="38100" dir="2700000" algn="tl">
                            <a:srgbClr val="000000">
                              <a:alpha val="43137"/>
                            </a:srgbClr>
                          </a:outerShdw>
                        </a:effectLst>
                      </a:endParaRPr>
                    </a:p>
                  </a:txBody>
                  <a:tcPr vert="vert270" anchor="ctr"/>
                </a:tc>
                <a:tc>
                  <a:txBody>
                    <a:bodyPr/>
                    <a:lstStyle/>
                    <a:p>
                      <a:pPr>
                        <a:lnSpc>
                          <a:spcPct val="150000"/>
                        </a:lnSpc>
                      </a:pPr>
                      <a:r>
                        <a:rPr lang="en-US" sz="600" i="0" dirty="0"/>
                        <a:t>General Project Management</a:t>
                      </a:r>
                    </a:p>
                    <a:p>
                      <a:pPr>
                        <a:lnSpc>
                          <a:spcPct val="150000"/>
                        </a:lnSpc>
                      </a:pPr>
                      <a:r>
                        <a:rPr lang="en-US" sz="600" i="0" dirty="0"/>
                        <a:t>General Program Management. </a:t>
                      </a:r>
                    </a:p>
                    <a:p>
                      <a:pPr>
                        <a:lnSpc>
                          <a:spcPct val="150000"/>
                        </a:lnSpc>
                      </a:pPr>
                      <a:r>
                        <a:rPr lang="en-US" sz="600" i="0" dirty="0"/>
                        <a:t>Change management positions</a:t>
                      </a:r>
                    </a:p>
                  </a:txBody>
                  <a:tcPr anchor="ctr"/>
                </a:tc>
                <a:tc>
                  <a:txBody>
                    <a:bodyPr/>
                    <a:lstStyle/>
                    <a:p>
                      <a:pPr>
                        <a:lnSpc>
                          <a:spcPct val="150000"/>
                        </a:lnSpc>
                      </a:pPr>
                      <a:r>
                        <a:rPr lang="sv-SE" sz="600" i="0" dirty="0"/>
                        <a:t>Specialist Project or Program Management – </a:t>
                      </a:r>
                      <a:r>
                        <a:rPr lang="sv-SE" sz="600" i="0" dirty="0" err="1"/>
                        <a:t>e.g</a:t>
                      </a:r>
                      <a:r>
                        <a:rPr lang="sv-SE" sz="600" i="0" dirty="0"/>
                        <a:t>. </a:t>
                      </a:r>
                    </a:p>
                    <a:p>
                      <a:pPr>
                        <a:lnSpc>
                          <a:spcPct val="150000"/>
                        </a:lnSpc>
                      </a:pPr>
                      <a:r>
                        <a:rPr lang="sv-SE" sz="600" i="0" dirty="0"/>
                        <a:t>PMO GIS, R&amp;D, </a:t>
                      </a:r>
                      <a:r>
                        <a:rPr lang="sv-SE" sz="600" i="0" dirty="0" err="1"/>
                        <a:t>Sourcing</a:t>
                      </a:r>
                      <a:r>
                        <a:rPr lang="sv-SE" sz="600" i="0" dirty="0"/>
                        <a:t>, etc</a:t>
                      </a:r>
                      <a:r>
                        <a:rPr lang="sv-SE" sz="800" i="0" dirty="0"/>
                        <a:t>. , </a:t>
                      </a:r>
                      <a:r>
                        <a:rPr lang="sv-SE" sz="800" b="1" i="0" dirty="0" err="1"/>
                        <a:t>Includes</a:t>
                      </a:r>
                      <a:r>
                        <a:rPr lang="sv-SE" sz="800" b="1" i="0" dirty="0"/>
                        <a:t> </a:t>
                      </a:r>
                      <a:r>
                        <a:rPr lang="sv-SE" sz="800" b="1" i="0" dirty="0" err="1"/>
                        <a:t>Lead</a:t>
                      </a:r>
                      <a:r>
                        <a:rPr lang="sv-SE" sz="800" b="1" i="0" dirty="0"/>
                        <a:t> </a:t>
                      </a:r>
                      <a:r>
                        <a:rPr lang="sv-SE" sz="800" b="1" i="0" dirty="0" err="1"/>
                        <a:t>Engineers</a:t>
                      </a:r>
                      <a:endParaRPr lang="en-US" sz="600" b="1" i="0" dirty="0"/>
                    </a:p>
                  </a:txBody>
                  <a:tcPr anchor="ctr"/>
                </a:tc>
                <a:extLst>
                  <a:ext uri="{0D108BD9-81ED-4DB2-BD59-A6C34878D82A}">
                    <a16:rowId xmlns:a16="http://schemas.microsoft.com/office/drawing/2014/main" val="2652843025"/>
                  </a:ext>
                </a:extLst>
              </a:tr>
              <a:tr h="2421808">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lvl="0" algn="l" defTabSz="914400" rtl="0" eaLnBrk="1" latinLnBrk="0" hangingPunct="1">
                        <a:lnSpc>
                          <a:spcPct val="100000"/>
                        </a:lnSpc>
                        <a:spcBef>
                          <a:spcPts val="0"/>
                        </a:spcBef>
                        <a:spcAft>
                          <a:spcPts val="0"/>
                        </a:spcAft>
                      </a:pPr>
                      <a:r>
                        <a:rPr lang="en-US" sz="700" b="0" i="0" u="none" strike="noStrike" kern="1200" dirty="0">
                          <a:solidFill>
                            <a:schemeClr val="dk1"/>
                          </a:solidFill>
                          <a:latin typeface="Arial"/>
                          <a:ea typeface="+mn-ea"/>
                          <a:cs typeface="+mn-cs"/>
                        </a:rPr>
                        <a:t>Positions in this job family are responsible for planning, organizing, and controlling resources/processes to achieve project/program/change management objectives within scope, time, quality, and budget constraints. Activities include: </a:t>
                      </a:r>
                    </a:p>
                    <a:p>
                      <a:pPr lvl="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Plan, lead and complete projects/programs/change management assignments. Drive the projects/programs/assignments successfully towards defined and agreed results; </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Take full cross- company ownership for assigned projects, programs and change management initiatives and effectively manage stakeholders to allocate resources and create buy-in for objectives; </a:t>
                      </a:r>
                    </a:p>
                    <a:p>
                      <a:pPr marL="0" lvl="0" indent="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Assume responsibility as program managers; managing several underlying projects and project managers to complete a common objective and make decisions with high business and strategic impact as well as coordinating overall program portfolio resource allocation; </a:t>
                      </a:r>
                      <a:endParaRPr lang="en-US" sz="700" b="0" i="0" u="none" strike="noStrike" kern="1200" dirty="0">
                        <a:solidFill>
                          <a:schemeClr val="dk1"/>
                        </a:solidFill>
                        <a:latin typeface="Arial"/>
                        <a:ea typeface="+mn-ea"/>
                        <a:cs typeface="+mn-cs"/>
                      </a:endParaRPr>
                    </a:p>
                    <a:p>
                      <a:pPr marL="0" lvl="0" indent="0" algn="l" defTabSz="914400" rtl="0" eaLnBrk="1" latinLnBrk="0" hangingPunct="1">
                        <a:lnSpc>
                          <a:spcPct val="100000"/>
                        </a:lnSpc>
                        <a:spcBef>
                          <a:spcPts val="0"/>
                        </a:spcBef>
                        <a:spcAft>
                          <a:spcPts val="0"/>
                        </a:spcAft>
                        <a:buFont typeface="Arial"/>
                        <a:buNone/>
                      </a:pPr>
                      <a:r>
                        <a:rPr lang="en-US" sz="700" b="0" i="0" u="none" strike="noStrike" kern="1200" noProof="0" dirty="0">
                          <a:solidFill>
                            <a:schemeClr val="dk1"/>
                          </a:solidFill>
                          <a:latin typeface="Arial"/>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kern="1200" dirty="0">
                          <a:solidFill>
                            <a:schemeClr val="dk1"/>
                          </a:solidFill>
                          <a:latin typeface="+mn-lt"/>
                          <a:ea typeface="+mn-ea"/>
                          <a:cs typeface="+mn-cs"/>
                        </a:rPr>
                        <a:t>Responsible for Group level change management strategies including supporting, developing and promoting Group change initiatives and methodology.</a:t>
                      </a:r>
                      <a:r>
                        <a:rPr lang="en-US" sz="700" b="0" i="0" u="none" strike="noStrike" kern="1200" noProof="0" dirty="0">
                          <a:solidFill>
                            <a:schemeClr val="dk1"/>
                          </a:solidFill>
                          <a:latin typeface="Arial"/>
                          <a:ea typeface="+mn-ea"/>
                          <a:cs typeface="+mn-cs"/>
                        </a:rPr>
                        <a:t>                       </a:t>
                      </a:r>
                    </a:p>
                  </a:txBody>
                  <a:tcPr/>
                </a:tc>
                <a:tc>
                  <a:txBody>
                    <a:bodyPr/>
                    <a:lstStyle/>
                    <a:p>
                      <a:pPr lvl="0" algn="l" defTabSz="914400" rtl="0" eaLnBrk="1" latinLnBrk="0" hangingPunct="1">
                        <a:lnSpc>
                          <a:spcPct val="100000"/>
                        </a:lnSpc>
                        <a:spcBef>
                          <a:spcPts val="0"/>
                        </a:spcBef>
                        <a:spcAft>
                          <a:spcPts val="0"/>
                        </a:spcAft>
                      </a:pPr>
                      <a:r>
                        <a:rPr lang="en-US" sz="700" b="0" i="0" u="none" strike="noStrike" kern="1200" dirty="0">
                          <a:solidFill>
                            <a:schemeClr val="dk1"/>
                          </a:solidFill>
                          <a:latin typeface="Arial"/>
                          <a:ea typeface="+mn-ea"/>
                          <a:cs typeface="+mn-cs"/>
                        </a:rPr>
                        <a:t>Positions in this job family are responsible for planning, organizing, and controlling resources/processes to achieve project/program objectives within scope, time, quality, and budget constraints. Requires specific technical and/or specialist knowledge in order to advise on complex aspects of the project. Activities include: </a:t>
                      </a:r>
                    </a:p>
                    <a:p>
                      <a:pPr lvl="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dirty="0">
                          <a:solidFill>
                            <a:schemeClr val="dk1"/>
                          </a:solidFill>
                          <a:latin typeface="Arial"/>
                          <a:ea typeface="+mn-ea"/>
                          <a:cs typeface="+mn-cs"/>
                        </a:rPr>
                        <a:t>Plan, lead and complete technical and/or specialist assignments and projects. </a:t>
                      </a:r>
                      <a:r>
                        <a:rPr lang="en-US" sz="700" b="0" i="0" u="none" strike="noStrike" kern="1200" noProof="0" dirty="0">
                          <a:solidFill>
                            <a:schemeClr val="dk1"/>
                          </a:solidFill>
                          <a:latin typeface="Arial"/>
                          <a:ea typeface="+mn-ea"/>
                          <a:cs typeface="+mn-cs"/>
                        </a:rPr>
                        <a:t>Drive the projects successfully towards defined and agreed results; </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Take full cross- company ownership for assigned projects and effectively manage stakeholders to allocate resources and create buy-in for project objectives; </a:t>
                      </a:r>
                    </a:p>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dirty="0">
                          <a:solidFill>
                            <a:schemeClr val="dk1"/>
                          </a:solidFill>
                          <a:latin typeface="Arial"/>
                          <a:ea typeface="+mn-ea"/>
                          <a:cs typeface="+mn-cs"/>
                        </a:rPr>
                        <a:t>Act as advisors on relevant complex aspects of the projects that requires in-depth knowledge within a technical or specialist field such as sourcing, IT, quality, finance or product development. </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dirty="0">
                        <a:solidFill>
                          <a:schemeClr val="dk1"/>
                        </a:solidFill>
                        <a:latin typeface="Arial"/>
                        <a:ea typeface="+mn-ea"/>
                        <a:cs typeface="+mn-cs"/>
                      </a:endParaRPr>
                    </a:p>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19004404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IT</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C7CC5E3B-57DD-403D-A772-DAE70C510FD8}"/>
              </a:ext>
            </a:extLst>
          </p:cNvPr>
          <p:cNvSpPr/>
          <p:nvPr/>
        </p:nvSpPr>
        <p:spPr>
          <a:xfrm>
            <a:off x="4988257" y="207818"/>
            <a:ext cx="4155743" cy="43035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solidFill>
                  <a:schemeClr val="tx1"/>
                </a:solidFill>
              </a:rPr>
              <a:t>IT PMO -&gt; go under Project Management</a:t>
            </a:r>
          </a:p>
          <a:p>
            <a:pPr marL="171450" indent="-171450">
              <a:buFont typeface="Arial" panose="020B0604020202020204" pitchFamily="34" charset="0"/>
              <a:buChar char="•"/>
            </a:pPr>
            <a:r>
              <a:rPr lang="sv-SE" sz="800" dirty="0">
                <a:solidFill>
                  <a:schemeClr val="tx1"/>
                </a:solidFill>
              </a:rPr>
              <a:t>IT Contract Management and </a:t>
            </a:r>
            <a:r>
              <a:rPr lang="sv-SE" sz="800" dirty="0" err="1">
                <a:solidFill>
                  <a:schemeClr val="tx1"/>
                </a:solidFill>
              </a:rPr>
              <a:t>negotiation</a:t>
            </a:r>
            <a:r>
              <a:rPr lang="sv-SE" sz="800" dirty="0">
                <a:solidFill>
                  <a:schemeClr val="tx1"/>
                </a:solidFill>
              </a:rPr>
              <a:t> -&gt; go under Legal </a:t>
            </a:r>
          </a:p>
        </p:txBody>
      </p:sp>
      <p:sp>
        <p:nvSpPr>
          <p:cNvPr id="7" name="Rectangle 6">
            <a:extLst>
              <a:ext uri="{FF2B5EF4-FFF2-40B4-BE49-F238E27FC236}">
                <a16:creationId xmlns:a16="http://schemas.microsoft.com/office/drawing/2014/main" id="{354911BF-1E70-45CF-AF03-26B2E218065D}"/>
              </a:ext>
            </a:extLst>
          </p:cNvPr>
          <p:cNvSpPr/>
          <p:nvPr/>
        </p:nvSpPr>
        <p:spPr>
          <a:xfrm>
            <a:off x="4988257" y="12346"/>
            <a:ext cx="4155743"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479F9DA1-59BF-49B3-976E-4C19B210C14A}"/>
              </a:ext>
            </a:extLst>
          </p:cNvPr>
          <p:cNvGraphicFramePr>
            <a:graphicFrameLocks/>
          </p:cNvGraphicFramePr>
          <p:nvPr>
            <p:extLst>
              <p:ext uri="{D42A27DB-BD31-4B8C-83A1-F6EECF244321}">
                <p14:modId xmlns:p14="http://schemas.microsoft.com/office/powerpoint/2010/main" val="3195654360"/>
              </p:ext>
            </p:extLst>
          </p:nvPr>
        </p:nvGraphicFramePr>
        <p:xfrm>
          <a:off x="0" y="873702"/>
          <a:ext cx="9149862" cy="4151610"/>
        </p:xfrm>
        <a:graphic>
          <a:graphicData uri="http://schemas.openxmlformats.org/drawingml/2006/table">
            <a:tbl>
              <a:tblPr firstRow="1" bandRow="1">
                <a:tableStyleId>{21E4AEA4-8DFA-4A89-87EB-49C32662AFE0}</a:tableStyleId>
              </a:tblPr>
              <a:tblGrid>
                <a:gridCol w="429593">
                  <a:extLst>
                    <a:ext uri="{9D8B030D-6E8A-4147-A177-3AD203B41FA5}">
                      <a16:colId xmlns:a16="http://schemas.microsoft.com/office/drawing/2014/main" val="1514323199"/>
                    </a:ext>
                  </a:extLst>
                </a:gridCol>
                <a:gridCol w="1744052">
                  <a:extLst>
                    <a:ext uri="{9D8B030D-6E8A-4147-A177-3AD203B41FA5}">
                      <a16:colId xmlns:a16="http://schemas.microsoft.com/office/drawing/2014/main" val="1668383329"/>
                    </a:ext>
                  </a:extLst>
                </a:gridCol>
                <a:gridCol w="1744052">
                  <a:extLst>
                    <a:ext uri="{9D8B030D-6E8A-4147-A177-3AD203B41FA5}">
                      <a16:colId xmlns:a16="http://schemas.microsoft.com/office/drawing/2014/main" val="3623362465"/>
                    </a:ext>
                  </a:extLst>
                </a:gridCol>
                <a:gridCol w="1744055">
                  <a:extLst>
                    <a:ext uri="{9D8B030D-6E8A-4147-A177-3AD203B41FA5}">
                      <a16:colId xmlns:a16="http://schemas.microsoft.com/office/drawing/2014/main" val="3909128"/>
                    </a:ext>
                  </a:extLst>
                </a:gridCol>
                <a:gridCol w="1744055">
                  <a:extLst>
                    <a:ext uri="{9D8B030D-6E8A-4147-A177-3AD203B41FA5}">
                      <a16:colId xmlns:a16="http://schemas.microsoft.com/office/drawing/2014/main" val="154495551"/>
                    </a:ext>
                  </a:extLst>
                </a:gridCol>
                <a:gridCol w="1744055">
                  <a:extLst>
                    <a:ext uri="{9D8B030D-6E8A-4147-A177-3AD203B41FA5}">
                      <a16:colId xmlns:a16="http://schemas.microsoft.com/office/drawing/2014/main" val="3036973742"/>
                    </a:ext>
                  </a:extLst>
                </a:gridCol>
              </a:tblGrid>
              <a:tr h="206261">
                <a:tc gridSpan="6">
                  <a:txBody>
                    <a:bodyPr/>
                    <a:lstStyle/>
                    <a:p>
                      <a:pPr algn="ctr"/>
                      <a:r>
                        <a:rPr lang="sv-SE" sz="1000" dirty="0"/>
                        <a:t>Job </a:t>
                      </a:r>
                      <a:r>
                        <a:rPr lang="sv-SE" sz="1000" dirty="0" err="1"/>
                        <a:t>Family</a:t>
                      </a:r>
                      <a:r>
                        <a:rPr lang="sv-SE" sz="1000" dirty="0"/>
                        <a:t> Group  IT</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09392">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5">
                  <a:txBody>
                    <a:bodyPr/>
                    <a:lstStyle/>
                    <a:p>
                      <a:pPr marL="0" indent="0">
                        <a:buFont typeface="+mj-lt"/>
                        <a:buNone/>
                      </a:pPr>
                      <a:r>
                        <a:rPr lang="en-US" sz="600" dirty="0"/>
                        <a:t>Positions in this job family group manages or performs work associated with analysis, design, implementation, operation, deployment, and support of the organization's information technology resources (including computer hardware, operating systems, communications, software applications, data processing and security), telecommunication systems, and software/database products by internal staff, outsourcing staff, or consultants. Activities include developing information technology strategies, polices and plans; maintenance and use of information technology resources; training and supporting technology users; telecommunications network planning, operations and site acquisitions</a:t>
                      </a:r>
                    </a:p>
                  </a:txBody>
                  <a:tcP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80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8577114"/>
                  </a:ext>
                </a:extLst>
              </a:tr>
              <a:tr h="180478">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IT</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400946"/>
                  </a:ext>
                </a:extLst>
              </a:tr>
              <a:tr h="180478">
                <a:tc>
                  <a:txBody>
                    <a:bodyPr/>
                    <a:lstStyle/>
                    <a:p>
                      <a:pPr algn="ct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en-US" sz="800" b="1">
                          <a:solidFill>
                            <a:schemeClr val="bg1"/>
                          </a:solidFill>
                        </a:rPr>
                        <a:t>IT-architecture</a:t>
                      </a:r>
                    </a:p>
                  </a:txBody>
                  <a:tcPr anchor="ctr">
                    <a:solidFill>
                      <a:srgbClr val="647AB8"/>
                    </a:solidFill>
                  </a:tcPr>
                </a:tc>
                <a:tc>
                  <a:txBody>
                    <a:bodyPr/>
                    <a:lstStyle/>
                    <a:p>
                      <a:pPr algn="ctr"/>
                      <a:r>
                        <a:rPr lang="en-US" sz="800" b="1">
                          <a:solidFill>
                            <a:schemeClr val="bg1"/>
                          </a:solidFill>
                        </a:rPr>
                        <a:t>IT-Development</a:t>
                      </a:r>
                    </a:p>
                  </a:txBody>
                  <a:tcPr anchor="ctr">
                    <a:solidFill>
                      <a:srgbClr val="647AB8"/>
                    </a:solidFill>
                  </a:tcPr>
                </a:tc>
                <a:tc>
                  <a:txBody>
                    <a:bodyPr/>
                    <a:lstStyle/>
                    <a:p>
                      <a:pPr algn="ctr"/>
                      <a:r>
                        <a:rPr lang="en-US" sz="800" b="1" dirty="0">
                          <a:solidFill>
                            <a:schemeClr val="bg1"/>
                          </a:solidFill>
                        </a:rPr>
                        <a:t>IT-Business Integration</a:t>
                      </a:r>
                    </a:p>
                  </a:txBody>
                  <a:tcPr anchor="ctr">
                    <a:solidFill>
                      <a:srgbClr val="647AB8"/>
                    </a:solidFill>
                  </a:tcPr>
                </a:tc>
                <a:tc>
                  <a:txBody>
                    <a:bodyPr/>
                    <a:lstStyle/>
                    <a:p>
                      <a:pPr algn="ctr"/>
                      <a:r>
                        <a:rPr lang="en-US" sz="800" b="1" dirty="0">
                          <a:solidFill>
                            <a:schemeClr val="bg1"/>
                          </a:solidFill>
                        </a:rPr>
                        <a:t>IT-Security &amp; Risk</a:t>
                      </a:r>
                    </a:p>
                  </a:txBody>
                  <a:tcPr anchor="ctr">
                    <a:solidFill>
                      <a:srgbClr val="647AB8"/>
                    </a:solidFill>
                  </a:tcPr>
                </a:tc>
                <a:tc>
                  <a:txBody>
                    <a:bodyPr/>
                    <a:lstStyle/>
                    <a:p>
                      <a:pPr algn="ctr"/>
                      <a:r>
                        <a:rPr lang="sv-SE" sz="800" b="1" dirty="0" err="1">
                          <a:solidFill>
                            <a:schemeClr val="bg1"/>
                          </a:solidFill>
                        </a:rPr>
                        <a:t>Analytics</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40101">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algn="l" defTabSz="914400" rtl="0" eaLnBrk="1" fontAlgn="t" latinLnBrk="0" hangingPunct="1">
                        <a:lnSpc>
                          <a:spcPct val="150000"/>
                        </a:lnSpc>
                      </a:pPr>
                      <a:r>
                        <a:rPr lang="en-US" sz="600" i="0" kern="1200" dirty="0">
                          <a:solidFill>
                            <a:schemeClr val="dk1"/>
                          </a:solidFill>
                          <a:latin typeface="+mn-lt"/>
                          <a:ea typeface="+mn-ea"/>
                          <a:cs typeface="+mn-cs"/>
                        </a:rPr>
                        <a:t>i.e. Enterprise Architect, Solutions Architect, Domain Architect, IT Infrastructure , DBA (Digital Business Architect)</a:t>
                      </a:r>
                    </a:p>
                  </a:txBody>
                  <a:tcPr marL="9525" marR="9525" marT="9525" marB="0"/>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600" i="0" kern="1200" dirty="0">
                          <a:solidFill>
                            <a:schemeClr val="dk1"/>
                          </a:solidFill>
                          <a:latin typeface="+mn-lt"/>
                          <a:ea typeface="+mn-ea"/>
                          <a:cs typeface="+mn-cs"/>
                        </a:rPr>
                        <a:t> incl AI Lab, Data Scientist, Data Engineer,                       </a:t>
                      </a:r>
                    </a:p>
                  </a:txBody>
                  <a:tcPr marL="9525" marR="9525" marT="9525" marB="0"/>
                </a:tc>
                <a:tc>
                  <a:txBody>
                    <a:bodyPr/>
                    <a:lstStyle/>
                    <a:p>
                      <a:pPr marL="0" algn="l" defTabSz="914400" rtl="0" eaLnBrk="1" fontAlgn="t" latinLnBrk="0" hangingPunct="1">
                        <a:lnSpc>
                          <a:spcPct val="150000"/>
                        </a:lnSpc>
                      </a:pPr>
                      <a:r>
                        <a:rPr lang="en-US" sz="600" i="0" kern="1200" dirty="0">
                          <a:solidFill>
                            <a:schemeClr val="dk1"/>
                          </a:solidFill>
                          <a:latin typeface="+mn-lt"/>
                          <a:ea typeface="+mn-ea"/>
                          <a:cs typeface="+mn-cs"/>
                        </a:rPr>
                        <a:t>i.e. Business Analyst ; incl. Business Engagement</a:t>
                      </a:r>
                      <a:br>
                        <a:rPr lang="en-US" sz="600" i="0" kern="1200" dirty="0">
                          <a:solidFill>
                            <a:schemeClr val="dk1"/>
                          </a:solidFill>
                          <a:latin typeface="+mn-lt"/>
                          <a:ea typeface="+mn-ea"/>
                          <a:cs typeface="+mn-cs"/>
                        </a:rPr>
                      </a:br>
                      <a:r>
                        <a:rPr lang="en-US" sz="600" i="0" kern="1200" dirty="0">
                          <a:solidFill>
                            <a:schemeClr val="dk1"/>
                          </a:solidFill>
                          <a:latin typeface="+mn-lt"/>
                          <a:ea typeface="+mn-ea"/>
                          <a:cs typeface="+mn-cs"/>
                        </a:rPr>
                        <a:t> IT Service Management ; IT Infrastructure</a:t>
                      </a:r>
                    </a:p>
                  </a:txBody>
                  <a:tcPr marL="9525" marR="9525" marT="9525" marB="0"/>
                </a:tc>
                <a:tc>
                  <a:txBody>
                    <a:bodyPr/>
                    <a:lstStyle/>
                    <a:p>
                      <a:pPr marL="0" algn="l" defTabSz="914400" rtl="0" eaLnBrk="1" fontAlgn="t" latinLnBrk="0" hangingPunct="1">
                        <a:lnSpc>
                          <a:spcPct val="150000"/>
                        </a:lnSpc>
                      </a:pPr>
                      <a:r>
                        <a:rPr lang="en-US" sz="600" i="0" kern="1200" dirty="0">
                          <a:solidFill>
                            <a:schemeClr val="dk1"/>
                          </a:solidFill>
                          <a:latin typeface="+mn-lt"/>
                          <a:ea typeface="+mn-ea"/>
                          <a:cs typeface="+mn-cs"/>
                        </a:rPr>
                        <a:t> </a:t>
                      </a:r>
                    </a:p>
                  </a:txBody>
                  <a:tcPr marL="9525" marR="9525" marT="9525" marB="0"/>
                </a:tc>
                <a:tc>
                  <a:txBody>
                    <a:bodyPr/>
                    <a:lstStyle/>
                    <a:p>
                      <a:pPr marL="0" algn="l" defTabSz="914400" rtl="0" eaLnBrk="1" fontAlgn="t" latinLnBrk="0" hangingPunct="1">
                        <a:lnSpc>
                          <a:spcPct val="150000"/>
                        </a:lnSpc>
                      </a:pPr>
                      <a:endParaRPr lang="en-US" sz="600" i="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939440896"/>
                  </a:ext>
                </a:extLst>
              </a:tr>
              <a:tr h="2694285">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500" b="0" dirty="0"/>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dirty="0">
                          <a:solidFill>
                            <a:schemeClr val="dk1"/>
                          </a:solidFill>
                          <a:latin typeface="Arial"/>
                          <a:ea typeface="+mn-ea"/>
                          <a:cs typeface="+mn-cs"/>
                        </a:rPr>
                        <a:t>Positions in this job family are responsible for IT-architecture within an architect domain, designated technology or a broader range of applications. Activities include: </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500" b="0" i="0" u="none" strike="noStrike" kern="1200" noProof="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500" b="0" i="0" u="none" strike="noStrike" kern="1200" noProof="0" dirty="0">
                          <a:solidFill>
                            <a:schemeClr val="dk1"/>
                          </a:solidFill>
                          <a:latin typeface="Arial"/>
                          <a:ea typeface="+mn-ea"/>
                          <a:cs typeface="+mn-cs"/>
                        </a:rPr>
                        <a:t>Responsible for strategies and architectural roadmaps, business processes, information, application and infrastructure within a specific architect domain;</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noProof="0" dirty="0">
                          <a:solidFill>
                            <a:schemeClr val="dk1"/>
                          </a:solidFill>
                          <a:latin typeface="Arial"/>
                          <a:ea typeface="+mn-ea"/>
                          <a:cs typeface="+mn-cs"/>
                        </a:rPr>
                        <a:t> </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500" b="0" i="0" u="none" strike="noStrike" kern="1200" noProof="0" dirty="0">
                          <a:solidFill>
                            <a:schemeClr val="dk1"/>
                          </a:solidFill>
                          <a:latin typeface="Arial"/>
                          <a:ea typeface="+mn-ea"/>
                          <a:cs typeface="+mn-cs"/>
                        </a:rPr>
                        <a:t>Developing strategies and roadmaps within designated business and/or technology area based on key business requirements;</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noProof="0" dirty="0">
                          <a:solidFill>
                            <a:schemeClr val="dk1"/>
                          </a:solidFill>
                          <a:latin typeface="Arial"/>
                          <a:ea typeface="+mn-ea"/>
                          <a:cs typeface="+mn-cs"/>
                        </a:rPr>
                        <a:t>       </a:t>
                      </a:r>
                    </a:p>
                    <a:p>
                      <a:pPr marL="171450" lvl="0" indent="-171450" algn="l" defTabSz="914400" rtl="0" eaLnBrk="1" fontAlgn="t" latinLnBrk="0" hangingPunct="1">
                        <a:lnSpc>
                          <a:spcPct val="100000"/>
                        </a:lnSpc>
                        <a:spcBef>
                          <a:spcPts val="0"/>
                        </a:spcBef>
                        <a:spcAft>
                          <a:spcPts val="0"/>
                        </a:spcAft>
                        <a:buFont typeface="Arial" panose="020B0604020202020204" pitchFamily="34" charset="0"/>
                        <a:buChar char="•"/>
                      </a:pPr>
                      <a:r>
                        <a:rPr lang="en-US" sz="500" b="0" i="0" u="none" strike="noStrike" kern="1200" noProof="0" dirty="0">
                          <a:solidFill>
                            <a:schemeClr val="dk1"/>
                          </a:solidFill>
                          <a:latin typeface="Arial"/>
                          <a:ea typeface="+mn-ea"/>
                          <a:cs typeface="+mn-cs"/>
                        </a:rPr>
                        <a:t>Responsible for solutions architecture within a designated technology area and plan roadmap for IT-solutions;</a:t>
                      </a:r>
                    </a:p>
                    <a:p>
                      <a:pPr marL="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500" b="0" i="0" u="none" strike="noStrike" kern="1200" noProof="0" dirty="0">
                        <a:solidFill>
                          <a:schemeClr val="dk1"/>
                        </a:solidFill>
                        <a:latin typeface="Arial"/>
                        <a:ea typeface="+mn-ea"/>
                        <a:cs typeface="+mn-cs"/>
                      </a:endParaRPr>
                    </a:p>
                    <a:p>
                      <a:pPr marL="171450" lvl="0" indent="-171450" algn="l" defTabSz="914400" rtl="0" eaLnBrk="1" fontAlgn="t" latinLnBrk="0" hangingPunct="1">
                        <a:lnSpc>
                          <a:spcPct val="100000"/>
                        </a:lnSpc>
                        <a:spcBef>
                          <a:spcPts val="0"/>
                        </a:spcBef>
                        <a:spcAft>
                          <a:spcPts val="0"/>
                        </a:spcAft>
                        <a:buFont typeface="Arial" panose="020B0604020202020204" pitchFamily="34" charset="0"/>
                        <a:buChar char="•"/>
                      </a:pPr>
                      <a:r>
                        <a:rPr lang="en-US" sz="500" b="0" i="0" u="none" strike="noStrike" kern="1200" noProof="0" dirty="0">
                          <a:solidFill>
                            <a:schemeClr val="dk1"/>
                          </a:solidFill>
                          <a:latin typeface="Arial"/>
                          <a:ea typeface="+mn-ea"/>
                          <a:cs typeface="+mn-cs"/>
                        </a:rPr>
                        <a:t>Responsible for architecture and design within a broader range of applications and/or technologies within a business area and/or business function;</a:t>
                      </a:r>
                    </a:p>
                    <a:p>
                      <a:pPr marL="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500" b="0" i="0" u="none" strike="noStrike" kern="1200" noProof="0" dirty="0">
                        <a:solidFill>
                          <a:schemeClr val="dk1"/>
                        </a:solidFill>
                        <a:latin typeface="Arial"/>
                        <a:ea typeface="+mn-ea"/>
                        <a:cs typeface="+mn-cs"/>
                      </a:endParaRPr>
                    </a:p>
                    <a:p>
                      <a:pPr marL="171450" lvl="0" indent="-171450" algn="l" defTabSz="914400" rtl="0" eaLnBrk="1" fontAlgn="t" latinLnBrk="0" hangingPunct="1">
                        <a:lnSpc>
                          <a:spcPct val="100000"/>
                        </a:lnSpc>
                        <a:spcBef>
                          <a:spcPts val="0"/>
                        </a:spcBef>
                        <a:spcAft>
                          <a:spcPts val="0"/>
                        </a:spcAft>
                        <a:buFont typeface="Arial" panose="020B0604020202020204" pitchFamily="34" charset="0"/>
                        <a:buChar char="•"/>
                      </a:pPr>
                      <a:r>
                        <a:rPr lang="en-US" sz="500" b="0" i="0" u="none" strike="noStrike" kern="1200" noProof="0" dirty="0">
                          <a:solidFill>
                            <a:schemeClr val="dk1"/>
                          </a:solidFill>
                          <a:latin typeface="Arial"/>
                          <a:ea typeface="+mn-ea"/>
                          <a:cs typeface="+mn-cs"/>
                        </a:rPr>
                        <a:t>Propose architectural guidance based on business and technology considerations and create solutions that will support current and future business needs. </a:t>
                      </a:r>
                    </a:p>
                    <a:p>
                      <a:pPr marL="171450" indent="-171450" algn="l" fontAlgn="t">
                        <a:buFont typeface="Arial" panose="020B0604020202020204" pitchFamily="34" charset="0"/>
                        <a:buChar char="•"/>
                      </a:pPr>
                      <a:endParaRPr lang="en-US" sz="500" b="0" i="0" u="none" strike="noStrike" noProof="0" dirty="0">
                        <a:solidFill>
                          <a:srgbClr val="000000"/>
                        </a:solidFill>
                        <a:effectLst/>
                        <a:latin typeface="+mn-lt"/>
                      </a:endParaRPr>
                    </a:p>
                    <a:p>
                      <a:pPr marL="171450" indent="-171450" algn="l" fontAlgn="t">
                        <a:buFont typeface="Arial" panose="020B0604020202020204" pitchFamily="34" charset="0"/>
                        <a:buChar char="•"/>
                      </a:pPr>
                      <a:endParaRPr lang="en-US" sz="500" b="0" i="0" u="none" strike="noStrike" noProof="0" dirty="0">
                        <a:solidFill>
                          <a:srgbClr val="000000"/>
                        </a:solidFill>
                        <a:effectLst/>
                        <a:latin typeface="+mn-lt"/>
                      </a:endParaRPr>
                    </a:p>
                  </a:txBody>
                  <a:tcPr marL="0" marR="0" marT="0" marB="0"/>
                </a:tc>
                <a:tc>
                  <a:txBody>
                    <a:bodyPr/>
                    <a:lstStyle/>
                    <a:p>
                      <a:pPr marL="0" indent="0">
                        <a:buFont typeface="Arial" panose="020B0604020202020204" pitchFamily="34" charset="0"/>
                        <a:buNone/>
                      </a:pPr>
                      <a:r>
                        <a:rPr lang="en-US" sz="500" b="0" dirty="0"/>
                        <a:t>Positions in this job family are responsible for managing or performing work associated with programming and configuration of internal end user applications and IT-infrastructure. Activities include:</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Analyzing requirements and specifications for the applications as an input to application design or coding. Coding internally developed applications and/or configuring commercial-off-the-self (COTS) applications; </a:t>
                      </a:r>
                    </a:p>
                    <a:p>
                      <a:pPr marL="0" lvl="0" indent="0">
                        <a:buNone/>
                      </a:pPr>
                      <a:endParaRPr lang="en-US" sz="500" b="0" i="0" u="none" strike="noStrike" noProof="0" dirty="0">
                        <a:latin typeface="Arial"/>
                      </a:endParaRPr>
                    </a:p>
                    <a:p>
                      <a:pPr marL="171450" lvl="0" indent="-171450">
                        <a:buFont typeface="Arial" panose="020B0604020202020204" pitchFamily="34" charset="0"/>
                        <a:buChar char="•"/>
                      </a:pPr>
                      <a:r>
                        <a:rPr lang="en-US" sz="500" b="0" i="0" u="none" strike="noStrike" noProof="0" dirty="0">
                          <a:latin typeface="Arial"/>
                        </a:rPr>
                        <a:t>Provide Data Engineering competence and support within big data and advanced analytics to be utilized for various digital offerings, data driven services, big data lake &amp; analytics projects as well as AI technology related initiatives (data engineer);</a:t>
                      </a:r>
                    </a:p>
                    <a:p>
                      <a:pPr marL="0" lvl="0" indent="0">
                        <a:buNone/>
                      </a:pPr>
                      <a:endParaRPr lang="en-US" sz="500" b="0" i="0" u="none" strike="noStrike" noProof="0" dirty="0">
                        <a:latin typeface="Arial"/>
                      </a:endParaRPr>
                    </a:p>
                    <a:p>
                      <a:pPr marL="171450" lvl="0" indent="-171450">
                        <a:buFont typeface="Arial" panose="020B0604020202020204" pitchFamily="34" charset="0"/>
                        <a:buChar char="•"/>
                      </a:pPr>
                      <a:r>
                        <a:rPr lang="en-US" sz="500" b="0" i="0" u="none" strike="noStrike" noProof="0" dirty="0">
                          <a:latin typeface="Arial"/>
                        </a:rPr>
                        <a:t>Provide data science competence and a center of excellence for various digital offerings, data driven services, big data lake &amp; analytics projects and AT technology related initiatives (data scientist); </a:t>
                      </a:r>
                    </a:p>
                    <a:p>
                      <a:pPr marL="171450" lvl="0" indent="-171450">
                        <a:buFont typeface="Arial" panose="020B0604020202020204" pitchFamily="34" charset="0"/>
                        <a:buChar char="•"/>
                      </a:pPr>
                      <a:endParaRPr lang="en-US" sz="500" b="0" i="0" u="none" strike="noStrike" noProof="0" dirty="0">
                        <a:latin typeface="Arial"/>
                      </a:endParaRPr>
                    </a:p>
                    <a:p>
                      <a:pPr marL="171450" lvl="0" indent="-171450">
                        <a:buFont typeface="Arial" panose="020B0604020202020204" pitchFamily="34" charset="0"/>
                        <a:buChar char="•"/>
                      </a:pPr>
                      <a:r>
                        <a:rPr lang="en-US" sz="500" b="0" i="0" u="none" strike="noStrike" noProof="0" dirty="0">
                          <a:latin typeface="Arial"/>
                        </a:rPr>
                        <a:t>Drive research and business innovation within digital enabled business models and for increasing the speed of adoption of AI related technologies (AI Lab).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500" b="0" dirty="0"/>
                    </a:p>
                  </a:txBody>
                  <a:tcPr/>
                </a:tc>
                <a:tc>
                  <a:txBody>
                    <a:bodyPr/>
                    <a:lstStyle/>
                    <a:p>
                      <a:pPr marL="0" indent="0">
                        <a:buFont typeface="Arial" panose="020B0604020202020204" pitchFamily="34" charset="0"/>
                        <a:buNone/>
                      </a:pPr>
                      <a:r>
                        <a:rPr lang="en-US" sz="500" b="0" dirty="0"/>
                        <a:t>Positions in this job family are responsible for assuring that HQ’s Global IT Business Services are in line with business requirements and performs according to agreed standards and functions. Activities include: </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Act as primary contact point between GIS and its Husqvarna business customers and secure that IT delivers according to customer expectations;</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Responsible for gathering and transforming business demands into capabilities and requirements for IT-solutions and services;</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Accountable for end-to-end delivery of a Global IT Business Service; communicating &amp; implementing service strategy, managing lifecycle of designated set of services and ensure successful deliveries of the global IT Service;</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Secure that services delivered is according to business demands and agreed service commitments is in line with SLA’s and KPI’s;</a:t>
                      </a:r>
                    </a:p>
                    <a:p>
                      <a:pPr marL="0" indent="0">
                        <a:buFont typeface="Arial" panose="020B0604020202020204" pitchFamily="34" charset="0"/>
                        <a:buNone/>
                      </a:pPr>
                      <a:r>
                        <a:rPr lang="en-US" sz="500" b="0" dirty="0"/>
                        <a:t> </a:t>
                      </a:r>
                    </a:p>
                    <a:p>
                      <a:pPr marL="171450" indent="-171450">
                        <a:buFont typeface="Arial" panose="020B0604020202020204" pitchFamily="34" charset="0"/>
                        <a:buChar char="•"/>
                      </a:pPr>
                      <a:r>
                        <a:rPr lang="en-US" sz="500" b="0" dirty="0"/>
                        <a:t>Accountable for providing expertise and support for a domain (single application, set of applications and/or technology) and play an important part in all application related aspects of designing, testing, operating and improving IT-services.</a:t>
                      </a:r>
                    </a:p>
                  </a:txBody>
                  <a:tcPr/>
                </a:tc>
                <a:tc>
                  <a:txBody>
                    <a:bodyPr/>
                    <a:lstStyle/>
                    <a:p>
                      <a:pPr marL="0" indent="0">
                        <a:buFont typeface="Arial" panose="020B0604020202020204" pitchFamily="34" charset="0"/>
                        <a:buNone/>
                      </a:pPr>
                      <a:r>
                        <a:rPr lang="en-US" sz="500" kern="1200" noProof="0" dirty="0">
                          <a:solidFill>
                            <a:schemeClr val="dk1"/>
                          </a:solidFill>
                          <a:effectLst/>
                          <a:latin typeface="+mn-lt"/>
                          <a:ea typeface="+mn-ea"/>
                          <a:cs typeface="+mn-cs"/>
                        </a:rPr>
                        <a:t>Positions in this job family are responsible for managing or performing work associated with developing, communicating, implementing, enforcing and monitoring security controls. Activities include:</a:t>
                      </a:r>
                    </a:p>
                    <a:p>
                      <a:pPr marL="0" indent="0">
                        <a:buFont typeface="Arial" panose="020B0604020202020204" pitchFamily="34" charset="0"/>
                        <a:buNone/>
                      </a:pPr>
                      <a:endParaRPr lang="en-US" sz="5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Designing, testing, and implementing secure operating systems, networks, and databases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500" kern="1200" noProof="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Responsible for password auditing, network based and Web application-based vulnerability scanning, virus management and intrusion detection;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500" kern="1200" noProof="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Conducting risk audits and assessments, providing recommendations for application design;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500" kern="1200" noProof="0" dirty="0">
                          <a:solidFill>
                            <a:schemeClr val="dk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Monitoring and analyzing system access logs Planning for security backup and system disaster recovery.</a:t>
                      </a:r>
                      <a:endParaRPr lang="en-US" sz="500" b="0" dirty="0"/>
                    </a:p>
                  </a:txBody>
                  <a:tcPr/>
                </a:tc>
                <a:tc>
                  <a:txBody>
                    <a:bodyPr/>
                    <a:lstStyle/>
                    <a:p>
                      <a:r>
                        <a:rPr lang="en-US" sz="500" kern="1200" dirty="0">
                          <a:solidFill>
                            <a:schemeClr val="dk1"/>
                          </a:solidFill>
                          <a:effectLst/>
                          <a:latin typeface="+mn-lt"/>
                          <a:ea typeface="+mn-ea"/>
                          <a:cs typeface="+mn-cs"/>
                        </a:rPr>
                        <a:t>Positions in this job family are responsible for maintaining, analyzing and interpreting internal and external data </a:t>
                      </a:r>
                      <a:r>
                        <a:rPr lang="en-US" sz="500" kern="1200" dirty="0">
                          <a:solidFill>
                            <a:schemeClr val="tx1"/>
                          </a:solidFill>
                          <a:latin typeface="Arial" pitchFamily="34" charset="0"/>
                          <a:ea typeface="+mn-ea"/>
                          <a:cs typeface="Arial" pitchFamily="34" charset="0"/>
                        </a:rPr>
                        <a:t>and information with the purpose of drawing conclusions, spotting trends, writing reports and make recommendations to stakeholders. Activities includes: </a:t>
                      </a:r>
                    </a:p>
                    <a:p>
                      <a:r>
                        <a:rPr lang="en-US" sz="500" kern="1200" dirty="0">
                          <a:solidFill>
                            <a:schemeClr val="tx1"/>
                          </a:solidFill>
                          <a:latin typeface="Arial" pitchFamily="34" charset="0"/>
                          <a:ea typeface="+mn-ea"/>
                          <a:cs typeface="Arial" pitchFamily="34" charset="0"/>
                        </a:rPr>
                        <a:t> </a:t>
                      </a: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Prioritize, process, compile and analyze data and information in order to identify patterns, causal connections and trends;</a:t>
                      </a:r>
                    </a:p>
                    <a:p>
                      <a:pPr marL="171450" indent="-171450">
                        <a:buFont typeface="Arial" panose="020B0604020202020204" pitchFamily="34" charset="0"/>
                        <a:buChar char="•"/>
                      </a:pPr>
                      <a:endParaRPr lang="en-US" sz="500" kern="1200" dirty="0">
                        <a:solidFill>
                          <a:schemeClr val="tx1"/>
                        </a:solidFill>
                        <a:latin typeface="Arial" pitchFamily="34" charset="0"/>
                        <a:ea typeface="+mn-ea"/>
                        <a:cs typeface="Arial" pitchFamily="34" charset="0"/>
                      </a:endParaRP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Utilize business intelligence to identify threats and opportunities as well as identifying what is important and key decision points in large data amounts; </a:t>
                      </a:r>
                    </a:p>
                    <a:p>
                      <a:pPr marL="171450" indent="-171450">
                        <a:buFont typeface="Arial" panose="020B0604020202020204" pitchFamily="34" charset="0"/>
                        <a:buChar char="•"/>
                      </a:pPr>
                      <a:endParaRPr lang="en-US" sz="500" kern="1200" dirty="0">
                        <a:solidFill>
                          <a:schemeClr val="tx1"/>
                        </a:solidFill>
                        <a:latin typeface="Arial" pitchFamily="34" charset="0"/>
                        <a:ea typeface="+mn-ea"/>
                        <a:cs typeface="Arial" pitchFamily="34" charset="0"/>
                      </a:endParaRP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Perform complex data and information maintenance, research and analysis in order to support business operations and decision making with valid conclusions and recommendations;</a:t>
                      </a:r>
                    </a:p>
                    <a:p>
                      <a:pPr marL="171450" indent="-171450">
                        <a:buFont typeface="Arial" panose="020B0604020202020204" pitchFamily="34" charset="0"/>
                        <a:buChar char="•"/>
                      </a:pPr>
                      <a:endParaRPr lang="en-US" sz="500" kern="1200" dirty="0">
                        <a:solidFill>
                          <a:schemeClr val="tx1"/>
                        </a:solidFill>
                        <a:latin typeface="Arial" pitchFamily="34" charset="0"/>
                        <a:ea typeface="+mn-ea"/>
                        <a:cs typeface="Arial" pitchFamily="34" charset="0"/>
                      </a:endParaRP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Develop analytical models to solve problems. Utilize relevant analytical tools and IT-systems to handle, process and analyze different types of data and information. </a:t>
                      </a:r>
                    </a:p>
                    <a:p>
                      <a:pPr marL="0" indent="0">
                        <a:buFont typeface="Arial" panose="020B0604020202020204" pitchFamily="34" charset="0"/>
                        <a:buNone/>
                      </a:pPr>
                      <a:endParaRPr lang="en-US" sz="500" b="0" dirty="0"/>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1553787820"/>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24158" y="135544"/>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FINANCE</a:t>
            </a:r>
            <a:endParaRPr lang="en-US" b="1" dirty="0">
              <a:effectLst>
                <a:outerShdw blurRad="38100" dist="38100" dir="2700000" algn="tl">
                  <a:srgbClr val="000000">
                    <a:alpha val="43137"/>
                  </a:srgbClr>
                </a:outerShdw>
              </a:effectLst>
            </a:endParaRPr>
          </a:p>
        </p:txBody>
      </p:sp>
      <p:graphicFrame>
        <p:nvGraphicFramePr>
          <p:cNvPr id="8" name="Content Placeholder 6">
            <a:extLst>
              <a:ext uri="{FF2B5EF4-FFF2-40B4-BE49-F238E27FC236}">
                <a16:creationId xmlns:a16="http://schemas.microsoft.com/office/drawing/2014/main" id="{6A5D2D53-1E77-45DF-B5C2-A3DFBC836B5D}"/>
              </a:ext>
            </a:extLst>
          </p:cNvPr>
          <p:cNvGraphicFramePr>
            <a:graphicFrameLocks/>
          </p:cNvGraphicFramePr>
          <p:nvPr>
            <p:extLst>
              <p:ext uri="{D42A27DB-BD31-4B8C-83A1-F6EECF244321}">
                <p14:modId xmlns:p14="http://schemas.microsoft.com/office/powerpoint/2010/main" val="2427157619"/>
              </p:ext>
            </p:extLst>
          </p:nvPr>
        </p:nvGraphicFramePr>
        <p:xfrm>
          <a:off x="1" y="647062"/>
          <a:ext cx="9144000" cy="4484093"/>
        </p:xfrm>
        <a:graphic>
          <a:graphicData uri="http://schemas.openxmlformats.org/drawingml/2006/table">
            <a:tbl>
              <a:tblPr firstRow="1" bandRow="1">
                <a:tableStyleId>{21E4AEA4-8DFA-4A89-87EB-49C32662AFE0}</a:tableStyleId>
              </a:tblPr>
              <a:tblGrid>
                <a:gridCol w="362847">
                  <a:extLst>
                    <a:ext uri="{9D8B030D-6E8A-4147-A177-3AD203B41FA5}">
                      <a16:colId xmlns:a16="http://schemas.microsoft.com/office/drawing/2014/main" val="1514323199"/>
                    </a:ext>
                  </a:extLst>
                </a:gridCol>
                <a:gridCol w="2175180">
                  <a:extLst>
                    <a:ext uri="{9D8B030D-6E8A-4147-A177-3AD203B41FA5}">
                      <a16:colId xmlns:a16="http://schemas.microsoft.com/office/drawing/2014/main" val="188856243"/>
                    </a:ext>
                  </a:extLst>
                </a:gridCol>
                <a:gridCol w="2473201">
                  <a:extLst>
                    <a:ext uri="{9D8B030D-6E8A-4147-A177-3AD203B41FA5}">
                      <a16:colId xmlns:a16="http://schemas.microsoft.com/office/drawing/2014/main" val="3623362465"/>
                    </a:ext>
                  </a:extLst>
                </a:gridCol>
                <a:gridCol w="2066386">
                  <a:extLst>
                    <a:ext uri="{9D8B030D-6E8A-4147-A177-3AD203B41FA5}">
                      <a16:colId xmlns:a16="http://schemas.microsoft.com/office/drawing/2014/main" val="3909128"/>
                    </a:ext>
                  </a:extLst>
                </a:gridCol>
                <a:gridCol w="2066386">
                  <a:extLst>
                    <a:ext uri="{9D8B030D-6E8A-4147-A177-3AD203B41FA5}">
                      <a16:colId xmlns:a16="http://schemas.microsoft.com/office/drawing/2014/main" val="540809193"/>
                    </a:ext>
                  </a:extLst>
                </a:gridCol>
              </a:tblGrid>
              <a:tr h="249568">
                <a:tc gridSpan="5">
                  <a:txBody>
                    <a:bodyPr/>
                    <a:lstStyle/>
                    <a:p>
                      <a:pPr algn="ctr"/>
                      <a:r>
                        <a:rPr lang="sv-SE" sz="1000" dirty="0"/>
                        <a:t>Job </a:t>
                      </a:r>
                      <a:r>
                        <a:rPr lang="sv-SE" sz="1000" dirty="0" err="1"/>
                        <a:t>Family</a:t>
                      </a:r>
                      <a:r>
                        <a:rPr lang="sv-SE" sz="1000" dirty="0"/>
                        <a:t> Group FINANCE</a:t>
                      </a:r>
                      <a:endParaRPr lang="en-US" sz="9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7435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sv-SE" sz="500" b="1" i="0" u="none" strike="noStrike" kern="1200" cap="none" spc="0" normalizeH="0" baseline="0" noProof="0">
                          <a:ln>
                            <a:noFill/>
                          </a:ln>
                          <a:effectLst>
                            <a:outerShdw blurRad="38100" dist="38100" dir="2700000" algn="tl">
                              <a:srgbClr val="000000">
                                <a:alpha val="43137"/>
                              </a:srgbClr>
                            </a:outerShdw>
                          </a:effectLst>
                          <a:uLnTx/>
                          <a:uFillTx/>
                          <a:latin typeface="Arial"/>
                          <a:ea typeface="+mn-ea"/>
                          <a:cs typeface="+mn-cs"/>
                        </a:rPr>
                        <a:t>JFG WHAT</a:t>
                      </a:r>
                      <a:endParaRPr kumimoji="0" lang="en-US" sz="500" b="1" i="0" u="none" strike="noStrike" kern="1200" cap="none" spc="0" normalizeH="0" baseline="0" noProof="0">
                        <a:ln>
                          <a:noFill/>
                        </a:ln>
                        <a:effectLst>
                          <a:outerShdw blurRad="38100" dist="38100" dir="2700000" algn="tl">
                            <a:srgbClr val="000000">
                              <a:alpha val="43137"/>
                            </a:srgbClr>
                          </a:outerShdw>
                        </a:effectLst>
                        <a:uLnTx/>
                        <a:uFillTx/>
                        <a:latin typeface="Arial"/>
                        <a:ea typeface="+mn-ea"/>
                        <a:cs typeface="+mn-cs"/>
                      </a:endParaRPr>
                    </a:p>
                  </a:txBody>
                  <a:tcPr vert="vert270" anchor="ctr">
                    <a:solidFill>
                      <a:schemeClr val="bg1">
                        <a:lumMod val="95000"/>
                      </a:schemeClr>
                    </a:solidFill>
                  </a:tcPr>
                </a:tc>
                <a:tc gridSpan="4">
                  <a:txBody>
                    <a:bodyPr/>
                    <a:lstStyle/>
                    <a:p>
                      <a:pPr marL="0" indent="0">
                        <a:buFont typeface="+mj-lt"/>
                        <a:buNone/>
                      </a:pPr>
                      <a:r>
                        <a:rPr lang="en-US" sz="600" dirty="0"/>
                        <a:t>Positions in this job family group conducts the financial and accounting operations of the organization. Areas of responsibility include preparing, collecting and interpreting financial information; preparing budgets, reports, forecasts and statutory returns; conducting financial analyses of proposals, investments and fund sources; managing the organization's taxation affairs; managing cost accounting systems and cash flow; controlling treasury and ensuring compliance with regulatory standards. It also includes positions responsible for accounting administration activities such as accounts payable, accounts receivable, credit, collections, billing and invoicing.</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1837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5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a:ea typeface="+mn-ea"/>
                        <a:cs typeface="+mn-cs"/>
                      </a:endParaRPr>
                    </a:p>
                  </a:txBody>
                  <a:tcPr anchor="ctr">
                    <a:solidFill>
                      <a:srgbClr val="273A60"/>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FINANCE</a:t>
                      </a:r>
                      <a:endParaRPr lang="en-US" sz="800" b="1" kern="1200" dirty="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18372">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err="1">
                          <a:solidFill>
                            <a:schemeClr val="bg1"/>
                          </a:solidFill>
                        </a:rPr>
                        <a:t>Finance</a:t>
                      </a:r>
                      <a:r>
                        <a:rPr lang="sv-SE" sz="800" b="1">
                          <a:solidFill>
                            <a:schemeClr val="bg1"/>
                          </a:solidFill>
                        </a:rPr>
                        <a:t> Generalist</a:t>
                      </a:r>
                      <a:endParaRPr lang="en-US" sz="800" b="1">
                        <a:solidFill>
                          <a:schemeClr val="bg1"/>
                        </a:solidFill>
                      </a:endParaRPr>
                    </a:p>
                  </a:txBody>
                  <a:tcPr anchor="ctr">
                    <a:solidFill>
                      <a:srgbClr val="647AB8"/>
                    </a:solidFill>
                  </a:tcPr>
                </a:tc>
                <a:tc>
                  <a:txBody>
                    <a:bodyPr/>
                    <a:lstStyle/>
                    <a:p>
                      <a:pPr algn="ctr"/>
                      <a:r>
                        <a:rPr lang="sv-SE" sz="800" b="1" err="1">
                          <a:solidFill>
                            <a:schemeClr val="bg1"/>
                          </a:solidFill>
                        </a:rPr>
                        <a:t>Controlling</a:t>
                      </a:r>
                      <a:endParaRPr lang="en-US" sz="800" b="1">
                        <a:solidFill>
                          <a:schemeClr val="bg1"/>
                        </a:solidFill>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err="1">
                          <a:solidFill>
                            <a:schemeClr val="bg1"/>
                          </a:solidFill>
                        </a:rPr>
                        <a:t>Finance</a:t>
                      </a:r>
                      <a:r>
                        <a:rPr lang="sv-SE" sz="800" b="1">
                          <a:solidFill>
                            <a:schemeClr val="bg1"/>
                          </a:solidFill>
                        </a:rPr>
                        <a:t> Specialist</a:t>
                      </a:r>
                      <a:endParaRPr lang="en-US" sz="800" b="1">
                        <a:solidFill>
                          <a:schemeClr val="bg1"/>
                        </a:solidFill>
                      </a:endParaRPr>
                    </a:p>
                  </a:txBody>
                  <a:tcPr anchor="ctr">
                    <a:solidFill>
                      <a:srgbClr val="647AB8"/>
                    </a:solidFill>
                  </a:tcPr>
                </a:tc>
                <a:tc>
                  <a:txBody>
                    <a:bodyPr/>
                    <a:lstStyle/>
                    <a:p>
                      <a:pPr algn="ctr"/>
                      <a:r>
                        <a:rPr lang="sv-SE" sz="800" b="1" strike="noStrike" err="1">
                          <a:solidFill>
                            <a:schemeClr val="bg1"/>
                          </a:solidFill>
                        </a:rPr>
                        <a:t>Accounting</a:t>
                      </a:r>
                      <a:endParaRPr lang="en-US" sz="800" b="1" strike="noStrike">
                        <a:solidFill>
                          <a:schemeClr val="bg1"/>
                        </a:solidFill>
                      </a:endParaRPr>
                    </a:p>
                  </a:txBody>
                  <a:tcPr anchor="ctr">
                    <a:solidFill>
                      <a:srgbClr val="647AB8"/>
                    </a:solidFill>
                  </a:tcPr>
                </a:tc>
                <a:extLst>
                  <a:ext uri="{0D108BD9-81ED-4DB2-BD59-A6C34878D82A}">
                    <a16:rowId xmlns:a16="http://schemas.microsoft.com/office/drawing/2014/main" val="4196729402"/>
                  </a:ext>
                </a:extLst>
              </a:tr>
              <a:tr h="592398">
                <a:tc>
                  <a:txBody>
                    <a:bodyPr/>
                    <a:lstStyle/>
                    <a:p>
                      <a:pPr algn="ctr"/>
                      <a:r>
                        <a:rPr lang="sv-SE" sz="500" b="1" strike="noStrike">
                          <a:effectLst>
                            <a:outerShdw blurRad="38100" dist="38100" dir="2700000" algn="tl">
                              <a:srgbClr val="000000">
                                <a:alpha val="43137"/>
                              </a:srgbClr>
                            </a:outerShdw>
                          </a:effectLst>
                        </a:rPr>
                        <a:t>INCLUDES</a:t>
                      </a:r>
                      <a:endParaRPr lang="en-US" sz="500" b="1" strike="noStrike">
                        <a:effectLst>
                          <a:outerShdw blurRad="38100" dist="38100" dir="2700000" algn="tl">
                            <a:srgbClr val="000000">
                              <a:alpha val="43137"/>
                            </a:srgbClr>
                          </a:outerShdw>
                        </a:effectLst>
                      </a:endParaRPr>
                    </a:p>
                  </a:txBody>
                  <a:tcPr vert="vert270" anchor="ctr"/>
                </a:tc>
                <a:tc>
                  <a:txBody>
                    <a:bodyPr/>
                    <a:lstStyle/>
                    <a:p>
                      <a:pPr>
                        <a:lnSpc>
                          <a:spcPct val="150000"/>
                        </a:lnSpc>
                      </a:pPr>
                      <a:r>
                        <a:rPr lang="en-US" sz="550" i="1" dirty="0"/>
                        <a:t>LEADERSHIP</a:t>
                      </a:r>
                    </a:p>
                    <a:p>
                      <a:pPr>
                        <a:lnSpc>
                          <a:spcPct val="150000"/>
                        </a:lnSpc>
                      </a:pPr>
                      <a:r>
                        <a:rPr lang="en-US" sz="550" i="1" dirty="0"/>
                        <a:t>CFO	</a:t>
                      </a:r>
                    </a:p>
                    <a:p>
                      <a:pPr>
                        <a:lnSpc>
                          <a:spcPct val="150000"/>
                        </a:lnSpc>
                      </a:pPr>
                      <a:r>
                        <a:rPr lang="en-US" sz="550" i="1" dirty="0"/>
                        <a:t>Head of Finance Region/Country</a:t>
                      </a:r>
                    </a:p>
                  </a:txBody>
                  <a:tcPr anchor="ctr"/>
                </a:tc>
                <a:tc>
                  <a:txBody>
                    <a:bodyPr/>
                    <a:lstStyle/>
                    <a:p>
                      <a:pPr>
                        <a:lnSpc>
                          <a:spcPct val="150000"/>
                        </a:lnSpc>
                      </a:pPr>
                      <a:r>
                        <a:rPr lang="en-US" sz="550" i="1" dirty="0"/>
                        <a:t>Corporate Fin Control &amp; reporting + Business Unit Control +  Manufact/Plant +        Finance Control &amp; Reporting</a:t>
                      </a:r>
                    </a:p>
                    <a:p>
                      <a:pPr>
                        <a:lnSpc>
                          <a:spcPct val="150000"/>
                        </a:lnSpc>
                      </a:pPr>
                      <a:r>
                        <a:rPr lang="en-US" sz="550" i="1" dirty="0"/>
                        <a:t>Including Finance Business Partner + includes Pricing</a:t>
                      </a:r>
                    </a:p>
                    <a:p>
                      <a:pPr>
                        <a:lnSpc>
                          <a:spcPct val="150000"/>
                        </a:lnSpc>
                      </a:pPr>
                      <a:r>
                        <a:rPr lang="en-US" sz="550" i="1" dirty="0"/>
                        <a:t>Including Finance Controlling</a:t>
                      </a:r>
                    </a:p>
                  </a:txBody>
                  <a:tcPr anchor="ctr"/>
                </a:tc>
                <a:tc>
                  <a:txBody>
                    <a:bodyPr/>
                    <a:lstStyle/>
                    <a:p>
                      <a:pPr>
                        <a:lnSpc>
                          <a:spcPct val="150000"/>
                        </a:lnSpc>
                      </a:pPr>
                      <a:r>
                        <a:rPr lang="sv-SE" sz="550" i="1" err="1"/>
                        <a:t>Includes</a:t>
                      </a:r>
                      <a:r>
                        <a:rPr lang="sv-SE" sz="550" i="1"/>
                        <a:t> Tax and </a:t>
                      </a:r>
                      <a:r>
                        <a:rPr lang="sv-SE" sz="550" i="1" err="1"/>
                        <a:t>Treasury</a:t>
                      </a:r>
                      <a:endParaRPr lang="en-US" sz="550" i="1"/>
                    </a:p>
                  </a:txBody>
                  <a:tcPr anchor="ctr"/>
                </a:tc>
                <a:tc>
                  <a:txBody>
                    <a:bodyPr/>
                    <a:lstStyle/>
                    <a:p>
                      <a:pPr>
                        <a:lnSpc>
                          <a:spcPct val="150000"/>
                        </a:lnSpc>
                      </a:pPr>
                      <a:r>
                        <a:rPr lang="en-US" sz="550" i="1" dirty="0"/>
                        <a:t>Accounting Payable</a:t>
                      </a:r>
                    </a:p>
                    <a:p>
                      <a:pPr>
                        <a:lnSpc>
                          <a:spcPct val="150000"/>
                        </a:lnSpc>
                      </a:pPr>
                      <a:r>
                        <a:rPr lang="en-US" sz="550" i="1" dirty="0"/>
                        <a:t>Accounting Receivable</a:t>
                      </a:r>
                    </a:p>
                    <a:p>
                      <a:pPr>
                        <a:lnSpc>
                          <a:spcPct val="150000"/>
                        </a:lnSpc>
                      </a:pPr>
                      <a:r>
                        <a:rPr lang="en-US" sz="550" i="1" dirty="0"/>
                        <a:t>Finance Generalist</a:t>
                      </a:r>
                      <a:endParaRPr lang="sv-SE" sz="550" i="1" dirty="0"/>
                    </a:p>
                  </a:txBody>
                  <a:tcPr anchor="ctr"/>
                </a:tc>
                <a:extLst>
                  <a:ext uri="{0D108BD9-81ED-4DB2-BD59-A6C34878D82A}">
                    <a16:rowId xmlns:a16="http://schemas.microsoft.com/office/drawing/2014/main" val="2652843025"/>
                  </a:ext>
                </a:extLst>
              </a:tr>
              <a:tr h="2831032">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sz="650" b="0" i="0" u="none" strike="noStrike" kern="1200" dirty="0">
                          <a:solidFill>
                            <a:schemeClr val="dk1"/>
                          </a:solidFill>
                          <a:latin typeface="Arial"/>
                          <a:ea typeface="+mn-ea"/>
                          <a:cs typeface="+mn-cs"/>
                        </a:rPr>
                        <a:t>Positions in this job family are responsible for managing and performing work across multiple areas of finance. Activities include:</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Financial analysis, planning, and control of financial transactions, systems and procedures to comply with regulations, accounting principles, and other internal/external financial standards;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50" b="0" i="0" u="none" strike="noStrike" kern="1200" dirty="0">
                          <a:solidFill>
                            <a:schemeClr val="dk1"/>
                          </a:solidFill>
                          <a:latin typeface="Arial"/>
                          <a:ea typeface="+mn-ea"/>
                          <a:cs typeface="+mn-cs"/>
                        </a:rPr>
                        <a:t>Financial transaction/data entry verification: credit control, cash flow, investment management, tax, insurance, treasury, internal audit, budgeting, forecasting, and foreign exchange;</a:t>
                      </a:r>
                    </a:p>
                    <a:p>
                      <a:pPr marL="171450" marR="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50" b="0" i="0" u="none" strike="noStrike" kern="1200" dirty="0">
                          <a:solidFill>
                            <a:schemeClr val="dk1"/>
                          </a:solidFill>
                          <a:latin typeface="Arial"/>
                          <a:ea typeface="+mn-ea"/>
                          <a:cs typeface="+mn-cs"/>
                        </a:rPr>
                        <a:t>Financial records maintenance, and compiling/maintaining ad-hoc financial information;</a:t>
                      </a:r>
                    </a:p>
                    <a:p>
                      <a:pPr marL="171450" marR="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Providing forward looking financial insight on market conditions, competitors and alternative business scenarios.</a:t>
                      </a:r>
                    </a:p>
                  </a:txBody>
                  <a:tcPr/>
                </a:tc>
                <a:tc>
                  <a:txBody>
                    <a:bodyPr/>
                    <a:lstStyle/>
                    <a:p>
                      <a:pPr lvl="0" algn="l" defTabSz="914400" rtl="0" eaLnBrk="1" latinLnBrk="0" hangingPunct="1">
                        <a:lnSpc>
                          <a:spcPct val="100000"/>
                        </a:lnSpc>
                        <a:spcBef>
                          <a:spcPts val="0"/>
                        </a:spcBef>
                        <a:spcAft>
                          <a:spcPts val="0"/>
                        </a:spcAft>
                      </a:pPr>
                      <a:r>
                        <a:rPr lang="en-US" sz="650" b="0" i="0" u="none" strike="noStrike" kern="1200" dirty="0">
                          <a:solidFill>
                            <a:schemeClr val="dk1"/>
                          </a:solidFill>
                          <a:latin typeface="Arial"/>
                          <a:ea typeface="+mn-ea"/>
                          <a:cs typeface="+mn-cs"/>
                        </a:rPr>
                        <a:t>Positions in this job family are responsible for managing and maintaining the organization's accounting, budgeting, and financial reporting processes. Activities include: </a:t>
                      </a:r>
                    </a:p>
                    <a:p>
                      <a:pPr lvl="0" algn="l" defTabSz="914400" rtl="0" eaLnBrk="1" latinLnBrk="0" hangingPunct="1">
                        <a:lnSpc>
                          <a:spcPct val="100000"/>
                        </a:lnSpc>
                        <a:spcBef>
                          <a:spcPts val="0"/>
                        </a:spcBef>
                        <a:spcAft>
                          <a:spcPts val="0"/>
                        </a:spcAft>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Preparing and analyzing budgets and financial reports including providing financial statistics such as long-range earnings forecasts for strategic planning;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Conducting financial analysis and making recommendations to senior management, including producing management reports for decision-making purposes;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noProof="0" dirty="0">
                          <a:solidFill>
                            <a:schemeClr val="dk1"/>
                          </a:solidFill>
                          <a:latin typeface="Arial"/>
                          <a:ea typeface="+mn-ea"/>
                          <a:cs typeface="+mn-cs"/>
                        </a:rPr>
                        <a:t>Information analyzed includes inventory, costs, revenue, expenditure, cash flow, profitability, operating performance, and budgets;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Prepare, compile and assure correct internal/external financial reporting;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Perform budgeting, auditing, and taxation work for a Business Unit.</a:t>
                      </a:r>
                    </a:p>
                  </a:txBody>
                  <a:tcPr/>
                </a:tc>
                <a:tc>
                  <a:txBody>
                    <a:bodyPr/>
                    <a:lstStyle/>
                    <a:p>
                      <a:pPr lvl="0" algn="l" defTabSz="914400" rtl="0" eaLnBrk="1" latinLnBrk="0" hangingPunct="1">
                        <a:lnSpc>
                          <a:spcPct val="100000"/>
                        </a:lnSpc>
                        <a:spcBef>
                          <a:spcPts val="0"/>
                        </a:spcBef>
                        <a:spcAft>
                          <a:spcPts val="0"/>
                        </a:spcAft>
                      </a:pPr>
                      <a:r>
                        <a:rPr lang="en-US" sz="650" b="0" i="0" u="none" strike="noStrike" kern="1200" dirty="0">
                          <a:solidFill>
                            <a:schemeClr val="dk1"/>
                          </a:solidFill>
                          <a:latin typeface="Arial"/>
                          <a:ea typeface="+mn-ea"/>
                          <a:cs typeface="+mn-cs"/>
                        </a:rPr>
                        <a:t>Positions in this job family are responsible for the organization's taxation affairs and for optimizing the organization's taxation situation. This includes responsibilities for cash administration activities to minimize the organization's exposure to credit, interest, and foreign exchange risk. Activities include: </a:t>
                      </a:r>
                    </a:p>
                    <a:p>
                      <a:pPr lvl="0" algn="l" defTabSz="914400" rtl="0" eaLnBrk="1" latinLnBrk="0" hangingPunct="1">
                        <a:lnSpc>
                          <a:spcPct val="100000"/>
                        </a:lnSpc>
                        <a:spcBef>
                          <a:spcPts val="0"/>
                        </a:spcBef>
                        <a:spcAft>
                          <a:spcPts val="0"/>
                        </a:spcAft>
                        <a:buNone/>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Calculation of tax liabilities, tax filing/reporting and tax specific transaction recording and record maintenance;</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Research, analysis and interpretation for purposes of tax compliance, planning and optimization;</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Development and managing of strategies, operations, policies and budgets relating to treasury activities;</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Cash flow monitoring and reporting, ensuring the maintenance of corporate liquidity and financial stability;</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Hedging for interest rate, currency and commodity risk, determining counter-party risks, etc. </a:t>
                      </a:r>
                    </a:p>
                  </a:txBody>
                  <a:tcPr/>
                </a:tc>
                <a:tc>
                  <a:txBody>
                    <a:bodyPr/>
                    <a:lstStyle/>
                    <a:p>
                      <a:pPr lvl="0" algn="l" defTabSz="914400" rtl="0" eaLnBrk="1" latinLnBrk="0" hangingPunct="1">
                        <a:lnSpc>
                          <a:spcPct val="100000"/>
                        </a:lnSpc>
                        <a:spcBef>
                          <a:spcPts val="0"/>
                        </a:spcBef>
                        <a:spcAft>
                          <a:spcPts val="0"/>
                        </a:spcAft>
                      </a:pPr>
                      <a:r>
                        <a:rPr lang="en-US" sz="650" b="0" i="0" u="none" strike="noStrike" kern="1200" dirty="0">
                          <a:solidFill>
                            <a:schemeClr val="dk1"/>
                          </a:solidFill>
                          <a:latin typeface="Arial"/>
                          <a:ea typeface="+mn-ea"/>
                          <a:cs typeface="+mn-cs"/>
                        </a:rPr>
                        <a:t>Positions in this job family are responsible for managing or performing financial accounting work and for creditor and debtor accounts. Activities include: </a:t>
                      </a:r>
                    </a:p>
                    <a:p>
                      <a:pPr lvl="0" algn="l" defTabSz="914400" rtl="0" eaLnBrk="1" latinLnBrk="0" hangingPunct="1">
                        <a:lnSpc>
                          <a:spcPct val="100000"/>
                        </a:lnSpc>
                        <a:spcBef>
                          <a:spcPts val="0"/>
                        </a:spcBef>
                        <a:spcAft>
                          <a:spcPts val="0"/>
                        </a:spcAft>
                        <a:buNone/>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Financial transaction recording standards, control/reconciliation of accounts and records and administrative/transactional accounting support work (ledger maintenance and data entry);</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Cost accounting/budgeting and preparing accounting reports/schedules for internal and external audiences (management reporting  and compliance reporting);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Account Payable invoice verification, payment authorization and processing. Reconciliation of accounts payable ledgers to identify improper charges, validate transactions and ensure accurate and timely payment of amounts due;</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Accounts Receivable invoice generation and verification of customer credit approval. Payment processing and receivable age analysis and reporting.</a:t>
                      </a:r>
                    </a:p>
                  </a:txBody>
                  <a:tcPr/>
                </a:tc>
                <a:extLst>
                  <a:ext uri="{0D108BD9-81ED-4DB2-BD59-A6C34878D82A}">
                    <a16:rowId xmlns:a16="http://schemas.microsoft.com/office/drawing/2014/main" val="2063658522"/>
                  </a:ext>
                </a:extLst>
              </a:tr>
            </a:tbl>
          </a:graphicData>
        </a:graphic>
      </p:graphicFrame>
      <p:sp>
        <p:nvSpPr>
          <p:cNvPr id="6" name="Rectangle 5">
            <a:extLst>
              <a:ext uri="{FF2B5EF4-FFF2-40B4-BE49-F238E27FC236}">
                <a16:creationId xmlns:a16="http://schemas.microsoft.com/office/drawing/2014/main" id="{7CFE7600-D3A5-4FFD-B499-33E822D66DB4}"/>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cs typeface="Arial" pitchFamily="34" charset="0"/>
              </a:rPr>
              <a:t>Internal </a:t>
            </a:r>
            <a:r>
              <a:rPr lang="sv-SE" sz="800" dirty="0" err="1">
                <a:cs typeface="Arial" pitchFamily="34" charset="0"/>
              </a:rPr>
              <a:t>Audit</a:t>
            </a:r>
            <a:r>
              <a:rPr lang="sv-SE" sz="800" dirty="0">
                <a:cs typeface="Arial" pitchFamily="34" charset="0"/>
              </a:rPr>
              <a:t> goes </a:t>
            </a:r>
            <a:r>
              <a:rPr lang="sv-SE" sz="800" dirty="0" err="1">
                <a:cs typeface="Arial" pitchFamily="34" charset="0"/>
              </a:rPr>
              <a:t>into</a:t>
            </a:r>
            <a:r>
              <a:rPr lang="sv-SE" sz="800" dirty="0">
                <a:cs typeface="Arial" pitchFamily="34" charset="0"/>
              </a:rPr>
              <a:t> </a:t>
            </a:r>
            <a:r>
              <a:rPr lang="sv-SE" sz="800" dirty="0" err="1">
                <a:cs typeface="Arial" pitchFamily="34" charset="0"/>
              </a:rPr>
              <a:t>Quality</a:t>
            </a:r>
            <a:r>
              <a:rPr lang="sv-SE" sz="800" dirty="0">
                <a:cs typeface="Arial" pitchFamily="34" charset="0"/>
              </a:rPr>
              <a:t> -&gt; Process </a:t>
            </a:r>
            <a:r>
              <a:rPr lang="sv-SE" sz="800" dirty="0" err="1">
                <a:cs typeface="Arial" pitchFamily="34" charset="0"/>
              </a:rPr>
              <a:t>Improvement</a:t>
            </a:r>
            <a:endParaRPr lang="en-US" sz="800" dirty="0">
              <a:cs typeface="Arial" pitchFamily="34" charset="0"/>
            </a:endParaRPr>
          </a:p>
        </p:txBody>
      </p:sp>
      <p:sp>
        <p:nvSpPr>
          <p:cNvPr id="7" name="Rectangle 6">
            <a:extLst>
              <a:ext uri="{FF2B5EF4-FFF2-40B4-BE49-F238E27FC236}">
                <a16:creationId xmlns:a16="http://schemas.microsoft.com/office/drawing/2014/main" id="{A0A611E4-62D6-40E4-A6CE-002F99E503FD}"/>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9160320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LEGAL</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61AC1DB7-9DC6-490A-ADD2-DF8E52C0C81B}"/>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cs typeface="Arial" pitchFamily="34" charset="0"/>
              </a:rPr>
              <a:t>Product Compliance -&gt; goes </a:t>
            </a:r>
            <a:r>
              <a:rPr lang="sv-SE" sz="800" dirty="0" err="1">
                <a:cs typeface="Arial" pitchFamily="34" charset="0"/>
              </a:rPr>
              <a:t>into</a:t>
            </a:r>
            <a:r>
              <a:rPr lang="sv-SE" sz="800" dirty="0">
                <a:cs typeface="Arial" pitchFamily="34" charset="0"/>
              </a:rPr>
              <a:t> R&amp;D</a:t>
            </a:r>
            <a:endParaRPr lang="en-US" sz="800" dirty="0">
              <a:cs typeface="Arial" pitchFamily="34" charset="0"/>
            </a:endParaRPr>
          </a:p>
        </p:txBody>
      </p:sp>
      <p:sp>
        <p:nvSpPr>
          <p:cNvPr id="7" name="Rectangle 6">
            <a:extLst>
              <a:ext uri="{FF2B5EF4-FFF2-40B4-BE49-F238E27FC236}">
                <a16:creationId xmlns:a16="http://schemas.microsoft.com/office/drawing/2014/main" id="{07947D3D-F6A3-44A2-80F2-A6E3CB14E7CC}"/>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1E21E925-3BBD-47B7-9385-001DA3FDC9CF}"/>
              </a:ext>
            </a:extLst>
          </p:cNvPr>
          <p:cNvGraphicFramePr>
            <a:graphicFrameLocks/>
          </p:cNvGraphicFramePr>
          <p:nvPr>
            <p:extLst>
              <p:ext uri="{D42A27DB-BD31-4B8C-83A1-F6EECF244321}">
                <p14:modId xmlns:p14="http://schemas.microsoft.com/office/powerpoint/2010/main" val="3033485870"/>
              </p:ext>
            </p:extLst>
          </p:nvPr>
        </p:nvGraphicFramePr>
        <p:xfrm>
          <a:off x="0" y="843927"/>
          <a:ext cx="9149861" cy="4181385"/>
        </p:xfrm>
        <a:graphic>
          <a:graphicData uri="http://schemas.openxmlformats.org/drawingml/2006/table">
            <a:tbl>
              <a:tblPr firstRow="1" bandRow="1">
                <a:tableStyleId>{21E4AEA4-8DFA-4A89-87EB-49C32662AFE0}</a:tableStyleId>
              </a:tblPr>
              <a:tblGrid>
                <a:gridCol w="694257">
                  <a:extLst>
                    <a:ext uri="{9D8B030D-6E8A-4147-A177-3AD203B41FA5}">
                      <a16:colId xmlns:a16="http://schemas.microsoft.com/office/drawing/2014/main" val="1514323199"/>
                    </a:ext>
                  </a:extLst>
                </a:gridCol>
                <a:gridCol w="2818533">
                  <a:extLst>
                    <a:ext uri="{9D8B030D-6E8A-4147-A177-3AD203B41FA5}">
                      <a16:colId xmlns:a16="http://schemas.microsoft.com/office/drawing/2014/main" val="1668383329"/>
                    </a:ext>
                  </a:extLst>
                </a:gridCol>
                <a:gridCol w="2818533">
                  <a:extLst>
                    <a:ext uri="{9D8B030D-6E8A-4147-A177-3AD203B41FA5}">
                      <a16:colId xmlns:a16="http://schemas.microsoft.com/office/drawing/2014/main" val="3623362465"/>
                    </a:ext>
                  </a:extLst>
                </a:gridCol>
                <a:gridCol w="2818538">
                  <a:extLst>
                    <a:ext uri="{9D8B030D-6E8A-4147-A177-3AD203B41FA5}">
                      <a16:colId xmlns:a16="http://schemas.microsoft.com/office/drawing/2014/main" val="3909128"/>
                    </a:ext>
                  </a:extLst>
                </a:gridCol>
              </a:tblGrid>
              <a:tr h="256584">
                <a:tc gridSpan="4">
                  <a:txBody>
                    <a:bodyPr/>
                    <a:lstStyle/>
                    <a:p>
                      <a:pPr algn="ctr"/>
                      <a:r>
                        <a:rPr lang="sv-SE" sz="1000" dirty="0"/>
                        <a:t>Job </a:t>
                      </a:r>
                      <a:r>
                        <a:rPr lang="sv-SE" sz="1000" dirty="0" err="1"/>
                        <a:t>Family</a:t>
                      </a:r>
                      <a:r>
                        <a:rPr lang="sv-SE" sz="1000" dirty="0"/>
                        <a:t> Group LEGAL</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66506">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3">
                  <a:txBody>
                    <a:bodyPr/>
                    <a:lstStyle/>
                    <a:p>
                      <a:pPr marL="0" indent="0">
                        <a:buFont typeface="+mj-lt"/>
                        <a:buNone/>
                      </a:pPr>
                      <a:r>
                        <a:rPr lang="en-US" sz="600" dirty="0"/>
                        <a:t>Positions in this job family group ensures that the organization complies with the legal and regulatory requirements of the country (-</a:t>
                      </a:r>
                      <a:r>
                        <a:rPr lang="en-US" sz="600" dirty="0" err="1"/>
                        <a:t>ies</a:t>
                      </a:r>
                      <a:r>
                        <a:rPr lang="en-US" sz="600" dirty="0"/>
                        <a:t>) in which it operates. Activities include providing legal counsel/support in areas related to the business, including corporate law, business litigation, transactions/antitrust, compliance, intellectual property, employment/labor, corporate governance, ethics, risk management etc. Regulatory activities ensure the organization's products and business activities are conducted ethically and in compliance with relevant regulations, laws and standards.</a:t>
                      </a:r>
                    </a:p>
                  </a:txBody>
                  <a:tcP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80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24511">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LEGAL</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24511">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en-US" sz="800" b="1">
                          <a:solidFill>
                            <a:schemeClr val="bg1"/>
                          </a:solidFill>
                        </a:rPr>
                        <a:t>Core Legal</a:t>
                      </a:r>
                    </a:p>
                  </a:txBody>
                  <a:tcPr anchor="ctr">
                    <a:solidFill>
                      <a:srgbClr val="647AB8"/>
                    </a:solidFill>
                  </a:tcPr>
                </a:tc>
                <a:tc>
                  <a:txBody>
                    <a:bodyPr/>
                    <a:lstStyle/>
                    <a:p>
                      <a:pPr algn="ctr"/>
                      <a:r>
                        <a:rPr lang="en-US" sz="800" b="1">
                          <a:solidFill>
                            <a:schemeClr val="bg1"/>
                          </a:solidFill>
                        </a:rPr>
                        <a:t>Risk Management</a:t>
                      </a:r>
                    </a:p>
                  </a:txBody>
                  <a:tcPr anchor="ctr">
                    <a:solidFill>
                      <a:srgbClr val="647AB8"/>
                    </a:solidFill>
                  </a:tcPr>
                </a:tc>
                <a:tc>
                  <a:txBody>
                    <a:bodyPr/>
                    <a:lstStyle/>
                    <a:p>
                      <a:pPr algn="ctr"/>
                      <a:r>
                        <a:rPr lang="en-US" sz="800" b="1">
                          <a:solidFill>
                            <a:schemeClr val="bg1"/>
                          </a:solidFill>
                        </a:rPr>
                        <a:t>Compliance, Integrity and Privacy</a:t>
                      </a:r>
                    </a:p>
                  </a:txBody>
                  <a:tcPr anchor="ctr">
                    <a:solidFill>
                      <a:srgbClr val="647AB8"/>
                    </a:solidFill>
                  </a:tcPr>
                </a:tc>
                <a:extLst>
                  <a:ext uri="{0D108BD9-81ED-4DB2-BD59-A6C34878D82A}">
                    <a16:rowId xmlns:a16="http://schemas.microsoft.com/office/drawing/2014/main" val="4196729402"/>
                  </a:ext>
                </a:extLst>
              </a:tr>
              <a:tr h="342981">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 i="0" kern="1200" dirty="0">
                          <a:solidFill>
                            <a:schemeClr val="dk1"/>
                          </a:solidFill>
                          <a:latin typeface="+mn-lt"/>
                          <a:ea typeface="+mn-ea"/>
                          <a:cs typeface="+mn-cs"/>
                        </a:rPr>
                        <a:t>Including Legal Counsel, IP litigation, IP disputes, contract drafting and review, M&amp;A support </a:t>
                      </a:r>
                      <a:r>
                        <a:rPr lang="sv-SE" sz="600" i="0" kern="1200" dirty="0">
                          <a:solidFill>
                            <a:schemeClr val="dk1"/>
                          </a:solidFill>
                          <a:latin typeface="+mn-lt"/>
                          <a:ea typeface="+mn-ea"/>
                          <a:cs typeface="+mn-cs"/>
                        </a:rPr>
                        <a:t> ---- including Contract Management in IT</a:t>
                      </a:r>
                      <a:endParaRPr lang="en-US" sz="600" i="0" kern="1200" dirty="0">
                        <a:solidFill>
                          <a:schemeClr val="dk1"/>
                        </a:solidFill>
                        <a:latin typeface="+mn-lt"/>
                        <a:ea typeface="+mn-ea"/>
                        <a:cs typeface="+mn-cs"/>
                      </a:endParaRPr>
                    </a:p>
                  </a:txBody>
                  <a:tcPr marL="68580" marR="68580" marT="34290" marB="34290"/>
                </a:tc>
                <a:tc>
                  <a:txBody>
                    <a:bodyPr/>
                    <a:lstStyle/>
                    <a:p>
                      <a:pPr marL="0" marR="0" algn="l" defTabSz="914400" rtl="0" eaLnBrk="1" latinLnBrk="0" hangingPunct="1">
                        <a:lnSpc>
                          <a:spcPct val="150000"/>
                        </a:lnSpc>
                        <a:spcBef>
                          <a:spcPts val="0"/>
                        </a:spcBef>
                        <a:spcAft>
                          <a:spcPts val="0"/>
                        </a:spcAft>
                      </a:pPr>
                      <a:endParaRPr lang="en-US" sz="600" i="0" kern="1200">
                        <a:solidFill>
                          <a:schemeClr val="dk1"/>
                        </a:solidFill>
                        <a:latin typeface="+mn-lt"/>
                        <a:ea typeface="+mn-ea"/>
                        <a:cs typeface="+mn-cs"/>
                      </a:endParaRPr>
                    </a:p>
                  </a:txBody>
                  <a:tcPr/>
                </a:tc>
                <a:tc>
                  <a:txBody>
                    <a:bodyPr/>
                    <a:lstStyle/>
                    <a:p>
                      <a:pPr marL="0" marR="0" algn="l" defTabSz="914400" rtl="0" eaLnBrk="1" latinLnBrk="0" hangingPunct="1">
                        <a:lnSpc>
                          <a:spcPct val="150000"/>
                        </a:lnSpc>
                        <a:spcBef>
                          <a:spcPts val="0"/>
                        </a:spcBef>
                        <a:spcAft>
                          <a:spcPts val="0"/>
                        </a:spcAft>
                      </a:pPr>
                      <a:endParaRPr lang="en-US" sz="600" i="0" kern="1200" dirty="0">
                        <a:solidFill>
                          <a:schemeClr val="dk1"/>
                        </a:solidFill>
                        <a:latin typeface="+mn-lt"/>
                        <a:ea typeface="+mn-ea"/>
                        <a:cs typeface="+mn-cs"/>
                      </a:endParaRPr>
                    </a:p>
                  </a:txBody>
                  <a:tcPr/>
                </a:tc>
                <a:extLst>
                  <a:ext uri="{0D108BD9-81ED-4DB2-BD59-A6C34878D82A}">
                    <a16:rowId xmlns:a16="http://schemas.microsoft.com/office/drawing/2014/main" val="1269201766"/>
                  </a:ext>
                </a:extLst>
              </a:tr>
              <a:tr h="2766292">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a:spcBef>
                          <a:spcPts val="0"/>
                        </a:spcBef>
                        <a:spcAft>
                          <a:spcPts val="0"/>
                        </a:spcAft>
                      </a:pPr>
                      <a:endParaRPr lang="en-US" sz="600" b="0" i="0" u="none" strike="noStrike" noProof="0" dirty="0">
                        <a:solidFill>
                          <a:srgbClr val="000000"/>
                        </a:solidFill>
                        <a:effectLst/>
                        <a:latin typeface="+mn-lt"/>
                      </a:endParaRPr>
                    </a:p>
                    <a:p>
                      <a:pPr marL="0" marR="0" lvl="0">
                        <a:spcBef>
                          <a:spcPts val="0"/>
                        </a:spcBef>
                        <a:spcAft>
                          <a:spcPts val="0"/>
                        </a:spcAft>
                        <a:buNone/>
                      </a:pPr>
                      <a:r>
                        <a:rPr lang="en-US" sz="600" b="0" i="0" u="none" strike="noStrike" noProof="0" dirty="0">
                          <a:solidFill>
                            <a:srgbClr val="000000"/>
                          </a:solidFill>
                          <a:effectLst/>
                          <a:latin typeface="+mn-lt"/>
                        </a:rPr>
                        <a:t>Positions in this j</a:t>
                      </a:r>
                      <a:r>
                        <a:rPr lang="en-US" sz="600" b="0" i="0" u="none" strike="noStrike" noProof="0" dirty="0">
                          <a:solidFill>
                            <a:schemeClr val="tx1"/>
                          </a:solidFill>
                          <a:effectLst/>
                          <a:latin typeface="+mn-lt"/>
                        </a:rPr>
                        <a:t>ob family </a:t>
                      </a:r>
                      <a:r>
                        <a:rPr lang="en-US" sz="600" b="0" i="0" u="none" strike="noStrike" noProof="0" dirty="0">
                          <a:solidFill>
                            <a:srgbClr val="000000"/>
                          </a:solidFill>
                          <a:effectLst/>
                          <a:latin typeface="+mn-lt"/>
                        </a:rPr>
                        <a:t>are responsible for traditional legal services such as litigation management, IP disputes, contract drafting and review, M&amp;A support, corporate-governance, and NASDAQ/public company related matters. Activities include: </a:t>
                      </a:r>
                    </a:p>
                    <a:p>
                      <a:pPr marL="0" marR="0">
                        <a:spcBef>
                          <a:spcPts val="0"/>
                        </a:spcBef>
                        <a:spcAft>
                          <a:spcPts val="0"/>
                        </a:spcAft>
                      </a:pPr>
                      <a:endParaRPr lang="en-US" sz="600" b="0" i="0" u="none" strike="noStrike" noProof="0" dirty="0">
                        <a:solidFill>
                          <a:srgbClr val="000000"/>
                        </a:solidFill>
                        <a:effectLst/>
                        <a:latin typeface="+mn-lt"/>
                      </a:endParaRPr>
                    </a:p>
                    <a:p>
                      <a:pPr marL="171450" indent="-171450">
                        <a:buFont typeface="Arial" panose="020B0604020202020204" pitchFamily="34" charset="0"/>
                        <a:buChar char="•"/>
                      </a:pPr>
                      <a:r>
                        <a:rPr lang="en-US" sz="600" dirty="0"/>
                        <a:t>Providing legal advice/counsel in business-related areas of expertise (e.g., corporate law, real estate, tax, business litigation, transactions/anti-trust, compliance, intellectual property, employment/labor, corporate governance, ethics, etc.);</a:t>
                      </a:r>
                    </a:p>
                    <a:p>
                      <a:pPr marL="0" indent="0">
                        <a:buFont typeface="Arial" panose="020B0604020202020204" pitchFamily="34" charset="0"/>
                        <a:buNone/>
                      </a:pPr>
                      <a:endParaRPr lang="en-US" sz="600" dirty="0"/>
                    </a:p>
                    <a:p>
                      <a:pPr marL="171450" indent="-171450">
                        <a:buFont typeface="Arial" panose="020B0604020202020204" pitchFamily="34" charset="0"/>
                        <a:buChar char="•"/>
                      </a:pPr>
                      <a:r>
                        <a:rPr lang="en-US" sz="600" dirty="0"/>
                        <a:t>Researching, analyzing, and interpreting proposed and existing laws, statutes, and regulations;</a:t>
                      </a:r>
                    </a:p>
                    <a:p>
                      <a:pPr marL="0" indent="0">
                        <a:buFont typeface="Arial" panose="020B0604020202020204" pitchFamily="34" charset="0"/>
                        <a:buNone/>
                      </a:pPr>
                      <a:r>
                        <a:rPr lang="en-US" sz="600" dirty="0"/>
                        <a:t> </a:t>
                      </a:r>
                    </a:p>
                    <a:p>
                      <a:pPr marL="171450" indent="-171450">
                        <a:buFont typeface="Arial" panose="020B0604020202020204" pitchFamily="34" charset="0"/>
                        <a:buChar char="•"/>
                      </a:pPr>
                      <a:r>
                        <a:rPr lang="en-US" sz="600" dirty="0"/>
                        <a:t>Structuring, drafting, negotiating and/or approving legal contracts, letters of agreement, policies and other documents related to a variety of trade, commercial, financial, and operational matters;</a:t>
                      </a:r>
                    </a:p>
                    <a:p>
                      <a:pPr marL="0" indent="0">
                        <a:buFont typeface="Arial" panose="020B0604020202020204" pitchFamily="34" charset="0"/>
                        <a:buNone/>
                      </a:pPr>
                      <a:r>
                        <a:rPr lang="en-US" sz="600" dirty="0"/>
                        <a:t> </a:t>
                      </a:r>
                    </a:p>
                    <a:p>
                      <a:pPr marL="171450" indent="-171450">
                        <a:buFont typeface="Arial" panose="020B0604020202020204" pitchFamily="34" charset="0"/>
                        <a:buChar char="•"/>
                      </a:pPr>
                      <a:r>
                        <a:rPr lang="en-US" sz="600" dirty="0"/>
                        <a:t>Conducting legal research (e.g., due diligence, case and factual research, patent searches, responding to queries and investigations, preparing summary reports, etc.);</a:t>
                      </a:r>
                    </a:p>
                    <a:p>
                      <a:pPr marL="0" indent="0">
                        <a:buFont typeface="Arial" panose="020B0604020202020204" pitchFamily="34" charset="0"/>
                        <a:buNone/>
                      </a:pPr>
                      <a:r>
                        <a:rPr lang="en-US" sz="600" dirty="0"/>
                        <a:t> </a:t>
                      </a:r>
                    </a:p>
                    <a:p>
                      <a:pPr marL="171450" indent="-171450">
                        <a:buFont typeface="Arial" panose="020B0604020202020204" pitchFamily="34" charset="0"/>
                        <a:buChar char="•"/>
                      </a:pPr>
                      <a:r>
                        <a:rPr lang="en-US" sz="600" dirty="0"/>
                        <a:t>Developing and maintaining files, databases and systems to collect, store and retrieve data on litigation, union contracts, patent management, etc.</a:t>
                      </a:r>
                    </a:p>
                    <a:p>
                      <a:pPr marL="0" indent="0">
                        <a:buFont typeface="Arial" panose="020B0604020202020204" pitchFamily="34" charset="0"/>
                        <a:buNone/>
                      </a:pPr>
                      <a:endParaRPr lang="en-US" sz="600" dirty="0"/>
                    </a:p>
                  </a:txBody>
                  <a:tcPr marL="68580" marR="68580" marT="34290" marB="34290"/>
                </a:tc>
                <a:tc>
                  <a:txBody>
                    <a:bodyPr/>
                    <a:lstStyle/>
                    <a:p>
                      <a:pPr marL="0" marR="0" algn="l" defTabSz="914400" rtl="0" eaLnBrk="1" latinLnBrk="0" hangingPunct="1">
                        <a:spcBef>
                          <a:spcPts val="0"/>
                        </a:spcBef>
                        <a:spcAft>
                          <a:spcPts val="0"/>
                        </a:spcAft>
                      </a:pPr>
                      <a:endParaRPr lang="en-US" sz="600" b="0" i="0" u="none" strike="noStrike" noProof="0" dirty="0">
                        <a:solidFill>
                          <a:srgbClr val="000000"/>
                        </a:solidFill>
                        <a:effectLst/>
                        <a:latin typeface="+mn-lt"/>
                      </a:endParaRPr>
                    </a:p>
                    <a:p>
                      <a:pPr marL="0" marR="0" algn="l" rtl="0" eaLnBrk="1" latinLnBrk="0" hangingPunct="1">
                        <a:spcBef>
                          <a:spcPts val="0"/>
                        </a:spcBef>
                        <a:spcAft>
                          <a:spcPts val="0"/>
                        </a:spcAft>
                      </a:pPr>
                      <a:r>
                        <a:rPr lang="en-US" sz="600" b="0" i="0" u="none" strike="noStrike" noProof="0" dirty="0">
                          <a:solidFill>
                            <a:srgbClr val="000000"/>
                          </a:solidFill>
                          <a:effectLst/>
                          <a:latin typeface="+mn-lt"/>
                        </a:rPr>
                        <a:t>Positions in this </a:t>
                      </a:r>
                      <a:r>
                        <a:rPr lang="en-US" sz="600" b="0" i="0" u="none" strike="noStrike" noProof="0" dirty="0">
                          <a:solidFill>
                            <a:schemeClr val="tx1"/>
                          </a:solidFill>
                          <a:effectLst/>
                          <a:latin typeface="+mn-lt"/>
                        </a:rPr>
                        <a:t>job family </a:t>
                      </a:r>
                      <a:r>
                        <a:rPr lang="en-US" sz="600" b="0" i="0" u="none" strike="noStrike" noProof="0" dirty="0">
                          <a:solidFill>
                            <a:srgbClr val="000000"/>
                          </a:solidFill>
                          <a:effectLst/>
                          <a:latin typeface="+mn-lt"/>
                        </a:rPr>
                        <a:t>are responsible </a:t>
                      </a:r>
                      <a:r>
                        <a:rPr lang="en-US" sz="600" b="0" i="0" u="none" strike="noStrike" kern="1200" noProof="0" dirty="0">
                          <a:solidFill>
                            <a:srgbClr val="000000"/>
                          </a:solidFill>
                          <a:effectLst/>
                          <a:latin typeface="+mn-lt"/>
                          <a:ea typeface="+mn-ea"/>
                          <a:cs typeface="+mn-cs"/>
                        </a:rPr>
                        <a:t>for </a:t>
                      </a:r>
                      <a:r>
                        <a:rPr lang="en-US" sz="600" b="0" i="0" u="none" strike="noStrike" kern="1200" dirty="0">
                          <a:solidFill>
                            <a:srgbClr val="000000"/>
                          </a:solidFill>
                          <a:effectLst/>
                          <a:latin typeface="+mn-lt"/>
                          <a:ea typeface="+mn-ea"/>
                          <a:cs typeface="+mn-cs"/>
                        </a:rPr>
                        <a:t>expertise and services with respect to Enterprise Risk Management, Business Continuity, Information Security, Property Loss Prevention and Personal Security. This includes external insurance, as well as HQ’s internal captive insurance companies. Activities include: </a:t>
                      </a:r>
                      <a:endParaRPr lang="en-US" sz="600" b="0" i="0" u="none" strike="noStrike" noProof="0" dirty="0">
                        <a:solidFill>
                          <a:srgbClr val="000000"/>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dirty="0"/>
                        <a:t>Identifying, evaluating, and addressing issues of legal risk within the above areas;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dirty="0"/>
                        <a:t>Perform risk and vulnerability assessments, crisis management and risk and crises communication;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dirty="0"/>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Plan and perform trainings connected to risk detection and risk management;</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indent="-171450">
                        <a:buFont typeface="Arial" panose="020B0604020202020204" pitchFamily="34" charset="0"/>
                        <a:buChar char="•"/>
                      </a:pPr>
                      <a:r>
                        <a:rPr lang="en-US" sz="600" kern="1200" dirty="0">
                          <a:solidFill>
                            <a:schemeClr val="dk1"/>
                          </a:solidFill>
                          <a:latin typeface="+mn-lt"/>
                          <a:ea typeface="+mn-ea"/>
                          <a:cs typeface="+mn-cs"/>
                        </a:rPr>
                        <a:t>Responsible for identifying potential fraud cases and taking appropriate action.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kern="1200" dirty="0">
                        <a:solidFill>
                          <a:schemeClr val="dk1"/>
                        </a:solidFill>
                        <a:latin typeface="+mn-lt"/>
                        <a:ea typeface="+mn-ea"/>
                        <a:cs typeface="+mn-cs"/>
                      </a:endParaRPr>
                    </a:p>
                  </a:txBody>
                  <a:tcPr marL="68580" marR="68580" marT="34290" marB="34290"/>
                </a:tc>
                <a:tc>
                  <a:txBody>
                    <a:bodyPr/>
                    <a:lstStyle/>
                    <a:p>
                      <a:endParaRPr lang="en-US" sz="600" b="0" dirty="0"/>
                    </a:p>
                    <a:p>
                      <a:r>
                        <a:rPr lang="en-US" sz="600" b="0" dirty="0"/>
                        <a:t>Positions in this </a:t>
                      </a:r>
                      <a:r>
                        <a:rPr lang="en-US" sz="600" b="0" i="0" u="none" strike="noStrike" noProof="0" dirty="0">
                          <a:solidFill>
                            <a:schemeClr val="tx1"/>
                          </a:solidFill>
                          <a:effectLst/>
                          <a:latin typeface="+mn-lt"/>
                        </a:rPr>
                        <a:t>job family </a:t>
                      </a:r>
                      <a:r>
                        <a:rPr lang="en-US" sz="600" b="0" dirty="0"/>
                        <a:t>are responsible for Corporate Compliance &amp; Legal work associated with the following areas: Legal, Regulatory Affairs, Ethics, Compliance, GDPR, Privacy, Code of Conducts, “Codes” and related policies. Activities include: </a:t>
                      </a:r>
                    </a:p>
                    <a:p>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Development, implementation, enforcement and maintenance of the corporate compliance and regulatory affairs programs;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Consults on an ongoing basis on related issues with operation managers and executives;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Ensure conformance with applicable laws and regulations of products, services and business activities;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Ensure regular training is conducted on regulatory </a:t>
                      </a:r>
                      <a:r>
                        <a:rPr lang="en-US" sz="600" b="0" kern="1200" dirty="0">
                          <a:solidFill>
                            <a:schemeClr val="dk1"/>
                          </a:solidFill>
                          <a:latin typeface="+mn-lt"/>
                          <a:ea typeface="+mn-ea"/>
                          <a:cs typeface="+mn-cs"/>
                        </a:rPr>
                        <a:t>affairs/compliance issues;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kern="1200" dirty="0">
                          <a:solidFill>
                            <a:schemeClr val="dk1"/>
                          </a:solidFill>
                          <a:latin typeface="+mn-lt"/>
                          <a:ea typeface="+mn-ea"/>
                          <a:cs typeface="+mn-cs"/>
                        </a:rPr>
                        <a:t>Responsibility for Compliance and Ethics Program, including training, compliance investigations of alleged compliance breaches.</a:t>
                      </a:r>
                    </a:p>
                    <a:p>
                      <a:pPr marL="0" marR="0">
                        <a:spcBef>
                          <a:spcPts val="0"/>
                        </a:spcBef>
                        <a:spcAft>
                          <a:spcPts val="0"/>
                        </a:spcAft>
                      </a:pPr>
                      <a:endParaRPr lang="en-US" sz="600" dirty="0">
                        <a:effectLst/>
                        <a:latin typeface="Calibri" panose="020F0502020204030204" pitchFamily="34" charset="0"/>
                        <a:ea typeface="DengXian" panose="02010600030101010101" pitchFamily="2" charset="-122"/>
                      </a:endParaRPr>
                    </a:p>
                  </a:txBody>
                  <a:tcPr marL="68580" marR="68580" marT="34290" marB="34290"/>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419102904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dirty="0" err="1"/>
              <a:t>Mapping</a:t>
            </a:r>
            <a:r>
              <a:rPr lang="sv-SE" dirty="0"/>
              <a:t> 2.0 </a:t>
            </a:r>
            <a:r>
              <a:rPr lang="sv-SE" dirty="0" err="1"/>
              <a:t>Instructions</a:t>
            </a:r>
            <a:endParaRPr lang="en-US" dirty="0"/>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Streams and levels</a:t>
            </a:r>
          </a:p>
        </p:txBody>
      </p:sp>
    </p:spTree>
    <p:extLst>
      <p:ext uri="{BB962C8B-B14F-4D97-AF65-F5344CB8AC3E}">
        <p14:creationId xmlns:p14="http://schemas.microsoft.com/office/powerpoint/2010/main" val="43879298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HUMAN RESOURCES</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DC20650A-2AFE-4C68-98FF-42B2FADEE8F3}"/>
              </a:ext>
            </a:extLst>
          </p:cNvPr>
          <p:cNvSpPr/>
          <p:nvPr/>
        </p:nvSpPr>
        <p:spPr>
          <a:xfrm>
            <a:off x="4572001" y="207818"/>
            <a:ext cx="4572000" cy="8568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lnSpc>
                <a:spcPct val="95000"/>
              </a:lnSpc>
              <a:spcBef>
                <a:spcPts val="600"/>
              </a:spcBef>
              <a:buFont typeface="Arial" panose="020B0604020202020204" pitchFamily="34" charset="0"/>
              <a:buChar char="•"/>
            </a:pPr>
            <a:r>
              <a:rPr lang="sv-SE" sz="800" dirty="0">
                <a:solidFill>
                  <a:schemeClr val="tx1"/>
                </a:solidFill>
              </a:rPr>
              <a:t>HRIS </a:t>
            </a:r>
            <a:r>
              <a:rPr lang="sv-SE" sz="800" dirty="0" err="1">
                <a:solidFill>
                  <a:schemeClr val="tx1"/>
                </a:solidFill>
              </a:rPr>
              <a:t>people</a:t>
            </a:r>
            <a:r>
              <a:rPr lang="sv-SE" sz="800" dirty="0">
                <a:solidFill>
                  <a:schemeClr val="tx1"/>
                </a:solidFill>
              </a:rPr>
              <a:t> </a:t>
            </a:r>
            <a:r>
              <a:rPr lang="sv-SE" sz="800" dirty="0" err="1">
                <a:solidFill>
                  <a:schemeClr val="tx1"/>
                </a:solidFill>
              </a:rPr>
              <a:t>with</a:t>
            </a:r>
            <a:r>
              <a:rPr lang="sv-SE" sz="800" dirty="0">
                <a:solidFill>
                  <a:schemeClr val="tx1"/>
                </a:solidFill>
              </a:rPr>
              <a:t> </a:t>
            </a:r>
            <a:r>
              <a:rPr lang="sv-SE" sz="800" dirty="0" err="1">
                <a:solidFill>
                  <a:schemeClr val="tx1"/>
                </a:solidFill>
              </a:rPr>
              <a:t>key</a:t>
            </a:r>
            <a:r>
              <a:rPr lang="sv-SE" sz="800" dirty="0">
                <a:solidFill>
                  <a:schemeClr val="tx1"/>
                </a:solidFill>
              </a:rPr>
              <a:t> </a:t>
            </a:r>
            <a:r>
              <a:rPr lang="sv-SE" sz="800" dirty="0" err="1">
                <a:solidFill>
                  <a:schemeClr val="tx1"/>
                </a:solidFill>
              </a:rPr>
              <a:t>competence</a:t>
            </a:r>
            <a:r>
              <a:rPr lang="sv-SE" sz="800" dirty="0">
                <a:solidFill>
                  <a:schemeClr val="tx1"/>
                </a:solidFill>
              </a:rPr>
              <a:t> IT -&gt; go under Job </a:t>
            </a:r>
            <a:r>
              <a:rPr lang="sv-SE" sz="800" dirty="0" err="1">
                <a:solidFill>
                  <a:schemeClr val="tx1"/>
                </a:solidFill>
              </a:rPr>
              <a:t>Family</a:t>
            </a:r>
            <a:r>
              <a:rPr lang="sv-SE" sz="800" dirty="0">
                <a:solidFill>
                  <a:schemeClr val="tx1"/>
                </a:solidFill>
              </a:rPr>
              <a:t> Group IT Systems;</a:t>
            </a:r>
          </a:p>
          <a:p>
            <a:pPr marL="171450" indent="-171450">
              <a:lnSpc>
                <a:spcPct val="95000"/>
              </a:lnSpc>
              <a:spcBef>
                <a:spcPts val="600"/>
              </a:spcBef>
              <a:buFont typeface="Arial" panose="020B0604020202020204" pitchFamily="34" charset="0"/>
              <a:buChar char="•"/>
            </a:pPr>
            <a:r>
              <a:rPr lang="sv-SE" sz="800" dirty="0">
                <a:solidFill>
                  <a:schemeClr val="tx1"/>
                </a:solidFill>
              </a:rPr>
              <a:t>HRIS </a:t>
            </a:r>
            <a:r>
              <a:rPr lang="sv-SE" sz="800" dirty="0" err="1">
                <a:solidFill>
                  <a:schemeClr val="tx1"/>
                </a:solidFill>
              </a:rPr>
              <a:t>people</a:t>
            </a:r>
            <a:r>
              <a:rPr lang="sv-SE" sz="800" dirty="0">
                <a:solidFill>
                  <a:schemeClr val="tx1"/>
                </a:solidFill>
              </a:rPr>
              <a:t> -&gt; go in HR Learning &amp; Systems</a:t>
            </a:r>
          </a:p>
          <a:p>
            <a:pPr marL="171450" indent="-171450">
              <a:lnSpc>
                <a:spcPct val="95000"/>
              </a:lnSpc>
              <a:spcBef>
                <a:spcPts val="600"/>
              </a:spcBef>
              <a:buFont typeface="Arial" panose="020B0604020202020204" pitchFamily="34" charset="0"/>
              <a:buChar char="•"/>
            </a:pPr>
            <a:r>
              <a:rPr lang="en-US" sz="800" dirty="0">
                <a:solidFill>
                  <a:schemeClr val="tx1"/>
                </a:solidFill>
              </a:rPr>
              <a:t>Health &amp; Safety people -&gt; -&gt; Go in General Management, Job Family EHS</a:t>
            </a:r>
          </a:p>
          <a:p>
            <a:pPr marL="171450" indent="-171450">
              <a:lnSpc>
                <a:spcPct val="95000"/>
              </a:lnSpc>
              <a:spcBef>
                <a:spcPts val="600"/>
              </a:spcBef>
              <a:buFont typeface="Arial" panose="020B0604020202020204" pitchFamily="34" charset="0"/>
              <a:buChar char="•"/>
            </a:pPr>
            <a:r>
              <a:rPr lang="en-US" sz="800" dirty="0">
                <a:solidFill>
                  <a:schemeClr val="tx1"/>
                </a:solidFill>
              </a:rPr>
              <a:t>Facility Management (Incl .reception </a:t>
            </a:r>
            <a:r>
              <a:rPr lang="en-US" sz="800" dirty="0" err="1">
                <a:solidFill>
                  <a:schemeClr val="tx1"/>
                </a:solidFill>
              </a:rPr>
              <a:t>etc</a:t>
            </a:r>
            <a:r>
              <a:rPr lang="en-US" sz="800" dirty="0">
                <a:solidFill>
                  <a:schemeClr val="tx1"/>
                </a:solidFill>
              </a:rPr>
              <a:t>) -&gt; Go in Manufacturing JFG (Facility Management)</a:t>
            </a:r>
          </a:p>
        </p:txBody>
      </p:sp>
      <p:sp>
        <p:nvSpPr>
          <p:cNvPr id="7" name="Rectangle 6">
            <a:extLst>
              <a:ext uri="{FF2B5EF4-FFF2-40B4-BE49-F238E27FC236}">
                <a16:creationId xmlns:a16="http://schemas.microsoft.com/office/drawing/2014/main" id="{43E234F6-D25E-4A9C-858D-58FCE42CDCC7}"/>
              </a:ext>
            </a:extLst>
          </p:cNvPr>
          <p:cNvSpPr/>
          <p:nvPr/>
        </p:nvSpPr>
        <p:spPr>
          <a:xfrm>
            <a:off x="4572001" y="12346"/>
            <a:ext cx="4572000"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70C0B0D5-09AD-484B-913A-0F29B867ACD2}"/>
              </a:ext>
            </a:extLst>
          </p:cNvPr>
          <p:cNvGraphicFramePr>
            <a:graphicFrameLocks/>
          </p:cNvGraphicFramePr>
          <p:nvPr>
            <p:extLst>
              <p:ext uri="{D42A27DB-BD31-4B8C-83A1-F6EECF244321}">
                <p14:modId xmlns:p14="http://schemas.microsoft.com/office/powerpoint/2010/main" val="3117341632"/>
              </p:ext>
            </p:extLst>
          </p:nvPr>
        </p:nvGraphicFramePr>
        <p:xfrm>
          <a:off x="-5859" y="1187355"/>
          <a:ext cx="9149859" cy="3829321"/>
        </p:xfrm>
        <a:graphic>
          <a:graphicData uri="http://schemas.openxmlformats.org/drawingml/2006/table">
            <a:tbl>
              <a:tblPr firstRow="1" bandRow="1">
                <a:tableStyleId>{21E4AEA4-8DFA-4A89-87EB-49C32662AFE0}</a:tableStyleId>
              </a:tblPr>
              <a:tblGrid>
                <a:gridCol w="429593">
                  <a:extLst>
                    <a:ext uri="{9D8B030D-6E8A-4147-A177-3AD203B41FA5}">
                      <a16:colId xmlns:a16="http://schemas.microsoft.com/office/drawing/2014/main" val="1514323199"/>
                    </a:ext>
                  </a:extLst>
                </a:gridCol>
                <a:gridCol w="1744052">
                  <a:extLst>
                    <a:ext uri="{9D8B030D-6E8A-4147-A177-3AD203B41FA5}">
                      <a16:colId xmlns:a16="http://schemas.microsoft.com/office/drawing/2014/main" val="1668383329"/>
                    </a:ext>
                  </a:extLst>
                </a:gridCol>
                <a:gridCol w="1744052">
                  <a:extLst>
                    <a:ext uri="{9D8B030D-6E8A-4147-A177-3AD203B41FA5}">
                      <a16:colId xmlns:a16="http://schemas.microsoft.com/office/drawing/2014/main" val="3623362465"/>
                    </a:ext>
                  </a:extLst>
                </a:gridCol>
                <a:gridCol w="1744055">
                  <a:extLst>
                    <a:ext uri="{9D8B030D-6E8A-4147-A177-3AD203B41FA5}">
                      <a16:colId xmlns:a16="http://schemas.microsoft.com/office/drawing/2014/main" val="3909128"/>
                    </a:ext>
                  </a:extLst>
                </a:gridCol>
                <a:gridCol w="1744055">
                  <a:extLst>
                    <a:ext uri="{9D8B030D-6E8A-4147-A177-3AD203B41FA5}">
                      <a16:colId xmlns:a16="http://schemas.microsoft.com/office/drawing/2014/main" val="3036973742"/>
                    </a:ext>
                  </a:extLst>
                </a:gridCol>
                <a:gridCol w="1744052">
                  <a:extLst>
                    <a:ext uri="{9D8B030D-6E8A-4147-A177-3AD203B41FA5}">
                      <a16:colId xmlns:a16="http://schemas.microsoft.com/office/drawing/2014/main" val="2015402256"/>
                    </a:ext>
                  </a:extLst>
                </a:gridCol>
              </a:tblGrid>
              <a:tr h="258165">
                <a:tc gridSpan="6">
                  <a:txBody>
                    <a:bodyPr/>
                    <a:lstStyle/>
                    <a:p>
                      <a:pPr algn="ctr"/>
                      <a:r>
                        <a:rPr lang="sv-SE" sz="1000" dirty="0"/>
                        <a:t>Job </a:t>
                      </a:r>
                      <a:r>
                        <a:rPr lang="sv-SE" sz="1000" dirty="0" err="1"/>
                        <a:t>Family</a:t>
                      </a:r>
                      <a:r>
                        <a:rPr lang="sv-SE" sz="1000" dirty="0"/>
                        <a:t> Group HUMAN RESOURCES</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57857">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5">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600" dirty="0"/>
                        <a:t>Positions in this job family group supports the management of the organization's human resources. Activities include developing human resource management strategies and policies to meet business needs; planning, administering and reviewing activities concerned with recruitment, training and development, compensation and benefits, mobility, talent acquisition, diversity, talent management &amp; organizational development</a:t>
                      </a:r>
                      <a:r>
                        <a:rPr lang="en-US" sz="600"/>
                        <a:t>, HR-related IT-systems, </a:t>
                      </a:r>
                      <a:r>
                        <a:rPr lang="en-US" sz="600" dirty="0"/>
                        <a:t>employee/labor relations and payroll.</a:t>
                      </a:r>
                    </a:p>
                  </a:txBody>
                  <a:tcPr anchor="ct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80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endParaRPr lang="en-US"/>
                    </a:p>
                  </a:txBody>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25894">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HUMAN RESOURCES</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25894">
                <a:tc>
                  <a:txBody>
                    <a:bodyPr/>
                    <a:lstStyle/>
                    <a:p>
                      <a:pPr algn="ctr"/>
                      <a:endParaRPr lang="en-US" sz="800" b="1" strike="noStrike">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dirty="0">
                          <a:solidFill>
                            <a:schemeClr val="bg1"/>
                          </a:solidFill>
                        </a:rPr>
                        <a:t>HR Generalist</a:t>
                      </a:r>
                      <a:endParaRPr lang="en-US" sz="800" b="1" dirty="0">
                        <a:solidFill>
                          <a:schemeClr val="bg1"/>
                        </a:solidFill>
                      </a:endParaRPr>
                    </a:p>
                  </a:txBody>
                  <a:tcPr anchor="ctr">
                    <a:solidFill>
                      <a:srgbClr val="647AB8"/>
                    </a:solidFill>
                  </a:tcPr>
                </a:tc>
                <a:tc>
                  <a:txBody>
                    <a:bodyPr/>
                    <a:lstStyle/>
                    <a:p>
                      <a:pPr algn="ctr"/>
                      <a:r>
                        <a:rPr lang="en-US" sz="800" b="1">
                          <a:solidFill>
                            <a:schemeClr val="bg1"/>
                          </a:solidFill>
                        </a:rPr>
                        <a:t>HRBP</a:t>
                      </a: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a:solidFill>
                            <a:schemeClr val="bg1"/>
                          </a:solidFill>
                        </a:rPr>
                        <a:t>HR Talent </a:t>
                      </a:r>
                      <a:r>
                        <a:rPr lang="sv-SE" sz="800" b="1" err="1">
                          <a:solidFill>
                            <a:schemeClr val="bg1"/>
                          </a:solidFill>
                        </a:rPr>
                        <a:t>Acquisition</a:t>
                      </a:r>
                      <a:endParaRPr lang="en-US" sz="800" b="1">
                        <a:solidFill>
                          <a:schemeClr val="bg1"/>
                        </a:solidFill>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dirty="0">
                          <a:solidFill>
                            <a:schemeClr val="bg1"/>
                          </a:solidFill>
                        </a:rPr>
                        <a:t>HR Development &amp; Learning</a:t>
                      </a:r>
                      <a:endParaRPr lang="en-US" sz="800" b="1" dirty="0">
                        <a:solidFill>
                          <a:schemeClr val="bg1"/>
                        </a:solidFill>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dirty="0">
                          <a:solidFill>
                            <a:schemeClr val="bg1"/>
                          </a:solidFill>
                        </a:rPr>
                        <a:t>HR </a:t>
                      </a:r>
                      <a:r>
                        <a:rPr lang="sv-SE" sz="800" b="1" dirty="0" err="1">
                          <a:solidFill>
                            <a:schemeClr val="bg1"/>
                          </a:solidFill>
                        </a:rPr>
                        <a:t>Comp&amp;Ben</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92316">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indent="0" algn="l" fontAlgn="t">
                        <a:buFont typeface="Arial" panose="020B0604020202020204" pitchFamily="34" charset="0"/>
                        <a:buNone/>
                      </a:pPr>
                      <a:endParaRPr lang="en-US" sz="600" b="0" i="0" u="none" strike="noStrike" noProof="0" dirty="0">
                        <a:solidFill>
                          <a:srgbClr val="000000"/>
                        </a:solidFill>
                        <a:effectLst/>
                        <a:latin typeface="+mn-lt"/>
                      </a:endParaRPr>
                    </a:p>
                  </a:txBody>
                  <a:tcPr/>
                </a:tc>
                <a:tc>
                  <a:txBody>
                    <a:bodyPr/>
                    <a:lstStyle/>
                    <a:p>
                      <a:pPr marL="0" indent="0" algn="l" fontAlgn="t">
                        <a:buFont typeface="Arial" panose="020B0604020202020204" pitchFamily="34" charset="0"/>
                        <a:buNone/>
                      </a:pPr>
                      <a:endParaRPr lang="en-US" sz="600" b="0" i="0" u="none" strike="noStrike" noProof="0">
                        <a:solidFill>
                          <a:srgbClr val="000000"/>
                        </a:solidFill>
                        <a:effectLst/>
                        <a:latin typeface="+mn-lt"/>
                      </a:endParaRPr>
                    </a:p>
                  </a:txBody>
                  <a:tcPr marL="0" marR="0" marT="0" marB="0"/>
                </a:tc>
                <a:tc>
                  <a:txBody>
                    <a:bodyPr/>
                    <a:lstStyle/>
                    <a:p>
                      <a:pPr marL="0" indent="0">
                        <a:buFont typeface="Arial" panose="020B0604020202020204" pitchFamily="34" charset="0"/>
                        <a:buNone/>
                      </a:pPr>
                      <a:endParaRPr lang="en-US" sz="600" b="0" noProof="0" dirty="0"/>
                    </a:p>
                  </a:txBody>
                  <a:tcPr/>
                </a:tc>
                <a:tc>
                  <a:txBody>
                    <a:bodyPr/>
                    <a:lstStyle/>
                    <a:p>
                      <a:pPr marL="0" indent="0">
                        <a:buFont typeface="Arial" panose="020B0604020202020204" pitchFamily="34" charset="0"/>
                        <a:buNone/>
                      </a:pPr>
                      <a:r>
                        <a:rPr lang="sv-SE" sz="600" b="0" kern="1200" noProof="0" dirty="0" err="1">
                          <a:solidFill>
                            <a:schemeClr val="dk1"/>
                          </a:solidFill>
                          <a:latin typeface="+mn-lt"/>
                          <a:ea typeface="+mn-ea"/>
                          <a:cs typeface="+mn-cs"/>
                        </a:rPr>
                        <a:t>Incl</a:t>
                      </a:r>
                      <a:r>
                        <a:rPr lang="sv-SE" sz="600" b="0" kern="1200" noProof="0" dirty="0">
                          <a:solidFill>
                            <a:schemeClr val="dk1"/>
                          </a:solidFill>
                          <a:latin typeface="+mn-lt"/>
                          <a:ea typeface="+mn-ea"/>
                          <a:cs typeface="+mn-cs"/>
                        </a:rPr>
                        <a:t> HRIS</a:t>
                      </a:r>
                    </a:p>
                    <a:p>
                      <a:pPr marL="0" indent="0">
                        <a:buFont typeface="Arial" panose="020B0604020202020204" pitchFamily="34" charset="0"/>
                        <a:buNone/>
                      </a:pPr>
                      <a:r>
                        <a:rPr lang="sv-SE" sz="600" b="0" kern="1200" noProof="0" dirty="0" err="1">
                          <a:solidFill>
                            <a:schemeClr val="dk1"/>
                          </a:solidFill>
                          <a:latin typeface="+mn-lt"/>
                          <a:ea typeface="+mn-ea"/>
                          <a:cs typeface="+mn-cs"/>
                        </a:rPr>
                        <a:t>Incl</a:t>
                      </a:r>
                      <a:r>
                        <a:rPr lang="sv-SE" sz="600" b="0" kern="1200" noProof="0" dirty="0">
                          <a:solidFill>
                            <a:schemeClr val="dk1"/>
                          </a:solidFill>
                          <a:latin typeface="+mn-lt"/>
                          <a:ea typeface="+mn-ea"/>
                          <a:cs typeface="+mn-cs"/>
                        </a:rPr>
                        <a:t> Talent Learning and Development </a:t>
                      </a:r>
                      <a:endParaRPr lang="en-US" sz="600" b="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600" b="0" dirty="0" err="1">
                          <a:solidFill>
                            <a:schemeClr val="tx1"/>
                          </a:solidFill>
                        </a:rPr>
                        <a:t>Inc</a:t>
                      </a:r>
                      <a:r>
                        <a:rPr lang="sv-SE" sz="600" b="0" dirty="0">
                          <a:solidFill>
                            <a:schemeClr val="tx1"/>
                          </a:solidFill>
                        </a:rPr>
                        <a:t>. Total </a:t>
                      </a:r>
                      <a:r>
                        <a:rPr lang="sv-SE" sz="600" b="0" dirty="0" err="1">
                          <a:solidFill>
                            <a:schemeClr val="tx1"/>
                          </a:solidFill>
                        </a:rPr>
                        <a:t>Reward</a:t>
                      </a:r>
                      <a:endParaRPr lang="sv-SE" sz="6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600" b="0" dirty="0" err="1"/>
                        <a:t>Incl</a:t>
                      </a:r>
                      <a:r>
                        <a:rPr lang="sv-SE" sz="600" b="0" dirty="0"/>
                        <a:t>. </a:t>
                      </a:r>
                      <a:r>
                        <a:rPr lang="sv-SE" sz="600" b="0" dirty="0" err="1"/>
                        <a:t>Payroll</a:t>
                      </a:r>
                      <a:endParaRPr lang="en-US" sz="600" b="0" dirty="0"/>
                    </a:p>
                  </a:txBody>
                  <a:tcPr/>
                </a:tc>
                <a:extLst>
                  <a:ext uri="{0D108BD9-81ED-4DB2-BD59-A6C34878D82A}">
                    <a16:rowId xmlns:a16="http://schemas.microsoft.com/office/drawing/2014/main" val="2253215917"/>
                  </a:ext>
                </a:extLst>
              </a:tr>
              <a:tr h="2469195">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algn="l" fontAlgn="t"/>
                      <a:r>
                        <a:rPr lang="en-US" sz="600" b="0" i="0" u="none" strike="noStrike" noProof="0" dirty="0">
                          <a:solidFill>
                            <a:srgbClr val="000000"/>
                          </a:solidFill>
                          <a:effectLst/>
                          <a:latin typeface="+mn-lt"/>
                        </a:rPr>
                        <a:t>Positions in </a:t>
                      </a:r>
                      <a:r>
                        <a:rPr lang="en-US" sz="600" b="0" i="0" u="none" strike="noStrike" noProof="0" dirty="0">
                          <a:solidFill>
                            <a:schemeClr val="tx1"/>
                          </a:solidFill>
                          <a:effectLst/>
                          <a:latin typeface="+mn-lt"/>
                        </a:rPr>
                        <a:t>this job family are </a:t>
                      </a:r>
                      <a:r>
                        <a:rPr lang="en-US" sz="600" b="0" i="0" u="none" strike="noStrike" noProof="0" dirty="0">
                          <a:solidFill>
                            <a:srgbClr val="000000"/>
                          </a:solidFill>
                          <a:effectLst/>
                          <a:latin typeface="+mn-lt"/>
                        </a:rPr>
                        <a:t>responsible for supporting a dedicated business area. Activities include:</a:t>
                      </a:r>
                    </a:p>
                    <a:p>
                      <a:pPr marL="0" indent="0" algn="l" fontAlgn="t">
                        <a:buFont typeface="Arial" panose="020B0604020202020204" pitchFamily="34" charset="0"/>
                        <a:buNone/>
                      </a:pPr>
                      <a:endParaRPr lang="en-US" sz="600" b="0" i="0" u="none" strike="noStrike" noProof="0" dirty="0">
                        <a:solidFill>
                          <a:srgbClr val="000000"/>
                        </a:solidFill>
                        <a:effectLst/>
                        <a:latin typeface="+mn-lt"/>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600" b="0" i="0" u="none" strike="noStrike" noProof="0" dirty="0">
                          <a:solidFill>
                            <a:srgbClr val="000000"/>
                          </a:solidFill>
                          <a:effectLst/>
                          <a:latin typeface="+mn-lt"/>
                        </a:rPr>
                        <a:t>General business support to managers and HRBPs resolving day-to-day issues/escalations from the organization;</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6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General HR program/policy development, administration, and compliance work;</a:t>
                      </a:r>
                    </a:p>
                    <a:p>
                      <a:pPr marL="171450" indent="-171450" algn="l" fontAlgn="t">
                        <a:buFont typeface="Arial" panose="020B0604020202020204" pitchFamily="34" charset="0"/>
                        <a:buChar char="•"/>
                      </a:pPr>
                      <a:endParaRPr lang="en-US" sz="6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Employee hiring, onboarding, termination, and records maintenance;</a:t>
                      </a:r>
                    </a:p>
                    <a:p>
                      <a:pPr marL="0" indent="0" algn="l" fontAlgn="t">
                        <a:buFont typeface="Arial" panose="020B0604020202020204" pitchFamily="34" charset="0"/>
                        <a:buNone/>
                      </a:pPr>
                      <a:r>
                        <a:rPr lang="en-US" sz="600" b="0" i="0" u="none" strike="noStrike" noProof="0" dirty="0">
                          <a:solidFill>
                            <a:srgbClr val="000000"/>
                          </a:solidFill>
                          <a:effectLst/>
                          <a:latin typeface="+mn-lt"/>
                        </a:rPr>
                        <a:t> </a:t>
                      </a: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Employee and labor relations and communications;</a:t>
                      </a:r>
                    </a:p>
                    <a:p>
                      <a:pPr marL="0" indent="0" algn="l" fontAlgn="t">
                        <a:buFont typeface="Arial" panose="020B0604020202020204" pitchFamily="34" charset="0"/>
                        <a:buNone/>
                      </a:pPr>
                      <a:r>
                        <a:rPr lang="en-US" sz="600" b="0" i="0" u="none" strike="noStrike" noProof="0" dirty="0">
                          <a:solidFill>
                            <a:srgbClr val="000000"/>
                          </a:solidFill>
                          <a:effectLst/>
                          <a:latin typeface="+mn-lt"/>
                        </a:rPr>
                        <a:t> </a:t>
                      </a: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Rewards program coordination and/or administration.</a:t>
                      </a:r>
                    </a:p>
                  </a:txBody>
                  <a:tcPr/>
                </a:tc>
                <a:tc>
                  <a:txBody>
                    <a:bodyPr/>
                    <a:lstStyle/>
                    <a:p>
                      <a:pPr algn="l" fontAlgn="t"/>
                      <a:r>
                        <a:rPr lang="en-US" sz="600" b="0" i="0" u="none" strike="noStrike" noProof="0" dirty="0">
                          <a:solidFill>
                            <a:srgbClr val="000000"/>
                          </a:solidFill>
                          <a:effectLst/>
                          <a:latin typeface="+mn-lt"/>
                        </a:rPr>
                        <a:t>Positions in </a:t>
                      </a:r>
                      <a:r>
                        <a:rPr lang="en-US" sz="600" b="0" i="0" u="none" strike="noStrike" noProof="0" dirty="0">
                          <a:solidFill>
                            <a:schemeClr val="tx1"/>
                          </a:solidFill>
                          <a:effectLst/>
                          <a:latin typeface="+mn-lt"/>
                        </a:rPr>
                        <a:t>this job family are </a:t>
                      </a:r>
                      <a:r>
                        <a:rPr lang="en-US" sz="600" b="0" i="0" u="none" strike="noStrike" noProof="0" dirty="0">
                          <a:solidFill>
                            <a:srgbClr val="000000"/>
                          </a:solidFill>
                          <a:effectLst/>
                          <a:latin typeface="+mn-lt"/>
                        </a:rPr>
                        <a:t>responsible for supporting the business across multiple HR sub-families. Activities include: </a:t>
                      </a:r>
                    </a:p>
                    <a:p>
                      <a:pPr algn="l" fontAlgn="t"/>
                      <a:endParaRPr lang="en-US" sz="600" b="1"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Supporting dedicated area by providing HR-expertise and coaching;</a:t>
                      </a:r>
                    </a:p>
                    <a:p>
                      <a:pPr marL="171450" indent="-171450" algn="l" fontAlgn="t">
                        <a:buFont typeface="Arial" panose="020B0604020202020204" pitchFamily="34" charset="0"/>
                        <a:buChar char="•"/>
                      </a:pPr>
                      <a:endParaRPr lang="en-US" sz="6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Analyze and identify the need for development and set up operational action plans for HR, in accordance with the overall HR Strategy and the needs of the business area;</a:t>
                      </a:r>
                    </a:p>
                    <a:p>
                      <a:pPr marL="0" indent="0" algn="l" fontAlgn="t">
                        <a:buFont typeface="Arial" panose="020B0604020202020204" pitchFamily="34" charset="0"/>
                        <a:buNone/>
                      </a:pPr>
                      <a:r>
                        <a:rPr lang="en-US" sz="600" b="0" i="0" u="none" strike="noStrike" noProof="0" dirty="0">
                          <a:solidFill>
                            <a:srgbClr val="000000"/>
                          </a:solidFill>
                          <a:effectLst/>
                          <a:latin typeface="+mn-lt"/>
                        </a:rPr>
                        <a:t> </a:t>
                      </a:r>
                    </a:p>
                    <a:p>
                      <a:pPr marL="171450" indent="-171450" algn="l" fontAlgn="t">
                        <a:buFont typeface="Arial" panose="020B0604020202020204" pitchFamily="34" charset="0"/>
                        <a:buChar char="•"/>
                      </a:pPr>
                      <a:r>
                        <a:rPr lang="en-US" sz="600" b="0" i="0" u="none" strike="noStrike" noProof="0" dirty="0">
                          <a:solidFill>
                            <a:schemeClr val="tx1"/>
                          </a:solidFill>
                          <a:effectLst/>
                          <a:latin typeface="+mn-lt"/>
                        </a:rPr>
                        <a:t>Enabling people change </a:t>
                      </a:r>
                      <a:r>
                        <a:rPr lang="en-US" sz="600" b="0" i="0" u="none" strike="noStrike" noProof="0" dirty="0">
                          <a:solidFill>
                            <a:srgbClr val="000000"/>
                          </a:solidFill>
                          <a:effectLst/>
                          <a:latin typeface="+mn-lt"/>
                        </a:rPr>
                        <a:t>in accordance </a:t>
                      </a:r>
                      <a:r>
                        <a:rPr lang="en-US" sz="600" b="0" i="0" u="none" strike="noStrike" kern="1200" noProof="0" dirty="0">
                          <a:solidFill>
                            <a:srgbClr val="000000"/>
                          </a:solidFill>
                          <a:effectLst/>
                          <a:latin typeface="+mn-lt"/>
                          <a:ea typeface="+mn-ea"/>
                          <a:cs typeface="+mn-cs"/>
                        </a:rPr>
                        <a:t>with business plans and goals;</a:t>
                      </a:r>
                    </a:p>
                    <a:p>
                      <a:pPr marL="171450" indent="-171450" algn="l" fontAlgn="t">
                        <a:buFont typeface="Arial" panose="020B0604020202020204" pitchFamily="34" charset="0"/>
                        <a:buChar char="•"/>
                      </a:pPr>
                      <a:endParaRPr lang="en-US" sz="600" b="0" i="0" u="none" strike="noStrike" kern="1200" noProof="0" dirty="0">
                        <a:solidFill>
                          <a:srgbClr val="000000"/>
                        </a:solidFill>
                        <a:effectLst/>
                        <a:latin typeface="+mn-lt"/>
                        <a:ea typeface="+mn-ea"/>
                        <a:cs typeface="+mn-cs"/>
                      </a:endParaRPr>
                    </a:p>
                    <a:p>
                      <a:pPr marL="171450" indent="-171450" algn="l" fontAlgn="t">
                        <a:buFont typeface="Arial" panose="020B0604020202020204" pitchFamily="34" charset="0"/>
                        <a:buChar char="•"/>
                      </a:pPr>
                      <a:r>
                        <a:rPr lang="en-US" sz="600" b="0" i="0" u="none" strike="noStrike" kern="1200" noProof="0" dirty="0">
                          <a:solidFill>
                            <a:srgbClr val="000000"/>
                          </a:solidFill>
                          <a:effectLst/>
                          <a:latin typeface="+mn-lt"/>
                          <a:ea typeface="+mn-ea"/>
                          <a:cs typeface="+mn-cs"/>
                        </a:rPr>
                        <a:t>Responsible for translating and implementing the overall HR Strategy and priorities in a local context and partner up with specialist HR-functions and initiatives (succession plans, </a:t>
                      </a:r>
                      <a:r>
                        <a:rPr lang="en-US" sz="600" b="0" i="0" u="none" strike="noStrike" kern="1200" noProof="0" dirty="0" err="1">
                          <a:solidFill>
                            <a:srgbClr val="000000"/>
                          </a:solidFill>
                          <a:effectLst/>
                          <a:latin typeface="+mn-lt"/>
                          <a:ea typeface="+mn-ea"/>
                          <a:cs typeface="+mn-cs"/>
                        </a:rPr>
                        <a:t>HiPo</a:t>
                      </a:r>
                      <a:r>
                        <a:rPr lang="en-US" sz="600" b="0" i="0" u="none" strike="noStrike" kern="1200" noProof="0" dirty="0">
                          <a:solidFill>
                            <a:srgbClr val="000000"/>
                          </a:solidFill>
                          <a:effectLst/>
                          <a:latin typeface="+mn-lt"/>
                          <a:ea typeface="+mn-ea"/>
                          <a:cs typeface="+mn-cs"/>
                        </a:rPr>
                        <a:t>-programs, workforce planning). </a:t>
                      </a:r>
                    </a:p>
                  </a:txBody>
                  <a:tcPr marL="0" marR="0" marT="0" marB="0"/>
                </a:tc>
                <a:tc>
                  <a:txBody>
                    <a:bodyPr/>
                    <a:lstStyle/>
                    <a:p>
                      <a:pPr marL="0" indent="0">
                        <a:buFont typeface="Arial" panose="020B0604020202020204" pitchFamily="34" charset="0"/>
                        <a:buNone/>
                      </a:pPr>
                      <a:r>
                        <a:rPr lang="en-US" sz="600" b="0" noProof="0" dirty="0"/>
                        <a:t>Positions in </a:t>
                      </a:r>
                      <a:r>
                        <a:rPr lang="en-US" sz="600" b="0" noProof="0" dirty="0">
                          <a:solidFill>
                            <a:schemeClr val="tx1"/>
                          </a:solidFill>
                        </a:rPr>
                        <a:t>this </a:t>
                      </a:r>
                      <a:r>
                        <a:rPr lang="en-US" sz="600" b="0" i="0" u="none" strike="noStrike" noProof="0" dirty="0">
                          <a:solidFill>
                            <a:schemeClr val="tx1"/>
                          </a:solidFill>
                          <a:effectLst/>
                          <a:latin typeface="+mn-lt"/>
                        </a:rPr>
                        <a:t>job family are</a:t>
                      </a:r>
                      <a:r>
                        <a:rPr lang="en-US" sz="600" b="0" noProof="0" dirty="0">
                          <a:solidFill>
                            <a:schemeClr val="tx1"/>
                          </a:solidFill>
                        </a:rPr>
                        <a:t> </a:t>
                      </a:r>
                      <a:r>
                        <a:rPr lang="en-US" sz="600" b="0" noProof="0" dirty="0"/>
                        <a:t>responsible for performing specialist services within HR Talent Acquisition. Activities include: </a:t>
                      </a:r>
                    </a:p>
                    <a:p>
                      <a:pPr marL="0" indent="0">
                        <a:buFont typeface="Arial" panose="020B0604020202020204" pitchFamily="34" charset="0"/>
                        <a:buNone/>
                      </a:pPr>
                      <a:endParaRPr lang="en-US" sz="600" b="0" noProof="0" dirty="0"/>
                    </a:p>
                    <a:p>
                      <a:pPr marL="171450" indent="-171450">
                        <a:buFont typeface="Arial" panose="020B0604020202020204" pitchFamily="34" charset="0"/>
                        <a:buChar char="•"/>
                      </a:pPr>
                      <a:r>
                        <a:rPr lang="en-US" sz="600" b="0" noProof="0" dirty="0"/>
                        <a:t>Responsible for attracting, identifying and acquiring skilled labor for organizational needs;</a:t>
                      </a:r>
                    </a:p>
                    <a:p>
                      <a:pPr marL="171450" indent="-171450">
                        <a:buFont typeface="Arial" panose="020B0604020202020204" pitchFamily="34" charset="0"/>
                        <a:buChar char="•"/>
                      </a:pPr>
                      <a:endParaRPr lang="en-US" sz="600" b="0" noProof="0" dirty="0"/>
                    </a:p>
                    <a:p>
                      <a:pPr marL="171450" indent="-171450">
                        <a:buFont typeface="Arial" panose="020B0604020202020204" pitchFamily="34" charset="0"/>
                        <a:buChar char="•"/>
                      </a:pPr>
                      <a:r>
                        <a:rPr lang="en-US" sz="600" b="0" noProof="0" dirty="0"/>
                        <a:t>Employer branding including tools to find and attract skilled candidates and handle third party recruiting agencies;</a:t>
                      </a:r>
                    </a:p>
                    <a:p>
                      <a:pPr marL="171450" indent="-171450">
                        <a:buFont typeface="Arial" panose="020B0604020202020204" pitchFamily="34" charset="0"/>
                        <a:buChar char="•"/>
                      </a:pPr>
                      <a:endParaRPr lang="en-US" sz="600" b="0" noProof="0" dirty="0"/>
                    </a:p>
                    <a:p>
                      <a:pPr marL="171450" indent="-171450">
                        <a:buFont typeface="Arial" panose="020B0604020202020204" pitchFamily="34" charset="0"/>
                        <a:buChar char="•"/>
                      </a:pPr>
                      <a:r>
                        <a:rPr lang="en-US" sz="600" b="0" noProof="0" dirty="0"/>
                        <a:t>Perform talent evaluation, talent staffing and planning;</a:t>
                      </a:r>
                    </a:p>
                    <a:p>
                      <a:pPr marL="171450" indent="-171450">
                        <a:buFont typeface="Arial" panose="020B0604020202020204" pitchFamily="34" charset="0"/>
                        <a:buChar char="•"/>
                      </a:pPr>
                      <a:endParaRPr lang="en-US" sz="600" b="0" noProof="0" dirty="0"/>
                    </a:p>
                    <a:p>
                      <a:pPr marL="171450" indent="-171450">
                        <a:buFont typeface="Arial" panose="020B0604020202020204" pitchFamily="34" charset="0"/>
                        <a:buChar char="•"/>
                      </a:pPr>
                      <a:r>
                        <a:rPr lang="en-US" sz="600" b="0" noProof="0" dirty="0"/>
                        <a:t>Managing new employee introduction process.</a:t>
                      </a:r>
                    </a:p>
                  </a:txBody>
                  <a:tcPr/>
                </a:tc>
                <a:tc>
                  <a:txBody>
                    <a:bodyPr/>
                    <a:lstStyle/>
                    <a:p>
                      <a:pPr marL="0" indent="0">
                        <a:buFont typeface="Arial" panose="020B0604020202020204" pitchFamily="34" charset="0"/>
                        <a:buNone/>
                      </a:pPr>
                      <a:r>
                        <a:rPr lang="en-US" sz="600" b="0" kern="1200" noProof="0" dirty="0">
                          <a:solidFill>
                            <a:schemeClr val="dk1"/>
                          </a:solidFill>
                          <a:latin typeface="+mn-lt"/>
                          <a:ea typeface="+mn-ea"/>
                          <a:cs typeface="+mn-cs"/>
                        </a:rPr>
                        <a:t>Positions in </a:t>
                      </a:r>
                      <a:r>
                        <a:rPr lang="en-US" sz="600" b="0" kern="1200" noProof="0" dirty="0">
                          <a:solidFill>
                            <a:schemeClr val="tx1"/>
                          </a:solidFill>
                          <a:latin typeface="+mn-lt"/>
                          <a:ea typeface="+mn-ea"/>
                          <a:cs typeface="+mn-cs"/>
                        </a:rPr>
                        <a:t>this </a:t>
                      </a:r>
                      <a:r>
                        <a:rPr lang="en-US" sz="600" b="0" i="0" u="none" strike="noStrike" kern="1200" noProof="0" dirty="0">
                          <a:solidFill>
                            <a:schemeClr val="tx1"/>
                          </a:solidFill>
                          <a:effectLst/>
                          <a:latin typeface="+mn-lt"/>
                          <a:ea typeface="+mn-ea"/>
                          <a:cs typeface="+mn-cs"/>
                        </a:rPr>
                        <a:t>j</a:t>
                      </a:r>
                      <a:r>
                        <a:rPr lang="en-US" sz="600" b="0" i="0" u="none" strike="noStrike" noProof="0" dirty="0">
                          <a:solidFill>
                            <a:schemeClr val="tx1"/>
                          </a:solidFill>
                          <a:effectLst/>
                          <a:latin typeface="+mn-lt"/>
                        </a:rPr>
                        <a:t>ob family </a:t>
                      </a:r>
                      <a:r>
                        <a:rPr lang="en-US" sz="600" b="0" i="0" u="none" strike="noStrike" kern="1200" noProof="0" dirty="0">
                          <a:solidFill>
                            <a:schemeClr val="tx1"/>
                          </a:solidFill>
                          <a:effectLst/>
                          <a:latin typeface="+mn-lt"/>
                          <a:ea typeface="+mn-ea"/>
                          <a:cs typeface="+mn-cs"/>
                        </a:rPr>
                        <a:t>are</a:t>
                      </a:r>
                      <a:r>
                        <a:rPr lang="en-US" sz="600" b="0" kern="1200" noProof="0" dirty="0">
                          <a:solidFill>
                            <a:schemeClr val="dk1"/>
                          </a:solidFill>
                          <a:latin typeface="+mn-lt"/>
                          <a:ea typeface="+mn-ea"/>
                          <a:cs typeface="+mn-cs"/>
                        </a:rPr>
                        <a:t> responsible for performing specialist services within Talent &amp; Organizational Development, HR Learning &amp; Development and HR Systems. Activities include: </a:t>
                      </a:r>
                    </a:p>
                    <a:p>
                      <a:pPr marL="0" indent="0">
                        <a:buFont typeface="Arial" panose="020B0604020202020204" pitchFamily="34" charset="0"/>
                        <a:buNone/>
                      </a:pPr>
                      <a:endParaRPr lang="en-US" sz="600" b="0" kern="1200" noProof="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noProof="0" dirty="0"/>
                        <a:t>Perform Strategic workforce planning and analytics including creating succession plans;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noProof="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noProof="0" dirty="0"/>
                        <a:t>Designing, implementing and administering programs for employee career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noProof="0" dirty="0"/>
                    </a:p>
                    <a:p>
                      <a:pPr marL="171450" indent="-171450">
                        <a:buFont typeface="Arial" panose="020B0604020202020204" pitchFamily="34" charset="0"/>
                        <a:buChar char="•"/>
                      </a:pPr>
                      <a:r>
                        <a:rPr lang="en-US" sz="600" b="0" kern="1200" dirty="0">
                          <a:solidFill>
                            <a:schemeClr val="dk1"/>
                          </a:solidFill>
                          <a:latin typeface="+mn-lt"/>
                          <a:ea typeface="+mn-ea"/>
                          <a:cs typeface="+mn-cs"/>
                        </a:rPr>
                        <a:t>Analyze training needs and develop plans to address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kern="1200" noProof="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kern="1200" noProof="0" dirty="0">
                          <a:solidFill>
                            <a:schemeClr val="dk1"/>
                          </a:solidFill>
                          <a:latin typeface="+mn-lt"/>
                          <a:ea typeface="+mn-ea"/>
                          <a:cs typeface="+mn-cs"/>
                        </a:rPr>
                        <a:t>System administrator and primary contact point for designated HR-platform/s, provide IT-support to the HR-organization.</a:t>
                      </a:r>
                      <a:endParaRPr lang="en-US" sz="600" b="0" noProof="0" dirty="0"/>
                    </a:p>
                    <a:p>
                      <a:pPr marL="171450" indent="-171450">
                        <a:buFont typeface="Arial" panose="020B0604020202020204" pitchFamily="34" charset="0"/>
                        <a:buChar char="•"/>
                      </a:pPr>
                      <a:endParaRPr lang="en-US" sz="600" b="0" kern="1200" noProof="0" dirty="0">
                        <a:solidFill>
                          <a:schemeClr val="dk1"/>
                        </a:solidFill>
                        <a:latin typeface="+mn-lt"/>
                        <a:ea typeface="+mn-ea"/>
                        <a:cs typeface="+mn-cs"/>
                      </a:endParaRPr>
                    </a:p>
                    <a:p>
                      <a:pPr marL="0" indent="0">
                        <a:buFont typeface="Arial" panose="020B0604020202020204" pitchFamily="34" charset="0"/>
                        <a:buNone/>
                      </a:pPr>
                      <a:endParaRPr lang="en-US" sz="600" b="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a:t>Positions in </a:t>
                      </a:r>
                      <a:r>
                        <a:rPr lang="en-US" sz="600" b="0" dirty="0">
                          <a:solidFill>
                            <a:schemeClr val="tx1"/>
                          </a:solidFill>
                        </a:rPr>
                        <a:t>this </a:t>
                      </a:r>
                      <a:r>
                        <a:rPr lang="en-US" sz="600" b="0" i="0" u="none" strike="noStrike" noProof="0" dirty="0">
                          <a:solidFill>
                            <a:schemeClr val="tx1"/>
                          </a:solidFill>
                          <a:effectLst/>
                          <a:latin typeface="+mn-lt"/>
                        </a:rPr>
                        <a:t>job family </a:t>
                      </a:r>
                      <a:r>
                        <a:rPr lang="en-US" sz="600" b="0" dirty="0">
                          <a:solidFill>
                            <a:schemeClr val="tx1"/>
                          </a:solidFill>
                        </a:rPr>
                        <a:t>are </a:t>
                      </a:r>
                      <a:r>
                        <a:rPr lang="en-US" sz="600" b="0" dirty="0"/>
                        <a:t>responsible for compensation and benefits programs. Activities include: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solidFill>
                          <a:schemeClr val="tx1"/>
                        </a:solidFill>
                      </a:endParaRP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600" b="0" i="0" u="none" strike="noStrike" noProof="0" dirty="0">
                          <a:solidFill>
                            <a:schemeClr val="tx1"/>
                          </a:solidFill>
                          <a:latin typeface="Arial"/>
                        </a:rPr>
                        <a:t>Ensure competitive total reward strategies and packages including pay strategies, benefits packages, work-life flexibility, performance &amp; recognition and growth &amp; development;</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endParaRPr lang="en-US" sz="600" b="0" dirty="0">
                        <a:solidFill>
                          <a:schemeClr val="tx1"/>
                        </a:solidFill>
                      </a:endParaRPr>
                    </a:p>
                    <a:p>
                      <a:pPr marL="171450" marR="0" lvl="0" indent="-171450" algn="l">
                        <a:lnSpc>
                          <a:spcPct val="100000"/>
                        </a:lnSpc>
                        <a:spcBef>
                          <a:spcPts val="0"/>
                        </a:spcBef>
                        <a:spcAft>
                          <a:spcPts val="0"/>
                        </a:spcAft>
                        <a:buFont typeface="Arial" panose="020B0604020202020204" pitchFamily="34" charset="0"/>
                        <a:buChar char="•"/>
                      </a:pPr>
                      <a:r>
                        <a:rPr lang="en-US" sz="600" b="0" dirty="0"/>
                        <a:t>Ensure that rewards are aligned with organizational goals and that employees are paid accurately and in time;</a:t>
                      </a:r>
                    </a:p>
                    <a:p>
                      <a:pPr marL="0" marR="0" lvl="0" indent="0" algn="l">
                        <a:lnSpc>
                          <a:spcPct val="100000"/>
                        </a:lnSpc>
                        <a:spcBef>
                          <a:spcPts val="0"/>
                        </a:spcBef>
                        <a:spcAft>
                          <a:spcPts val="0"/>
                        </a:spcAft>
                        <a:buFont typeface="Arial" panose="020B0604020202020204" pitchFamily="34" charset="0"/>
                        <a:buNone/>
                      </a:pPr>
                      <a:r>
                        <a:rPr lang="en-US" sz="600" b="0" dirty="0"/>
                        <a:t> </a:t>
                      </a:r>
                      <a:endParaRPr lang="en-US" sz="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Managing incentive programs, insurance, benefit, superannuation, and retirement programs;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Accounting, distributing, preparing taxes and deductions and prepare reports for management or to meet legislative obligations.</a:t>
                      </a: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313875055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xfrm>
            <a:off x="465139" y="1049390"/>
            <a:ext cx="8210549" cy="3764756"/>
          </a:xfrm>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dirty="0"/>
              <a:t>MAPPING GRID</a:t>
            </a:r>
            <a:endParaRPr lang="en-US" dirty="0"/>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Each Job Family Grid</a:t>
            </a:r>
          </a:p>
        </p:txBody>
      </p:sp>
    </p:spTree>
    <p:extLst>
      <p:ext uri="{BB962C8B-B14F-4D97-AF65-F5344CB8AC3E}">
        <p14:creationId xmlns:p14="http://schemas.microsoft.com/office/powerpoint/2010/main" val="881229726"/>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8E14-14B7-4DB6-85CC-E3D78B69C415}"/>
              </a:ext>
            </a:extLst>
          </p:cNvPr>
          <p:cNvSpPr>
            <a:spLocks noGrp="1"/>
          </p:cNvSpPr>
          <p:nvPr>
            <p:ph type="title"/>
          </p:nvPr>
        </p:nvSpPr>
        <p:spPr/>
        <p:txBody>
          <a:bodyPr/>
          <a:lstStyle/>
          <a:p>
            <a:r>
              <a:rPr lang="en-SE" dirty="0"/>
              <a:t>Sales and Customer Care</a:t>
            </a:r>
            <a:endParaRPr lang="en-US" dirty="0"/>
          </a:p>
        </p:txBody>
      </p:sp>
      <p:graphicFrame>
        <p:nvGraphicFramePr>
          <p:cNvPr id="5" name="Table 4">
            <a:extLst>
              <a:ext uri="{FF2B5EF4-FFF2-40B4-BE49-F238E27FC236}">
                <a16:creationId xmlns:a16="http://schemas.microsoft.com/office/drawing/2014/main" id="{F636C946-D6A9-4841-ABFD-4A083F8BE253}"/>
              </a:ext>
            </a:extLst>
          </p:cNvPr>
          <p:cNvGraphicFramePr>
            <a:graphicFrameLocks noGrp="1"/>
          </p:cNvGraphicFramePr>
          <p:nvPr>
            <p:extLst>
              <p:ext uri="{D42A27DB-BD31-4B8C-83A1-F6EECF244321}">
                <p14:modId xmlns:p14="http://schemas.microsoft.com/office/powerpoint/2010/main" val="329521768"/>
              </p:ext>
            </p:extLst>
          </p:nvPr>
        </p:nvGraphicFramePr>
        <p:xfrm>
          <a:off x="-1" y="1161473"/>
          <a:ext cx="9144001" cy="3336011"/>
        </p:xfrm>
        <a:graphic>
          <a:graphicData uri="http://schemas.openxmlformats.org/drawingml/2006/table">
            <a:tbl>
              <a:tblPr/>
              <a:tblGrid>
                <a:gridCol w="256534">
                  <a:extLst>
                    <a:ext uri="{9D8B030D-6E8A-4147-A177-3AD203B41FA5}">
                      <a16:colId xmlns:a16="http://schemas.microsoft.com/office/drawing/2014/main" val="913483643"/>
                    </a:ext>
                  </a:extLst>
                </a:gridCol>
                <a:gridCol w="2215734">
                  <a:extLst>
                    <a:ext uri="{9D8B030D-6E8A-4147-A177-3AD203B41FA5}">
                      <a16:colId xmlns:a16="http://schemas.microsoft.com/office/drawing/2014/main" val="1432466504"/>
                    </a:ext>
                  </a:extLst>
                </a:gridCol>
                <a:gridCol w="237066">
                  <a:extLst>
                    <a:ext uri="{9D8B030D-6E8A-4147-A177-3AD203B41FA5}">
                      <a16:colId xmlns:a16="http://schemas.microsoft.com/office/drawing/2014/main" val="2116911566"/>
                    </a:ext>
                  </a:extLst>
                </a:gridCol>
                <a:gridCol w="2005185">
                  <a:extLst>
                    <a:ext uri="{9D8B030D-6E8A-4147-A177-3AD203B41FA5}">
                      <a16:colId xmlns:a16="http://schemas.microsoft.com/office/drawing/2014/main" val="3109677811"/>
                    </a:ext>
                  </a:extLst>
                </a:gridCol>
                <a:gridCol w="256534">
                  <a:extLst>
                    <a:ext uri="{9D8B030D-6E8A-4147-A177-3AD203B41FA5}">
                      <a16:colId xmlns:a16="http://schemas.microsoft.com/office/drawing/2014/main" val="3364654191"/>
                    </a:ext>
                  </a:extLst>
                </a:gridCol>
                <a:gridCol w="2023766">
                  <a:extLst>
                    <a:ext uri="{9D8B030D-6E8A-4147-A177-3AD203B41FA5}">
                      <a16:colId xmlns:a16="http://schemas.microsoft.com/office/drawing/2014/main" val="3404066484"/>
                    </a:ext>
                  </a:extLst>
                </a:gridCol>
                <a:gridCol w="256534">
                  <a:extLst>
                    <a:ext uri="{9D8B030D-6E8A-4147-A177-3AD203B41FA5}">
                      <a16:colId xmlns:a16="http://schemas.microsoft.com/office/drawing/2014/main" val="2214211217"/>
                    </a:ext>
                  </a:extLst>
                </a:gridCol>
                <a:gridCol w="1892648">
                  <a:extLst>
                    <a:ext uri="{9D8B030D-6E8A-4147-A177-3AD203B41FA5}">
                      <a16:colId xmlns:a16="http://schemas.microsoft.com/office/drawing/2014/main" val="221657980"/>
                    </a:ext>
                  </a:extLst>
                </a:gridCol>
              </a:tblGrid>
              <a:tr h="154233">
                <a:tc gridSpan="8">
                  <a:txBody>
                    <a:bodyPr/>
                    <a:lstStyle/>
                    <a:p>
                      <a:pPr algn="ctr" fontAlgn="b"/>
                      <a:r>
                        <a:rPr lang="en-GB" sz="800" b="1" i="0" u="none" strike="noStrike">
                          <a:solidFill>
                            <a:srgbClr val="000000"/>
                          </a:solidFill>
                          <a:effectLst/>
                          <a:latin typeface="Arial" panose="020B0604020202020204" pitchFamily="34" charset="0"/>
                        </a:rPr>
                        <a:t>Job Family Group - SALES &amp; CUSTOMER CARE</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16156308"/>
                  </a:ext>
                </a:extLst>
              </a:tr>
              <a:tr h="154233">
                <a:tc gridSpan="2">
                  <a:txBody>
                    <a:bodyPr/>
                    <a:lstStyle/>
                    <a:p>
                      <a:pPr algn="ctr" rtl="0" fontAlgn="ctr"/>
                      <a:r>
                        <a:rPr lang="en-US" sz="800" b="1" i="0" u="none" strike="noStrike">
                          <a:solidFill>
                            <a:srgbClr val="FFFFFF"/>
                          </a:solidFill>
                          <a:effectLst/>
                          <a:latin typeface="Arial" panose="020B0604020202020204" pitchFamily="34" charset="0"/>
                        </a:rPr>
                        <a:t>Account &amp; Channel Management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Sales Operation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Customer Care &amp; Services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After Sales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921442829"/>
                  </a:ext>
                </a:extLst>
              </a:tr>
              <a:tr h="137097">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208047873"/>
                  </a:ext>
                </a:extLst>
              </a:tr>
              <a:tr h="131384">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92185144"/>
                  </a:ext>
                </a:extLst>
              </a:tr>
              <a:tr h="131384">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 </a:t>
                      </a:r>
                      <a:r>
                        <a:rPr lang="en-US" sz="700" b="0" i="0" u="none" strike="noStrike">
                          <a:solidFill>
                            <a:srgbClr val="000000"/>
                          </a:solidFill>
                          <a:effectLst/>
                          <a:latin typeface="Arial" panose="020B0604020202020204" pitchFamily="34" charset="0"/>
                        </a:rPr>
                        <a:t>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24673737"/>
                  </a:ext>
                </a:extLst>
              </a:tr>
              <a:tr h="131384">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72386025"/>
                  </a:ext>
                </a:extLst>
              </a:tr>
              <a:tr h="131384">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15717967"/>
                  </a:ext>
                </a:extLst>
              </a:tr>
              <a:tr h="131384">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a:t>
                      </a:r>
                      <a:r>
                        <a:rPr lang="en-GB" sz="700" b="0" i="0" u="none" strike="noStrike">
                          <a:solidFill>
                            <a:srgbClr val="000000"/>
                          </a:solidFill>
                          <a:effectLst/>
                          <a:latin typeface="Arial" panose="020B0604020202020204" pitchFamily="34" charset="0"/>
                        </a:rPr>
                        <a:t> Account &amp; Channel Management</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a:t>
                      </a:r>
                      <a:r>
                        <a:rPr lang="en-GB" sz="700" b="0" i="0" u="none" strike="noStrike">
                          <a:solidFill>
                            <a:srgbClr val="000000"/>
                          </a:solidFill>
                          <a:effectLst/>
                          <a:latin typeface="Arial" panose="020B0604020202020204" pitchFamily="34" charset="0"/>
                        </a:rPr>
                        <a:t> Customer Care &amp; Services</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639443398"/>
                  </a:ext>
                </a:extLst>
              </a:tr>
              <a:tr h="131384">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22704291"/>
                  </a:ext>
                </a:extLst>
              </a:tr>
              <a:tr h="131384">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200406240"/>
                  </a:ext>
                </a:extLst>
              </a:tr>
              <a:tr h="131384">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188722144"/>
                  </a:ext>
                </a:extLst>
              </a:tr>
              <a:tr h="131384">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904093444"/>
                  </a:ext>
                </a:extLst>
              </a:tr>
              <a:tr h="131384">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85219563"/>
                  </a:ext>
                </a:extLst>
              </a:tr>
              <a:tr h="131384">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08408757"/>
                  </a:ext>
                </a:extLst>
              </a:tr>
              <a:tr h="131384">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12915699"/>
                  </a:ext>
                </a:extLst>
              </a:tr>
              <a:tr h="131384">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320267"/>
                  </a:ext>
                </a:extLst>
              </a:tr>
              <a:tr h="131384">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678264809"/>
                  </a:ext>
                </a:extLst>
              </a:tr>
              <a:tr h="131384">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Account &amp; Channel Management </a:t>
                      </a:r>
                      <a:r>
                        <a:rPr lang="en-GB" sz="700" b="1" i="0" u="none" strike="noStrike">
                          <a:solidFill>
                            <a:srgbClr val="000000"/>
                          </a:solidFill>
                          <a:effectLst/>
                          <a:latin typeface="Arial" panose="020B0604020202020204" pitchFamily="34" charset="0"/>
                        </a:rPr>
                        <a:t>Senior Coordinator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Customer Care &amp; Services </a:t>
                      </a:r>
                      <a:r>
                        <a:rPr lang="en-GB" sz="700" b="1" i="0" u="none" strike="noStrike">
                          <a:solidFill>
                            <a:srgbClr val="000000"/>
                          </a:solidFill>
                          <a:effectLst/>
                          <a:latin typeface="Arial" panose="020B0604020202020204" pitchFamily="34" charset="0"/>
                        </a:rPr>
                        <a:t>Senior Coordinator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185123627"/>
                  </a:ext>
                </a:extLst>
              </a:tr>
              <a:tr h="131384">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35266958"/>
                  </a:ext>
                </a:extLst>
              </a:tr>
              <a:tr h="131384">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58663107"/>
                  </a:ext>
                </a:extLst>
              </a:tr>
              <a:tr h="131384">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700" b="0" i="0" u="none" strike="noStrike">
                          <a:solidFill>
                            <a:srgbClr val="000000"/>
                          </a:solidFill>
                          <a:effectLst/>
                          <a:latin typeface="Arial" panose="020B0604020202020204" pitchFamily="34" charset="0"/>
                        </a:rPr>
                        <a:t>Customer Care &amp; Services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942178906"/>
                  </a:ext>
                </a:extLst>
              </a:tr>
              <a:tr h="131384">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Customer Care &amp; Services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41290051"/>
                  </a:ext>
                </a:extLst>
              </a:tr>
              <a:tr h="131384">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47447295"/>
                  </a:ext>
                </a:extLst>
              </a:tr>
              <a:tr h="131384">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65441784"/>
                  </a:ext>
                </a:extLst>
              </a:tr>
              <a:tr h="131384">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After Sales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127403509"/>
                  </a:ext>
                </a:extLst>
              </a:tr>
            </a:tbl>
          </a:graphicData>
        </a:graphic>
      </p:graphicFrame>
    </p:spTree>
    <p:extLst>
      <p:ext uri="{BB962C8B-B14F-4D97-AF65-F5344CB8AC3E}">
        <p14:creationId xmlns:p14="http://schemas.microsoft.com/office/powerpoint/2010/main" val="1989650361"/>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Brand &amp; Marketing</a:t>
            </a:r>
            <a:endParaRPr lang="en-US" dirty="0"/>
          </a:p>
        </p:txBody>
      </p:sp>
      <p:graphicFrame>
        <p:nvGraphicFramePr>
          <p:cNvPr id="5" name="Table 4">
            <a:extLst>
              <a:ext uri="{FF2B5EF4-FFF2-40B4-BE49-F238E27FC236}">
                <a16:creationId xmlns:a16="http://schemas.microsoft.com/office/drawing/2014/main" id="{7FA763E4-9C56-43B8-8A66-1E20CF5A0F03}"/>
              </a:ext>
            </a:extLst>
          </p:cNvPr>
          <p:cNvGraphicFramePr>
            <a:graphicFrameLocks noGrp="1"/>
          </p:cNvGraphicFramePr>
          <p:nvPr>
            <p:extLst>
              <p:ext uri="{D42A27DB-BD31-4B8C-83A1-F6EECF244321}">
                <p14:modId xmlns:p14="http://schemas.microsoft.com/office/powerpoint/2010/main" val="1372603831"/>
              </p:ext>
            </p:extLst>
          </p:nvPr>
        </p:nvGraphicFramePr>
        <p:xfrm>
          <a:off x="-1" y="1250284"/>
          <a:ext cx="9144001" cy="3199805"/>
        </p:xfrm>
        <a:graphic>
          <a:graphicData uri="http://schemas.openxmlformats.org/drawingml/2006/table">
            <a:tbl>
              <a:tblPr/>
              <a:tblGrid>
                <a:gridCol w="208239">
                  <a:extLst>
                    <a:ext uri="{9D8B030D-6E8A-4147-A177-3AD203B41FA5}">
                      <a16:colId xmlns:a16="http://schemas.microsoft.com/office/drawing/2014/main" val="389358509"/>
                    </a:ext>
                  </a:extLst>
                </a:gridCol>
                <a:gridCol w="1638146">
                  <a:extLst>
                    <a:ext uri="{9D8B030D-6E8A-4147-A177-3AD203B41FA5}">
                      <a16:colId xmlns:a16="http://schemas.microsoft.com/office/drawing/2014/main" val="3523214338"/>
                    </a:ext>
                  </a:extLst>
                </a:gridCol>
                <a:gridCol w="208239">
                  <a:extLst>
                    <a:ext uri="{9D8B030D-6E8A-4147-A177-3AD203B41FA5}">
                      <a16:colId xmlns:a16="http://schemas.microsoft.com/office/drawing/2014/main" val="596602952"/>
                    </a:ext>
                  </a:extLst>
                </a:gridCol>
                <a:gridCol w="1772344">
                  <a:extLst>
                    <a:ext uri="{9D8B030D-6E8A-4147-A177-3AD203B41FA5}">
                      <a16:colId xmlns:a16="http://schemas.microsoft.com/office/drawing/2014/main" val="1925229569"/>
                    </a:ext>
                  </a:extLst>
                </a:gridCol>
                <a:gridCol w="208239">
                  <a:extLst>
                    <a:ext uri="{9D8B030D-6E8A-4147-A177-3AD203B41FA5}">
                      <a16:colId xmlns:a16="http://schemas.microsoft.com/office/drawing/2014/main" val="468511369"/>
                    </a:ext>
                  </a:extLst>
                </a:gridCol>
                <a:gridCol w="1417327">
                  <a:extLst>
                    <a:ext uri="{9D8B030D-6E8A-4147-A177-3AD203B41FA5}">
                      <a16:colId xmlns:a16="http://schemas.microsoft.com/office/drawing/2014/main" val="934907126"/>
                    </a:ext>
                  </a:extLst>
                </a:gridCol>
                <a:gridCol w="216747">
                  <a:extLst>
                    <a:ext uri="{9D8B030D-6E8A-4147-A177-3AD203B41FA5}">
                      <a16:colId xmlns:a16="http://schemas.microsoft.com/office/drawing/2014/main" val="3512732914"/>
                    </a:ext>
                  </a:extLst>
                </a:gridCol>
                <a:gridCol w="1490133">
                  <a:extLst>
                    <a:ext uri="{9D8B030D-6E8A-4147-A177-3AD203B41FA5}">
                      <a16:colId xmlns:a16="http://schemas.microsoft.com/office/drawing/2014/main" val="3476796800"/>
                    </a:ext>
                  </a:extLst>
                </a:gridCol>
                <a:gridCol w="203200">
                  <a:extLst>
                    <a:ext uri="{9D8B030D-6E8A-4147-A177-3AD203B41FA5}">
                      <a16:colId xmlns:a16="http://schemas.microsoft.com/office/drawing/2014/main" val="1727802741"/>
                    </a:ext>
                  </a:extLst>
                </a:gridCol>
                <a:gridCol w="1781387">
                  <a:extLst>
                    <a:ext uri="{9D8B030D-6E8A-4147-A177-3AD203B41FA5}">
                      <a16:colId xmlns:a16="http://schemas.microsoft.com/office/drawing/2014/main" val="4153198869"/>
                    </a:ext>
                  </a:extLst>
                </a:gridCol>
              </a:tblGrid>
              <a:tr h="147809">
                <a:tc gridSpan="10">
                  <a:txBody>
                    <a:bodyPr/>
                    <a:lstStyle/>
                    <a:p>
                      <a:pPr algn="ctr" fontAlgn="b"/>
                      <a:r>
                        <a:rPr lang="en-GB" sz="700" b="1" i="0" u="none" strike="noStrike">
                          <a:solidFill>
                            <a:srgbClr val="000000"/>
                          </a:solidFill>
                          <a:effectLst/>
                          <a:latin typeface="Arial" panose="020B0604020202020204" pitchFamily="34" charset="0"/>
                        </a:rPr>
                        <a:t>Job Family Group - BRAND &amp; MARKETING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86945146"/>
                  </a:ext>
                </a:extLst>
              </a:tr>
              <a:tr h="150546">
                <a:tc gridSpan="2">
                  <a:txBody>
                    <a:bodyPr/>
                    <a:lstStyle/>
                    <a:p>
                      <a:pPr algn="ctr" rtl="0" fontAlgn="ctr"/>
                      <a:r>
                        <a:rPr lang="en-US" sz="700" b="1" i="0" u="none" strike="noStrike" dirty="0">
                          <a:solidFill>
                            <a:srgbClr val="FFFFFF"/>
                          </a:solidFill>
                          <a:effectLst/>
                          <a:latin typeface="Arial" panose="020B0604020202020204" pitchFamily="34" charset="0"/>
                        </a:rPr>
                        <a:t>Marketing Generalist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Marketing Communication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Product Marketing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Digital Marketing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Market Research &amp; Brand Insights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965903676"/>
                  </a:ext>
                </a:extLst>
              </a:tr>
              <a:tr h="131386">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78686663"/>
                  </a:ext>
                </a:extLst>
              </a:tr>
              <a:tr h="125912">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995883116"/>
                  </a:ext>
                </a:extLst>
              </a:tr>
              <a:tr h="125912">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38278806"/>
                  </a:ext>
                </a:extLst>
              </a:tr>
              <a:tr h="125912">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12063175"/>
                  </a:ext>
                </a:extLst>
              </a:tr>
              <a:tr h="125912">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801112097"/>
                  </a:ext>
                </a:extLst>
              </a:tr>
              <a:tr h="125912">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1" i="0" u="none" strike="noStrike">
                          <a:solidFill>
                            <a:srgbClr val="000000"/>
                          </a:solidFill>
                          <a:effectLst/>
                          <a:latin typeface="Arial" panose="020B0604020202020204" pitchFamily="34" charset="0"/>
                        </a:rPr>
                        <a:t>Senior</a:t>
                      </a:r>
                      <a:r>
                        <a:rPr lang="en-GB" sz="600" b="0" i="0" u="none" strike="noStrike">
                          <a:solidFill>
                            <a:srgbClr val="000000"/>
                          </a:solidFill>
                          <a:effectLst/>
                          <a:latin typeface="Arial" panose="020B0604020202020204" pitchFamily="34" charset="0"/>
                        </a:rPr>
                        <a:t> </a:t>
                      </a:r>
                      <a:r>
                        <a:rPr lang="en-GB" sz="600" b="1" i="0" u="none" strike="noStrike">
                          <a:solidFill>
                            <a:srgbClr val="000000"/>
                          </a:solidFill>
                          <a:effectLst/>
                          <a:latin typeface="Arial" panose="020B0604020202020204" pitchFamily="34" charset="0"/>
                        </a:rPr>
                        <a:t>Manager </a:t>
                      </a:r>
                      <a:r>
                        <a:rPr lang="en-GB" sz="600" b="0" i="0" u="none" strike="noStrike">
                          <a:solidFill>
                            <a:srgbClr val="000000"/>
                          </a:solidFill>
                          <a:effectLst/>
                          <a:latin typeface="Arial" panose="020B0604020202020204" pitchFamily="34" charset="0"/>
                        </a:rPr>
                        <a:t>Market Research &amp; Insights</a:t>
                      </a:r>
                      <a:endParaRPr lang="en-GB"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97445713"/>
                  </a:ext>
                </a:extLst>
              </a:tr>
              <a:tr h="125912">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014549774"/>
                  </a:ext>
                </a:extLst>
              </a:tr>
              <a:tr h="125912">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00454380"/>
                  </a:ext>
                </a:extLst>
              </a:tr>
              <a:tr h="125912">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15993783"/>
                  </a:ext>
                </a:extLst>
              </a:tr>
              <a:tr h="125912">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77244179"/>
                  </a:ext>
                </a:extLst>
              </a:tr>
              <a:tr h="125912">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63500549"/>
                  </a:ext>
                </a:extLst>
              </a:tr>
              <a:tr h="125912">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40009214"/>
                  </a:ext>
                </a:extLst>
              </a:tr>
              <a:tr h="125912">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17276078"/>
                  </a:ext>
                </a:extLst>
              </a:tr>
              <a:tr h="125912">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46479601"/>
                  </a:ext>
                </a:extLst>
              </a:tr>
              <a:tr h="125912">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813147893"/>
                  </a:ext>
                </a:extLst>
              </a:tr>
              <a:tr h="125912">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a:solidFill>
                            <a:srgbClr val="000000"/>
                          </a:solidFill>
                          <a:effectLst/>
                          <a:latin typeface="Arial" panose="020B0604020202020204" pitchFamily="34" charset="0"/>
                        </a:rPr>
                        <a:t>Market Research &amp; Insights </a:t>
                      </a:r>
                      <a:r>
                        <a:rPr lang="en-GB" sz="600" b="1" i="0" u="none" strike="noStrike">
                          <a:solidFill>
                            <a:srgbClr val="000000"/>
                          </a:solidFill>
                          <a:effectLst/>
                          <a:latin typeface="Arial" panose="020B0604020202020204" pitchFamily="34" charset="0"/>
                        </a:rPr>
                        <a:t>Senior Coordinator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7730366"/>
                  </a:ext>
                </a:extLst>
              </a:tr>
              <a:tr h="125912">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5400841"/>
                  </a:ext>
                </a:extLst>
              </a:tr>
              <a:tr h="125912">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142065225"/>
                  </a:ext>
                </a:extLst>
              </a:tr>
              <a:tr h="125912">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600" b="0" i="0" u="none" strike="noStrike">
                          <a:solidFill>
                            <a:srgbClr val="000000"/>
                          </a:solidFill>
                          <a:effectLst/>
                          <a:latin typeface="Arial" panose="020B0604020202020204" pitchFamily="34" charset="0"/>
                        </a:rPr>
                        <a:t>Market Research &amp; Insights </a:t>
                      </a:r>
                      <a:r>
                        <a:rPr lang="en-GB" sz="600" b="1" i="0" u="none" strike="noStrike">
                          <a:solidFill>
                            <a:srgbClr val="000000"/>
                          </a:solidFill>
                          <a:effectLst/>
                          <a:latin typeface="Arial" panose="020B0604020202020204" pitchFamily="34" charset="0"/>
                        </a:rPr>
                        <a:t>Production Lead</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38453813"/>
                  </a:ext>
                </a:extLst>
              </a:tr>
              <a:tr h="125912">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a:solidFill>
                            <a:srgbClr val="000000"/>
                          </a:solidFill>
                          <a:effectLst/>
                          <a:latin typeface="Arial" panose="020B0604020202020204" pitchFamily="34" charset="0"/>
                        </a:rPr>
                        <a:t>Market Research &amp; Insights </a:t>
                      </a:r>
                      <a:r>
                        <a:rPr lang="en-GB" sz="600" b="1" i="0" u="none" strike="noStrike">
                          <a:solidFill>
                            <a:srgbClr val="000000"/>
                          </a:solidFill>
                          <a:effectLst/>
                          <a:latin typeface="Arial" panose="020B0604020202020204" pitchFamily="34" charset="0"/>
                        </a:rPr>
                        <a:t>Production Senior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73023333"/>
                  </a:ext>
                </a:extLst>
              </a:tr>
              <a:tr h="125912">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045058745"/>
                  </a:ext>
                </a:extLst>
              </a:tr>
              <a:tr h="125912">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053752894"/>
                  </a:ext>
                </a:extLst>
              </a:tr>
              <a:tr h="125912">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Market Research &amp; Insights </a:t>
                      </a:r>
                      <a:r>
                        <a:rPr lang="en-US" sz="600" b="1" i="0" u="none" strike="noStrike" dirty="0">
                          <a:solidFill>
                            <a:srgbClr val="000000"/>
                          </a:solidFill>
                          <a:effectLst/>
                          <a:latin typeface="Arial" panose="020B0604020202020204" pitchFamily="34" charset="0"/>
                        </a:rPr>
                        <a:t>Manual</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69850264"/>
                  </a:ext>
                </a:extLst>
              </a:tr>
            </a:tbl>
          </a:graphicData>
        </a:graphic>
      </p:graphicFrame>
    </p:spTree>
    <p:extLst>
      <p:ext uri="{BB962C8B-B14F-4D97-AF65-F5344CB8AC3E}">
        <p14:creationId xmlns:p14="http://schemas.microsoft.com/office/powerpoint/2010/main" val="55551301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Design</a:t>
            </a:r>
            <a:endParaRPr lang="en-US" dirty="0"/>
          </a:p>
        </p:txBody>
      </p:sp>
      <p:graphicFrame>
        <p:nvGraphicFramePr>
          <p:cNvPr id="3" name="Table 2">
            <a:extLst>
              <a:ext uri="{FF2B5EF4-FFF2-40B4-BE49-F238E27FC236}">
                <a16:creationId xmlns:a16="http://schemas.microsoft.com/office/drawing/2014/main" id="{403718C5-59A6-49FD-9ABE-3DE3C2083D25}"/>
              </a:ext>
            </a:extLst>
          </p:cNvPr>
          <p:cNvGraphicFramePr>
            <a:graphicFrameLocks noGrp="1"/>
          </p:cNvGraphicFramePr>
          <p:nvPr>
            <p:extLst>
              <p:ext uri="{D42A27DB-BD31-4B8C-83A1-F6EECF244321}">
                <p14:modId xmlns:p14="http://schemas.microsoft.com/office/powerpoint/2010/main" val="1923308068"/>
              </p:ext>
            </p:extLst>
          </p:nvPr>
        </p:nvGraphicFramePr>
        <p:xfrm>
          <a:off x="35796" y="1276620"/>
          <a:ext cx="9108204" cy="3079858"/>
        </p:xfrm>
        <a:graphic>
          <a:graphicData uri="http://schemas.openxmlformats.org/drawingml/2006/table">
            <a:tbl>
              <a:tblPr/>
              <a:tblGrid>
                <a:gridCol w="255530">
                  <a:extLst>
                    <a:ext uri="{9D8B030D-6E8A-4147-A177-3AD203B41FA5}">
                      <a16:colId xmlns:a16="http://schemas.microsoft.com/office/drawing/2014/main" val="1920651983"/>
                    </a:ext>
                  </a:extLst>
                </a:gridCol>
                <a:gridCol w="2010164">
                  <a:extLst>
                    <a:ext uri="{9D8B030D-6E8A-4147-A177-3AD203B41FA5}">
                      <a16:colId xmlns:a16="http://schemas.microsoft.com/office/drawing/2014/main" val="565241083"/>
                    </a:ext>
                  </a:extLst>
                </a:gridCol>
                <a:gridCol w="255530">
                  <a:extLst>
                    <a:ext uri="{9D8B030D-6E8A-4147-A177-3AD203B41FA5}">
                      <a16:colId xmlns:a16="http://schemas.microsoft.com/office/drawing/2014/main" val="690933545"/>
                    </a:ext>
                  </a:extLst>
                </a:gridCol>
                <a:gridCol w="2174839">
                  <a:extLst>
                    <a:ext uri="{9D8B030D-6E8A-4147-A177-3AD203B41FA5}">
                      <a16:colId xmlns:a16="http://schemas.microsoft.com/office/drawing/2014/main" val="1028224909"/>
                    </a:ext>
                  </a:extLst>
                </a:gridCol>
                <a:gridCol w="255530">
                  <a:extLst>
                    <a:ext uri="{9D8B030D-6E8A-4147-A177-3AD203B41FA5}">
                      <a16:colId xmlns:a16="http://schemas.microsoft.com/office/drawing/2014/main" val="2336278912"/>
                    </a:ext>
                  </a:extLst>
                </a:gridCol>
                <a:gridCol w="2015843">
                  <a:extLst>
                    <a:ext uri="{9D8B030D-6E8A-4147-A177-3AD203B41FA5}">
                      <a16:colId xmlns:a16="http://schemas.microsoft.com/office/drawing/2014/main" val="1521850805"/>
                    </a:ext>
                  </a:extLst>
                </a:gridCol>
                <a:gridCol w="255530">
                  <a:extLst>
                    <a:ext uri="{9D8B030D-6E8A-4147-A177-3AD203B41FA5}">
                      <a16:colId xmlns:a16="http://schemas.microsoft.com/office/drawing/2014/main" val="2021674798"/>
                    </a:ext>
                  </a:extLst>
                </a:gridCol>
                <a:gridCol w="1885238">
                  <a:extLst>
                    <a:ext uri="{9D8B030D-6E8A-4147-A177-3AD203B41FA5}">
                      <a16:colId xmlns:a16="http://schemas.microsoft.com/office/drawing/2014/main" val="3197139419"/>
                    </a:ext>
                  </a:extLst>
                </a:gridCol>
              </a:tblGrid>
              <a:tr h="137637">
                <a:tc gridSpan="8">
                  <a:txBody>
                    <a:bodyPr/>
                    <a:lstStyle/>
                    <a:p>
                      <a:pPr algn="ctr" fontAlgn="b"/>
                      <a:r>
                        <a:rPr lang="en-US" sz="900" b="1" i="0" u="none" strike="noStrike">
                          <a:solidFill>
                            <a:srgbClr val="000000"/>
                          </a:solidFill>
                          <a:effectLst/>
                          <a:latin typeface="Arial" panose="020B0604020202020204" pitchFamily="34" charset="0"/>
                        </a:rPr>
                        <a:t>Job Family Group - DESIGN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1263992"/>
                  </a:ext>
                </a:extLst>
              </a:tr>
              <a:tr h="137637">
                <a:tc gridSpan="2">
                  <a:txBody>
                    <a:bodyPr/>
                    <a:lstStyle/>
                    <a:p>
                      <a:pPr algn="ctr" rtl="0" fontAlgn="ctr"/>
                      <a:r>
                        <a:rPr lang="en-US" sz="900" b="1" i="0" u="none" strike="noStrike">
                          <a:solidFill>
                            <a:srgbClr val="FFFFFF"/>
                          </a:solidFill>
                          <a:effectLst/>
                          <a:latin typeface="Arial" panose="020B0604020202020204" pitchFamily="34" charset="0"/>
                        </a:rPr>
                        <a:t>Industrial Design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Surface Design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UX/UI Design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Graphical Design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3287858864"/>
                  </a:ext>
                </a:extLst>
              </a:tr>
              <a:tr h="122344">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67627783"/>
                  </a:ext>
                </a:extLst>
              </a:tr>
              <a:tr h="117246">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52578112"/>
                  </a:ext>
                </a:extLst>
              </a:tr>
              <a:tr h="117246">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864557390"/>
                  </a:ext>
                </a:extLst>
              </a:tr>
              <a:tr h="117246">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61961409"/>
                  </a:ext>
                </a:extLst>
              </a:tr>
              <a:tr h="117246">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87499221"/>
                  </a:ext>
                </a:extLst>
              </a:tr>
              <a:tr h="117246">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63048401"/>
                  </a:ext>
                </a:extLst>
              </a:tr>
              <a:tr h="117246">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03894239"/>
                  </a:ext>
                </a:extLst>
              </a:tr>
              <a:tr h="117246">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02379675"/>
                  </a:ext>
                </a:extLst>
              </a:tr>
              <a:tr h="117246">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730277230"/>
                  </a:ext>
                </a:extLst>
              </a:tr>
              <a:tr h="117246">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39584577"/>
                  </a:ext>
                </a:extLst>
              </a:tr>
              <a:tr h="117246">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77699132"/>
                  </a:ext>
                </a:extLst>
              </a:tr>
              <a:tr h="117246">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09086832"/>
                  </a:ext>
                </a:extLst>
              </a:tr>
              <a:tr h="117246">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080915230"/>
                  </a:ext>
                </a:extLst>
              </a:tr>
              <a:tr h="117246">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86251000"/>
                  </a:ext>
                </a:extLst>
              </a:tr>
              <a:tr h="117246">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026516138"/>
                  </a:ext>
                </a:extLst>
              </a:tr>
              <a:tr h="117246">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923581710"/>
                  </a:ext>
                </a:extLst>
              </a:tr>
              <a:tr h="117246">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43507090"/>
                  </a:ext>
                </a:extLst>
              </a:tr>
              <a:tr h="117246">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96991232"/>
                  </a:ext>
                </a:extLst>
              </a:tr>
              <a:tr h="117246">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823232820"/>
                  </a:ext>
                </a:extLst>
              </a:tr>
              <a:tr h="117246">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209093827"/>
                  </a:ext>
                </a:extLst>
              </a:tr>
              <a:tr h="117246">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77976165"/>
                  </a:ext>
                </a:extLst>
              </a:tr>
              <a:tr h="117246">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95062153"/>
                  </a:ext>
                </a:extLst>
              </a:tr>
              <a:tr h="117246">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Graphical Design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338316352"/>
                  </a:ext>
                </a:extLst>
              </a:tr>
            </a:tbl>
          </a:graphicData>
        </a:graphic>
      </p:graphicFrame>
    </p:spTree>
    <p:extLst>
      <p:ext uri="{BB962C8B-B14F-4D97-AF65-F5344CB8AC3E}">
        <p14:creationId xmlns:p14="http://schemas.microsoft.com/office/powerpoint/2010/main" val="572001061"/>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Product Management</a:t>
            </a:r>
            <a:endParaRPr lang="en-US" dirty="0"/>
          </a:p>
        </p:txBody>
      </p:sp>
      <p:graphicFrame>
        <p:nvGraphicFramePr>
          <p:cNvPr id="4" name="Table 3">
            <a:extLst>
              <a:ext uri="{FF2B5EF4-FFF2-40B4-BE49-F238E27FC236}">
                <a16:creationId xmlns:a16="http://schemas.microsoft.com/office/drawing/2014/main" id="{44396C5D-9049-4794-8DC9-A62083C43DC6}"/>
              </a:ext>
            </a:extLst>
          </p:cNvPr>
          <p:cNvGraphicFramePr>
            <a:graphicFrameLocks noGrp="1"/>
          </p:cNvGraphicFramePr>
          <p:nvPr>
            <p:extLst>
              <p:ext uri="{D42A27DB-BD31-4B8C-83A1-F6EECF244321}">
                <p14:modId xmlns:p14="http://schemas.microsoft.com/office/powerpoint/2010/main" val="1513307759"/>
              </p:ext>
            </p:extLst>
          </p:nvPr>
        </p:nvGraphicFramePr>
        <p:xfrm>
          <a:off x="0" y="1084051"/>
          <a:ext cx="9144001" cy="3479230"/>
        </p:xfrm>
        <a:graphic>
          <a:graphicData uri="http://schemas.openxmlformats.org/drawingml/2006/table">
            <a:tbl>
              <a:tblPr/>
              <a:tblGrid>
                <a:gridCol w="497558">
                  <a:extLst>
                    <a:ext uri="{9D8B030D-6E8A-4147-A177-3AD203B41FA5}">
                      <a16:colId xmlns:a16="http://schemas.microsoft.com/office/drawing/2014/main" val="1714513590"/>
                    </a:ext>
                  </a:extLst>
                </a:gridCol>
                <a:gridCol w="3914118">
                  <a:extLst>
                    <a:ext uri="{9D8B030D-6E8A-4147-A177-3AD203B41FA5}">
                      <a16:colId xmlns:a16="http://schemas.microsoft.com/office/drawing/2014/main" val="449403092"/>
                    </a:ext>
                  </a:extLst>
                </a:gridCol>
                <a:gridCol w="497558">
                  <a:extLst>
                    <a:ext uri="{9D8B030D-6E8A-4147-A177-3AD203B41FA5}">
                      <a16:colId xmlns:a16="http://schemas.microsoft.com/office/drawing/2014/main" val="1600817698"/>
                    </a:ext>
                  </a:extLst>
                </a:gridCol>
                <a:gridCol w="4234767">
                  <a:extLst>
                    <a:ext uri="{9D8B030D-6E8A-4147-A177-3AD203B41FA5}">
                      <a16:colId xmlns:a16="http://schemas.microsoft.com/office/drawing/2014/main" val="924038576"/>
                    </a:ext>
                  </a:extLst>
                </a:gridCol>
              </a:tblGrid>
              <a:tr h="159379">
                <a:tc gridSpan="4">
                  <a:txBody>
                    <a:bodyPr/>
                    <a:lstStyle/>
                    <a:p>
                      <a:pPr algn="ctr" fontAlgn="b"/>
                      <a:r>
                        <a:rPr lang="en-GB" sz="1050" b="1" i="0" u="none" strike="noStrike">
                          <a:solidFill>
                            <a:srgbClr val="000000"/>
                          </a:solidFill>
                          <a:effectLst/>
                          <a:latin typeface="Arial" panose="020B0604020202020204" pitchFamily="34" charset="0"/>
                        </a:rPr>
                        <a:t>Job Family Group - PRODUCT MANAGEMENT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0357884"/>
                  </a:ext>
                </a:extLst>
              </a:tr>
              <a:tr h="159379">
                <a:tc gridSpan="2">
                  <a:txBody>
                    <a:bodyPr/>
                    <a:lstStyle/>
                    <a:p>
                      <a:pPr algn="ctr" rtl="0" fontAlgn="ctr"/>
                      <a:r>
                        <a:rPr lang="en-US" sz="1050" b="1" i="0" u="none" strike="noStrike">
                          <a:solidFill>
                            <a:srgbClr val="FFFFFF"/>
                          </a:solidFill>
                          <a:effectLst/>
                          <a:latin typeface="Arial" panose="020B0604020202020204" pitchFamily="34" charset="0"/>
                        </a:rPr>
                        <a:t>Products &amp; Services Management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50" b="1" i="0" u="none" strike="noStrike">
                          <a:solidFill>
                            <a:srgbClr val="FFFFFF"/>
                          </a:solidFill>
                          <a:effectLst/>
                          <a:latin typeface="Arial" panose="020B0604020202020204" pitchFamily="34" charset="0"/>
                        </a:rPr>
                        <a:t>Product Application &amp; Specification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95892268"/>
                  </a:ext>
                </a:extLst>
              </a:tr>
              <a:tr h="141670">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682697844"/>
                  </a:ext>
                </a:extLst>
              </a:tr>
              <a:tr h="135767">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4053219"/>
                  </a:ext>
                </a:extLst>
              </a:tr>
              <a:tr h="135767">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dirty="0">
                          <a:solidFill>
                            <a:srgbClr val="000000"/>
                          </a:solidFill>
                          <a:effectLst/>
                          <a:latin typeface="Arial" panose="020B0604020202020204" pitchFamily="34" charset="0"/>
                        </a:rPr>
                        <a:t>VP-I</a:t>
                      </a:r>
                      <a:r>
                        <a:rPr lang="en-US" sz="900" b="0" i="0" u="none" strike="noStrike" dirty="0">
                          <a:solidFill>
                            <a:srgbClr val="000000"/>
                          </a:solidFill>
                          <a:effectLst/>
                          <a:latin typeface="Arial" panose="020B0604020202020204" pitchFamily="34" charset="0"/>
                        </a:rPr>
                        <a:t> Product Application &amp; Specification</a:t>
                      </a:r>
                      <a:endParaRPr lang="en-US" sz="9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09135194"/>
                  </a:ext>
                </a:extLst>
              </a:tr>
              <a:tr h="135767">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31719589"/>
                  </a:ext>
                </a:extLst>
              </a:tr>
              <a:tr h="135767">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813495473"/>
                  </a:ext>
                </a:extLst>
              </a:tr>
              <a:tr h="135767">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84252244"/>
                  </a:ext>
                </a:extLst>
              </a:tr>
              <a:tr h="135767">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66374752"/>
                  </a:ext>
                </a:extLst>
              </a:tr>
              <a:tr h="135767">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39277154"/>
                  </a:ext>
                </a:extLst>
              </a:tr>
              <a:tr h="135767">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92843829"/>
                  </a:ext>
                </a:extLst>
              </a:tr>
              <a:tr h="135767">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98999172"/>
                  </a:ext>
                </a:extLst>
              </a:tr>
              <a:tr h="135767">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03284865"/>
                  </a:ext>
                </a:extLst>
              </a:tr>
              <a:tr h="135767">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42939727"/>
                  </a:ext>
                </a:extLst>
              </a:tr>
              <a:tr h="135767">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90726461"/>
                  </a:ext>
                </a:extLst>
              </a:tr>
              <a:tr h="135767">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27161204"/>
                  </a:ext>
                </a:extLst>
              </a:tr>
              <a:tr h="135767">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95773030"/>
                  </a:ext>
                </a:extLst>
              </a:tr>
              <a:tr h="135767">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Product Application &amp; Specification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64584748"/>
                  </a:ext>
                </a:extLst>
              </a:tr>
              <a:tr h="135767">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53872645"/>
                  </a:ext>
                </a:extLst>
              </a:tr>
              <a:tr h="135767">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99317336"/>
                  </a:ext>
                </a:extLst>
              </a:tr>
              <a:tr h="135767">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35961374"/>
                  </a:ext>
                </a:extLst>
              </a:tr>
              <a:tr h="135767">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32451246"/>
                  </a:ext>
                </a:extLst>
              </a:tr>
              <a:tr h="135767">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046657230"/>
                  </a:ext>
                </a:extLst>
              </a:tr>
              <a:tr h="135767">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17670086"/>
                  </a:ext>
                </a:extLst>
              </a:tr>
              <a:tr h="135767">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Product Application &amp; Specification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044216840"/>
                  </a:ext>
                </a:extLst>
              </a:tr>
            </a:tbl>
          </a:graphicData>
        </a:graphic>
      </p:graphicFrame>
    </p:spTree>
    <p:extLst>
      <p:ext uri="{BB962C8B-B14F-4D97-AF65-F5344CB8AC3E}">
        <p14:creationId xmlns:p14="http://schemas.microsoft.com/office/powerpoint/2010/main" val="91277185"/>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R&amp;D</a:t>
            </a:r>
            <a:endParaRPr lang="en-US" dirty="0"/>
          </a:p>
        </p:txBody>
      </p:sp>
      <p:graphicFrame>
        <p:nvGraphicFramePr>
          <p:cNvPr id="3" name="Table 2">
            <a:extLst>
              <a:ext uri="{FF2B5EF4-FFF2-40B4-BE49-F238E27FC236}">
                <a16:creationId xmlns:a16="http://schemas.microsoft.com/office/drawing/2014/main" id="{996402D8-800F-4843-9770-928C27FA53FE}"/>
              </a:ext>
            </a:extLst>
          </p:cNvPr>
          <p:cNvGraphicFramePr>
            <a:graphicFrameLocks noGrp="1"/>
          </p:cNvGraphicFramePr>
          <p:nvPr>
            <p:extLst>
              <p:ext uri="{D42A27DB-BD31-4B8C-83A1-F6EECF244321}">
                <p14:modId xmlns:p14="http://schemas.microsoft.com/office/powerpoint/2010/main" val="539523576"/>
              </p:ext>
            </p:extLst>
          </p:nvPr>
        </p:nvGraphicFramePr>
        <p:xfrm>
          <a:off x="0" y="1137920"/>
          <a:ext cx="9144001" cy="3432322"/>
        </p:xfrm>
        <a:graphic>
          <a:graphicData uri="http://schemas.openxmlformats.org/drawingml/2006/table">
            <a:tbl>
              <a:tblPr/>
              <a:tblGrid>
                <a:gridCol w="208239">
                  <a:extLst>
                    <a:ext uri="{9D8B030D-6E8A-4147-A177-3AD203B41FA5}">
                      <a16:colId xmlns:a16="http://schemas.microsoft.com/office/drawing/2014/main" val="2324038345"/>
                    </a:ext>
                  </a:extLst>
                </a:gridCol>
                <a:gridCol w="1638146">
                  <a:extLst>
                    <a:ext uri="{9D8B030D-6E8A-4147-A177-3AD203B41FA5}">
                      <a16:colId xmlns:a16="http://schemas.microsoft.com/office/drawing/2014/main" val="2735370508"/>
                    </a:ext>
                  </a:extLst>
                </a:gridCol>
                <a:gridCol w="208239">
                  <a:extLst>
                    <a:ext uri="{9D8B030D-6E8A-4147-A177-3AD203B41FA5}">
                      <a16:colId xmlns:a16="http://schemas.microsoft.com/office/drawing/2014/main" val="228225342"/>
                    </a:ext>
                  </a:extLst>
                </a:gridCol>
                <a:gridCol w="1772344">
                  <a:extLst>
                    <a:ext uri="{9D8B030D-6E8A-4147-A177-3AD203B41FA5}">
                      <a16:colId xmlns:a16="http://schemas.microsoft.com/office/drawing/2014/main" val="1399844194"/>
                    </a:ext>
                  </a:extLst>
                </a:gridCol>
                <a:gridCol w="208239">
                  <a:extLst>
                    <a:ext uri="{9D8B030D-6E8A-4147-A177-3AD203B41FA5}">
                      <a16:colId xmlns:a16="http://schemas.microsoft.com/office/drawing/2014/main" val="354892768"/>
                    </a:ext>
                  </a:extLst>
                </a:gridCol>
                <a:gridCol w="1642773">
                  <a:extLst>
                    <a:ext uri="{9D8B030D-6E8A-4147-A177-3AD203B41FA5}">
                      <a16:colId xmlns:a16="http://schemas.microsoft.com/office/drawing/2014/main" val="1825843828"/>
                    </a:ext>
                  </a:extLst>
                </a:gridCol>
                <a:gridCol w="208239">
                  <a:extLst>
                    <a:ext uri="{9D8B030D-6E8A-4147-A177-3AD203B41FA5}">
                      <a16:colId xmlns:a16="http://schemas.microsoft.com/office/drawing/2014/main" val="2312636536"/>
                    </a:ext>
                  </a:extLst>
                </a:gridCol>
                <a:gridCol w="1536340">
                  <a:extLst>
                    <a:ext uri="{9D8B030D-6E8A-4147-A177-3AD203B41FA5}">
                      <a16:colId xmlns:a16="http://schemas.microsoft.com/office/drawing/2014/main" val="256254318"/>
                    </a:ext>
                  </a:extLst>
                </a:gridCol>
                <a:gridCol w="208239">
                  <a:extLst>
                    <a:ext uri="{9D8B030D-6E8A-4147-A177-3AD203B41FA5}">
                      <a16:colId xmlns:a16="http://schemas.microsoft.com/office/drawing/2014/main" val="2221494356"/>
                    </a:ext>
                  </a:extLst>
                </a:gridCol>
                <a:gridCol w="1513203">
                  <a:extLst>
                    <a:ext uri="{9D8B030D-6E8A-4147-A177-3AD203B41FA5}">
                      <a16:colId xmlns:a16="http://schemas.microsoft.com/office/drawing/2014/main" val="1963838240"/>
                    </a:ext>
                  </a:extLst>
                </a:gridCol>
              </a:tblGrid>
              <a:tr h="149935">
                <a:tc gridSpan="10">
                  <a:txBody>
                    <a:bodyPr/>
                    <a:lstStyle/>
                    <a:p>
                      <a:pPr algn="ctr" fontAlgn="b"/>
                      <a:r>
                        <a:rPr lang="en-GB" sz="800" b="1" i="0" u="none" strike="noStrike">
                          <a:solidFill>
                            <a:srgbClr val="000000"/>
                          </a:solidFill>
                          <a:effectLst/>
                          <a:latin typeface="Arial" panose="020B0604020202020204" pitchFamily="34" charset="0"/>
                        </a:rPr>
                        <a:t>Job Family Group - R&amp;D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643309"/>
                  </a:ext>
                </a:extLst>
              </a:tr>
              <a:tr h="149935">
                <a:tc gridSpan="2">
                  <a:txBody>
                    <a:bodyPr/>
                    <a:lstStyle/>
                    <a:p>
                      <a:pPr algn="ctr" rtl="0" fontAlgn="ctr"/>
                      <a:r>
                        <a:rPr lang="en-US" sz="800" b="1" i="0" u="none" strike="noStrike">
                          <a:solidFill>
                            <a:srgbClr val="FFFFFF"/>
                          </a:solidFill>
                          <a:effectLst/>
                          <a:latin typeface="Arial" panose="020B0604020202020204" pitchFamily="34" charset="0"/>
                        </a:rPr>
                        <a:t>SW/HW Engineering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Mechanical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System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Verification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Specialist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4330464"/>
                  </a:ext>
                </a:extLst>
              </a:tr>
              <a:tr h="133277">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48699996"/>
                  </a:ext>
                </a:extLst>
              </a:tr>
              <a:tr h="127722">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83704865"/>
                  </a:ext>
                </a:extLst>
              </a:tr>
              <a:tr h="127722">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7546533"/>
                  </a:ext>
                </a:extLst>
              </a:tr>
              <a:tr h="127722">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152594031"/>
                  </a:ext>
                </a:extLst>
              </a:tr>
              <a:tr h="127722">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65822148"/>
                  </a:ext>
                </a:extLst>
              </a:tr>
              <a:tr h="166792">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 </a:t>
                      </a:r>
                      <a:r>
                        <a:rPr lang="en-GB" sz="700" b="0" i="0" u="none" strike="noStrike">
                          <a:solidFill>
                            <a:srgbClr val="000000"/>
                          </a:solidFill>
                          <a:effectLst/>
                          <a:latin typeface="Arial" panose="020B0604020202020204" pitchFamily="34" charset="0"/>
                        </a:rPr>
                        <a:t>SW/HW Engineering</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Verification Engineering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dirty="0">
                          <a:solidFill>
                            <a:srgbClr val="000000"/>
                          </a:solidFill>
                          <a:effectLst/>
                          <a:latin typeface="Arial" panose="020B0604020202020204" pitchFamily="34" charset="0"/>
                        </a:rPr>
                        <a:t>Senior</a:t>
                      </a:r>
                      <a:r>
                        <a:rPr lang="en-US" sz="600" b="0" i="0" u="none" strike="noStrike" dirty="0">
                          <a:solidFill>
                            <a:srgbClr val="000000"/>
                          </a:solidFill>
                          <a:effectLst/>
                          <a:latin typeface="Arial" panose="020B0604020202020204" pitchFamily="34" charset="0"/>
                        </a:rPr>
                        <a:t> </a:t>
                      </a:r>
                      <a:r>
                        <a:rPr lang="en-US" sz="600" b="1" i="0" u="none" strike="noStrike" dirty="0">
                          <a:solidFill>
                            <a:srgbClr val="000000"/>
                          </a:solidFill>
                          <a:effectLst/>
                          <a:latin typeface="Arial" panose="020B0604020202020204" pitchFamily="34" charset="0"/>
                        </a:rPr>
                        <a:t>Manager </a:t>
                      </a:r>
                      <a:r>
                        <a:rPr lang="en-US" sz="600" b="0" i="0" u="none" strike="noStrike" dirty="0">
                          <a:solidFill>
                            <a:srgbClr val="000000"/>
                          </a:solidFill>
                          <a:effectLst/>
                          <a:latin typeface="Arial" panose="020B0604020202020204" pitchFamily="34" charset="0"/>
                        </a:rPr>
                        <a:t>Specialist Engineering</a:t>
                      </a:r>
                      <a:endParaRPr lang="en-US" sz="6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819564030"/>
                  </a:ext>
                </a:extLst>
              </a:tr>
              <a:tr h="127722">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060088489"/>
                  </a:ext>
                </a:extLst>
              </a:tr>
              <a:tr h="127722">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98844633"/>
                  </a:ext>
                </a:extLst>
              </a:tr>
              <a:tr h="127722">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56000246"/>
                  </a:ext>
                </a:extLst>
              </a:tr>
              <a:tr h="127722">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603130641"/>
                  </a:ext>
                </a:extLst>
              </a:tr>
              <a:tr h="127722">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67783423"/>
                  </a:ext>
                </a:extLst>
              </a:tr>
              <a:tr h="127722">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70639748"/>
                  </a:ext>
                </a:extLst>
              </a:tr>
              <a:tr h="127722">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41256512"/>
                  </a:ext>
                </a:extLst>
              </a:tr>
              <a:tr h="127722">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09276263"/>
                  </a:ext>
                </a:extLst>
              </a:tr>
              <a:tr h="127722">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20187307"/>
                  </a:ext>
                </a:extLst>
              </a:tr>
              <a:tr h="176411">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GB" sz="600" b="0" i="0" u="none" strike="noStrike">
                          <a:solidFill>
                            <a:srgbClr val="000000"/>
                          </a:solidFill>
                          <a:effectLst/>
                          <a:latin typeface="Arial" panose="020B0604020202020204" pitchFamily="34" charset="0"/>
                        </a:rPr>
                        <a:t>SW/HW Engineering </a:t>
                      </a:r>
                      <a:r>
                        <a:rPr lang="en-GB" sz="600" b="1" i="0" u="none" strike="noStrike">
                          <a:solidFill>
                            <a:srgbClr val="000000"/>
                          </a:solidFill>
                          <a:effectLst/>
                          <a:latin typeface="Arial" panose="020B0604020202020204" pitchFamily="34" charset="0"/>
                        </a:rPr>
                        <a:t>Senior Coordinator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600" b="0" i="0" u="none" strike="noStrike" dirty="0">
                          <a:solidFill>
                            <a:srgbClr val="000000"/>
                          </a:solidFill>
                          <a:effectLst/>
                          <a:latin typeface="Arial" panose="020B0604020202020204" pitchFamily="34" charset="0"/>
                        </a:rPr>
                        <a:t>Mechanical Engineering </a:t>
                      </a:r>
                      <a:r>
                        <a:rPr lang="en-US" sz="600" b="1" i="0" u="none" strike="noStrike" dirty="0">
                          <a:solidFill>
                            <a:srgbClr val="000000"/>
                          </a:solidFill>
                          <a:effectLst/>
                          <a:latin typeface="Arial" panose="020B0604020202020204" pitchFamily="34" charset="0"/>
                        </a:rPr>
                        <a:t>Senior Coordinator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System Engineering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Verification Engineering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dirty="0">
                          <a:solidFill>
                            <a:srgbClr val="000000"/>
                          </a:solidFill>
                          <a:effectLst/>
                          <a:latin typeface="Arial" panose="020B0604020202020204" pitchFamily="34" charset="0"/>
                        </a:rPr>
                        <a:t>Specialist Engineering </a:t>
                      </a:r>
                      <a:r>
                        <a:rPr lang="en-US" sz="600" b="1" i="0" u="none" strike="noStrike" dirty="0">
                          <a:solidFill>
                            <a:srgbClr val="000000"/>
                          </a:solidFill>
                          <a:effectLst/>
                          <a:latin typeface="Arial" panose="020B0604020202020204" pitchFamily="34" charset="0"/>
                        </a:rPr>
                        <a:t>Senior Coordinator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54724451"/>
                  </a:ext>
                </a:extLst>
              </a:tr>
              <a:tr h="127722">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Specialist Engineering </a:t>
                      </a:r>
                      <a:r>
                        <a:rPr lang="en-US" sz="700" b="1" i="0" u="none" strike="noStrike" dirty="0">
                          <a:solidFill>
                            <a:srgbClr val="000000"/>
                          </a:solidFill>
                          <a:effectLst/>
                          <a:latin typeface="Arial" panose="020B0604020202020204" pitchFamily="34" charset="0"/>
                        </a:rPr>
                        <a:t>Coordinator</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98963981"/>
                  </a:ext>
                </a:extLst>
              </a:tr>
              <a:tr h="127722">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55661515"/>
                  </a:ext>
                </a:extLst>
              </a:tr>
              <a:tr h="164503">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GB" sz="700" b="0" i="0" u="none" strike="noStrike">
                          <a:solidFill>
                            <a:srgbClr val="000000"/>
                          </a:solidFill>
                          <a:effectLst/>
                          <a:latin typeface="Arial" panose="020B0604020202020204" pitchFamily="34" charset="0"/>
                        </a:rPr>
                        <a:t>SW/HW Engineering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Verification Engineering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Specialist Engineering </a:t>
                      </a:r>
                      <a:r>
                        <a:rPr lang="en-US" sz="600" b="1" i="0" u="none" strike="noStrike" dirty="0">
                          <a:solidFill>
                            <a:srgbClr val="000000"/>
                          </a:solidFill>
                          <a:effectLst/>
                          <a:latin typeface="Arial" panose="020B0604020202020204" pitchFamily="34" charset="0"/>
                        </a:rPr>
                        <a:t>Production Lead</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75957465"/>
                  </a:ext>
                </a:extLst>
              </a:tr>
              <a:tr h="192473">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GB" sz="700" b="0" i="0" u="none" strike="noStrike">
                          <a:solidFill>
                            <a:srgbClr val="000000"/>
                          </a:solidFill>
                          <a:effectLst/>
                          <a:latin typeface="Arial" panose="020B0604020202020204" pitchFamily="34" charset="0"/>
                        </a:rPr>
                        <a:t>SW/HW Engineering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Verification Engineering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dirty="0">
                          <a:solidFill>
                            <a:srgbClr val="000000"/>
                          </a:solidFill>
                          <a:effectLst/>
                          <a:latin typeface="Arial" panose="020B0604020202020204" pitchFamily="34" charset="0"/>
                        </a:rPr>
                        <a:t>Specialist Engineering </a:t>
                      </a:r>
                      <a:r>
                        <a:rPr lang="en-US" sz="600" b="1" i="0" u="none" strike="noStrike" dirty="0">
                          <a:solidFill>
                            <a:srgbClr val="000000"/>
                          </a:solidFill>
                          <a:effectLst/>
                          <a:latin typeface="Arial" panose="020B0604020202020204" pitchFamily="34" charset="0"/>
                        </a:rPr>
                        <a:t>Production Senior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15036141"/>
                  </a:ext>
                </a:extLst>
              </a:tr>
              <a:tr h="127722">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07164636"/>
                  </a:ext>
                </a:extLst>
              </a:tr>
              <a:tr h="127722">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58321961"/>
                  </a:ext>
                </a:extLst>
              </a:tr>
              <a:tr h="127722">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Specialist Engineering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254501925"/>
                  </a:ext>
                </a:extLst>
              </a:tr>
            </a:tbl>
          </a:graphicData>
        </a:graphic>
      </p:graphicFrame>
    </p:spTree>
    <p:extLst>
      <p:ext uri="{BB962C8B-B14F-4D97-AF65-F5344CB8AC3E}">
        <p14:creationId xmlns:p14="http://schemas.microsoft.com/office/powerpoint/2010/main" val="2631029002"/>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Quality</a:t>
            </a:r>
            <a:endParaRPr lang="en-US" dirty="0"/>
          </a:p>
        </p:txBody>
      </p:sp>
      <p:graphicFrame>
        <p:nvGraphicFramePr>
          <p:cNvPr id="3" name="Table 2">
            <a:extLst>
              <a:ext uri="{FF2B5EF4-FFF2-40B4-BE49-F238E27FC236}">
                <a16:creationId xmlns:a16="http://schemas.microsoft.com/office/drawing/2014/main" id="{B71B5081-1D76-4EDD-A15D-5F4D02D359A8}"/>
              </a:ext>
            </a:extLst>
          </p:cNvPr>
          <p:cNvGraphicFramePr>
            <a:graphicFrameLocks noGrp="1"/>
          </p:cNvGraphicFramePr>
          <p:nvPr>
            <p:extLst>
              <p:ext uri="{D42A27DB-BD31-4B8C-83A1-F6EECF244321}">
                <p14:modId xmlns:p14="http://schemas.microsoft.com/office/powerpoint/2010/main" val="3024510915"/>
              </p:ext>
            </p:extLst>
          </p:nvPr>
        </p:nvGraphicFramePr>
        <p:xfrm>
          <a:off x="0" y="1118775"/>
          <a:ext cx="9144000" cy="3459480"/>
        </p:xfrm>
        <a:graphic>
          <a:graphicData uri="http://schemas.openxmlformats.org/drawingml/2006/table">
            <a:tbl>
              <a:tblPr/>
              <a:tblGrid>
                <a:gridCol w="335355">
                  <a:extLst>
                    <a:ext uri="{9D8B030D-6E8A-4147-A177-3AD203B41FA5}">
                      <a16:colId xmlns:a16="http://schemas.microsoft.com/office/drawing/2014/main" val="978265655"/>
                    </a:ext>
                  </a:extLst>
                </a:gridCol>
                <a:gridCol w="2638122">
                  <a:extLst>
                    <a:ext uri="{9D8B030D-6E8A-4147-A177-3AD203B41FA5}">
                      <a16:colId xmlns:a16="http://schemas.microsoft.com/office/drawing/2014/main" val="838479825"/>
                    </a:ext>
                  </a:extLst>
                </a:gridCol>
                <a:gridCol w="335355">
                  <a:extLst>
                    <a:ext uri="{9D8B030D-6E8A-4147-A177-3AD203B41FA5}">
                      <a16:colId xmlns:a16="http://schemas.microsoft.com/office/drawing/2014/main" val="3493789364"/>
                    </a:ext>
                  </a:extLst>
                </a:gridCol>
                <a:gridCol w="2854239">
                  <a:extLst>
                    <a:ext uri="{9D8B030D-6E8A-4147-A177-3AD203B41FA5}">
                      <a16:colId xmlns:a16="http://schemas.microsoft.com/office/drawing/2014/main" val="4247481494"/>
                    </a:ext>
                  </a:extLst>
                </a:gridCol>
                <a:gridCol w="335355">
                  <a:extLst>
                    <a:ext uri="{9D8B030D-6E8A-4147-A177-3AD203B41FA5}">
                      <a16:colId xmlns:a16="http://schemas.microsoft.com/office/drawing/2014/main" val="3431103619"/>
                    </a:ext>
                  </a:extLst>
                </a:gridCol>
                <a:gridCol w="2645574">
                  <a:extLst>
                    <a:ext uri="{9D8B030D-6E8A-4147-A177-3AD203B41FA5}">
                      <a16:colId xmlns:a16="http://schemas.microsoft.com/office/drawing/2014/main" val="3825381809"/>
                    </a:ext>
                  </a:extLst>
                </a:gridCol>
              </a:tblGrid>
              <a:tr h="151824">
                <a:tc gridSpan="6">
                  <a:txBody>
                    <a:bodyPr/>
                    <a:lstStyle/>
                    <a:p>
                      <a:pPr algn="ctr" fontAlgn="b"/>
                      <a:r>
                        <a:rPr lang="en-US" sz="1000" b="1" i="0" u="none" strike="noStrike">
                          <a:solidFill>
                            <a:srgbClr val="000000"/>
                          </a:solidFill>
                          <a:effectLst/>
                          <a:latin typeface="Arial" panose="020B0604020202020204" pitchFamily="34" charset="0"/>
                        </a:rPr>
                        <a:t>Job Family Group - QUALITY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4010886"/>
                  </a:ext>
                </a:extLst>
              </a:tr>
              <a:tr h="151824">
                <a:tc gridSpan="2">
                  <a:txBody>
                    <a:bodyPr/>
                    <a:lstStyle/>
                    <a:p>
                      <a:pPr algn="ctr" rtl="0" fontAlgn="ctr"/>
                      <a:r>
                        <a:rPr lang="en-US" sz="1000" b="1" i="0" u="none" strike="noStrike">
                          <a:solidFill>
                            <a:srgbClr val="FFFFFF"/>
                          </a:solidFill>
                          <a:effectLst/>
                          <a:latin typeface="Arial" panose="020B0604020202020204" pitchFamily="34" charset="0"/>
                        </a:rPr>
                        <a:t>Process Improvement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Product &amp; Production Quality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Supplier Quality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173559329"/>
                  </a:ext>
                </a:extLst>
              </a:tr>
              <a:tr h="134955">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49806800"/>
                  </a:ext>
                </a:extLst>
              </a:tr>
              <a:tr h="129331">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06581472"/>
                  </a:ext>
                </a:extLst>
              </a:tr>
              <a:tr h="129331">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552875369"/>
                  </a:ext>
                </a:extLst>
              </a:tr>
              <a:tr h="129331">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42394799"/>
                  </a:ext>
                </a:extLst>
              </a:tr>
              <a:tr h="129331">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14969706"/>
                  </a:ext>
                </a:extLst>
              </a:tr>
              <a:tr h="129331">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96394644"/>
                  </a:ext>
                </a:extLst>
              </a:tr>
              <a:tr h="129331">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15749144"/>
                  </a:ext>
                </a:extLst>
              </a:tr>
              <a:tr h="129331">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808920666"/>
                  </a:ext>
                </a:extLst>
              </a:tr>
              <a:tr h="129331">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60945554"/>
                  </a:ext>
                </a:extLst>
              </a:tr>
              <a:tr h="129331">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001996819"/>
                  </a:ext>
                </a:extLst>
              </a:tr>
              <a:tr h="129331">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880332114"/>
                  </a:ext>
                </a:extLst>
              </a:tr>
              <a:tr h="129331">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164513127"/>
                  </a:ext>
                </a:extLst>
              </a:tr>
              <a:tr h="129331">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18887608"/>
                  </a:ext>
                </a:extLst>
              </a:tr>
              <a:tr h="129331">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811067095"/>
                  </a:ext>
                </a:extLst>
              </a:tr>
              <a:tr h="129331">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87276424"/>
                  </a:ext>
                </a:extLst>
              </a:tr>
              <a:tr h="129331">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Product &amp; Production Quality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0830179"/>
                  </a:ext>
                </a:extLst>
              </a:tr>
              <a:tr h="129331">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24702486"/>
                  </a:ext>
                </a:extLst>
              </a:tr>
              <a:tr h="129331">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53076237"/>
                  </a:ext>
                </a:extLst>
              </a:tr>
              <a:tr h="129331">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24823403"/>
                  </a:ext>
                </a:extLst>
              </a:tr>
              <a:tr h="129331">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14336438"/>
                  </a:ext>
                </a:extLst>
              </a:tr>
              <a:tr h="129331">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53337162"/>
                  </a:ext>
                </a:extLst>
              </a:tr>
              <a:tr h="129331">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903773231"/>
                  </a:ext>
                </a:extLst>
              </a:tr>
              <a:tr h="129331">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Product &amp; Production Quality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Supplier Quality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1007516570"/>
                  </a:ext>
                </a:extLst>
              </a:tr>
            </a:tbl>
          </a:graphicData>
        </a:graphic>
      </p:graphicFrame>
    </p:spTree>
    <p:extLst>
      <p:ext uri="{BB962C8B-B14F-4D97-AF65-F5344CB8AC3E}">
        <p14:creationId xmlns:p14="http://schemas.microsoft.com/office/powerpoint/2010/main" val="2044582716"/>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Manufacturing</a:t>
            </a:r>
            <a:endParaRPr lang="en-US" dirty="0"/>
          </a:p>
        </p:txBody>
      </p:sp>
      <p:graphicFrame>
        <p:nvGraphicFramePr>
          <p:cNvPr id="3" name="Table 2">
            <a:extLst>
              <a:ext uri="{FF2B5EF4-FFF2-40B4-BE49-F238E27FC236}">
                <a16:creationId xmlns:a16="http://schemas.microsoft.com/office/drawing/2014/main" id="{7FD42544-1166-47C2-8A42-03700902B1FE}"/>
              </a:ext>
            </a:extLst>
          </p:cNvPr>
          <p:cNvGraphicFramePr>
            <a:graphicFrameLocks noGrp="1"/>
          </p:cNvGraphicFramePr>
          <p:nvPr>
            <p:extLst>
              <p:ext uri="{D42A27DB-BD31-4B8C-83A1-F6EECF244321}">
                <p14:modId xmlns:p14="http://schemas.microsoft.com/office/powerpoint/2010/main" val="1984845806"/>
              </p:ext>
            </p:extLst>
          </p:nvPr>
        </p:nvGraphicFramePr>
        <p:xfrm>
          <a:off x="0" y="1008178"/>
          <a:ext cx="9144000" cy="3729771"/>
        </p:xfrm>
        <a:graphic>
          <a:graphicData uri="http://schemas.openxmlformats.org/drawingml/2006/table">
            <a:tbl>
              <a:tblPr/>
              <a:tblGrid>
                <a:gridCol w="335355">
                  <a:extLst>
                    <a:ext uri="{9D8B030D-6E8A-4147-A177-3AD203B41FA5}">
                      <a16:colId xmlns:a16="http://schemas.microsoft.com/office/drawing/2014/main" val="156331299"/>
                    </a:ext>
                  </a:extLst>
                </a:gridCol>
                <a:gridCol w="2638122">
                  <a:extLst>
                    <a:ext uri="{9D8B030D-6E8A-4147-A177-3AD203B41FA5}">
                      <a16:colId xmlns:a16="http://schemas.microsoft.com/office/drawing/2014/main" val="418972568"/>
                    </a:ext>
                  </a:extLst>
                </a:gridCol>
                <a:gridCol w="335355">
                  <a:extLst>
                    <a:ext uri="{9D8B030D-6E8A-4147-A177-3AD203B41FA5}">
                      <a16:colId xmlns:a16="http://schemas.microsoft.com/office/drawing/2014/main" val="767726503"/>
                    </a:ext>
                  </a:extLst>
                </a:gridCol>
                <a:gridCol w="3058101">
                  <a:extLst>
                    <a:ext uri="{9D8B030D-6E8A-4147-A177-3AD203B41FA5}">
                      <a16:colId xmlns:a16="http://schemas.microsoft.com/office/drawing/2014/main" val="485853537"/>
                    </a:ext>
                  </a:extLst>
                </a:gridCol>
                <a:gridCol w="379307">
                  <a:extLst>
                    <a:ext uri="{9D8B030D-6E8A-4147-A177-3AD203B41FA5}">
                      <a16:colId xmlns:a16="http://schemas.microsoft.com/office/drawing/2014/main" val="282444197"/>
                    </a:ext>
                  </a:extLst>
                </a:gridCol>
                <a:gridCol w="2397760">
                  <a:extLst>
                    <a:ext uri="{9D8B030D-6E8A-4147-A177-3AD203B41FA5}">
                      <a16:colId xmlns:a16="http://schemas.microsoft.com/office/drawing/2014/main" val="245978494"/>
                    </a:ext>
                  </a:extLst>
                </a:gridCol>
              </a:tblGrid>
              <a:tr h="169463">
                <a:tc gridSpan="6">
                  <a:txBody>
                    <a:bodyPr/>
                    <a:lstStyle/>
                    <a:p>
                      <a:pPr algn="ctr" fontAlgn="b"/>
                      <a:r>
                        <a:rPr lang="en-US" sz="900" b="1" i="0" u="none" strike="noStrike">
                          <a:solidFill>
                            <a:srgbClr val="000000"/>
                          </a:solidFill>
                          <a:effectLst/>
                          <a:latin typeface="Arial" panose="020B0604020202020204" pitchFamily="34" charset="0"/>
                        </a:rPr>
                        <a:t>Job Family Group - MANUFACTURING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2982096"/>
                  </a:ext>
                </a:extLst>
              </a:tr>
              <a:tr h="169463">
                <a:tc gridSpan="2">
                  <a:txBody>
                    <a:bodyPr/>
                    <a:lstStyle/>
                    <a:p>
                      <a:pPr algn="ctr" rtl="0" fontAlgn="ctr"/>
                      <a:r>
                        <a:rPr lang="en-US" sz="900" b="1" i="0" u="none" strike="noStrike">
                          <a:solidFill>
                            <a:srgbClr val="FFFFFF"/>
                          </a:solidFill>
                          <a:effectLst/>
                          <a:latin typeface="Arial" panose="020B0604020202020204" pitchFamily="34" charset="0"/>
                        </a:rPr>
                        <a:t>Production, Processing &amp; Assembly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Production, Planning &amp; Manufacturing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Repair &amp; Maintenance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8197682"/>
                  </a:ext>
                </a:extLst>
              </a:tr>
              <a:tr h="150634">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SVP</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430480144"/>
                  </a:ext>
                </a:extLst>
              </a:tr>
              <a:tr h="144357">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VP-II </a:t>
                      </a:r>
                      <a:r>
                        <a:rPr lang="en-GB" sz="800" b="0" i="0" u="none" strike="noStrike">
                          <a:solidFill>
                            <a:srgbClr val="000000"/>
                          </a:solidFill>
                          <a:effectLst/>
                          <a:latin typeface="Arial" panose="020B0604020202020204" pitchFamily="34" charset="0"/>
                        </a:rPr>
                        <a:t>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65993662"/>
                  </a:ext>
                </a:extLst>
              </a:tr>
              <a:tr h="144357">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VP-I</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29622959"/>
                  </a:ext>
                </a:extLst>
              </a:tr>
              <a:tr h="144357">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Director-II </a:t>
                      </a:r>
                      <a:r>
                        <a:rPr lang="en-GB" sz="800" b="0" i="0" u="none" strike="noStrike">
                          <a:solidFill>
                            <a:srgbClr val="000000"/>
                          </a:solidFill>
                          <a:effectLst/>
                          <a:latin typeface="Arial" panose="020B0604020202020204" pitchFamily="34" charset="0"/>
                        </a:rPr>
                        <a:t>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10213069"/>
                  </a:ext>
                </a:extLst>
              </a:tr>
              <a:tr h="144357">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Director-I</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5949221"/>
                  </a:ext>
                </a:extLst>
              </a:tr>
              <a:tr h="144357">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Senior</a:t>
                      </a:r>
                      <a:r>
                        <a:rPr lang="en-GB" sz="800" b="0" i="0" u="none" strike="noStrike">
                          <a:solidFill>
                            <a:srgbClr val="000000"/>
                          </a:solidFill>
                          <a:effectLst/>
                          <a:latin typeface="Arial" panose="020B0604020202020204" pitchFamily="34" charset="0"/>
                        </a:rPr>
                        <a:t> </a:t>
                      </a:r>
                      <a:r>
                        <a:rPr lang="en-GB" sz="800" b="1" i="0" u="none" strike="noStrike">
                          <a:solidFill>
                            <a:srgbClr val="000000"/>
                          </a:solidFill>
                          <a:effectLst/>
                          <a:latin typeface="Arial" panose="020B0604020202020204" pitchFamily="34" charset="0"/>
                        </a:rPr>
                        <a:t>Manager </a:t>
                      </a:r>
                      <a:r>
                        <a:rPr lang="en-GB" sz="800" b="0" i="0" u="none" strike="noStrike">
                          <a:solidFill>
                            <a:srgbClr val="000000"/>
                          </a:solidFill>
                          <a:effectLst/>
                          <a:latin typeface="Arial" panose="020B0604020202020204" pitchFamily="34" charset="0"/>
                        </a:rPr>
                        <a:t>Production, Processing &amp; Assembly</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Senior</a:t>
                      </a:r>
                      <a:r>
                        <a:rPr lang="en-GB" sz="800" b="0" i="0" u="none" strike="noStrike">
                          <a:solidFill>
                            <a:srgbClr val="000000"/>
                          </a:solidFill>
                          <a:effectLst/>
                          <a:latin typeface="Arial" panose="020B0604020202020204" pitchFamily="34" charset="0"/>
                        </a:rPr>
                        <a:t> </a:t>
                      </a:r>
                      <a:r>
                        <a:rPr lang="en-GB" sz="800" b="1" i="0" u="none" strike="noStrike">
                          <a:solidFill>
                            <a:srgbClr val="000000"/>
                          </a:solidFill>
                          <a:effectLst/>
                          <a:latin typeface="Arial" panose="020B0604020202020204" pitchFamily="34" charset="0"/>
                        </a:rPr>
                        <a:t>Manager </a:t>
                      </a:r>
                      <a:r>
                        <a:rPr lang="en-GB" sz="800" b="0" i="0" u="none" strike="noStrike">
                          <a:solidFill>
                            <a:srgbClr val="000000"/>
                          </a:solidFill>
                          <a:effectLst/>
                          <a:latin typeface="Arial" panose="020B0604020202020204" pitchFamily="34" charset="0"/>
                        </a:rPr>
                        <a:t>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33275566"/>
                  </a:ext>
                </a:extLst>
              </a:tr>
              <a:tr h="144357">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Manager</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89261801"/>
                  </a:ext>
                </a:extLst>
              </a:tr>
              <a:tr h="144357">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Supervisor</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07288664"/>
                  </a:ext>
                </a:extLst>
              </a:tr>
              <a:tr h="144357">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Master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47882204"/>
                  </a:ext>
                </a:extLst>
              </a:tr>
              <a:tr h="144357">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Expert</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62809820"/>
                  </a:ext>
                </a:extLst>
              </a:tr>
              <a:tr h="144357">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1455564"/>
                  </a:ext>
                </a:extLst>
              </a:tr>
              <a:tr h="144357">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Advanced</a:t>
                      </a:r>
                      <a:r>
                        <a:rPr lang="en-GB"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63608257"/>
                  </a:ext>
                </a:extLst>
              </a:tr>
              <a:tr h="144357">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Experienced </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669930069"/>
                  </a:ext>
                </a:extLst>
              </a:tr>
              <a:tr h="144357">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Associate</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86366422"/>
                  </a:ext>
                </a:extLst>
              </a:tr>
              <a:tr h="208714">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71957833"/>
                  </a:ext>
                </a:extLst>
              </a:tr>
              <a:tr h="144357">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Processing &amp; Assembly </a:t>
                      </a:r>
                      <a:r>
                        <a:rPr lang="en-GB" sz="800" b="1" i="0" u="none" strike="noStrike">
                          <a:solidFill>
                            <a:srgbClr val="000000"/>
                          </a:solidFill>
                          <a:effectLst/>
                          <a:latin typeface="Arial" panose="020B0604020202020204" pitchFamily="34" charset="0"/>
                        </a:rPr>
                        <a:t>Senior 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Senior 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55012055"/>
                  </a:ext>
                </a:extLst>
              </a:tr>
              <a:tr h="144357">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36901413"/>
                  </a:ext>
                </a:extLst>
              </a:tr>
              <a:tr h="144357">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Admin</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030139366"/>
                  </a:ext>
                </a:extLst>
              </a:tr>
              <a:tr h="144357">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Processing &amp; Assembly </a:t>
                      </a:r>
                      <a:r>
                        <a:rPr lang="en-GB" sz="800" b="1" i="0" u="none" strike="noStrike">
                          <a:solidFill>
                            <a:srgbClr val="000000"/>
                          </a:solidFill>
                          <a:effectLst/>
                          <a:latin typeface="Arial" panose="020B0604020202020204" pitchFamily="34" charset="0"/>
                        </a:rPr>
                        <a:t>Production 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Production 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21652205"/>
                  </a:ext>
                </a:extLst>
              </a:tr>
              <a:tr h="144357">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Processing &amp; Assembly </a:t>
                      </a:r>
                      <a:r>
                        <a:rPr lang="en-GB" sz="800" b="1" i="0" u="none" strike="noStrike">
                          <a:solidFill>
                            <a:srgbClr val="000000"/>
                          </a:solidFill>
                          <a:effectLst/>
                          <a:latin typeface="Arial" panose="020B0604020202020204" pitchFamily="34" charset="0"/>
                        </a:rPr>
                        <a:t>Production 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Production 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96327655"/>
                  </a:ext>
                </a:extLst>
              </a:tr>
              <a:tr h="144357">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Intermediate</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1446744"/>
                  </a:ext>
                </a:extLst>
              </a:tr>
              <a:tr h="144357">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Entry</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62372162"/>
                  </a:ext>
                </a:extLst>
              </a:tr>
              <a:tr h="144357">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Manual</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Repair &amp; Maintenance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865591837"/>
                  </a:ext>
                </a:extLst>
              </a:tr>
            </a:tbl>
          </a:graphicData>
        </a:graphic>
      </p:graphicFrame>
    </p:spTree>
    <p:extLst>
      <p:ext uri="{BB962C8B-B14F-4D97-AF65-F5344CB8AC3E}">
        <p14:creationId xmlns:p14="http://schemas.microsoft.com/office/powerpoint/2010/main" val="3466108457"/>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Supply Chain &amp; Warehouse</a:t>
            </a:r>
            <a:endParaRPr lang="en-US" dirty="0"/>
          </a:p>
        </p:txBody>
      </p:sp>
      <p:graphicFrame>
        <p:nvGraphicFramePr>
          <p:cNvPr id="3" name="Table 2">
            <a:extLst>
              <a:ext uri="{FF2B5EF4-FFF2-40B4-BE49-F238E27FC236}">
                <a16:creationId xmlns:a16="http://schemas.microsoft.com/office/drawing/2014/main" id="{4FA82AD8-31E2-40B0-B92A-AE1B5D681A3F}"/>
              </a:ext>
            </a:extLst>
          </p:cNvPr>
          <p:cNvGraphicFramePr>
            <a:graphicFrameLocks noGrp="1"/>
          </p:cNvGraphicFramePr>
          <p:nvPr>
            <p:extLst>
              <p:ext uri="{D42A27DB-BD31-4B8C-83A1-F6EECF244321}">
                <p14:modId xmlns:p14="http://schemas.microsoft.com/office/powerpoint/2010/main" val="2490878055"/>
              </p:ext>
            </p:extLst>
          </p:nvPr>
        </p:nvGraphicFramePr>
        <p:xfrm>
          <a:off x="0" y="1084908"/>
          <a:ext cx="9144000" cy="3581926"/>
        </p:xfrm>
        <a:graphic>
          <a:graphicData uri="http://schemas.openxmlformats.org/drawingml/2006/table">
            <a:tbl>
              <a:tblPr/>
              <a:tblGrid>
                <a:gridCol w="335355">
                  <a:extLst>
                    <a:ext uri="{9D8B030D-6E8A-4147-A177-3AD203B41FA5}">
                      <a16:colId xmlns:a16="http://schemas.microsoft.com/office/drawing/2014/main" val="2680759971"/>
                    </a:ext>
                  </a:extLst>
                </a:gridCol>
                <a:gridCol w="2766832">
                  <a:extLst>
                    <a:ext uri="{9D8B030D-6E8A-4147-A177-3AD203B41FA5}">
                      <a16:colId xmlns:a16="http://schemas.microsoft.com/office/drawing/2014/main" val="3247731877"/>
                    </a:ext>
                  </a:extLst>
                </a:gridCol>
                <a:gridCol w="419946">
                  <a:extLst>
                    <a:ext uri="{9D8B030D-6E8A-4147-A177-3AD203B41FA5}">
                      <a16:colId xmlns:a16="http://schemas.microsoft.com/office/drawing/2014/main" val="1550694591"/>
                    </a:ext>
                  </a:extLst>
                </a:gridCol>
                <a:gridCol w="2113280">
                  <a:extLst>
                    <a:ext uri="{9D8B030D-6E8A-4147-A177-3AD203B41FA5}">
                      <a16:colId xmlns:a16="http://schemas.microsoft.com/office/drawing/2014/main" val="2559997418"/>
                    </a:ext>
                  </a:extLst>
                </a:gridCol>
                <a:gridCol w="386080">
                  <a:extLst>
                    <a:ext uri="{9D8B030D-6E8A-4147-A177-3AD203B41FA5}">
                      <a16:colId xmlns:a16="http://schemas.microsoft.com/office/drawing/2014/main" val="778222470"/>
                    </a:ext>
                  </a:extLst>
                </a:gridCol>
                <a:gridCol w="3122507">
                  <a:extLst>
                    <a:ext uri="{9D8B030D-6E8A-4147-A177-3AD203B41FA5}">
                      <a16:colId xmlns:a16="http://schemas.microsoft.com/office/drawing/2014/main" val="3354354004"/>
                    </a:ext>
                  </a:extLst>
                </a:gridCol>
              </a:tblGrid>
              <a:tr h="165603">
                <a:tc gridSpan="6">
                  <a:txBody>
                    <a:bodyPr/>
                    <a:lstStyle/>
                    <a:p>
                      <a:pPr algn="ctr" fontAlgn="b"/>
                      <a:r>
                        <a:rPr lang="en-GB" sz="1000" b="1" i="0" u="none" strike="noStrike">
                          <a:solidFill>
                            <a:srgbClr val="000000"/>
                          </a:solidFill>
                          <a:effectLst/>
                          <a:latin typeface="Arial" panose="020B0604020202020204" pitchFamily="34" charset="0"/>
                        </a:rPr>
                        <a:t>Job Family Group - SUPPLY CHAIN &amp; WAREHOUSE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1867816"/>
                  </a:ext>
                </a:extLst>
              </a:tr>
              <a:tr h="165603">
                <a:tc gridSpan="2">
                  <a:txBody>
                    <a:bodyPr/>
                    <a:lstStyle/>
                    <a:p>
                      <a:pPr algn="ctr" rtl="0" fontAlgn="ctr"/>
                      <a:r>
                        <a:rPr lang="en-US" sz="1000" b="1" i="0" u="none" strike="noStrike">
                          <a:solidFill>
                            <a:srgbClr val="FFFFFF"/>
                          </a:solidFill>
                          <a:effectLst/>
                          <a:latin typeface="Arial" panose="020B0604020202020204" pitchFamily="34" charset="0"/>
                        </a:rPr>
                        <a:t>SCM Planning &amp; Operations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SCM Demand</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Logistics, Warehouse &amp; Distribution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3029081703"/>
                  </a:ext>
                </a:extLst>
              </a:tr>
              <a:tr h="147202">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30021129"/>
                  </a:ext>
                </a:extLst>
              </a:tr>
              <a:tr h="141069">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10735453"/>
                  </a:ext>
                </a:extLst>
              </a:tr>
              <a:tr h="141069">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734203986"/>
                  </a:ext>
                </a:extLst>
              </a:tr>
              <a:tr h="141069">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55027051"/>
                  </a:ext>
                </a:extLst>
              </a:tr>
              <a:tr h="141069">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44417632"/>
                  </a:ext>
                </a:extLst>
              </a:tr>
              <a:tr h="141069">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1" i="0" u="none" strike="noStrike">
                          <a:solidFill>
                            <a:srgbClr val="000000"/>
                          </a:solidFill>
                          <a:effectLst/>
                          <a:latin typeface="Arial" panose="020B0604020202020204" pitchFamily="34" charset="0"/>
                        </a:rPr>
                        <a:t>Senior</a:t>
                      </a:r>
                      <a:r>
                        <a:rPr lang="en-GB" sz="900" b="0" i="0" u="none" strike="noStrike">
                          <a:solidFill>
                            <a:srgbClr val="000000"/>
                          </a:solidFill>
                          <a:effectLst/>
                          <a:latin typeface="Arial" panose="020B0604020202020204" pitchFamily="34" charset="0"/>
                        </a:rPr>
                        <a:t> </a:t>
                      </a:r>
                      <a:r>
                        <a:rPr lang="en-GB" sz="900" b="1" i="0" u="none" strike="noStrike">
                          <a:solidFill>
                            <a:srgbClr val="000000"/>
                          </a:solidFill>
                          <a:effectLst/>
                          <a:latin typeface="Arial" panose="020B0604020202020204" pitchFamily="34" charset="0"/>
                        </a:rPr>
                        <a:t>Manager </a:t>
                      </a:r>
                      <a:r>
                        <a:rPr lang="en-GB" sz="900" b="0" i="0" u="none" strike="noStrike">
                          <a:solidFill>
                            <a:srgbClr val="000000"/>
                          </a:solidFill>
                          <a:effectLst/>
                          <a:latin typeface="Arial" panose="020B0604020202020204" pitchFamily="34" charset="0"/>
                        </a:rPr>
                        <a:t>Logistics, Warehouse &amp; Distribution</a:t>
                      </a:r>
                      <a:endParaRPr lang="en-GB"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065404537"/>
                  </a:ext>
                </a:extLst>
              </a:tr>
              <a:tr h="141069">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0244581"/>
                  </a:ext>
                </a:extLst>
              </a:tr>
              <a:tr h="141069">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427513706"/>
                  </a:ext>
                </a:extLst>
              </a:tr>
              <a:tr h="141069">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08841011"/>
                  </a:ext>
                </a:extLst>
              </a:tr>
              <a:tr h="141069">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dirty="0">
                          <a:solidFill>
                            <a:srgbClr val="000000"/>
                          </a:solidFill>
                          <a:effectLst/>
                          <a:latin typeface="Arial" panose="020B0604020202020204" pitchFamily="34" charset="0"/>
                        </a:rPr>
                        <a:t>Logistics, Warehouse &amp; Distribution </a:t>
                      </a:r>
                      <a:r>
                        <a:rPr lang="en-US" sz="900" b="1" i="0" u="none" strike="noStrike" dirty="0">
                          <a:solidFill>
                            <a:srgbClr val="000000"/>
                          </a:solidFill>
                          <a:effectLst/>
                          <a:latin typeface="Arial" panose="020B0604020202020204" pitchFamily="34" charset="0"/>
                        </a:rPr>
                        <a:t>Expert</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713728532"/>
                  </a:ext>
                </a:extLst>
              </a:tr>
              <a:tr h="141069">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37997541"/>
                  </a:ext>
                </a:extLst>
              </a:tr>
              <a:tr h="141069">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57132068"/>
                  </a:ext>
                </a:extLst>
              </a:tr>
              <a:tr h="141069">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79025509"/>
                  </a:ext>
                </a:extLst>
              </a:tr>
              <a:tr h="141069">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48242802"/>
                  </a:ext>
                </a:extLst>
              </a:tr>
              <a:tr h="141069">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98954099"/>
                  </a:ext>
                </a:extLst>
              </a:tr>
              <a:tr h="141069">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SCM Planning &amp; Operations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Logistics, Warehouse &amp; Distribution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828364178"/>
                  </a:ext>
                </a:extLst>
              </a:tr>
              <a:tr h="141069">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02152804"/>
                  </a:ext>
                </a:extLst>
              </a:tr>
              <a:tr h="141069">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27787397"/>
                  </a:ext>
                </a:extLst>
              </a:tr>
              <a:tr h="141069">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900" b="0" i="0" u="none" strike="noStrike">
                          <a:solidFill>
                            <a:srgbClr val="000000"/>
                          </a:solidFill>
                          <a:effectLst/>
                          <a:latin typeface="Arial" panose="020B0604020202020204" pitchFamily="34" charset="0"/>
                        </a:rPr>
                        <a:t>SCM Planning &amp; Operations </a:t>
                      </a:r>
                      <a:r>
                        <a:rPr lang="en-GB" sz="900" b="1" i="0" u="none" strike="noStrike">
                          <a:solidFill>
                            <a:srgbClr val="000000"/>
                          </a:solidFill>
                          <a:effectLst/>
                          <a:latin typeface="Arial" panose="020B0604020202020204" pitchFamily="34" charset="0"/>
                        </a:rPr>
                        <a:t>Production Lead</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900" b="0" i="0" u="none" strike="noStrike">
                          <a:solidFill>
                            <a:srgbClr val="000000"/>
                          </a:solidFill>
                          <a:effectLst/>
                          <a:latin typeface="Arial" panose="020B0604020202020204" pitchFamily="34" charset="0"/>
                        </a:rPr>
                        <a:t>Logistics, Warehouse &amp; Distribution </a:t>
                      </a:r>
                      <a:r>
                        <a:rPr lang="en-GB" sz="900" b="1" i="0" u="none" strike="noStrike">
                          <a:solidFill>
                            <a:srgbClr val="000000"/>
                          </a:solidFill>
                          <a:effectLst/>
                          <a:latin typeface="Arial" panose="020B0604020202020204" pitchFamily="34" charset="0"/>
                        </a:rPr>
                        <a:t>Production Lead</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58606744"/>
                  </a:ext>
                </a:extLst>
              </a:tr>
              <a:tr h="141069">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SCM Planning &amp; Operations </a:t>
                      </a:r>
                      <a:r>
                        <a:rPr lang="en-GB" sz="900" b="1" i="0" u="none" strike="noStrike">
                          <a:solidFill>
                            <a:srgbClr val="000000"/>
                          </a:solidFill>
                          <a:effectLst/>
                          <a:latin typeface="Arial" panose="020B0604020202020204" pitchFamily="34" charset="0"/>
                        </a:rPr>
                        <a:t>Production Senior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Logistics, Warehouse &amp; Distribution </a:t>
                      </a:r>
                      <a:r>
                        <a:rPr lang="en-GB" sz="900" b="1" i="0" u="none" strike="noStrike">
                          <a:solidFill>
                            <a:srgbClr val="000000"/>
                          </a:solidFill>
                          <a:effectLst/>
                          <a:latin typeface="Arial" panose="020B0604020202020204" pitchFamily="34" charset="0"/>
                        </a:rPr>
                        <a:t>Production Senior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03762898"/>
                  </a:ext>
                </a:extLst>
              </a:tr>
              <a:tr h="141069">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207952606"/>
                  </a:ext>
                </a:extLst>
              </a:tr>
              <a:tr h="141069">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62687362"/>
                  </a:ext>
                </a:extLst>
              </a:tr>
              <a:tr h="141069">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SCM Planning &amp; Operations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Logistics, Warehouse &amp; Distribution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546866613"/>
                  </a:ext>
                </a:extLst>
              </a:tr>
            </a:tbl>
          </a:graphicData>
        </a:graphic>
      </p:graphicFrame>
    </p:spTree>
    <p:extLst>
      <p:ext uri="{BB962C8B-B14F-4D97-AF65-F5344CB8AC3E}">
        <p14:creationId xmlns:p14="http://schemas.microsoft.com/office/powerpoint/2010/main" val="168087818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611-3B25-4C06-A2C9-97240A92E904}"/>
              </a:ext>
            </a:extLst>
          </p:cNvPr>
          <p:cNvSpPr>
            <a:spLocks noGrp="1"/>
          </p:cNvSpPr>
          <p:nvPr>
            <p:ph type="title"/>
          </p:nvPr>
        </p:nvSpPr>
        <p:spPr>
          <a:xfrm>
            <a:off x="465139" y="226881"/>
            <a:ext cx="7351866" cy="605876"/>
          </a:xfrm>
        </p:spPr>
        <p:txBody>
          <a:bodyPr/>
          <a:lstStyle/>
          <a:p>
            <a:r>
              <a:rPr lang="sv-SE" dirty="0" err="1"/>
              <a:t>Documents</a:t>
            </a:r>
            <a:r>
              <a:rPr lang="sv-SE" dirty="0"/>
              <a:t> </a:t>
            </a:r>
            <a:endParaRPr lang="en-US" dirty="0"/>
          </a:p>
        </p:txBody>
      </p:sp>
      <p:sp>
        <p:nvSpPr>
          <p:cNvPr id="3" name="Content Placeholder 2">
            <a:extLst>
              <a:ext uri="{FF2B5EF4-FFF2-40B4-BE49-F238E27FC236}">
                <a16:creationId xmlns:a16="http://schemas.microsoft.com/office/drawing/2014/main" id="{A7909E99-E59F-4078-8117-86F2F4608C6C}"/>
              </a:ext>
            </a:extLst>
          </p:cNvPr>
          <p:cNvSpPr>
            <a:spLocks noGrp="1"/>
          </p:cNvSpPr>
          <p:nvPr>
            <p:ph idx="1"/>
          </p:nvPr>
        </p:nvSpPr>
        <p:spPr/>
        <p:txBody>
          <a:bodyPr/>
          <a:lstStyle/>
          <a:p>
            <a:r>
              <a:rPr lang="sv-SE" dirty="0">
                <a:hlinkClick r:id="rId2"/>
              </a:rPr>
              <a:t>3.0 </a:t>
            </a:r>
            <a:r>
              <a:rPr lang="sv-SE" dirty="0" err="1">
                <a:hlinkClick r:id="rId2"/>
              </a:rPr>
              <a:t>Mapping</a:t>
            </a:r>
            <a:r>
              <a:rPr lang="sv-SE" dirty="0">
                <a:hlinkClick r:id="rId2"/>
              </a:rPr>
              <a:t> </a:t>
            </a:r>
            <a:r>
              <a:rPr lang="sv-SE" dirty="0" err="1">
                <a:hlinkClick r:id="rId2"/>
              </a:rPr>
              <a:t>Framework&amp;Grid</a:t>
            </a:r>
            <a:endParaRPr lang="sv-SE" dirty="0"/>
          </a:p>
          <a:p>
            <a:r>
              <a:rPr lang="sv-SE" dirty="0">
                <a:hlinkClick r:id="rId3"/>
              </a:rPr>
              <a:t>Video ”</a:t>
            </a:r>
            <a:r>
              <a:rPr lang="sv-SE" dirty="0" err="1">
                <a:hlinkClick r:id="rId3"/>
              </a:rPr>
              <a:t>How</a:t>
            </a:r>
            <a:r>
              <a:rPr lang="sv-SE" dirty="0">
                <a:hlinkClick r:id="rId3"/>
              </a:rPr>
              <a:t> to </a:t>
            </a:r>
            <a:r>
              <a:rPr lang="sv-SE" dirty="0" err="1">
                <a:hlinkClick r:id="rId3"/>
              </a:rPr>
              <a:t>use</a:t>
            </a:r>
            <a:r>
              <a:rPr lang="sv-SE" dirty="0">
                <a:hlinkClick r:id="rId3"/>
              </a:rPr>
              <a:t> </a:t>
            </a:r>
            <a:r>
              <a:rPr lang="sv-SE" dirty="0" err="1">
                <a:hlinkClick r:id="rId3"/>
              </a:rPr>
              <a:t>Mapping</a:t>
            </a:r>
            <a:r>
              <a:rPr lang="sv-SE" dirty="0">
                <a:hlinkClick r:id="rId3"/>
              </a:rPr>
              <a:t> </a:t>
            </a:r>
            <a:r>
              <a:rPr lang="sv-SE" dirty="0" err="1">
                <a:hlinkClick r:id="rId3"/>
              </a:rPr>
              <a:t>Framework&amp;Grid</a:t>
            </a:r>
            <a:r>
              <a:rPr lang="sv-SE" dirty="0">
                <a:hlinkClick r:id="rId3"/>
              </a:rPr>
              <a:t>”</a:t>
            </a:r>
            <a:endParaRPr lang="sv-SE" dirty="0"/>
          </a:p>
          <a:p>
            <a:r>
              <a:rPr lang="sv-SE" dirty="0"/>
              <a:t>The Master </a:t>
            </a:r>
            <a:r>
              <a:rPr lang="sv-SE" dirty="0" err="1"/>
              <a:t>File</a:t>
            </a:r>
            <a:r>
              <a:rPr lang="sv-SE" dirty="0"/>
              <a:t> </a:t>
            </a:r>
            <a:r>
              <a:rPr lang="sv-SE" dirty="0" err="1"/>
              <a:t>of</a:t>
            </a:r>
            <a:r>
              <a:rPr lang="sv-SE" dirty="0"/>
              <a:t> </a:t>
            </a:r>
            <a:r>
              <a:rPr lang="sv-SE" dirty="0" err="1"/>
              <a:t>Calibration</a:t>
            </a:r>
            <a:endParaRPr lang="sv-SE" dirty="0"/>
          </a:p>
        </p:txBody>
      </p:sp>
    </p:spTree>
    <p:extLst>
      <p:ext uri="{BB962C8B-B14F-4D97-AF65-F5344CB8AC3E}">
        <p14:creationId xmlns:p14="http://schemas.microsoft.com/office/powerpoint/2010/main" val="2672554234"/>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Sourcing</a:t>
            </a:r>
            <a:endParaRPr lang="en-US" dirty="0"/>
          </a:p>
        </p:txBody>
      </p:sp>
      <p:graphicFrame>
        <p:nvGraphicFramePr>
          <p:cNvPr id="3" name="Table 2">
            <a:extLst>
              <a:ext uri="{FF2B5EF4-FFF2-40B4-BE49-F238E27FC236}">
                <a16:creationId xmlns:a16="http://schemas.microsoft.com/office/drawing/2014/main" id="{87C80572-5FFE-4A4C-897D-64312C612FBF}"/>
              </a:ext>
            </a:extLst>
          </p:cNvPr>
          <p:cNvGraphicFramePr>
            <a:graphicFrameLocks noGrp="1"/>
          </p:cNvGraphicFramePr>
          <p:nvPr>
            <p:extLst>
              <p:ext uri="{D42A27DB-BD31-4B8C-83A1-F6EECF244321}">
                <p14:modId xmlns:p14="http://schemas.microsoft.com/office/powerpoint/2010/main" val="68704348"/>
              </p:ext>
            </p:extLst>
          </p:nvPr>
        </p:nvGraphicFramePr>
        <p:xfrm>
          <a:off x="0" y="1008178"/>
          <a:ext cx="9144000" cy="3480846"/>
        </p:xfrm>
        <a:graphic>
          <a:graphicData uri="http://schemas.openxmlformats.org/drawingml/2006/table">
            <a:tbl>
              <a:tblPr/>
              <a:tblGrid>
                <a:gridCol w="335355">
                  <a:extLst>
                    <a:ext uri="{9D8B030D-6E8A-4147-A177-3AD203B41FA5}">
                      <a16:colId xmlns:a16="http://schemas.microsoft.com/office/drawing/2014/main" val="803421307"/>
                    </a:ext>
                  </a:extLst>
                </a:gridCol>
                <a:gridCol w="2638122">
                  <a:extLst>
                    <a:ext uri="{9D8B030D-6E8A-4147-A177-3AD203B41FA5}">
                      <a16:colId xmlns:a16="http://schemas.microsoft.com/office/drawing/2014/main" val="1752300647"/>
                    </a:ext>
                  </a:extLst>
                </a:gridCol>
                <a:gridCol w="335355">
                  <a:extLst>
                    <a:ext uri="{9D8B030D-6E8A-4147-A177-3AD203B41FA5}">
                      <a16:colId xmlns:a16="http://schemas.microsoft.com/office/drawing/2014/main" val="3113446663"/>
                    </a:ext>
                  </a:extLst>
                </a:gridCol>
                <a:gridCol w="2854239">
                  <a:extLst>
                    <a:ext uri="{9D8B030D-6E8A-4147-A177-3AD203B41FA5}">
                      <a16:colId xmlns:a16="http://schemas.microsoft.com/office/drawing/2014/main" val="3201237186"/>
                    </a:ext>
                  </a:extLst>
                </a:gridCol>
                <a:gridCol w="335355">
                  <a:extLst>
                    <a:ext uri="{9D8B030D-6E8A-4147-A177-3AD203B41FA5}">
                      <a16:colId xmlns:a16="http://schemas.microsoft.com/office/drawing/2014/main" val="944502032"/>
                    </a:ext>
                  </a:extLst>
                </a:gridCol>
                <a:gridCol w="2645574">
                  <a:extLst>
                    <a:ext uri="{9D8B030D-6E8A-4147-A177-3AD203B41FA5}">
                      <a16:colId xmlns:a16="http://schemas.microsoft.com/office/drawing/2014/main" val="2472908647"/>
                    </a:ext>
                  </a:extLst>
                </a:gridCol>
              </a:tblGrid>
              <a:tr h="160382">
                <a:tc gridSpan="6">
                  <a:txBody>
                    <a:bodyPr/>
                    <a:lstStyle/>
                    <a:p>
                      <a:pPr algn="ctr" fontAlgn="b"/>
                      <a:r>
                        <a:rPr lang="en-US" sz="1000" b="1" i="0" u="none" strike="noStrike">
                          <a:solidFill>
                            <a:srgbClr val="000000"/>
                          </a:solidFill>
                          <a:effectLst/>
                          <a:latin typeface="Arial" panose="020B0604020202020204" pitchFamily="34" charset="0"/>
                        </a:rPr>
                        <a:t>Job Family Group - SOURCING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18032790"/>
                  </a:ext>
                </a:extLst>
              </a:tr>
              <a:tr h="160382">
                <a:tc gridSpan="2">
                  <a:txBody>
                    <a:bodyPr/>
                    <a:lstStyle/>
                    <a:p>
                      <a:pPr algn="ctr" rtl="0" fontAlgn="ctr"/>
                      <a:r>
                        <a:rPr lang="en-US" sz="1000" b="1" i="0" u="none" strike="noStrike">
                          <a:solidFill>
                            <a:srgbClr val="FFFFFF"/>
                          </a:solidFill>
                          <a:effectLst/>
                          <a:latin typeface="Arial" panose="020B0604020202020204" pitchFamily="34" charset="0"/>
                        </a:rPr>
                        <a:t>Commodity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Supplier Development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Tooling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880369258"/>
                  </a:ext>
                </a:extLst>
              </a:tr>
              <a:tr h="142562">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50166256"/>
                  </a:ext>
                </a:extLst>
              </a:tr>
              <a:tr h="136621">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55654125"/>
                  </a:ext>
                </a:extLst>
              </a:tr>
              <a:tr h="136621">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42595793"/>
                  </a:ext>
                </a:extLst>
              </a:tr>
              <a:tr h="136621">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954299244"/>
                  </a:ext>
                </a:extLst>
              </a:tr>
              <a:tr h="136621">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22115199"/>
                  </a:ext>
                </a:extLst>
              </a:tr>
              <a:tr h="136621">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897819996"/>
                  </a:ext>
                </a:extLst>
              </a:tr>
              <a:tr h="136621">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3782063"/>
                  </a:ext>
                </a:extLst>
              </a:tr>
              <a:tr h="136621">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36086956"/>
                  </a:ext>
                </a:extLst>
              </a:tr>
              <a:tr h="136621">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51738936"/>
                  </a:ext>
                </a:extLst>
              </a:tr>
              <a:tr h="136621">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06586137"/>
                  </a:ext>
                </a:extLst>
              </a:tr>
              <a:tr h="136621">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44625401"/>
                  </a:ext>
                </a:extLst>
              </a:tr>
              <a:tr h="136621">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92331944"/>
                  </a:ext>
                </a:extLst>
              </a:tr>
              <a:tr h="136621">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0022443"/>
                  </a:ext>
                </a:extLst>
              </a:tr>
              <a:tr h="136621">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12215640"/>
                  </a:ext>
                </a:extLst>
              </a:tr>
              <a:tr h="136621">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22607794"/>
                  </a:ext>
                </a:extLst>
              </a:tr>
              <a:tr h="136621">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94168290"/>
                  </a:ext>
                </a:extLst>
              </a:tr>
              <a:tr h="136621">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46117400"/>
                  </a:ext>
                </a:extLst>
              </a:tr>
              <a:tr h="136621">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77172192"/>
                  </a:ext>
                </a:extLst>
              </a:tr>
              <a:tr h="136621">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59585376"/>
                  </a:ext>
                </a:extLst>
              </a:tr>
              <a:tr h="136621">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51120117"/>
                  </a:ext>
                </a:extLst>
              </a:tr>
              <a:tr h="136621">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00272629"/>
                  </a:ext>
                </a:extLst>
              </a:tr>
              <a:tr h="136621">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027711795"/>
                  </a:ext>
                </a:extLst>
              </a:tr>
              <a:tr h="136621">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Tooling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3224337626"/>
                  </a:ext>
                </a:extLst>
              </a:tr>
            </a:tbl>
          </a:graphicData>
        </a:graphic>
      </p:graphicFrame>
    </p:spTree>
    <p:extLst>
      <p:ext uri="{BB962C8B-B14F-4D97-AF65-F5344CB8AC3E}">
        <p14:creationId xmlns:p14="http://schemas.microsoft.com/office/powerpoint/2010/main" val="1374585268"/>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Project Management</a:t>
            </a:r>
            <a:endParaRPr lang="en-US" dirty="0"/>
          </a:p>
        </p:txBody>
      </p:sp>
      <p:graphicFrame>
        <p:nvGraphicFramePr>
          <p:cNvPr id="3" name="Table 2">
            <a:extLst>
              <a:ext uri="{FF2B5EF4-FFF2-40B4-BE49-F238E27FC236}">
                <a16:creationId xmlns:a16="http://schemas.microsoft.com/office/drawing/2014/main" id="{1636B2CD-90EB-40AE-A3E2-6641B8B53C5A}"/>
              </a:ext>
            </a:extLst>
          </p:cNvPr>
          <p:cNvGraphicFramePr>
            <a:graphicFrameLocks noGrp="1"/>
          </p:cNvGraphicFramePr>
          <p:nvPr/>
        </p:nvGraphicFramePr>
        <p:xfrm>
          <a:off x="1418790" y="1036638"/>
          <a:ext cx="6303245" cy="3562350"/>
        </p:xfrm>
        <a:graphic>
          <a:graphicData uri="http://schemas.openxmlformats.org/drawingml/2006/table">
            <a:tbl>
              <a:tblPr/>
              <a:tblGrid>
                <a:gridCol w="342982">
                  <a:extLst>
                    <a:ext uri="{9D8B030D-6E8A-4147-A177-3AD203B41FA5}">
                      <a16:colId xmlns:a16="http://schemas.microsoft.com/office/drawing/2014/main" val="3732932622"/>
                    </a:ext>
                  </a:extLst>
                </a:gridCol>
                <a:gridCol w="2698124">
                  <a:extLst>
                    <a:ext uri="{9D8B030D-6E8A-4147-A177-3AD203B41FA5}">
                      <a16:colId xmlns:a16="http://schemas.microsoft.com/office/drawing/2014/main" val="4198582853"/>
                    </a:ext>
                  </a:extLst>
                </a:gridCol>
                <a:gridCol w="342982">
                  <a:extLst>
                    <a:ext uri="{9D8B030D-6E8A-4147-A177-3AD203B41FA5}">
                      <a16:colId xmlns:a16="http://schemas.microsoft.com/office/drawing/2014/main" val="1846159933"/>
                    </a:ext>
                  </a:extLst>
                </a:gridCol>
                <a:gridCol w="2919157">
                  <a:extLst>
                    <a:ext uri="{9D8B030D-6E8A-4147-A177-3AD203B41FA5}">
                      <a16:colId xmlns:a16="http://schemas.microsoft.com/office/drawing/2014/main" val="969912894"/>
                    </a:ext>
                  </a:extLst>
                </a:gridCol>
              </a:tblGrid>
              <a:tr h="164698">
                <a:tc gridSpan="4">
                  <a:txBody>
                    <a:bodyPr/>
                    <a:lstStyle/>
                    <a:p>
                      <a:pPr algn="ctr" fontAlgn="b"/>
                      <a:r>
                        <a:rPr lang="en-GB" sz="1000" b="1" i="0" u="none" strike="noStrike">
                          <a:solidFill>
                            <a:srgbClr val="000000"/>
                          </a:solidFill>
                          <a:effectLst/>
                          <a:latin typeface="Arial" panose="020B0604020202020204" pitchFamily="34" charset="0"/>
                        </a:rPr>
                        <a:t>Job Family Group - PROJECT MANAGEMENT</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44395"/>
                  </a:ext>
                </a:extLst>
              </a:tr>
              <a:tr h="164698">
                <a:tc gridSpan="2">
                  <a:txBody>
                    <a:bodyPr/>
                    <a:lstStyle/>
                    <a:p>
                      <a:pPr algn="ctr" rtl="0" fontAlgn="ctr"/>
                      <a:r>
                        <a:rPr lang="en-US" sz="1000" b="1" i="0" u="none" strike="noStrike">
                          <a:solidFill>
                            <a:srgbClr val="FFFFFF"/>
                          </a:solidFill>
                          <a:effectLst/>
                          <a:latin typeface="Arial" panose="020B0604020202020204" pitchFamily="34" charset="0"/>
                        </a:rPr>
                        <a:t>General PMO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Specialist PMO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218867067"/>
                  </a:ext>
                </a:extLst>
              </a:tr>
              <a:tr h="146398">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83228860"/>
                  </a:ext>
                </a:extLst>
              </a:tr>
              <a:tr h="140298">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35235941"/>
                  </a:ext>
                </a:extLst>
              </a:tr>
              <a:tr h="140298">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22384198"/>
                  </a:ext>
                </a:extLst>
              </a:tr>
              <a:tr h="140298">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51091084"/>
                  </a:ext>
                </a:extLst>
              </a:tr>
              <a:tr h="140298">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81842113"/>
                  </a:ext>
                </a:extLst>
              </a:tr>
              <a:tr h="140298">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30600769"/>
                  </a:ext>
                </a:extLst>
              </a:tr>
              <a:tr h="140298">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08866473"/>
                  </a:ext>
                </a:extLst>
              </a:tr>
              <a:tr h="140298">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584293109"/>
                  </a:ext>
                </a:extLst>
              </a:tr>
              <a:tr h="140298">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22401056"/>
                  </a:ext>
                </a:extLst>
              </a:tr>
              <a:tr h="140298">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90085290"/>
                  </a:ext>
                </a:extLst>
              </a:tr>
              <a:tr h="140298">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11878992"/>
                  </a:ext>
                </a:extLst>
              </a:tr>
              <a:tr h="140298">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66794706"/>
                  </a:ext>
                </a:extLst>
              </a:tr>
              <a:tr h="140298">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00448557"/>
                  </a:ext>
                </a:extLst>
              </a:tr>
              <a:tr h="140298">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54841585"/>
                  </a:ext>
                </a:extLst>
              </a:tr>
              <a:tr h="140298">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9820072"/>
                  </a:ext>
                </a:extLst>
              </a:tr>
              <a:tr h="140298">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82927599"/>
                  </a:ext>
                </a:extLst>
              </a:tr>
              <a:tr h="140298">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85255716"/>
                  </a:ext>
                </a:extLst>
              </a:tr>
              <a:tr h="140298">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19489536"/>
                  </a:ext>
                </a:extLst>
              </a:tr>
              <a:tr h="140298">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879614469"/>
                  </a:ext>
                </a:extLst>
              </a:tr>
              <a:tr h="140298">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20141355"/>
                  </a:ext>
                </a:extLst>
              </a:tr>
              <a:tr h="140298">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14505563"/>
                  </a:ext>
                </a:extLst>
              </a:tr>
              <a:tr h="140298">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980997359"/>
                  </a:ext>
                </a:extLst>
              </a:tr>
              <a:tr h="140298">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Specialist PMO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3014425073"/>
                  </a:ext>
                </a:extLst>
              </a:tr>
            </a:tbl>
          </a:graphicData>
        </a:graphic>
      </p:graphicFrame>
    </p:spTree>
    <p:extLst>
      <p:ext uri="{BB962C8B-B14F-4D97-AF65-F5344CB8AC3E}">
        <p14:creationId xmlns:p14="http://schemas.microsoft.com/office/powerpoint/2010/main" val="221785463"/>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IT</a:t>
            </a:r>
            <a:endParaRPr lang="en-US" dirty="0"/>
          </a:p>
        </p:txBody>
      </p:sp>
      <p:graphicFrame>
        <p:nvGraphicFramePr>
          <p:cNvPr id="3" name="Table 2">
            <a:extLst>
              <a:ext uri="{FF2B5EF4-FFF2-40B4-BE49-F238E27FC236}">
                <a16:creationId xmlns:a16="http://schemas.microsoft.com/office/drawing/2014/main" id="{71DD2FEC-61E3-431B-8E90-8476978352D2}"/>
              </a:ext>
            </a:extLst>
          </p:cNvPr>
          <p:cNvGraphicFramePr>
            <a:graphicFrameLocks noGrp="1"/>
          </p:cNvGraphicFramePr>
          <p:nvPr>
            <p:extLst>
              <p:ext uri="{D42A27DB-BD31-4B8C-83A1-F6EECF244321}">
                <p14:modId xmlns:p14="http://schemas.microsoft.com/office/powerpoint/2010/main" val="572947680"/>
              </p:ext>
            </p:extLst>
          </p:nvPr>
        </p:nvGraphicFramePr>
        <p:xfrm>
          <a:off x="0" y="1237567"/>
          <a:ext cx="9144001" cy="3383936"/>
        </p:xfrm>
        <a:graphic>
          <a:graphicData uri="http://schemas.openxmlformats.org/drawingml/2006/table">
            <a:tbl>
              <a:tblPr/>
              <a:tblGrid>
                <a:gridCol w="208239">
                  <a:extLst>
                    <a:ext uri="{9D8B030D-6E8A-4147-A177-3AD203B41FA5}">
                      <a16:colId xmlns:a16="http://schemas.microsoft.com/office/drawing/2014/main" val="4289204438"/>
                    </a:ext>
                  </a:extLst>
                </a:gridCol>
                <a:gridCol w="1638146">
                  <a:extLst>
                    <a:ext uri="{9D8B030D-6E8A-4147-A177-3AD203B41FA5}">
                      <a16:colId xmlns:a16="http://schemas.microsoft.com/office/drawing/2014/main" val="906303535"/>
                    </a:ext>
                  </a:extLst>
                </a:gridCol>
                <a:gridCol w="208239">
                  <a:extLst>
                    <a:ext uri="{9D8B030D-6E8A-4147-A177-3AD203B41FA5}">
                      <a16:colId xmlns:a16="http://schemas.microsoft.com/office/drawing/2014/main" val="3406568630"/>
                    </a:ext>
                  </a:extLst>
                </a:gridCol>
                <a:gridCol w="1772344">
                  <a:extLst>
                    <a:ext uri="{9D8B030D-6E8A-4147-A177-3AD203B41FA5}">
                      <a16:colId xmlns:a16="http://schemas.microsoft.com/office/drawing/2014/main" val="1232181736"/>
                    </a:ext>
                  </a:extLst>
                </a:gridCol>
                <a:gridCol w="208239">
                  <a:extLst>
                    <a:ext uri="{9D8B030D-6E8A-4147-A177-3AD203B41FA5}">
                      <a16:colId xmlns:a16="http://schemas.microsoft.com/office/drawing/2014/main" val="1369913811"/>
                    </a:ext>
                  </a:extLst>
                </a:gridCol>
                <a:gridCol w="1642773">
                  <a:extLst>
                    <a:ext uri="{9D8B030D-6E8A-4147-A177-3AD203B41FA5}">
                      <a16:colId xmlns:a16="http://schemas.microsoft.com/office/drawing/2014/main" val="2822574875"/>
                    </a:ext>
                  </a:extLst>
                </a:gridCol>
                <a:gridCol w="208239">
                  <a:extLst>
                    <a:ext uri="{9D8B030D-6E8A-4147-A177-3AD203B41FA5}">
                      <a16:colId xmlns:a16="http://schemas.microsoft.com/office/drawing/2014/main" val="3066808552"/>
                    </a:ext>
                  </a:extLst>
                </a:gridCol>
                <a:gridCol w="1536340">
                  <a:extLst>
                    <a:ext uri="{9D8B030D-6E8A-4147-A177-3AD203B41FA5}">
                      <a16:colId xmlns:a16="http://schemas.microsoft.com/office/drawing/2014/main" val="2064330597"/>
                    </a:ext>
                  </a:extLst>
                </a:gridCol>
                <a:gridCol w="208239">
                  <a:extLst>
                    <a:ext uri="{9D8B030D-6E8A-4147-A177-3AD203B41FA5}">
                      <a16:colId xmlns:a16="http://schemas.microsoft.com/office/drawing/2014/main" val="1990204845"/>
                    </a:ext>
                  </a:extLst>
                </a:gridCol>
                <a:gridCol w="1513203">
                  <a:extLst>
                    <a:ext uri="{9D8B030D-6E8A-4147-A177-3AD203B41FA5}">
                      <a16:colId xmlns:a16="http://schemas.microsoft.com/office/drawing/2014/main" val="115631680"/>
                    </a:ext>
                  </a:extLst>
                </a:gridCol>
              </a:tblGrid>
              <a:tr h="152594">
                <a:tc gridSpan="10">
                  <a:txBody>
                    <a:bodyPr/>
                    <a:lstStyle/>
                    <a:p>
                      <a:pPr algn="ctr" fontAlgn="b"/>
                      <a:r>
                        <a:rPr lang="en-US" sz="800" b="1" i="0" u="none" strike="noStrike">
                          <a:solidFill>
                            <a:srgbClr val="000000"/>
                          </a:solidFill>
                          <a:effectLst/>
                          <a:latin typeface="Arial" panose="020B0604020202020204" pitchFamily="34" charset="0"/>
                        </a:rPr>
                        <a:t>Job Family Group - IT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1903582"/>
                  </a:ext>
                </a:extLst>
              </a:tr>
              <a:tr h="152594">
                <a:tc gridSpan="2">
                  <a:txBody>
                    <a:bodyPr/>
                    <a:lstStyle/>
                    <a:p>
                      <a:pPr algn="ctr" rtl="0" fontAlgn="ctr"/>
                      <a:r>
                        <a:rPr lang="en-US" sz="800" b="1" i="0" u="none" strike="noStrike">
                          <a:solidFill>
                            <a:srgbClr val="FFFFFF"/>
                          </a:solidFill>
                          <a:effectLst/>
                          <a:latin typeface="Arial" panose="020B0604020202020204" pitchFamily="34" charset="0"/>
                        </a:rPr>
                        <a:t>IT Architecture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IT Development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IT Business Integration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IT Security &amp; Risk</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Analytics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2799056915"/>
                  </a:ext>
                </a:extLst>
              </a:tr>
              <a:tr h="135640">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05024324"/>
                  </a:ext>
                </a:extLst>
              </a:tr>
              <a:tr h="129988">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94279992"/>
                  </a:ext>
                </a:extLst>
              </a:tr>
              <a:tr h="129988">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34217497"/>
                  </a:ext>
                </a:extLst>
              </a:tr>
              <a:tr h="129988">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505248730"/>
                  </a:ext>
                </a:extLst>
              </a:tr>
              <a:tr h="129988">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74096239"/>
                  </a:ext>
                </a:extLst>
              </a:tr>
              <a:tr h="129988">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 </a:t>
                      </a:r>
                      <a:r>
                        <a:rPr lang="en-GB" sz="700" b="0" i="0" u="none" strike="noStrike">
                          <a:solidFill>
                            <a:srgbClr val="000000"/>
                          </a:solidFill>
                          <a:effectLst/>
                          <a:latin typeface="Arial" panose="020B0604020202020204" pitchFamily="34" charset="0"/>
                        </a:rPr>
                        <a:t>IT Business Integration</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 </a:t>
                      </a:r>
                      <a:r>
                        <a:rPr lang="en-GB" sz="700" b="0" i="0" u="none" strike="noStrike">
                          <a:solidFill>
                            <a:srgbClr val="000000"/>
                          </a:solidFill>
                          <a:effectLst/>
                          <a:latin typeface="Arial" panose="020B0604020202020204" pitchFamily="34" charset="0"/>
                        </a:rPr>
                        <a:t>IT Security &amp; Risk</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73497678"/>
                  </a:ext>
                </a:extLst>
              </a:tr>
              <a:tr h="129988">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Analytics </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38751140"/>
                  </a:ext>
                </a:extLst>
              </a:tr>
              <a:tr h="129988">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37976097"/>
                  </a:ext>
                </a:extLst>
              </a:tr>
              <a:tr h="129988">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735920280"/>
                  </a:ext>
                </a:extLst>
              </a:tr>
              <a:tr h="129988">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34257197"/>
                  </a:ext>
                </a:extLst>
              </a:tr>
              <a:tr h="129988">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11606178"/>
                  </a:ext>
                </a:extLst>
              </a:tr>
              <a:tr h="129988">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37936891"/>
                  </a:ext>
                </a:extLst>
              </a:tr>
              <a:tr h="129988">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51736582"/>
                  </a:ext>
                </a:extLst>
              </a:tr>
              <a:tr h="129988">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33989975"/>
                  </a:ext>
                </a:extLst>
              </a:tr>
              <a:tr h="129988">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69481154"/>
                  </a:ext>
                </a:extLst>
              </a:tr>
              <a:tr h="129988">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a:solidFill>
                            <a:srgbClr val="000000"/>
                          </a:solidFill>
                          <a:effectLst/>
                          <a:latin typeface="Arial" panose="020B0604020202020204" pitchFamily="34" charset="0"/>
                        </a:rPr>
                        <a:t>IT Business Integration </a:t>
                      </a:r>
                      <a:r>
                        <a:rPr lang="en-GB" sz="600" b="1" i="0" u="none" strike="noStrike">
                          <a:solidFill>
                            <a:srgbClr val="000000"/>
                          </a:solidFill>
                          <a:effectLst/>
                          <a:latin typeface="Arial" panose="020B0604020202020204" pitchFamily="34" charset="0"/>
                        </a:rPr>
                        <a:t>Senior Coordinator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dirty="0">
                          <a:solidFill>
                            <a:srgbClr val="000000"/>
                          </a:solidFill>
                          <a:effectLst/>
                          <a:latin typeface="Arial" panose="020B0604020202020204" pitchFamily="34" charset="0"/>
                        </a:rPr>
                        <a:t>IT Security &amp; Risk </a:t>
                      </a:r>
                      <a:r>
                        <a:rPr lang="en-GB" sz="600" b="1" i="0" u="none" strike="noStrike" dirty="0">
                          <a:solidFill>
                            <a:srgbClr val="000000"/>
                          </a:solidFill>
                          <a:effectLst/>
                          <a:latin typeface="Arial" panose="020B0604020202020204" pitchFamily="34" charset="0"/>
                        </a:rPr>
                        <a:t>Senior Coordinator</a:t>
                      </a:r>
                      <a:endParaRPr lang="en-GB"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907330038"/>
                  </a:ext>
                </a:extLst>
              </a:tr>
              <a:tr h="129988">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71370850"/>
                  </a:ext>
                </a:extLst>
              </a:tr>
              <a:tr h="129988">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441185682"/>
                  </a:ext>
                </a:extLst>
              </a:tr>
              <a:tr h="129988">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700" b="0" i="0" u="none" strike="noStrike">
                          <a:solidFill>
                            <a:srgbClr val="000000"/>
                          </a:solidFill>
                          <a:effectLst/>
                          <a:latin typeface="Arial" panose="020B0604020202020204" pitchFamily="34" charset="0"/>
                        </a:rPr>
                        <a:t>IT Business Integration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700" b="0" i="0" u="none" strike="noStrike">
                          <a:solidFill>
                            <a:srgbClr val="000000"/>
                          </a:solidFill>
                          <a:effectLst/>
                          <a:latin typeface="Arial" panose="020B0604020202020204" pitchFamily="34" charset="0"/>
                        </a:rPr>
                        <a:t>IT Security &amp; Risk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85788109"/>
                  </a:ext>
                </a:extLst>
              </a:tr>
              <a:tr h="129988">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IT Business Integration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IT Security &amp; Risk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79085389"/>
                  </a:ext>
                </a:extLst>
              </a:tr>
              <a:tr h="129988">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54112079"/>
                  </a:ext>
                </a:extLst>
              </a:tr>
              <a:tr h="129988">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72731339"/>
                  </a:ext>
                </a:extLst>
              </a:tr>
              <a:tr h="129988">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Analytics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1202399004"/>
                  </a:ext>
                </a:extLst>
              </a:tr>
            </a:tbl>
          </a:graphicData>
        </a:graphic>
      </p:graphicFrame>
    </p:spTree>
    <p:extLst>
      <p:ext uri="{BB962C8B-B14F-4D97-AF65-F5344CB8AC3E}">
        <p14:creationId xmlns:p14="http://schemas.microsoft.com/office/powerpoint/2010/main" val="3349249517"/>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Finance</a:t>
            </a:r>
            <a:endParaRPr lang="en-US" dirty="0"/>
          </a:p>
        </p:txBody>
      </p:sp>
      <p:graphicFrame>
        <p:nvGraphicFramePr>
          <p:cNvPr id="3" name="Table 2">
            <a:extLst>
              <a:ext uri="{FF2B5EF4-FFF2-40B4-BE49-F238E27FC236}">
                <a16:creationId xmlns:a16="http://schemas.microsoft.com/office/drawing/2014/main" id="{3BCB8CDD-44E3-48D4-AB12-40F2A049B16F}"/>
              </a:ext>
            </a:extLst>
          </p:cNvPr>
          <p:cNvGraphicFramePr>
            <a:graphicFrameLocks noGrp="1"/>
          </p:cNvGraphicFramePr>
          <p:nvPr>
            <p:extLst>
              <p:ext uri="{D42A27DB-BD31-4B8C-83A1-F6EECF244321}">
                <p14:modId xmlns:p14="http://schemas.microsoft.com/office/powerpoint/2010/main" val="692433910"/>
              </p:ext>
            </p:extLst>
          </p:nvPr>
        </p:nvGraphicFramePr>
        <p:xfrm>
          <a:off x="-1" y="1147927"/>
          <a:ext cx="9144001" cy="3459480"/>
        </p:xfrm>
        <a:graphic>
          <a:graphicData uri="http://schemas.openxmlformats.org/drawingml/2006/table">
            <a:tbl>
              <a:tblPr/>
              <a:tblGrid>
                <a:gridCol w="256534">
                  <a:extLst>
                    <a:ext uri="{9D8B030D-6E8A-4147-A177-3AD203B41FA5}">
                      <a16:colId xmlns:a16="http://schemas.microsoft.com/office/drawing/2014/main" val="3810998640"/>
                    </a:ext>
                  </a:extLst>
                </a:gridCol>
                <a:gridCol w="2297013">
                  <a:extLst>
                    <a:ext uri="{9D8B030D-6E8A-4147-A177-3AD203B41FA5}">
                      <a16:colId xmlns:a16="http://schemas.microsoft.com/office/drawing/2014/main" val="714169476"/>
                    </a:ext>
                  </a:extLst>
                </a:gridCol>
                <a:gridCol w="277706">
                  <a:extLst>
                    <a:ext uri="{9D8B030D-6E8A-4147-A177-3AD203B41FA5}">
                      <a16:colId xmlns:a16="http://schemas.microsoft.com/office/drawing/2014/main" val="628327912"/>
                    </a:ext>
                  </a:extLst>
                </a:gridCol>
                <a:gridCol w="1883266">
                  <a:extLst>
                    <a:ext uri="{9D8B030D-6E8A-4147-A177-3AD203B41FA5}">
                      <a16:colId xmlns:a16="http://schemas.microsoft.com/office/drawing/2014/main" val="2753678625"/>
                    </a:ext>
                  </a:extLst>
                </a:gridCol>
                <a:gridCol w="256534">
                  <a:extLst>
                    <a:ext uri="{9D8B030D-6E8A-4147-A177-3AD203B41FA5}">
                      <a16:colId xmlns:a16="http://schemas.microsoft.com/office/drawing/2014/main" val="1923551868"/>
                    </a:ext>
                  </a:extLst>
                </a:gridCol>
                <a:gridCol w="2023766">
                  <a:extLst>
                    <a:ext uri="{9D8B030D-6E8A-4147-A177-3AD203B41FA5}">
                      <a16:colId xmlns:a16="http://schemas.microsoft.com/office/drawing/2014/main" val="2706556369"/>
                    </a:ext>
                  </a:extLst>
                </a:gridCol>
                <a:gridCol w="256534">
                  <a:extLst>
                    <a:ext uri="{9D8B030D-6E8A-4147-A177-3AD203B41FA5}">
                      <a16:colId xmlns:a16="http://schemas.microsoft.com/office/drawing/2014/main" val="2394113765"/>
                    </a:ext>
                  </a:extLst>
                </a:gridCol>
                <a:gridCol w="1892648">
                  <a:extLst>
                    <a:ext uri="{9D8B030D-6E8A-4147-A177-3AD203B41FA5}">
                      <a16:colId xmlns:a16="http://schemas.microsoft.com/office/drawing/2014/main" val="1920981956"/>
                    </a:ext>
                  </a:extLst>
                </a:gridCol>
              </a:tblGrid>
              <a:tr h="146092">
                <a:tc gridSpan="8">
                  <a:txBody>
                    <a:bodyPr/>
                    <a:lstStyle/>
                    <a:p>
                      <a:pPr algn="ctr" fontAlgn="b"/>
                      <a:r>
                        <a:rPr lang="en-US" sz="1000" b="1" i="0" u="none" strike="noStrike">
                          <a:solidFill>
                            <a:srgbClr val="000000"/>
                          </a:solidFill>
                          <a:effectLst/>
                          <a:latin typeface="Arial" panose="020B0604020202020204" pitchFamily="34" charset="0"/>
                        </a:rPr>
                        <a:t>Job Family Group - FINANCE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475442"/>
                  </a:ext>
                </a:extLst>
              </a:tr>
              <a:tr h="146092">
                <a:tc gridSpan="2">
                  <a:txBody>
                    <a:bodyPr/>
                    <a:lstStyle/>
                    <a:p>
                      <a:pPr algn="ctr" rtl="0" fontAlgn="ctr"/>
                      <a:r>
                        <a:rPr lang="en-US" sz="1000" b="1" i="0" u="none" strike="noStrike">
                          <a:solidFill>
                            <a:srgbClr val="FFFFFF"/>
                          </a:solidFill>
                          <a:effectLst/>
                          <a:latin typeface="Arial" panose="020B0604020202020204" pitchFamily="34" charset="0"/>
                        </a:rPr>
                        <a:t>Finance Generalist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Controlling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Finance Specialist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Accounting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660653343"/>
                  </a:ext>
                </a:extLst>
              </a:tr>
              <a:tr h="129859">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82021716"/>
                  </a:ext>
                </a:extLst>
              </a:tr>
              <a:tr h="124449">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07543459"/>
                  </a:ext>
                </a:extLst>
              </a:tr>
              <a:tr h="124449">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09362093"/>
                  </a:ext>
                </a:extLst>
              </a:tr>
              <a:tr h="124449">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78816112"/>
                  </a:ext>
                </a:extLst>
              </a:tr>
              <a:tr h="124449">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35199207"/>
                  </a:ext>
                </a:extLst>
              </a:tr>
              <a:tr h="124449">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09721068"/>
                  </a:ext>
                </a:extLst>
              </a:tr>
              <a:tr h="124449">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49740083"/>
                  </a:ext>
                </a:extLst>
              </a:tr>
              <a:tr h="124449">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65672540"/>
                  </a:ext>
                </a:extLst>
              </a:tr>
              <a:tr h="124449">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37623897"/>
                  </a:ext>
                </a:extLst>
              </a:tr>
              <a:tr h="124449">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81139585"/>
                  </a:ext>
                </a:extLst>
              </a:tr>
              <a:tr h="124449">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70199697"/>
                  </a:ext>
                </a:extLst>
              </a:tr>
              <a:tr h="124449">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73041533"/>
                  </a:ext>
                </a:extLst>
              </a:tr>
              <a:tr h="124449">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847567883"/>
                  </a:ext>
                </a:extLst>
              </a:tr>
              <a:tr h="124449">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33258278"/>
                  </a:ext>
                </a:extLst>
              </a:tr>
              <a:tr h="124449">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36929979"/>
                  </a:ext>
                </a:extLst>
              </a:tr>
              <a:tr h="124449">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23791167"/>
                  </a:ext>
                </a:extLst>
              </a:tr>
              <a:tr h="124449">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55683090"/>
                  </a:ext>
                </a:extLst>
              </a:tr>
              <a:tr h="124449">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45346899"/>
                  </a:ext>
                </a:extLst>
              </a:tr>
              <a:tr h="124449">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58036107"/>
                  </a:ext>
                </a:extLst>
              </a:tr>
              <a:tr h="124449">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77538338"/>
                  </a:ext>
                </a:extLst>
              </a:tr>
              <a:tr h="124449">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52911458"/>
                  </a:ext>
                </a:extLst>
              </a:tr>
              <a:tr h="124449">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50699021"/>
                  </a:ext>
                </a:extLst>
              </a:tr>
              <a:tr h="124449">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Finance Generalist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Accounting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4032187881"/>
                  </a:ext>
                </a:extLst>
              </a:tr>
            </a:tbl>
          </a:graphicData>
        </a:graphic>
      </p:graphicFrame>
    </p:spTree>
    <p:extLst>
      <p:ext uri="{BB962C8B-B14F-4D97-AF65-F5344CB8AC3E}">
        <p14:creationId xmlns:p14="http://schemas.microsoft.com/office/powerpoint/2010/main" val="3791724656"/>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Legal Affairs</a:t>
            </a:r>
            <a:endParaRPr lang="en-US" dirty="0"/>
          </a:p>
        </p:txBody>
      </p:sp>
      <p:graphicFrame>
        <p:nvGraphicFramePr>
          <p:cNvPr id="3" name="Table 2">
            <a:extLst>
              <a:ext uri="{FF2B5EF4-FFF2-40B4-BE49-F238E27FC236}">
                <a16:creationId xmlns:a16="http://schemas.microsoft.com/office/drawing/2014/main" id="{3509CCA5-6FDA-45F1-BF66-9A8FF306F86A}"/>
              </a:ext>
            </a:extLst>
          </p:cNvPr>
          <p:cNvGraphicFramePr>
            <a:graphicFrameLocks noGrp="1"/>
          </p:cNvGraphicFramePr>
          <p:nvPr>
            <p:extLst>
              <p:ext uri="{D42A27DB-BD31-4B8C-83A1-F6EECF244321}">
                <p14:modId xmlns:p14="http://schemas.microsoft.com/office/powerpoint/2010/main" val="1197405088"/>
              </p:ext>
            </p:extLst>
          </p:nvPr>
        </p:nvGraphicFramePr>
        <p:xfrm>
          <a:off x="35796" y="1057814"/>
          <a:ext cx="9108203" cy="3663203"/>
        </p:xfrm>
        <a:graphic>
          <a:graphicData uri="http://schemas.openxmlformats.org/drawingml/2006/table">
            <a:tbl>
              <a:tblPr/>
              <a:tblGrid>
                <a:gridCol w="334042">
                  <a:extLst>
                    <a:ext uri="{9D8B030D-6E8A-4147-A177-3AD203B41FA5}">
                      <a16:colId xmlns:a16="http://schemas.microsoft.com/office/drawing/2014/main" val="1420360907"/>
                    </a:ext>
                  </a:extLst>
                </a:gridCol>
                <a:gridCol w="2627795">
                  <a:extLst>
                    <a:ext uri="{9D8B030D-6E8A-4147-A177-3AD203B41FA5}">
                      <a16:colId xmlns:a16="http://schemas.microsoft.com/office/drawing/2014/main" val="3576290022"/>
                    </a:ext>
                  </a:extLst>
                </a:gridCol>
                <a:gridCol w="334042">
                  <a:extLst>
                    <a:ext uri="{9D8B030D-6E8A-4147-A177-3AD203B41FA5}">
                      <a16:colId xmlns:a16="http://schemas.microsoft.com/office/drawing/2014/main" val="2157741117"/>
                    </a:ext>
                  </a:extLst>
                </a:gridCol>
                <a:gridCol w="2843065">
                  <a:extLst>
                    <a:ext uri="{9D8B030D-6E8A-4147-A177-3AD203B41FA5}">
                      <a16:colId xmlns:a16="http://schemas.microsoft.com/office/drawing/2014/main" val="3471614069"/>
                    </a:ext>
                  </a:extLst>
                </a:gridCol>
                <a:gridCol w="334042">
                  <a:extLst>
                    <a:ext uri="{9D8B030D-6E8A-4147-A177-3AD203B41FA5}">
                      <a16:colId xmlns:a16="http://schemas.microsoft.com/office/drawing/2014/main" val="1150918431"/>
                    </a:ext>
                  </a:extLst>
                </a:gridCol>
                <a:gridCol w="2635217">
                  <a:extLst>
                    <a:ext uri="{9D8B030D-6E8A-4147-A177-3AD203B41FA5}">
                      <a16:colId xmlns:a16="http://schemas.microsoft.com/office/drawing/2014/main" val="3285769634"/>
                    </a:ext>
                  </a:extLst>
                </a:gridCol>
              </a:tblGrid>
              <a:tr h="169360">
                <a:tc gridSpan="6">
                  <a:txBody>
                    <a:bodyPr/>
                    <a:lstStyle/>
                    <a:p>
                      <a:pPr algn="ctr" fontAlgn="b"/>
                      <a:r>
                        <a:rPr lang="en-GB" sz="900" b="1" i="0" u="none" strike="noStrike">
                          <a:solidFill>
                            <a:srgbClr val="000000"/>
                          </a:solidFill>
                          <a:effectLst/>
                          <a:latin typeface="Arial" panose="020B0604020202020204" pitchFamily="34" charset="0"/>
                        </a:rPr>
                        <a:t>Job Family Group - LEGAL AFFAIRS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158713"/>
                  </a:ext>
                </a:extLst>
              </a:tr>
              <a:tr h="169360">
                <a:tc gridSpan="2">
                  <a:txBody>
                    <a:bodyPr/>
                    <a:lstStyle/>
                    <a:p>
                      <a:pPr algn="ctr" rtl="0" fontAlgn="ctr"/>
                      <a:r>
                        <a:rPr lang="en-US" sz="900" b="1" i="0" u="none" strike="noStrike">
                          <a:solidFill>
                            <a:srgbClr val="FFFFFF"/>
                          </a:solidFill>
                          <a:effectLst/>
                          <a:latin typeface="Arial" panose="020B0604020202020204" pitchFamily="34" charset="0"/>
                        </a:rPr>
                        <a:t>Core Legal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Risk Management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Compliance, Integrity &amp; Privacy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3414926149"/>
                  </a:ext>
                </a:extLst>
              </a:tr>
              <a:tr h="150543">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84261928"/>
                  </a:ext>
                </a:extLst>
              </a:tr>
              <a:tr h="144270">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97757448"/>
                  </a:ext>
                </a:extLst>
              </a:tr>
              <a:tr h="144270">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10456685"/>
                  </a:ext>
                </a:extLst>
              </a:tr>
              <a:tr h="144270">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26457847"/>
                  </a:ext>
                </a:extLst>
              </a:tr>
              <a:tr h="144270">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28521537"/>
                  </a:ext>
                </a:extLst>
              </a:tr>
              <a:tr h="144270">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43756946"/>
                  </a:ext>
                </a:extLst>
              </a:tr>
              <a:tr h="144270">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881841441"/>
                  </a:ext>
                </a:extLst>
              </a:tr>
              <a:tr h="144270">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0333985"/>
                  </a:ext>
                </a:extLst>
              </a:tr>
              <a:tr h="144270">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89268479"/>
                  </a:ext>
                </a:extLst>
              </a:tr>
              <a:tr h="144270">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81944693"/>
                  </a:ext>
                </a:extLst>
              </a:tr>
              <a:tr h="144270">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34193673"/>
                  </a:ext>
                </a:extLst>
              </a:tr>
              <a:tr h="144270">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889551439"/>
                  </a:ext>
                </a:extLst>
              </a:tr>
              <a:tr h="144270">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796354370"/>
                  </a:ext>
                </a:extLst>
              </a:tr>
              <a:tr h="144270">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14762529"/>
                  </a:ext>
                </a:extLst>
              </a:tr>
              <a:tr h="144270">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72766343"/>
                  </a:ext>
                </a:extLst>
              </a:tr>
              <a:tr h="144270">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Compliance, Integrity &amp; Privacy </a:t>
                      </a:r>
                      <a:r>
                        <a:rPr lang="en-GB" sz="800" b="1" i="0" u="none" strike="noStrike">
                          <a:solidFill>
                            <a:srgbClr val="000000"/>
                          </a:solidFill>
                          <a:effectLst/>
                          <a:latin typeface="Arial" panose="020B0604020202020204" pitchFamily="34" charset="0"/>
                        </a:rPr>
                        <a:t>Senior 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994664968"/>
                  </a:ext>
                </a:extLst>
              </a:tr>
              <a:tr h="144270">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478117698"/>
                  </a:ext>
                </a:extLst>
              </a:tr>
              <a:tr h="144270">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436392730"/>
                  </a:ext>
                </a:extLst>
              </a:tr>
              <a:tr h="144270">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Compliance, Integrity &amp; Privacy </a:t>
                      </a:r>
                      <a:r>
                        <a:rPr lang="en-GB" sz="800" b="1" i="0" u="none" strike="noStrike">
                          <a:solidFill>
                            <a:srgbClr val="000000"/>
                          </a:solidFill>
                          <a:effectLst/>
                          <a:latin typeface="Arial" panose="020B0604020202020204" pitchFamily="34" charset="0"/>
                        </a:rPr>
                        <a:t>Production 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27281744"/>
                  </a:ext>
                </a:extLst>
              </a:tr>
              <a:tr h="144270">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Compliance, Integrity &amp; Privacy </a:t>
                      </a:r>
                      <a:r>
                        <a:rPr lang="en-GB" sz="800" b="1" i="0" u="none" strike="noStrike">
                          <a:solidFill>
                            <a:srgbClr val="000000"/>
                          </a:solidFill>
                          <a:effectLst/>
                          <a:latin typeface="Arial" panose="020B0604020202020204" pitchFamily="34" charset="0"/>
                        </a:rPr>
                        <a:t>Production 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87661738"/>
                  </a:ext>
                </a:extLst>
              </a:tr>
              <a:tr h="144270">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40868574"/>
                  </a:ext>
                </a:extLst>
              </a:tr>
              <a:tr h="144270">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44995914"/>
                  </a:ext>
                </a:extLst>
              </a:tr>
              <a:tr h="144270">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Compliance, Integrity &amp; Privacy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218065241"/>
                  </a:ext>
                </a:extLst>
              </a:tr>
            </a:tbl>
          </a:graphicData>
        </a:graphic>
      </p:graphicFrame>
    </p:spTree>
    <p:extLst>
      <p:ext uri="{BB962C8B-B14F-4D97-AF65-F5344CB8AC3E}">
        <p14:creationId xmlns:p14="http://schemas.microsoft.com/office/powerpoint/2010/main" val="1902836816"/>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Human Resources</a:t>
            </a:r>
            <a:endParaRPr lang="en-US" dirty="0"/>
          </a:p>
        </p:txBody>
      </p:sp>
      <p:graphicFrame>
        <p:nvGraphicFramePr>
          <p:cNvPr id="3" name="Table 2">
            <a:extLst>
              <a:ext uri="{FF2B5EF4-FFF2-40B4-BE49-F238E27FC236}">
                <a16:creationId xmlns:a16="http://schemas.microsoft.com/office/drawing/2014/main" id="{367F943F-33FB-4C43-9244-3816EEE63101}"/>
              </a:ext>
            </a:extLst>
          </p:cNvPr>
          <p:cNvGraphicFramePr>
            <a:graphicFrameLocks noGrp="1"/>
          </p:cNvGraphicFramePr>
          <p:nvPr>
            <p:extLst>
              <p:ext uri="{D42A27DB-BD31-4B8C-83A1-F6EECF244321}">
                <p14:modId xmlns:p14="http://schemas.microsoft.com/office/powerpoint/2010/main" val="1749289180"/>
              </p:ext>
            </p:extLst>
          </p:nvPr>
        </p:nvGraphicFramePr>
        <p:xfrm>
          <a:off x="0" y="1230793"/>
          <a:ext cx="9144001" cy="3314120"/>
        </p:xfrm>
        <a:graphic>
          <a:graphicData uri="http://schemas.openxmlformats.org/drawingml/2006/table">
            <a:tbl>
              <a:tblPr/>
              <a:tblGrid>
                <a:gridCol w="208239">
                  <a:extLst>
                    <a:ext uri="{9D8B030D-6E8A-4147-A177-3AD203B41FA5}">
                      <a16:colId xmlns:a16="http://schemas.microsoft.com/office/drawing/2014/main" val="4079385806"/>
                    </a:ext>
                  </a:extLst>
                </a:gridCol>
                <a:gridCol w="1638146">
                  <a:extLst>
                    <a:ext uri="{9D8B030D-6E8A-4147-A177-3AD203B41FA5}">
                      <a16:colId xmlns:a16="http://schemas.microsoft.com/office/drawing/2014/main" val="3902715441"/>
                    </a:ext>
                  </a:extLst>
                </a:gridCol>
                <a:gridCol w="208239">
                  <a:extLst>
                    <a:ext uri="{9D8B030D-6E8A-4147-A177-3AD203B41FA5}">
                      <a16:colId xmlns:a16="http://schemas.microsoft.com/office/drawing/2014/main" val="497942046"/>
                    </a:ext>
                  </a:extLst>
                </a:gridCol>
                <a:gridCol w="1223669">
                  <a:extLst>
                    <a:ext uri="{9D8B030D-6E8A-4147-A177-3AD203B41FA5}">
                      <a16:colId xmlns:a16="http://schemas.microsoft.com/office/drawing/2014/main" val="3826019759"/>
                    </a:ext>
                  </a:extLst>
                </a:gridCol>
                <a:gridCol w="372534">
                  <a:extLst>
                    <a:ext uri="{9D8B030D-6E8A-4147-A177-3AD203B41FA5}">
                      <a16:colId xmlns:a16="http://schemas.microsoft.com/office/drawing/2014/main" val="3091592244"/>
                    </a:ext>
                  </a:extLst>
                </a:gridCol>
                <a:gridCol w="1720426">
                  <a:extLst>
                    <a:ext uri="{9D8B030D-6E8A-4147-A177-3AD203B41FA5}">
                      <a16:colId xmlns:a16="http://schemas.microsoft.com/office/drawing/2014/main" val="1140632952"/>
                    </a:ext>
                  </a:extLst>
                </a:gridCol>
                <a:gridCol w="277707">
                  <a:extLst>
                    <a:ext uri="{9D8B030D-6E8A-4147-A177-3AD203B41FA5}">
                      <a16:colId xmlns:a16="http://schemas.microsoft.com/office/drawing/2014/main" val="2144126582"/>
                    </a:ext>
                  </a:extLst>
                </a:gridCol>
                <a:gridCol w="1842347">
                  <a:extLst>
                    <a:ext uri="{9D8B030D-6E8A-4147-A177-3AD203B41FA5}">
                      <a16:colId xmlns:a16="http://schemas.microsoft.com/office/drawing/2014/main" val="1926015698"/>
                    </a:ext>
                  </a:extLst>
                </a:gridCol>
                <a:gridCol w="139491">
                  <a:extLst>
                    <a:ext uri="{9D8B030D-6E8A-4147-A177-3AD203B41FA5}">
                      <a16:colId xmlns:a16="http://schemas.microsoft.com/office/drawing/2014/main" val="168397534"/>
                    </a:ext>
                  </a:extLst>
                </a:gridCol>
                <a:gridCol w="1513203">
                  <a:extLst>
                    <a:ext uri="{9D8B030D-6E8A-4147-A177-3AD203B41FA5}">
                      <a16:colId xmlns:a16="http://schemas.microsoft.com/office/drawing/2014/main" val="604999537"/>
                    </a:ext>
                  </a:extLst>
                </a:gridCol>
              </a:tblGrid>
              <a:tr h="153220">
                <a:tc gridSpan="10">
                  <a:txBody>
                    <a:bodyPr/>
                    <a:lstStyle/>
                    <a:p>
                      <a:pPr algn="ctr" fontAlgn="b"/>
                      <a:r>
                        <a:rPr lang="en-GB" sz="800" b="1" i="0" u="none" strike="noStrike">
                          <a:solidFill>
                            <a:srgbClr val="000000"/>
                          </a:solidFill>
                          <a:effectLst/>
                          <a:latin typeface="Arial" panose="020B0604020202020204" pitchFamily="34" charset="0"/>
                        </a:rPr>
                        <a:t>Job Family Group - HUMAN RESOURCES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5789543"/>
                  </a:ext>
                </a:extLst>
              </a:tr>
              <a:tr h="153220">
                <a:tc gridSpan="2">
                  <a:txBody>
                    <a:bodyPr/>
                    <a:lstStyle/>
                    <a:p>
                      <a:pPr algn="ctr" rtl="0" fontAlgn="ctr"/>
                      <a:r>
                        <a:rPr lang="en-US" sz="800" b="1" i="0" u="none" strike="noStrike">
                          <a:solidFill>
                            <a:srgbClr val="FFFFFF"/>
                          </a:solidFill>
                          <a:effectLst/>
                          <a:latin typeface="Arial" panose="020B0604020202020204" pitchFamily="34" charset="0"/>
                        </a:rPr>
                        <a:t>HR Generalist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HRBP</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Talent Acquisition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Development &amp; Learning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Comp&amp;Ben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2453249215"/>
                  </a:ext>
                </a:extLst>
              </a:tr>
              <a:tr h="136196">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653667743"/>
                  </a:ext>
                </a:extLst>
              </a:tr>
              <a:tr h="130522">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91537055"/>
                  </a:ext>
                </a:extLst>
              </a:tr>
              <a:tr h="130522">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7726243"/>
                  </a:ext>
                </a:extLst>
              </a:tr>
              <a:tr h="130522">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22281769"/>
                  </a:ext>
                </a:extLst>
              </a:tr>
              <a:tr h="130522">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25775781"/>
                  </a:ext>
                </a:extLst>
              </a:tr>
              <a:tr h="130522">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65621262"/>
                  </a:ext>
                </a:extLst>
              </a:tr>
              <a:tr h="130522">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2292409"/>
                  </a:ext>
                </a:extLst>
              </a:tr>
              <a:tr h="130522">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14651620"/>
                  </a:ext>
                </a:extLst>
              </a:tr>
              <a:tr h="130522">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05851011"/>
                  </a:ext>
                </a:extLst>
              </a:tr>
              <a:tr h="130522">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15587715"/>
                  </a:ext>
                </a:extLst>
              </a:tr>
              <a:tr h="130522">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57041417"/>
                  </a:ext>
                </a:extLst>
              </a:tr>
              <a:tr h="130522">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93623148"/>
                  </a:ext>
                </a:extLst>
              </a:tr>
              <a:tr h="130522">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11660979"/>
                  </a:ext>
                </a:extLst>
              </a:tr>
              <a:tr h="130522">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1503388"/>
                  </a:ext>
                </a:extLst>
              </a:tr>
              <a:tr h="130522">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24142622"/>
                  </a:ext>
                </a:extLst>
              </a:tr>
              <a:tr h="130522">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29565698"/>
                  </a:ext>
                </a:extLst>
              </a:tr>
              <a:tr h="130522">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016057493"/>
                  </a:ext>
                </a:extLst>
              </a:tr>
              <a:tr h="130522">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75120036"/>
                  </a:ext>
                </a:extLst>
              </a:tr>
              <a:tr h="130522">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527463875"/>
                  </a:ext>
                </a:extLst>
              </a:tr>
              <a:tr h="130522">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185880896"/>
                  </a:ext>
                </a:extLst>
              </a:tr>
              <a:tr h="130522">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31462703"/>
                  </a:ext>
                </a:extLst>
              </a:tr>
              <a:tr h="130522">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21832373"/>
                  </a:ext>
                </a:extLst>
              </a:tr>
              <a:tr h="130522">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Payroll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61660150"/>
                  </a:ext>
                </a:extLst>
              </a:tr>
            </a:tbl>
          </a:graphicData>
        </a:graphic>
      </p:graphicFrame>
    </p:spTree>
    <p:extLst>
      <p:ext uri="{BB962C8B-B14F-4D97-AF65-F5344CB8AC3E}">
        <p14:creationId xmlns:p14="http://schemas.microsoft.com/office/powerpoint/2010/main" val="3652181020"/>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General Management</a:t>
            </a:r>
            <a:endParaRPr lang="en-US" dirty="0"/>
          </a:p>
        </p:txBody>
      </p:sp>
      <p:graphicFrame>
        <p:nvGraphicFramePr>
          <p:cNvPr id="3" name="Table 2">
            <a:extLst>
              <a:ext uri="{FF2B5EF4-FFF2-40B4-BE49-F238E27FC236}">
                <a16:creationId xmlns:a16="http://schemas.microsoft.com/office/drawing/2014/main" id="{0D0F266D-08F0-4892-A1CC-090B78D954F9}"/>
              </a:ext>
            </a:extLst>
          </p:cNvPr>
          <p:cNvGraphicFramePr>
            <a:graphicFrameLocks noGrp="1"/>
          </p:cNvGraphicFramePr>
          <p:nvPr>
            <p:extLst>
              <p:ext uri="{D42A27DB-BD31-4B8C-83A1-F6EECF244321}">
                <p14:modId xmlns:p14="http://schemas.microsoft.com/office/powerpoint/2010/main" val="3632389359"/>
              </p:ext>
            </p:extLst>
          </p:nvPr>
        </p:nvGraphicFramePr>
        <p:xfrm>
          <a:off x="0" y="1257887"/>
          <a:ext cx="9144001" cy="3185414"/>
        </p:xfrm>
        <a:graphic>
          <a:graphicData uri="http://schemas.openxmlformats.org/drawingml/2006/table">
            <a:tbl>
              <a:tblPr/>
              <a:tblGrid>
                <a:gridCol w="208239">
                  <a:extLst>
                    <a:ext uri="{9D8B030D-6E8A-4147-A177-3AD203B41FA5}">
                      <a16:colId xmlns:a16="http://schemas.microsoft.com/office/drawing/2014/main" val="3732469395"/>
                    </a:ext>
                  </a:extLst>
                </a:gridCol>
                <a:gridCol w="1844081">
                  <a:extLst>
                    <a:ext uri="{9D8B030D-6E8A-4147-A177-3AD203B41FA5}">
                      <a16:colId xmlns:a16="http://schemas.microsoft.com/office/drawing/2014/main" val="2627070434"/>
                    </a:ext>
                  </a:extLst>
                </a:gridCol>
                <a:gridCol w="250613">
                  <a:extLst>
                    <a:ext uri="{9D8B030D-6E8A-4147-A177-3AD203B41FA5}">
                      <a16:colId xmlns:a16="http://schemas.microsoft.com/office/drawing/2014/main" val="1749148854"/>
                    </a:ext>
                  </a:extLst>
                </a:gridCol>
                <a:gridCol w="1524035">
                  <a:extLst>
                    <a:ext uri="{9D8B030D-6E8A-4147-A177-3AD203B41FA5}">
                      <a16:colId xmlns:a16="http://schemas.microsoft.com/office/drawing/2014/main" val="2474208541"/>
                    </a:ext>
                  </a:extLst>
                </a:gridCol>
                <a:gridCol w="208239">
                  <a:extLst>
                    <a:ext uri="{9D8B030D-6E8A-4147-A177-3AD203B41FA5}">
                      <a16:colId xmlns:a16="http://schemas.microsoft.com/office/drawing/2014/main" val="63809612"/>
                    </a:ext>
                  </a:extLst>
                </a:gridCol>
                <a:gridCol w="1485060">
                  <a:extLst>
                    <a:ext uri="{9D8B030D-6E8A-4147-A177-3AD203B41FA5}">
                      <a16:colId xmlns:a16="http://schemas.microsoft.com/office/drawing/2014/main" val="4003898850"/>
                    </a:ext>
                  </a:extLst>
                </a:gridCol>
                <a:gridCol w="203200">
                  <a:extLst>
                    <a:ext uri="{9D8B030D-6E8A-4147-A177-3AD203B41FA5}">
                      <a16:colId xmlns:a16="http://schemas.microsoft.com/office/drawing/2014/main" val="2133047504"/>
                    </a:ext>
                  </a:extLst>
                </a:gridCol>
                <a:gridCol w="1699092">
                  <a:extLst>
                    <a:ext uri="{9D8B030D-6E8A-4147-A177-3AD203B41FA5}">
                      <a16:colId xmlns:a16="http://schemas.microsoft.com/office/drawing/2014/main" val="2116335759"/>
                    </a:ext>
                  </a:extLst>
                </a:gridCol>
                <a:gridCol w="208239">
                  <a:extLst>
                    <a:ext uri="{9D8B030D-6E8A-4147-A177-3AD203B41FA5}">
                      <a16:colId xmlns:a16="http://schemas.microsoft.com/office/drawing/2014/main" val="4030586564"/>
                    </a:ext>
                  </a:extLst>
                </a:gridCol>
                <a:gridCol w="1513203">
                  <a:extLst>
                    <a:ext uri="{9D8B030D-6E8A-4147-A177-3AD203B41FA5}">
                      <a16:colId xmlns:a16="http://schemas.microsoft.com/office/drawing/2014/main" val="2857655709"/>
                    </a:ext>
                  </a:extLst>
                </a:gridCol>
              </a:tblGrid>
              <a:tr h="147270">
                <a:tc gridSpan="10">
                  <a:txBody>
                    <a:bodyPr/>
                    <a:lstStyle/>
                    <a:p>
                      <a:pPr algn="ctr" fontAlgn="b"/>
                      <a:r>
                        <a:rPr lang="en-GB" sz="700" b="1" i="0" u="none" strike="noStrike">
                          <a:solidFill>
                            <a:srgbClr val="000000"/>
                          </a:solidFill>
                          <a:effectLst/>
                          <a:latin typeface="Arial" panose="020B0604020202020204" pitchFamily="34" charset="0"/>
                        </a:rPr>
                        <a:t>Job Family Group - GENERAL MANAGEMENT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440017"/>
                  </a:ext>
                </a:extLst>
              </a:tr>
              <a:tr h="147270">
                <a:tc gridSpan="2">
                  <a:txBody>
                    <a:bodyPr/>
                    <a:lstStyle/>
                    <a:p>
                      <a:pPr algn="ctr" rtl="0" fontAlgn="ctr"/>
                      <a:r>
                        <a:rPr lang="en-US" sz="700" b="1" i="0" u="none" strike="noStrike">
                          <a:solidFill>
                            <a:srgbClr val="FFFFFF"/>
                          </a:solidFill>
                          <a:effectLst/>
                          <a:latin typeface="Arial" panose="020B0604020202020204" pitchFamily="34" charset="0"/>
                        </a:rPr>
                        <a:t>Organizational Management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Business Development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EHS &amp; Sustainability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Corporate Communication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General Administration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269094761"/>
                  </a:ext>
                </a:extLst>
              </a:tr>
              <a:tr h="130908">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60280727"/>
                  </a:ext>
                </a:extLst>
              </a:tr>
              <a:tr h="125453">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11458539"/>
                  </a:ext>
                </a:extLst>
              </a:tr>
              <a:tr h="125453">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66544950"/>
                  </a:ext>
                </a:extLst>
              </a:tr>
              <a:tr h="125453">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75327473"/>
                  </a:ext>
                </a:extLst>
              </a:tr>
              <a:tr h="125453">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92836002"/>
                  </a:ext>
                </a:extLst>
              </a:tr>
              <a:tr h="125453">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dirty="0">
                          <a:solidFill>
                            <a:srgbClr val="000000"/>
                          </a:solidFill>
                          <a:effectLst/>
                          <a:latin typeface="Arial" panose="020B0604020202020204" pitchFamily="34" charset="0"/>
                        </a:rPr>
                        <a:t>Senior</a:t>
                      </a:r>
                      <a:r>
                        <a:rPr lang="en-US" sz="600" b="0" i="0" u="none" strike="noStrike" dirty="0">
                          <a:solidFill>
                            <a:srgbClr val="000000"/>
                          </a:solidFill>
                          <a:effectLst/>
                          <a:latin typeface="Arial" panose="020B0604020202020204" pitchFamily="34" charset="0"/>
                        </a:rPr>
                        <a:t> </a:t>
                      </a:r>
                      <a:r>
                        <a:rPr lang="en-US" sz="600" b="1" i="0" u="none" strike="noStrike" dirty="0">
                          <a:solidFill>
                            <a:srgbClr val="000000"/>
                          </a:solidFill>
                          <a:effectLst/>
                          <a:latin typeface="Arial" panose="020B0604020202020204" pitchFamily="34" charset="0"/>
                        </a:rPr>
                        <a:t>Manager </a:t>
                      </a:r>
                      <a:r>
                        <a:rPr lang="en-US" sz="600" b="0" i="0" u="none" strike="noStrike" dirty="0">
                          <a:solidFill>
                            <a:srgbClr val="000000"/>
                          </a:solidFill>
                          <a:effectLst/>
                          <a:latin typeface="Arial" panose="020B0604020202020204" pitchFamily="34" charset="0"/>
                        </a:rPr>
                        <a:t>General Administration</a:t>
                      </a:r>
                      <a:endParaRPr lang="en-US" sz="6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25528252"/>
                  </a:ext>
                </a:extLst>
              </a:tr>
              <a:tr h="125453">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595815534"/>
                  </a:ext>
                </a:extLst>
              </a:tr>
              <a:tr h="125453">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14779315"/>
                  </a:ext>
                </a:extLst>
              </a:tr>
              <a:tr h="125453">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Developmentt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77484457"/>
                  </a:ext>
                </a:extLst>
              </a:tr>
              <a:tr h="125453">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17121180"/>
                  </a:ext>
                </a:extLst>
              </a:tr>
              <a:tr h="125453">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65794366"/>
                  </a:ext>
                </a:extLst>
              </a:tr>
              <a:tr h="125453">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43644065"/>
                  </a:ext>
                </a:extLst>
              </a:tr>
              <a:tr h="125453">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84224162"/>
                  </a:ext>
                </a:extLst>
              </a:tr>
              <a:tr h="125453">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090857200"/>
                  </a:ext>
                </a:extLst>
              </a:tr>
              <a:tr h="125453">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Business Development </a:t>
                      </a:r>
                      <a:r>
                        <a:rPr lang="en-US" sz="600" b="1" i="0" u="none" strike="noStrike" dirty="0">
                          <a:solidFill>
                            <a:srgbClr val="000000"/>
                          </a:solidFill>
                          <a:effectLst/>
                          <a:latin typeface="Arial" panose="020B0604020202020204" pitchFamily="34" charset="0"/>
                        </a:rPr>
                        <a:t>Lead</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56436075"/>
                  </a:ext>
                </a:extLst>
              </a:tr>
              <a:tr h="125453">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dirty="0">
                          <a:solidFill>
                            <a:srgbClr val="000000"/>
                          </a:solidFill>
                          <a:effectLst/>
                          <a:latin typeface="Arial" panose="020B0604020202020204" pitchFamily="34" charset="0"/>
                        </a:rPr>
                        <a:t>General Administration </a:t>
                      </a:r>
                      <a:r>
                        <a:rPr lang="en-US" sz="600" b="1" i="0" u="none" strike="noStrike" dirty="0">
                          <a:solidFill>
                            <a:srgbClr val="000000"/>
                          </a:solidFill>
                          <a:effectLst/>
                          <a:latin typeface="Arial" panose="020B0604020202020204" pitchFamily="34" charset="0"/>
                        </a:rPr>
                        <a:t>Senior Coordinator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49020552"/>
                  </a:ext>
                </a:extLst>
              </a:tr>
              <a:tr h="125453">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99228126"/>
                  </a:ext>
                </a:extLst>
              </a:tr>
              <a:tr h="125453">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1075907"/>
                  </a:ext>
                </a:extLst>
              </a:tr>
              <a:tr h="125453">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44705119"/>
                  </a:ext>
                </a:extLst>
              </a:tr>
              <a:tr h="125453">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831768231"/>
                  </a:ext>
                </a:extLst>
              </a:tr>
              <a:tr h="125453">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092742768"/>
                  </a:ext>
                </a:extLst>
              </a:tr>
              <a:tr h="125453">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3780332"/>
                  </a:ext>
                </a:extLst>
              </a:tr>
              <a:tr h="125453">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General Administration </a:t>
                      </a:r>
                      <a:r>
                        <a:rPr lang="en-US" sz="600" b="1" i="0" u="none" strike="noStrike" dirty="0">
                          <a:solidFill>
                            <a:srgbClr val="000000"/>
                          </a:solidFill>
                          <a:effectLst/>
                          <a:latin typeface="Arial" panose="020B0604020202020204" pitchFamily="34" charset="0"/>
                        </a:rPr>
                        <a:t>Manual</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3878309116"/>
                  </a:ext>
                </a:extLst>
              </a:tr>
            </a:tbl>
          </a:graphicData>
        </a:graphic>
      </p:graphicFrame>
    </p:spTree>
    <p:extLst>
      <p:ext uri="{BB962C8B-B14F-4D97-AF65-F5344CB8AC3E}">
        <p14:creationId xmlns:p14="http://schemas.microsoft.com/office/powerpoint/2010/main" val="2145348783"/>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a:t>MAPPING</a:t>
            </a:r>
            <a:endParaRPr lang="en-US"/>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t>The Mapping Grid and Logic</a:t>
            </a:r>
          </a:p>
        </p:txBody>
      </p:sp>
    </p:spTree>
    <p:extLst>
      <p:ext uri="{BB962C8B-B14F-4D97-AF65-F5344CB8AC3E}">
        <p14:creationId xmlns:p14="http://schemas.microsoft.com/office/powerpoint/2010/main" val="1406049993"/>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97E417-CE2B-436F-B541-70C53B1A38E0}"/>
              </a:ext>
            </a:extLst>
          </p:cNvPr>
          <p:cNvPicPr>
            <a:picLocks noChangeAspect="1"/>
          </p:cNvPicPr>
          <p:nvPr/>
        </p:nvPicPr>
        <p:blipFill>
          <a:blip r:embed="rId3"/>
          <a:stretch>
            <a:fillRect/>
          </a:stretch>
        </p:blipFill>
        <p:spPr>
          <a:xfrm>
            <a:off x="58782" y="0"/>
            <a:ext cx="587830" cy="331144"/>
          </a:xfrm>
          <a:prstGeom prst="rect">
            <a:avLst/>
          </a:prstGeom>
        </p:spPr>
      </p:pic>
      <p:sp>
        <p:nvSpPr>
          <p:cNvPr id="93" name="Title 1">
            <a:extLst>
              <a:ext uri="{FF2B5EF4-FFF2-40B4-BE49-F238E27FC236}">
                <a16:creationId xmlns:a16="http://schemas.microsoft.com/office/drawing/2014/main" id="{CBAC1CAF-4833-4EA3-BBC6-7AC9C5177426}"/>
              </a:ext>
            </a:extLst>
          </p:cNvPr>
          <p:cNvSpPr txBox="1">
            <a:spLocks/>
          </p:cNvSpPr>
          <p:nvPr/>
        </p:nvSpPr>
        <p:spPr>
          <a:xfrm>
            <a:off x="788992" y="72498"/>
            <a:ext cx="7120567" cy="248945"/>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a:tabLst>
                <a:tab pos="685800" algn="l"/>
              </a:tabLst>
            </a:pPr>
            <a:r>
              <a:rPr lang="sv-SE" sz="2000"/>
              <a:t>Grid</a:t>
            </a:r>
            <a:endParaRPr lang="en-US" sz="2000"/>
          </a:p>
        </p:txBody>
      </p:sp>
      <p:graphicFrame>
        <p:nvGraphicFramePr>
          <p:cNvPr id="2" name="Table 2">
            <a:extLst>
              <a:ext uri="{FF2B5EF4-FFF2-40B4-BE49-F238E27FC236}">
                <a16:creationId xmlns:a16="http://schemas.microsoft.com/office/drawing/2014/main" id="{1E560148-3201-440F-8D55-ED16E4521FE1}"/>
              </a:ext>
            </a:extLst>
          </p:cNvPr>
          <p:cNvGraphicFramePr>
            <a:graphicFrameLocks noGrp="1"/>
          </p:cNvGraphicFramePr>
          <p:nvPr>
            <p:extLst>
              <p:ext uri="{D42A27DB-BD31-4B8C-83A1-F6EECF244321}">
                <p14:modId xmlns:p14="http://schemas.microsoft.com/office/powerpoint/2010/main" val="1783178781"/>
              </p:ext>
            </p:extLst>
          </p:nvPr>
        </p:nvGraphicFramePr>
        <p:xfrm>
          <a:off x="58782" y="341365"/>
          <a:ext cx="2258157" cy="4785360"/>
        </p:xfrm>
        <a:graphic>
          <a:graphicData uri="http://schemas.openxmlformats.org/drawingml/2006/table">
            <a:tbl>
              <a:tblPr firstRow="1" bandRow="1">
                <a:tableStyleId>{21E4AEA4-8DFA-4A89-87EB-49C32662AFE0}</a:tableStyleId>
              </a:tblPr>
              <a:tblGrid>
                <a:gridCol w="429198">
                  <a:extLst>
                    <a:ext uri="{9D8B030D-6E8A-4147-A177-3AD203B41FA5}">
                      <a16:colId xmlns:a16="http://schemas.microsoft.com/office/drawing/2014/main" val="1742361476"/>
                    </a:ext>
                  </a:extLst>
                </a:gridCol>
                <a:gridCol w="429198">
                  <a:extLst>
                    <a:ext uri="{9D8B030D-6E8A-4147-A177-3AD203B41FA5}">
                      <a16:colId xmlns:a16="http://schemas.microsoft.com/office/drawing/2014/main" val="4134815239"/>
                    </a:ext>
                  </a:extLst>
                </a:gridCol>
                <a:gridCol w="1399761">
                  <a:extLst>
                    <a:ext uri="{9D8B030D-6E8A-4147-A177-3AD203B41FA5}">
                      <a16:colId xmlns:a16="http://schemas.microsoft.com/office/drawing/2014/main" val="1191122945"/>
                    </a:ext>
                  </a:extLst>
                </a:gridCol>
              </a:tblGrid>
              <a:tr h="217480">
                <a:tc gridSpan="3">
                  <a:txBody>
                    <a:bodyPr/>
                    <a:lstStyle/>
                    <a:p>
                      <a:pPr algn="ctr"/>
                      <a:r>
                        <a:rPr lang="sv-SE" sz="900" dirty="0"/>
                        <a:t>Job </a:t>
                      </a:r>
                      <a:r>
                        <a:rPr lang="sv-SE" sz="900" dirty="0" err="1"/>
                        <a:t>Family</a:t>
                      </a:r>
                      <a:r>
                        <a:rPr lang="sv-SE" sz="900" dirty="0"/>
                        <a:t> ___</a:t>
                      </a:r>
                      <a:endParaRPr lang="en-US" sz="900" dirty="0"/>
                    </a:p>
                  </a:txBody>
                  <a:tcPr/>
                </a:tc>
                <a:tc hMerge="1">
                  <a:txBody>
                    <a:bodyPr/>
                    <a:lstStyle/>
                    <a:p>
                      <a:endParaRPr lang="en-US"/>
                    </a:p>
                  </a:txBody>
                  <a:tcPr/>
                </a:tc>
                <a:tc hMerge="1">
                  <a:txBody>
                    <a:bodyPr/>
                    <a:lstStyle/>
                    <a:p>
                      <a:endParaRPr lang="en-US" sz="800"/>
                    </a:p>
                  </a:txBody>
                  <a:tcPr/>
                </a:tc>
                <a:extLst>
                  <a:ext uri="{0D108BD9-81ED-4DB2-BD59-A6C34878D82A}">
                    <a16:rowId xmlns:a16="http://schemas.microsoft.com/office/drawing/2014/main" val="3747834222"/>
                  </a:ext>
                </a:extLst>
              </a:tr>
              <a:tr h="188482">
                <a:tc>
                  <a:txBody>
                    <a:bodyPr/>
                    <a:lstStyle/>
                    <a:p>
                      <a:pPr algn="ctr" fontAlgn="ctr"/>
                      <a:r>
                        <a:rPr lang="en-US" sz="800" b="0" i="0" u="none" strike="noStrike" dirty="0">
                          <a:solidFill>
                            <a:srgbClr val="000000"/>
                          </a:solidFill>
                          <a:effectLst/>
                          <a:latin typeface="+mn-lt"/>
                        </a:rPr>
                        <a:t>12</a:t>
                      </a:r>
                    </a:p>
                  </a:txBody>
                  <a:tcPr marL="0" marR="0" marT="0" marB="0" anchor="ctr"/>
                </a:tc>
                <a:tc>
                  <a:txBody>
                    <a:bodyPr/>
                    <a:lstStyle/>
                    <a:p>
                      <a:pPr algn="ctr" rtl="0" fontAlgn="ctr"/>
                      <a:r>
                        <a:rPr lang="en-US" sz="800" b="1" i="0" u="none" strike="noStrike" dirty="0">
                          <a:solidFill>
                            <a:srgbClr val="000000"/>
                          </a:solidFill>
                          <a:effectLst/>
                          <a:latin typeface="+mn-lt"/>
                        </a:rPr>
                        <a:t>E3</a:t>
                      </a:r>
                    </a:p>
                  </a:txBody>
                  <a:tcPr marL="0" marR="0" marT="0" marB="0" anchor="ctr"/>
                </a:tc>
                <a:tc>
                  <a:txBody>
                    <a:bodyPr/>
                    <a:lstStyle/>
                    <a:p>
                      <a:r>
                        <a:rPr lang="sv-SE" sz="700" b="1" dirty="0">
                          <a:latin typeface="+mn-lt"/>
                        </a:rPr>
                        <a:t>SVP</a:t>
                      </a:r>
                      <a:r>
                        <a:rPr lang="sv-SE" sz="700" dirty="0">
                          <a:latin typeface="+mn-lt"/>
                        </a:rPr>
                        <a:t> ___</a:t>
                      </a:r>
                      <a:endParaRPr lang="en-US" sz="700" dirty="0">
                        <a:latin typeface="+mn-lt"/>
                      </a:endParaRPr>
                    </a:p>
                  </a:txBody>
                  <a:tcPr/>
                </a:tc>
                <a:extLst>
                  <a:ext uri="{0D108BD9-81ED-4DB2-BD59-A6C34878D82A}">
                    <a16:rowId xmlns:a16="http://schemas.microsoft.com/office/drawing/2014/main" val="3915599769"/>
                  </a:ext>
                </a:extLst>
              </a:tr>
              <a:tr h="188482">
                <a:tc>
                  <a:txBody>
                    <a:bodyPr/>
                    <a:lstStyle/>
                    <a:p>
                      <a:pPr algn="ctr" fontAlgn="ctr"/>
                      <a:r>
                        <a:rPr lang="en-US" sz="800" b="0" i="0" u="none" strike="noStrike" dirty="0">
                          <a:solidFill>
                            <a:srgbClr val="000000"/>
                          </a:solidFill>
                          <a:effectLst/>
                          <a:latin typeface="+mn-lt"/>
                        </a:rPr>
                        <a:t>11</a:t>
                      </a:r>
                    </a:p>
                  </a:txBody>
                  <a:tcPr marL="0" marR="0" marT="0" marB="0" anchor="ctr"/>
                </a:tc>
                <a:tc>
                  <a:txBody>
                    <a:bodyPr/>
                    <a:lstStyle/>
                    <a:p>
                      <a:pPr algn="ctr" rtl="0" fontAlgn="ctr"/>
                      <a:r>
                        <a:rPr lang="en-US" sz="800" b="1" i="0" u="none" strike="noStrike" dirty="0">
                          <a:solidFill>
                            <a:srgbClr val="000000"/>
                          </a:solidFill>
                          <a:effectLst/>
                          <a:latin typeface="+mn-lt"/>
                        </a:rPr>
                        <a:t>E2</a:t>
                      </a:r>
                    </a:p>
                  </a:txBody>
                  <a:tcPr marL="0" marR="0" marT="0" marB="0" anchor="ctr"/>
                </a:tc>
                <a:tc>
                  <a:txBody>
                    <a:bodyPr/>
                    <a:lstStyle/>
                    <a:p>
                      <a:r>
                        <a:rPr lang="sv-SE" sz="700" b="1" dirty="0">
                          <a:latin typeface="+mn-lt"/>
                        </a:rPr>
                        <a:t>VP-II</a:t>
                      </a:r>
                      <a:r>
                        <a:rPr lang="sv-SE" sz="700" dirty="0">
                          <a:latin typeface="+mn-lt"/>
                        </a:rPr>
                        <a:t>  ___</a:t>
                      </a:r>
                      <a:endParaRPr lang="en-US" sz="700" dirty="0">
                        <a:latin typeface="+mn-lt"/>
                      </a:endParaRPr>
                    </a:p>
                  </a:txBody>
                  <a:tcPr/>
                </a:tc>
                <a:extLst>
                  <a:ext uri="{0D108BD9-81ED-4DB2-BD59-A6C34878D82A}">
                    <a16:rowId xmlns:a16="http://schemas.microsoft.com/office/drawing/2014/main" val="3287622334"/>
                  </a:ext>
                </a:extLst>
              </a:tr>
              <a:tr h="188482">
                <a:tc>
                  <a:txBody>
                    <a:bodyPr/>
                    <a:lstStyle/>
                    <a:p>
                      <a:pPr algn="ctr" fontAlgn="ctr"/>
                      <a:r>
                        <a:rPr lang="en-US" sz="800" b="0" i="0" u="none" strike="noStrike">
                          <a:solidFill>
                            <a:srgbClr val="006699"/>
                          </a:solidFill>
                          <a:effectLst/>
                          <a:latin typeface="+mn-lt"/>
                        </a:rPr>
                        <a:t>10</a:t>
                      </a:r>
                    </a:p>
                  </a:txBody>
                  <a:tcPr marL="0" marR="0" marT="0" marB="0" anchor="ctr"/>
                </a:tc>
                <a:tc>
                  <a:txBody>
                    <a:bodyPr/>
                    <a:lstStyle/>
                    <a:p>
                      <a:pPr algn="ctr" rtl="0" fontAlgn="ctr"/>
                      <a:r>
                        <a:rPr lang="en-US" sz="800" b="1" i="0" u="none" strike="noStrike" dirty="0">
                          <a:solidFill>
                            <a:srgbClr val="006699"/>
                          </a:solidFill>
                          <a:effectLst/>
                          <a:latin typeface="+mn-lt"/>
                        </a:rPr>
                        <a:t>E1</a:t>
                      </a:r>
                    </a:p>
                  </a:txBody>
                  <a:tcPr marL="0" marR="0" marT="0" marB="0" anchor="ctr"/>
                </a:tc>
                <a:tc>
                  <a:txBody>
                    <a:bodyPr/>
                    <a:lstStyle/>
                    <a:p>
                      <a:r>
                        <a:rPr lang="sv-SE" sz="700" b="1" dirty="0">
                          <a:latin typeface="+mn-lt"/>
                        </a:rPr>
                        <a:t>VP-I</a:t>
                      </a:r>
                      <a:r>
                        <a:rPr lang="sv-SE" sz="700" dirty="0">
                          <a:latin typeface="+mn-lt"/>
                        </a:rPr>
                        <a:t>  ___</a:t>
                      </a:r>
                      <a:endParaRPr lang="en-US" sz="700" dirty="0">
                        <a:latin typeface="+mn-lt"/>
                      </a:endParaRPr>
                    </a:p>
                  </a:txBody>
                  <a:tcPr/>
                </a:tc>
                <a:extLst>
                  <a:ext uri="{0D108BD9-81ED-4DB2-BD59-A6C34878D82A}">
                    <a16:rowId xmlns:a16="http://schemas.microsoft.com/office/drawing/2014/main" val="1196388096"/>
                  </a:ext>
                </a:extLst>
              </a:tr>
              <a:tr h="188482">
                <a:tc>
                  <a:txBody>
                    <a:bodyPr/>
                    <a:lstStyle/>
                    <a:p>
                      <a:pPr algn="ctr" fontAlgn="ctr"/>
                      <a:r>
                        <a:rPr lang="en-US" sz="800" b="0" i="0" u="none" strike="noStrike">
                          <a:solidFill>
                            <a:srgbClr val="006699"/>
                          </a:solidFill>
                          <a:effectLst/>
                          <a:latin typeface="+mn-lt"/>
                        </a:rPr>
                        <a:t>10</a:t>
                      </a:r>
                    </a:p>
                  </a:txBody>
                  <a:tcPr marL="0" marR="0" marT="0" marB="0" anchor="ctr"/>
                </a:tc>
                <a:tc>
                  <a:txBody>
                    <a:bodyPr/>
                    <a:lstStyle/>
                    <a:p>
                      <a:pPr algn="ctr" rtl="0" fontAlgn="ctr"/>
                      <a:r>
                        <a:rPr lang="en-US" sz="800" b="1" i="0" u="none" strike="noStrike">
                          <a:solidFill>
                            <a:srgbClr val="006699"/>
                          </a:solidFill>
                          <a:effectLst/>
                          <a:latin typeface="+mn-lt"/>
                        </a:rPr>
                        <a:t>M5</a:t>
                      </a:r>
                    </a:p>
                  </a:txBody>
                  <a:tcPr marL="0" marR="0" marT="0" marB="0" anchor="ctr"/>
                </a:tc>
                <a:tc>
                  <a:txBody>
                    <a:bodyPr/>
                    <a:lstStyle/>
                    <a:p>
                      <a:r>
                        <a:rPr lang="sv-SE" sz="700" b="1" dirty="0">
                          <a:latin typeface="+mn-lt"/>
                        </a:rPr>
                        <a:t>Director</a:t>
                      </a:r>
                      <a:r>
                        <a:rPr lang="en-SE" sz="700" b="1" dirty="0">
                          <a:latin typeface="+mn-lt"/>
                        </a:rPr>
                        <a:t>-II</a:t>
                      </a:r>
                      <a:r>
                        <a:rPr lang="sv-SE" sz="700" b="1" dirty="0">
                          <a:latin typeface="+mn-lt"/>
                        </a:rPr>
                        <a:t> </a:t>
                      </a:r>
                      <a:r>
                        <a:rPr lang="sv-SE" sz="700" dirty="0">
                          <a:latin typeface="+mn-lt"/>
                        </a:rPr>
                        <a:t> ___</a:t>
                      </a:r>
                      <a:endParaRPr lang="en-US" sz="700" dirty="0">
                        <a:latin typeface="+mn-lt"/>
                      </a:endParaRPr>
                    </a:p>
                  </a:txBody>
                  <a:tcPr/>
                </a:tc>
                <a:extLst>
                  <a:ext uri="{0D108BD9-81ED-4DB2-BD59-A6C34878D82A}">
                    <a16:rowId xmlns:a16="http://schemas.microsoft.com/office/drawing/2014/main" val="2321688421"/>
                  </a:ext>
                </a:extLst>
              </a:tr>
              <a:tr h="188482">
                <a:tc>
                  <a:txBody>
                    <a:bodyPr/>
                    <a:lstStyle/>
                    <a:p>
                      <a:pPr algn="ctr" fontAlgn="ctr"/>
                      <a:r>
                        <a:rPr lang="en-US" sz="800" b="0" i="0" u="none" strike="noStrike">
                          <a:solidFill>
                            <a:srgbClr val="F2F2F2"/>
                          </a:solidFill>
                          <a:effectLst/>
                          <a:latin typeface="+mn-lt"/>
                        </a:rPr>
                        <a:t>9</a:t>
                      </a:r>
                    </a:p>
                  </a:txBody>
                  <a:tcPr marL="0" marR="0" marT="0" marB="0" anchor="ctr"/>
                </a:tc>
                <a:tc>
                  <a:txBody>
                    <a:bodyPr/>
                    <a:lstStyle/>
                    <a:p>
                      <a:pPr algn="ctr" rtl="0" fontAlgn="ctr"/>
                      <a:r>
                        <a:rPr lang="en-US" sz="800" b="1" i="0" u="none" strike="noStrike" dirty="0">
                          <a:solidFill>
                            <a:srgbClr val="FFFFFF"/>
                          </a:solidFill>
                          <a:effectLst/>
                          <a:latin typeface="+mn-lt"/>
                        </a:rPr>
                        <a:t>M4</a:t>
                      </a:r>
                    </a:p>
                  </a:txBody>
                  <a:tcPr marL="0" marR="0" marT="0" marB="0" anchor="ctr"/>
                </a:tc>
                <a:tc>
                  <a:txBody>
                    <a:bodyPr/>
                    <a:lstStyle/>
                    <a:p>
                      <a:r>
                        <a:rPr lang="sv-SE" sz="700" b="1" dirty="0">
                          <a:latin typeface="+mn-lt"/>
                        </a:rPr>
                        <a:t>Director</a:t>
                      </a:r>
                      <a:r>
                        <a:rPr lang="en-SE" sz="700" b="1" dirty="0">
                          <a:latin typeface="+mn-lt"/>
                        </a:rPr>
                        <a:t>-I</a:t>
                      </a:r>
                      <a:r>
                        <a:rPr lang="sv-SE" sz="700" dirty="0">
                          <a:latin typeface="+mn-lt"/>
                        </a:rPr>
                        <a:t> ___</a:t>
                      </a:r>
                      <a:endParaRPr lang="en-US" sz="700" dirty="0">
                        <a:solidFill>
                          <a:srgbClr val="00B0F0"/>
                        </a:solidFill>
                        <a:latin typeface="+mn-lt"/>
                      </a:endParaRPr>
                    </a:p>
                  </a:txBody>
                  <a:tcPr/>
                </a:tc>
                <a:extLst>
                  <a:ext uri="{0D108BD9-81ED-4DB2-BD59-A6C34878D82A}">
                    <a16:rowId xmlns:a16="http://schemas.microsoft.com/office/drawing/2014/main" val="3205481607"/>
                  </a:ext>
                </a:extLst>
              </a:tr>
              <a:tr h="188482">
                <a:tc>
                  <a:txBody>
                    <a:bodyPr/>
                    <a:lstStyle/>
                    <a:p>
                      <a:pPr algn="ctr" fontAlgn="ctr"/>
                      <a:r>
                        <a:rPr lang="en-US" sz="800" b="0" i="0" u="none" strike="noStrike">
                          <a:solidFill>
                            <a:srgbClr val="C00000"/>
                          </a:solidFill>
                          <a:effectLst/>
                          <a:latin typeface="+mn-lt"/>
                        </a:rPr>
                        <a:t>8</a:t>
                      </a:r>
                    </a:p>
                  </a:txBody>
                  <a:tcPr marL="0" marR="0" marT="0" marB="0" anchor="ctr"/>
                </a:tc>
                <a:tc>
                  <a:txBody>
                    <a:bodyPr/>
                    <a:lstStyle/>
                    <a:p>
                      <a:pPr algn="ctr" rtl="0" fontAlgn="ctr"/>
                      <a:r>
                        <a:rPr lang="en-US" sz="800" b="1" i="0" u="none" strike="noStrike" dirty="0">
                          <a:solidFill>
                            <a:srgbClr val="C00000"/>
                          </a:solidFill>
                          <a:effectLst/>
                          <a:latin typeface="+mn-lt"/>
                        </a:rPr>
                        <a:t>M3</a:t>
                      </a:r>
                    </a:p>
                  </a:txBody>
                  <a:tcPr marL="0" marR="0" marT="0" marB="0" anchor="ctr"/>
                </a:tc>
                <a:tc>
                  <a:txBody>
                    <a:bodyPr/>
                    <a:lstStyle/>
                    <a:p>
                      <a:r>
                        <a:rPr lang="sv-SE" sz="700" b="1" dirty="0">
                          <a:latin typeface="+mn-lt"/>
                        </a:rPr>
                        <a:t>Senior</a:t>
                      </a:r>
                      <a:r>
                        <a:rPr lang="sv-SE" sz="700" dirty="0">
                          <a:latin typeface="+mn-lt"/>
                        </a:rPr>
                        <a:t> </a:t>
                      </a:r>
                      <a:r>
                        <a:rPr lang="sv-SE" sz="700" b="1" dirty="0">
                          <a:latin typeface="+mn-lt"/>
                        </a:rPr>
                        <a:t>Manager</a:t>
                      </a:r>
                      <a:r>
                        <a:rPr lang="sv-SE" sz="700" dirty="0">
                          <a:latin typeface="+mn-lt"/>
                        </a:rPr>
                        <a:t> ___</a:t>
                      </a:r>
                      <a:endParaRPr lang="en-US" sz="700" dirty="0">
                        <a:solidFill>
                          <a:srgbClr val="00B0F0"/>
                        </a:solidFill>
                        <a:latin typeface="+mn-lt"/>
                      </a:endParaRPr>
                    </a:p>
                  </a:txBody>
                  <a:tcPr/>
                </a:tc>
                <a:extLst>
                  <a:ext uri="{0D108BD9-81ED-4DB2-BD59-A6C34878D82A}">
                    <a16:rowId xmlns:a16="http://schemas.microsoft.com/office/drawing/2014/main" val="2693320342"/>
                  </a:ext>
                </a:extLst>
              </a:tr>
              <a:tr h="188482">
                <a:tc>
                  <a:txBody>
                    <a:bodyPr/>
                    <a:lstStyle/>
                    <a:p>
                      <a:pPr algn="ctr" fontAlgn="ctr"/>
                      <a:r>
                        <a:rPr lang="en-US" sz="800" b="0" i="0" u="none" strike="noStrike">
                          <a:solidFill>
                            <a:srgbClr val="00B050"/>
                          </a:solidFill>
                          <a:effectLst/>
                          <a:latin typeface="+mn-lt"/>
                        </a:rPr>
                        <a:t>7</a:t>
                      </a:r>
                    </a:p>
                  </a:txBody>
                  <a:tcPr marL="0" marR="0" marT="0" marB="0" anchor="ctr"/>
                </a:tc>
                <a:tc>
                  <a:txBody>
                    <a:bodyPr/>
                    <a:lstStyle/>
                    <a:p>
                      <a:pPr algn="ctr" rtl="0" fontAlgn="ctr"/>
                      <a:r>
                        <a:rPr lang="en-US" sz="800" b="1" i="0" u="none" strike="noStrike">
                          <a:solidFill>
                            <a:srgbClr val="00B050"/>
                          </a:solidFill>
                          <a:effectLst/>
                          <a:latin typeface="+mn-lt"/>
                        </a:rPr>
                        <a:t>M2</a:t>
                      </a:r>
                    </a:p>
                  </a:txBody>
                  <a:tcPr marL="0" marR="0" marT="0" marB="0" anchor="ctr"/>
                </a:tc>
                <a:tc>
                  <a:txBody>
                    <a:bodyPr/>
                    <a:lstStyle/>
                    <a:p>
                      <a:r>
                        <a:rPr lang="sv-SE" sz="700" b="1" dirty="0">
                          <a:latin typeface="+mn-lt"/>
                        </a:rPr>
                        <a:t>Manager</a:t>
                      </a:r>
                      <a:r>
                        <a:rPr lang="sv-SE" sz="700" dirty="0">
                          <a:latin typeface="+mn-lt"/>
                        </a:rPr>
                        <a:t> ___</a:t>
                      </a:r>
                      <a:endParaRPr lang="en-US" sz="700" dirty="0">
                        <a:latin typeface="+mn-lt"/>
                      </a:endParaRPr>
                    </a:p>
                  </a:txBody>
                  <a:tcPr/>
                </a:tc>
                <a:extLst>
                  <a:ext uri="{0D108BD9-81ED-4DB2-BD59-A6C34878D82A}">
                    <a16:rowId xmlns:a16="http://schemas.microsoft.com/office/drawing/2014/main" val="457785524"/>
                  </a:ext>
                </a:extLst>
              </a:tr>
              <a:tr h="188482">
                <a:tc>
                  <a:txBody>
                    <a:bodyPr/>
                    <a:lstStyle/>
                    <a:p>
                      <a:pPr algn="ctr" fontAlgn="ctr"/>
                      <a:r>
                        <a:rPr lang="en-US" sz="800" b="0" i="0" u="none" strike="noStrike">
                          <a:solidFill>
                            <a:srgbClr val="273A60"/>
                          </a:solidFill>
                          <a:effectLst/>
                          <a:latin typeface="+mn-lt"/>
                        </a:rPr>
                        <a:t>6</a:t>
                      </a:r>
                    </a:p>
                  </a:txBody>
                  <a:tcPr marL="0" marR="0" marT="0" marB="0" anchor="ctr"/>
                </a:tc>
                <a:tc>
                  <a:txBody>
                    <a:bodyPr/>
                    <a:lstStyle/>
                    <a:p>
                      <a:pPr algn="ctr" rtl="0" fontAlgn="ctr"/>
                      <a:r>
                        <a:rPr lang="en-US" sz="800" b="1" i="0" u="none" strike="noStrike" dirty="0">
                          <a:solidFill>
                            <a:srgbClr val="273A60"/>
                          </a:solidFill>
                          <a:effectLst/>
                          <a:latin typeface="+mn-lt"/>
                        </a:rPr>
                        <a:t>M1</a:t>
                      </a:r>
                    </a:p>
                  </a:txBody>
                  <a:tcPr marL="0" marR="0" marT="0" marB="0" anchor="ctr"/>
                </a:tc>
                <a:tc>
                  <a:txBody>
                    <a:bodyPr/>
                    <a:lstStyle/>
                    <a:p>
                      <a:r>
                        <a:rPr lang="sv-SE" sz="700" b="1" dirty="0">
                          <a:latin typeface="+mn-lt"/>
                        </a:rPr>
                        <a:t>Supervisor</a:t>
                      </a:r>
                      <a:r>
                        <a:rPr lang="sv-SE" sz="700" dirty="0">
                          <a:latin typeface="+mn-lt"/>
                        </a:rPr>
                        <a:t> ___</a:t>
                      </a:r>
                      <a:endParaRPr lang="en-US" sz="700" dirty="0">
                        <a:latin typeface="+mn-lt"/>
                      </a:endParaRPr>
                    </a:p>
                  </a:txBody>
                  <a:tcPr/>
                </a:tc>
                <a:extLst>
                  <a:ext uri="{0D108BD9-81ED-4DB2-BD59-A6C34878D82A}">
                    <a16:rowId xmlns:a16="http://schemas.microsoft.com/office/drawing/2014/main" val="1538784006"/>
                  </a:ext>
                </a:extLst>
              </a:tr>
              <a:tr h="188482">
                <a:tc>
                  <a:txBody>
                    <a:bodyPr/>
                    <a:lstStyle/>
                    <a:p>
                      <a:pPr algn="ctr" fontAlgn="ctr"/>
                      <a:r>
                        <a:rPr lang="en-US" sz="800" b="0" i="0" u="none" strike="noStrike">
                          <a:solidFill>
                            <a:srgbClr val="F2F2F2"/>
                          </a:solidFill>
                          <a:effectLst/>
                          <a:latin typeface="+mn-lt"/>
                        </a:rPr>
                        <a:t>9</a:t>
                      </a:r>
                    </a:p>
                  </a:txBody>
                  <a:tcPr marL="0" marR="0" marT="0" marB="0" anchor="ctr"/>
                </a:tc>
                <a:tc>
                  <a:txBody>
                    <a:bodyPr/>
                    <a:lstStyle/>
                    <a:p>
                      <a:pPr algn="ctr" rtl="0" fontAlgn="ctr"/>
                      <a:r>
                        <a:rPr lang="en-US" sz="800" b="1" i="0" u="none" strike="noStrike">
                          <a:solidFill>
                            <a:srgbClr val="FFFFFF"/>
                          </a:solidFill>
                          <a:effectLst/>
                          <a:latin typeface="+mn-lt"/>
                        </a:rPr>
                        <a:t>P6</a:t>
                      </a:r>
                    </a:p>
                  </a:txBody>
                  <a:tcPr marL="0" marR="0" marT="0" marB="0" anchor="ctr"/>
                </a:tc>
                <a:tc>
                  <a:txBody>
                    <a:bodyPr/>
                    <a:lstStyle/>
                    <a:p>
                      <a:r>
                        <a:rPr lang="sv-SE" sz="700" dirty="0">
                          <a:latin typeface="+mn-lt"/>
                        </a:rPr>
                        <a:t>___ </a:t>
                      </a:r>
                      <a:r>
                        <a:rPr lang="sv-SE" sz="700" b="1" dirty="0">
                          <a:latin typeface="+mn-lt"/>
                        </a:rPr>
                        <a:t>Master</a:t>
                      </a:r>
                      <a:endParaRPr lang="en-US" sz="700" b="1" dirty="0">
                        <a:latin typeface="+mn-lt"/>
                      </a:endParaRPr>
                    </a:p>
                  </a:txBody>
                  <a:tcPr/>
                </a:tc>
                <a:extLst>
                  <a:ext uri="{0D108BD9-81ED-4DB2-BD59-A6C34878D82A}">
                    <a16:rowId xmlns:a16="http://schemas.microsoft.com/office/drawing/2014/main" val="4150731016"/>
                  </a:ext>
                </a:extLst>
              </a:tr>
              <a:tr h="188482">
                <a:tc>
                  <a:txBody>
                    <a:bodyPr/>
                    <a:lstStyle/>
                    <a:p>
                      <a:pPr algn="ctr" fontAlgn="ctr"/>
                      <a:r>
                        <a:rPr lang="en-US" sz="800" b="0" i="0" u="none" strike="noStrike">
                          <a:solidFill>
                            <a:srgbClr val="C00000"/>
                          </a:solidFill>
                          <a:effectLst/>
                          <a:latin typeface="+mn-lt"/>
                        </a:rPr>
                        <a:t>8</a:t>
                      </a:r>
                    </a:p>
                  </a:txBody>
                  <a:tcPr marL="0" marR="0" marT="0" marB="0" anchor="ctr"/>
                </a:tc>
                <a:tc>
                  <a:txBody>
                    <a:bodyPr/>
                    <a:lstStyle/>
                    <a:p>
                      <a:pPr algn="ctr" rtl="0" fontAlgn="ctr"/>
                      <a:r>
                        <a:rPr lang="en-US" sz="800" b="1" i="0" u="none" strike="noStrike">
                          <a:solidFill>
                            <a:srgbClr val="C00000"/>
                          </a:solidFill>
                          <a:effectLst/>
                          <a:latin typeface="+mn-lt"/>
                        </a:rPr>
                        <a:t>P5</a:t>
                      </a:r>
                    </a:p>
                  </a:txBody>
                  <a:tcPr marL="0" marR="0" marT="0" marB="0" anchor="ctr"/>
                </a:tc>
                <a:tc>
                  <a:txBody>
                    <a:bodyPr/>
                    <a:lstStyle/>
                    <a:p>
                      <a:r>
                        <a:rPr lang="sv-SE" sz="700" dirty="0">
                          <a:latin typeface="+mn-lt"/>
                        </a:rPr>
                        <a:t>___ </a:t>
                      </a:r>
                      <a:r>
                        <a:rPr lang="sv-SE" sz="700" b="1" dirty="0">
                          <a:latin typeface="+mn-lt"/>
                        </a:rPr>
                        <a:t>Expert</a:t>
                      </a:r>
                      <a:endParaRPr lang="en-US" sz="700" b="1" dirty="0">
                        <a:latin typeface="+mn-lt"/>
                      </a:endParaRPr>
                    </a:p>
                  </a:txBody>
                  <a:tcPr/>
                </a:tc>
                <a:extLst>
                  <a:ext uri="{0D108BD9-81ED-4DB2-BD59-A6C34878D82A}">
                    <a16:rowId xmlns:a16="http://schemas.microsoft.com/office/drawing/2014/main" val="3640212544"/>
                  </a:ext>
                </a:extLst>
              </a:tr>
              <a:tr h="188482">
                <a:tc>
                  <a:txBody>
                    <a:bodyPr/>
                    <a:lstStyle/>
                    <a:p>
                      <a:pPr algn="ctr" fontAlgn="ctr"/>
                      <a:r>
                        <a:rPr lang="en-US" sz="800" b="0" i="0" u="none" strike="noStrike">
                          <a:solidFill>
                            <a:srgbClr val="00B050"/>
                          </a:solidFill>
                          <a:effectLst/>
                          <a:latin typeface="+mn-lt"/>
                        </a:rPr>
                        <a:t>7</a:t>
                      </a:r>
                    </a:p>
                  </a:txBody>
                  <a:tcPr marL="0" marR="0" marT="0" marB="0" anchor="ctr"/>
                </a:tc>
                <a:tc>
                  <a:txBody>
                    <a:bodyPr/>
                    <a:lstStyle/>
                    <a:p>
                      <a:pPr algn="ctr" rtl="0" fontAlgn="ctr"/>
                      <a:r>
                        <a:rPr lang="en-US" sz="800" b="1" i="0" u="none" strike="noStrike" dirty="0">
                          <a:solidFill>
                            <a:srgbClr val="00B050"/>
                          </a:solidFill>
                          <a:effectLst/>
                          <a:latin typeface="+mn-lt"/>
                        </a:rPr>
                        <a:t>P4</a:t>
                      </a:r>
                    </a:p>
                  </a:txBody>
                  <a:tcPr marL="0" marR="0" marT="0" marB="0" anchor="ctr"/>
                </a:tc>
                <a:tc>
                  <a:txBody>
                    <a:bodyPr/>
                    <a:lstStyle/>
                    <a:p>
                      <a:r>
                        <a:rPr lang="sv-SE" sz="700" dirty="0">
                          <a:latin typeface="+mn-lt"/>
                        </a:rPr>
                        <a:t>___ </a:t>
                      </a:r>
                      <a:r>
                        <a:rPr lang="sv-SE" sz="700" b="1" dirty="0">
                          <a:latin typeface="+mn-lt"/>
                        </a:rPr>
                        <a:t>Senior</a:t>
                      </a:r>
                      <a:endParaRPr lang="en-US" sz="700" b="1" dirty="0">
                        <a:latin typeface="+mn-lt"/>
                      </a:endParaRPr>
                    </a:p>
                  </a:txBody>
                  <a:tcPr/>
                </a:tc>
                <a:extLst>
                  <a:ext uri="{0D108BD9-81ED-4DB2-BD59-A6C34878D82A}">
                    <a16:rowId xmlns:a16="http://schemas.microsoft.com/office/drawing/2014/main" val="1557902312"/>
                  </a:ext>
                </a:extLst>
              </a:tr>
              <a:tr h="188482">
                <a:tc>
                  <a:txBody>
                    <a:bodyPr/>
                    <a:lstStyle/>
                    <a:p>
                      <a:pPr algn="ctr" fontAlgn="ctr"/>
                      <a:r>
                        <a:rPr lang="en-US" sz="800" b="0" i="0" u="none" strike="noStrike">
                          <a:solidFill>
                            <a:srgbClr val="273A60"/>
                          </a:solidFill>
                          <a:effectLst/>
                          <a:latin typeface="+mn-lt"/>
                        </a:rPr>
                        <a:t>6</a:t>
                      </a:r>
                    </a:p>
                  </a:txBody>
                  <a:tcPr marL="0" marR="0" marT="0" marB="0" anchor="ctr"/>
                </a:tc>
                <a:tc>
                  <a:txBody>
                    <a:bodyPr/>
                    <a:lstStyle/>
                    <a:p>
                      <a:pPr algn="ctr" rtl="0" fontAlgn="ctr"/>
                      <a:r>
                        <a:rPr lang="en-US" sz="800" b="1" i="0" u="none" strike="noStrike" dirty="0">
                          <a:solidFill>
                            <a:srgbClr val="273A60"/>
                          </a:solidFill>
                          <a:effectLst/>
                          <a:latin typeface="+mn-lt"/>
                        </a:rPr>
                        <a:t>P3</a:t>
                      </a:r>
                    </a:p>
                  </a:txBody>
                  <a:tcPr marL="0" marR="0" marT="0" marB="0" anchor="ctr"/>
                </a:tc>
                <a:tc>
                  <a:txBody>
                    <a:bodyPr/>
                    <a:lstStyle/>
                    <a:p>
                      <a:r>
                        <a:rPr lang="sv-SE" sz="700" dirty="0">
                          <a:latin typeface="+mn-lt"/>
                        </a:rPr>
                        <a:t>___ </a:t>
                      </a:r>
                      <a:r>
                        <a:rPr lang="sv-SE" sz="700" b="1" dirty="0" err="1">
                          <a:latin typeface="+mn-lt"/>
                        </a:rPr>
                        <a:t>Advanced</a:t>
                      </a:r>
                      <a:r>
                        <a:rPr lang="sv-SE" sz="700" b="0" dirty="0">
                          <a:latin typeface="+mn-lt"/>
                        </a:rPr>
                        <a:t> </a:t>
                      </a:r>
                      <a:endParaRPr lang="en-US" sz="700" b="0" dirty="0">
                        <a:solidFill>
                          <a:srgbClr val="00B0F0"/>
                        </a:solidFill>
                        <a:latin typeface="+mn-lt"/>
                      </a:endParaRPr>
                    </a:p>
                  </a:txBody>
                  <a:tcPr/>
                </a:tc>
                <a:extLst>
                  <a:ext uri="{0D108BD9-81ED-4DB2-BD59-A6C34878D82A}">
                    <a16:rowId xmlns:a16="http://schemas.microsoft.com/office/drawing/2014/main" val="1976744476"/>
                  </a:ext>
                </a:extLst>
              </a:tr>
              <a:tr h="188482">
                <a:tc>
                  <a:txBody>
                    <a:bodyPr/>
                    <a:lstStyle/>
                    <a:p>
                      <a:pPr algn="ctr" fontAlgn="ctr"/>
                      <a:r>
                        <a:rPr lang="en-US" sz="800" b="0" i="0" u="none" strike="noStrike">
                          <a:solidFill>
                            <a:srgbClr val="FFFF00"/>
                          </a:solidFill>
                          <a:effectLst/>
                          <a:latin typeface="+mn-lt"/>
                        </a:rPr>
                        <a:t>5</a:t>
                      </a:r>
                    </a:p>
                  </a:txBody>
                  <a:tcPr marL="0" marR="0" marT="0" marB="0" anchor="ctr"/>
                </a:tc>
                <a:tc>
                  <a:txBody>
                    <a:bodyPr/>
                    <a:lstStyle/>
                    <a:p>
                      <a:pPr algn="ctr" rtl="0" fontAlgn="ctr"/>
                      <a:r>
                        <a:rPr lang="en-US" sz="800" b="1" i="0" u="none" strike="noStrike">
                          <a:solidFill>
                            <a:srgbClr val="FFFF00"/>
                          </a:solidFill>
                          <a:effectLst/>
                          <a:latin typeface="+mn-lt"/>
                        </a:rPr>
                        <a:t>P2</a:t>
                      </a:r>
                    </a:p>
                  </a:txBody>
                  <a:tcPr marL="0" marR="0" marT="0" marB="0" anchor="ctr"/>
                </a:tc>
                <a:tc>
                  <a:txBody>
                    <a:bodyPr/>
                    <a:lstStyle/>
                    <a:p>
                      <a:r>
                        <a:rPr lang="sv-SE" sz="700" dirty="0">
                          <a:latin typeface="+mn-lt"/>
                        </a:rPr>
                        <a:t>___ </a:t>
                      </a:r>
                      <a:r>
                        <a:rPr lang="sv-SE" sz="700" b="1" dirty="0" err="1">
                          <a:latin typeface="+mn-lt"/>
                        </a:rPr>
                        <a:t>Experienced</a:t>
                      </a:r>
                      <a:r>
                        <a:rPr lang="sv-SE" sz="700" b="1" dirty="0">
                          <a:latin typeface="+mn-lt"/>
                        </a:rPr>
                        <a:t> </a:t>
                      </a:r>
                      <a:endParaRPr lang="en-US" sz="700" b="1" dirty="0">
                        <a:latin typeface="+mn-lt"/>
                      </a:endParaRPr>
                    </a:p>
                  </a:txBody>
                  <a:tcPr/>
                </a:tc>
                <a:extLst>
                  <a:ext uri="{0D108BD9-81ED-4DB2-BD59-A6C34878D82A}">
                    <a16:rowId xmlns:a16="http://schemas.microsoft.com/office/drawing/2014/main" val="1448917290"/>
                  </a:ext>
                </a:extLst>
              </a:tr>
              <a:tr h="188482">
                <a:tc>
                  <a:txBody>
                    <a:bodyPr/>
                    <a:lstStyle/>
                    <a:p>
                      <a:pPr algn="ctr" fontAlgn="ctr"/>
                      <a:r>
                        <a:rPr lang="en-US" sz="800" b="0" i="0" u="none" strike="noStrike">
                          <a:solidFill>
                            <a:srgbClr val="00A3B4"/>
                          </a:solidFill>
                          <a:effectLst/>
                          <a:latin typeface="+mn-lt"/>
                        </a:rPr>
                        <a:t>4</a:t>
                      </a:r>
                    </a:p>
                  </a:txBody>
                  <a:tcPr marL="0" marR="0" marT="0" marB="0" anchor="ctr"/>
                </a:tc>
                <a:tc>
                  <a:txBody>
                    <a:bodyPr/>
                    <a:lstStyle/>
                    <a:p>
                      <a:pPr algn="ctr" rtl="0" fontAlgn="ctr"/>
                      <a:r>
                        <a:rPr lang="en-US" sz="800" b="1" i="0" u="none" strike="noStrike" dirty="0">
                          <a:solidFill>
                            <a:srgbClr val="00B0F0"/>
                          </a:solidFill>
                          <a:effectLst/>
                          <a:latin typeface="+mn-lt"/>
                        </a:rPr>
                        <a:t>P1</a:t>
                      </a:r>
                    </a:p>
                  </a:txBody>
                  <a:tcPr marL="0" marR="0" marT="0" marB="0" anchor="ctr"/>
                </a:tc>
                <a:tc>
                  <a:txBody>
                    <a:bodyPr/>
                    <a:lstStyle/>
                    <a:p>
                      <a:r>
                        <a:rPr lang="sv-SE" sz="700" dirty="0">
                          <a:latin typeface="+mn-lt"/>
                        </a:rPr>
                        <a:t>___ </a:t>
                      </a:r>
                      <a:r>
                        <a:rPr lang="sv-SE" sz="700" b="1" dirty="0" err="1">
                          <a:latin typeface="+mn-lt"/>
                        </a:rPr>
                        <a:t>Associate</a:t>
                      </a:r>
                      <a:endParaRPr lang="en-US" sz="700" b="1" dirty="0">
                        <a:latin typeface="+mn-lt"/>
                      </a:endParaRPr>
                    </a:p>
                  </a:txBody>
                  <a:tcPr/>
                </a:tc>
                <a:extLst>
                  <a:ext uri="{0D108BD9-81ED-4DB2-BD59-A6C34878D82A}">
                    <a16:rowId xmlns:a16="http://schemas.microsoft.com/office/drawing/2014/main" val="2428215361"/>
                  </a:ext>
                </a:extLst>
              </a:tr>
              <a:tr h="188482">
                <a:tc>
                  <a:txBody>
                    <a:bodyPr/>
                    <a:lstStyle/>
                    <a:p>
                      <a:pPr algn="ctr" fontAlgn="ctr"/>
                      <a:r>
                        <a:rPr lang="en-US" sz="800" b="0" i="0" u="none" strike="noStrike">
                          <a:solidFill>
                            <a:srgbClr val="FFFF00"/>
                          </a:solidFill>
                          <a:effectLst/>
                          <a:latin typeface="+mn-lt"/>
                        </a:rPr>
                        <a:t>5</a:t>
                      </a:r>
                    </a:p>
                  </a:txBody>
                  <a:tcPr marL="0" marR="0" marT="0" marB="0" anchor="ctr"/>
                </a:tc>
                <a:tc>
                  <a:txBody>
                    <a:bodyPr/>
                    <a:lstStyle/>
                    <a:p>
                      <a:pPr algn="ctr" rtl="0" fontAlgn="ctr"/>
                      <a:r>
                        <a:rPr lang="en-US" sz="800" b="1" i="0" u="none" strike="noStrike">
                          <a:solidFill>
                            <a:srgbClr val="FFFF00"/>
                          </a:solidFill>
                          <a:effectLst/>
                          <a:latin typeface="+mn-lt"/>
                        </a:rPr>
                        <a:t>S4</a:t>
                      </a:r>
                    </a:p>
                  </a:txBody>
                  <a:tcPr marL="0" marR="0" marT="0" marB="0" anchor="ctr"/>
                </a:tc>
                <a:tc>
                  <a:txBody>
                    <a:bodyPr/>
                    <a:lstStyle/>
                    <a:p>
                      <a:r>
                        <a:rPr lang="sv-SE" sz="700" dirty="0">
                          <a:latin typeface="+mn-lt"/>
                        </a:rPr>
                        <a:t>___ </a:t>
                      </a:r>
                      <a:r>
                        <a:rPr lang="sv-SE" sz="700" b="1" dirty="0" err="1">
                          <a:latin typeface="+mn-lt"/>
                        </a:rPr>
                        <a:t>Lead</a:t>
                      </a:r>
                      <a:endParaRPr lang="en-US" sz="700" b="1" dirty="0">
                        <a:latin typeface="+mn-lt"/>
                      </a:endParaRPr>
                    </a:p>
                  </a:txBody>
                  <a:tcPr/>
                </a:tc>
                <a:extLst>
                  <a:ext uri="{0D108BD9-81ED-4DB2-BD59-A6C34878D82A}">
                    <a16:rowId xmlns:a16="http://schemas.microsoft.com/office/drawing/2014/main" val="2468875750"/>
                  </a:ext>
                </a:extLst>
              </a:tr>
              <a:tr h="188482">
                <a:tc>
                  <a:txBody>
                    <a:bodyPr/>
                    <a:lstStyle/>
                    <a:p>
                      <a:pPr algn="ctr" fontAlgn="ctr"/>
                      <a:r>
                        <a:rPr lang="en-US" sz="800" b="0" i="0" u="none" strike="noStrike">
                          <a:solidFill>
                            <a:srgbClr val="00A3B4"/>
                          </a:solidFill>
                          <a:effectLst/>
                          <a:latin typeface="+mn-lt"/>
                        </a:rPr>
                        <a:t>4</a:t>
                      </a:r>
                    </a:p>
                  </a:txBody>
                  <a:tcPr marL="0" marR="0" marT="0" marB="0" anchor="ctr"/>
                </a:tc>
                <a:tc>
                  <a:txBody>
                    <a:bodyPr/>
                    <a:lstStyle/>
                    <a:p>
                      <a:pPr algn="ctr" rtl="0" fontAlgn="ctr"/>
                      <a:r>
                        <a:rPr lang="en-US" sz="800" b="1" i="0" u="none" strike="noStrike" dirty="0">
                          <a:solidFill>
                            <a:srgbClr val="00B0F0"/>
                          </a:solidFill>
                          <a:effectLst/>
                          <a:latin typeface="+mn-lt"/>
                        </a:rPr>
                        <a:t>S3</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latin typeface="+mn-lt"/>
                        </a:rPr>
                        <a:t>___</a:t>
                      </a:r>
                      <a:r>
                        <a:rPr lang="sv-SE" sz="700" b="1" dirty="0">
                          <a:latin typeface="+mn-lt"/>
                        </a:rPr>
                        <a:t>Senior </a:t>
                      </a:r>
                      <a:r>
                        <a:rPr lang="sv-SE" sz="700" b="1" dirty="0" err="1">
                          <a:latin typeface="+mn-lt"/>
                        </a:rPr>
                        <a:t>Coordinator</a:t>
                      </a:r>
                      <a:endParaRPr lang="en-US" sz="700" b="1" dirty="0">
                        <a:latin typeface="+mn-lt"/>
                      </a:endParaRPr>
                    </a:p>
                  </a:txBody>
                  <a:tcPr/>
                </a:tc>
                <a:extLst>
                  <a:ext uri="{0D108BD9-81ED-4DB2-BD59-A6C34878D82A}">
                    <a16:rowId xmlns:a16="http://schemas.microsoft.com/office/drawing/2014/main" val="3642560108"/>
                  </a:ext>
                </a:extLst>
              </a:tr>
              <a:tr h="188482">
                <a:tc>
                  <a:txBody>
                    <a:bodyPr/>
                    <a:lstStyle/>
                    <a:p>
                      <a:pPr algn="ctr" fontAlgn="ctr"/>
                      <a:r>
                        <a:rPr lang="en-US" sz="800" b="0" i="0" u="none" strike="noStrike">
                          <a:solidFill>
                            <a:srgbClr val="EA632D"/>
                          </a:solidFill>
                          <a:effectLst/>
                          <a:latin typeface="+mn-lt"/>
                        </a:rPr>
                        <a:t>3</a:t>
                      </a:r>
                    </a:p>
                  </a:txBody>
                  <a:tcPr marL="0" marR="0" marT="0" marB="0" anchor="ctr"/>
                </a:tc>
                <a:tc>
                  <a:txBody>
                    <a:bodyPr/>
                    <a:lstStyle/>
                    <a:p>
                      <a:pPr algn="ctr" rtl="0" fontAlgn="ctr"/>
                      <a:r>
                        <a:rPr lang="en-US" sz="800" b="1" i="0" u="none" strike="noStrike" dirty="0">
                          <a:solidFill>
                            <a:srgbClr val="EA632D"/>
                          </a:solidFill>
                          <a:effectLst/>
                          <a:latin typeface="+mn-lt"/>
                        </a:rPr>
                        <a:t>S2</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latin typeface="+mn-lt"/>
                        </a:rPr>
                        <a:t>___ </a:t>
                      </a:r>
                      <a:r>
                        <a:rPr lang="sv-SE" sz="700" b="1" dirty="0" err="1">
                          <a:latin typeface="+mn-lt"/>
                        </a:rPr>
                        <a:t>Coordinator</a:t>
                      </a:r>
                      <a:endParaRPr lang="en-US" sz="700" b="1" dirty="0">
                        <a:latin typeface="+mn-lt"/>
                      </a:endParaRPr>
                    </a:p>
                  </a:txBody>
                  <a:tcPr/>
                </a:tc>
                <a:extLst>
                  <a:ext uri="{0D108BD9-81ED-4DB2-BD59-A6C34878D82A}">
                    <a16:rowId xmlns:a16="http://schemas.microsoft.com/office/drawing/2014/main" val="3406487652"/>
                  </a:ext>
                </a:extLst>
              </a:tr>
              <a:tr h="188482">
                <a:tc>
                  <a:txBody>
                    <a:bodyPr/>
                    <a:lstStyle/>
                    <a:p>
                      <a:pPr algn="ctr" fontAlgn="ctr"/>
                      <a:r>
                        <a:rPr lang="en-US" sz="800" b="0" i="0" u="none" strike="noStrike">
                          <a:solidFill>
                            <a:srgbClr val="00A3B4"/>
                          </a:solidFill>
                          <a:effectLst/>
                          <a:latin typeface="+mn-lt"/>
                        </a:rPr>
                        <a:t>2</a:t>
                      </a:r>
                    </a:p>
                  </a:txBody>
                  <a:tcPr marL="0" marR="0" marT="0" marB="0" anchor="ctr"/>
                </a:tc>
                <a:tc>
                  <a:txBody>
                    <a:bodyPr/>
                    <a:lstStyle/>
                    <a:p>
                      <a:pPr algn="ctr" rtl="0" fontAlgn="ctr"/>
                      <a:r>
                        <a:rPr lang="en-US" sz="800" b="1" i="0" u="none" strike="noStrike" dirty="0">
                          <a:solidFill>
                            <a:srgbClr val="00A3B4"/>
                          </a:solidFill>
                          <a:effectLst/>
                          <a:latin typeface="+mn-lt"/>
                        </a:rPr>
                        <a:t>S1</a:t>
                      </a:r>
                    </a:p>
                  </a:txBody>
                  <a:tcPr marL="0" marR="0" marT="0" marB="0" anchor="ctr"/>
                </a:tc>
                <a:tc>
                  <a:txBody>
                    <a:bodyPr/>
                    <a:lstStyle/>
                    <a:p>
                      <a:r>
                        <a:rPr lang="sv-SE" sz="700" dirty="0">
                          <a:latin typeface="+mn-lt"/>
                        </a:rPr>
                        <a:t>___ </a:t>
                      </a:r>
                      <a:r>
                        <a:rPr lang="sv-SE" sz="700" b="1" dirty="0" err="1">
                          <a:latin typeface="+mn-lt"/>
                        </a:rPr>
                        <a:t>Admin</a:t>
                      </a:r>
                      <a:endParaRPr lang="en-US" sz="700" b="1" dirty="0">
                        <a:latin typeface="+mn-lt"/>
                      </a:endParaRPr>
                    </a:p>
                  </a:txBody>
                  <a:tcPr/>
                </a:tc>
                <a:extLst>
                  <a:ext uri="{0D108BD9-81ED-4DB2-BD59-A6C34878D82A}">
                    <a16:rowId xmlns:a16="http://schemas.microsoft.com/office/drawing/2014/main" val="141409479"/>
                  </a:ext>
                </a:extLst>
              </a:tr>
              <a:tr h="188482">
                <a:tc>
                  <a:txBody>
                    <a:bodyPr/>
                    <a:lstStyle/>
                    <a:p>
                      <a:pPr algn="ctr" fontAlgn="ctr"/>
                      <a:r>
                        <a:rPr lang="en-US" sz="800" b="0" i="0" u="none" strike="noStrike">
                          <a:solidFill>
                            <a:srgbClr val="FFFF00"/>
                          </a:solidFill>
                          <a:effectLst/>
                          <a:latin typeface="+mn-lt"/>
                        </a:rPr>
                        <a:t>5</a:t>
                      </a:r>
                    </a:p>
                  </a:txBody>
                  <a:tcPr marL="0" marR="0" marT="0" marB="0" anchor="ctr"/>
                </a:tc>
                <a:tc>
                  <a:txBody>
                    <a:bodyPr/>
                    <a:lstStyle/>
                    <a:p>
                      <a:pPr algn="ctr" rtl="0" fontAlgn="ctr"/>
                      <a:r>
                        <a:rPr lang="en-US" sz="800" b="1" i="0" u="none" strike="noStrike" dirty="0">
                          <a:solidFill>
                            <a:srgbClr val="FFFF00"/>
                          </a:solidFill>
                          <a:effectLst/>
                          <a:latin typeface="+mn-lt"/>
                        </a:rPr>
                        <a:t>F5</a:t>
                      </a:r>
                    </a:p>
                  </a:txBody>
                  <a:tcPr marL="0" marR="0" marT="0" marB="0" anchor="ctr"/>
                </a:tc>
                <a:tc>
                  <a:txBody>
                    <a:bodyPr/>
                    <a:lstStyle/>
                    <a:p>
                      <a:r>
                        <a:rPr lang="sv-SE" sz="700" i="1" dirty="0">
                          <a:latin typeface="+mn-lt"/>
                        </a:rPr>
                        <a:t>___ </a:t>
                      </a:r>
                      <a:r>
                        <a:rPr lang="sv-SE" sz="700" i="1" dirty="0" err="1">
                          <a:latin typeface="+mn-lt"/>
                        </a:rPr>
                        <a:t>Production</a:t>
                      </a:r>
                      <a:r>
                        <a:rPr lang="sv-SE" sz="700" i="1" dirty="0">
                          <a:latin typeface="+mn-lt"/>
                        </a:rPr>
                        <a:t> </a:t>
                      </a:r>
                      <a:r>
                        <a:rPr lang="sv-SE" sz="700" i="1" dirty="0" err="1">
                          <a:latin typeface="+mn-lt"/>
                        </a:rPr>
                        <a:t>Lead</a:t>
                      </a:r>
                      <a:endParaRPr lang="en-US" sz="700" i="1" dirty="0">
                        <a:latin typeface="+mn-lt"/>
                      </a:endParaRPr>
                    </a:p>
                  </a:txBody>
                  <a:tcPr/>
                </a:tc>
                <a:extLst>
                  <a:ext uri="{0D108BD9-81ED-4DB2-BD59-A6C34878D82A}">
                    <a16:rowId xmlns:a16="http://schemas.microsoft.com/office/drawing/2014/main" val="925346843"/>
                  </a:ext>
                </a:extLst>
              </a:tr>
              <a:tr h="188482">
                <a:tc>
                  <a:txBody>
                    <a:bodyPr/>
                    <a:lstStyle/>
                    <a:p>
                      <a:pPr algn="ctr" fontAlgn="ctr"/>
                      <a:r>
                        <a:rPr lang="en-US" sz="800" b="0" i="0" u="none" strike="noStrike" dirty="0">
                          <a:solidFill>
                            <a:srgbClr val="00A3B4"/>
                          </a:solidFill>
                          <a:effectLst/>
                          <a:latin typeface="+mn-lt"/>
                        </a:rPr>
                        <a:t>4</a:t>
                      </a:r>
                    </a:p>
                  </a:txBody>
                  <a:tcPr marL="0" marR="0" marT="0" marB="0" anchor="ctr"/>
                </a:tc>
                <a:tc>
                  <a:txBody>
                    <a:bodyPr/>
                    <a:lstStyle/>
                    <a:p>
                      <a:pPr algn="ctr" rtl="0" fontAlgn="ctr"/>
                      <a:r>
                        <a:rPr lang="en-US" sz="800" b="1" i="0" u="none" strike="noStrike" dirty="0">
                          <a:solidFill>
                            <a:srgbClr val="00B0F0"/>
                          </a:solidFill>
                          <a:effectLst/>
                          <a:latin typeface="+mn-lt"/>
                        </a:rPr>
                        <a:t>F4</a:t>
                      </a:r>
                    </a:p>
                  </a:txBody>
                  <a:tcPr marL="0" marR="0" marT="0" marB="0" anchor="ctr"/>
                </a:tc>
                <a:tc>
                  <a:txBody>
                    <a:bodyPr/>
                    <a:lstStyle/>
                    <a:p>
                      <a:r>
                        <a:rPr lang="sv-SE" sz="700" i="1" dirty="0">
                          <a:latin typeface="+mn-lt"/>
                        </a:rPr>
                        <a:t>___  </a:t>
                      </a:r>
                      <a:r>
                        <a:rPr lang="sv-SE" sz="700" i="1" dirty="0" err="1">
                          <a:latin typeface="+mn-lt"/>
                        </a:rPr>
                        <a:t>Production</a:t>
                      </a:r>
                      <a:r>
                        <a:rPr lang="sv-SE" sz="700" i="1" dirty="0">
                          <a:latin typeface="+mn-lt"/>
                        </a:rPr>
                        <a:t> Senior</a:t>
                      </a:r>
                      <a:endParaRPr lang="en-US" sz="700" i="1" dirty="0">
                        <a:latin typeface="+mn-lt"/>
                      </a:endParaRPr>
                    </a:p>
                  </a:txBody>
                  <a:tcPr/>
                </a:tc>
                <a:extLst>
                  <a:ext uri="{0D108BD9-81ED-4DB2-BD59-A6C34878D82A}">
                    <a16:rowId xmlns:a16="http://schemas.microsoft.com/office/drawing/2014/main" val="1780207790"/>
                  </a:ext>
                </a:extLst>
              </a:tr>
              <a:tr h="188482">
                <a:tc>
                  <a:txBody>
                    <a:bodyPr/>
                    <a:lstStyle/>
                    <a:p>
                      <a:pPr algn="ctr" fontAlgn="ctr"/>
                      <a:r>
                        <a:rPr lang="en-US" sz="800" b="0" i="0" u="none" strike="noStrike">
                          <a:solidFill>
                            <a:srgbClr val="EA632D"/>
                          </a:solidFill>
                          <a:effectLst/>
                          <a:latin typeface="+mn-lt"/>
                        </a:rPr>
                        <a:t>3</a:t>
                      </a:r>
                    </a:p>
                  </a:txBody>
                  <a:tcPr marL="0" marR="0" marT="0" marB="0" anchor="ctr"/>
                </a:tc>
                <a:tc>
                  <a:txBody>
                    <a:bodyPr/>
                    <a:lstStyle/>
                    <a:p>
                      <a:pPr algn="ctr" rtl="0" fontAlgn="ctr"/>
                      <a:r>
                        <a:rPr lang="en-US" sz="800" b="1" i="0" u="none" strike="noStrike" dirty="0">
                          <a:solidFill>
                            <a:srgbClr val="EA632D"/>
                          </a:solidFill>
                          <a:effectLst/>
                          <a:latin typeface="+mn-lt"/>
                        </a:rPr>
                        <a:t>F3</a:t>
                      </a:r>
                    </a:p>
                  </a:txBody>
                  <a:tcPr marL="0" marR="0" marT="0" marB="0" anchor="ctr"/>
                </a:tc>
                <a:tc>
                  <a:txBody>
                    <a:bodyPr/>
                    <a:lstStyle/>
                    <a:p>
                      <a:r>
                        <a:rPr lang="sv-SE" sz="700" i="1" dirty="0">
                          <a:latin typeface="+mn-lt"/>
                        </a:rPr>
                        <a:t>___ </a:t>
                      </a:r>
                      <a:r>
                        <a:rPr lang="sv-SE" sz="700" i="1" dirty="0" err="1">
                          <a:latin typeface="+mn-lt"/>
                        </a:rPr>
                        <a:t>Intermediate</a:t>
                      </a:r>
                      <a:endParaRPr lang="en-US" sz="700" i="1" dirty="0">
                        <a:latin typeface="+mn-lt"/>
                      </a:endParaRPr>
                    </a:p>
                  </a:txBody>
                  <a:tcPr/>
                </a:tc>
                <a:extLst>
                  <a:ext uri="{0D108BD9-81ED-4DB2-BD59-A6C34878D82A}">
                    <a16:rowId xmlns:a16="http://schemas.microsoft.com/office/drawing/2014/main" val="2048324396"/>
                  </a:ext>
                </a:extLst>
              </a:tr>
              <a:tr h="188482">
                <a:tc>
                  <a:txBody>
                    <a:bodyPr/>
                    <a:lstStyle/>
                    <a:p>
                      <a:pPr algn="ctr" fontAlgn="ctr"/>
                      <a:r>
                        <a:rPr lang="en-US" sz="800" b="0" i="0" u="none" strike="noStrike">
                          <a:solidFill>
                            <a:srgbClr val="00A3B4"/>
                          </a:solidFill>
                          <a:effectLst/>
                          <a:latin typeface="+mn-lt"/>
                        </a:rPr>
                        <a:t>2</a:t>
                      </a:r>
                    </a:p>
                  </a:txBody>
                  <a:tcPr marL="0" marR="0" marT="0" marB="0" anchor="ctr"/>
                </a:tc>
                <a:tc>
                  <a:txBody>
                    <a:bodyPr/>
                    <a:lstStyle/>
                    <a:p>
                      <a:pPr algn="ctr" rtl="0" fontAlgn="ctr"/>
                      <a:r>
                        <a:rPr lang="en-US" sz="800" b="1" i="0" u="none" strike="noStrike" dirty="0">
                          <a:solidFill>
                            <a:srgbClr val="00A3B4"/>
                          </a:solidFill>
                          <a:effectLst/>
                          <a:latin typeface="+mn-lt"/>
                        </a:rPr>
                        <a:t>F2</a:t>
                      </a:r>
                    </a:p>
                  </a:txBody>
                  <a:tcPr marL="0" marR="0" marT="0" marB="0" anchor="ctr"/>
                </a:tc>
                <a:tc>
                  <a:txBody>
                    <a:bodyPr/>
                    <a:lstStyle/>
                    <a:p>
                      <a:r>
                        <a:rPr lang="sv-SE" sz="700" i="1" dirty="0">
                          <a:latin typeface="+mn-lt"/>
                        </a:rPr>
                        <a:t>___  </a:t>
                      </a:r>
                      <a:r>
                        <a:rPr lang="sv-SE" sz="700" i="1" dirty="0" err="1">
                          <a:latin typeface="+mn-lt"/>
                        </a:rPr>
                        <a:t>Entry</a:t>
                      </a:r>
                      <a:endParaRPr lang="en-US" sz="700" i="1" dirty="0">
                        <a:latin typeface="+mn-lt"/>
                      </a:endParaRPr>
                    </a:p>
                  </a:txBody>
                  <a:tcPr/>
                </a:tc>
                <a:extLst>
                  <a:ext uri="{0D108BD9-81ED-4DB2-BD59-A6C34878D82A}">
                    <a16:rowId xmlns:a16="http://schemas.microsoft.com/office/drawing/2014/main" val="99149243"/>
                  </a:ext>
                </a:extLst>
              </a:tr>
              <a:tr h="188482">
                <a:tc>
                  <a:txBody>
                    <a:bodyPr/>
                    <a:lstStyle/>
                    <a:p>
                      <a:pPr algn="ctr" fontAlgn="ctr"/>
                      <a:r>
                        <a:rPr lang="en-US" sz="800" b="0" i="0" u="none" strike="noStrike" dirty="0">
                          <a:solidFill>
                            <a:srgbClr val="000000"/>
                          </a:solidFill>
                          <a:effectLst/>
                          <a:latin typeface="+mn-lt"/>
                        </a:rPr>
                        <a:t>1</a:t>
                      </a:r>
                    </a:p>
                  </a:txBody>
                  <a:tcPr marL="0" marR="0" marT="0" marB="0" anchor="ctr"/>
                </a:tc>
                <a:tc>
                  <a:txBody>
                    <a:bodyPr/>
                    <a:lstStyle/>
                    <a:p>
                      <a:pPr algn="ctr" rtl="0" fontAlgn="ctr"/>
                      <a:r>
                        <a:rPr lang="en-US" sz="800" b="1" i="0" u="none" strike="noStrike" dirty="0">
                          <a:solidFill>
                            <a:srgbClr val="000000"/>
                          </a:solidFill>
                          <a:effectLst/>
                          <a:latin typeface="+mn-lt"/>
                        </a:rPr>
                        <a:t>F1</a:t>
                      </a:r>
                    </a:p>
                  </a:txBody>
                  <a:tcPr marL="0" marR="0" marT="0" marB="0" anchor="ctr"/>
                </a:tc>
                <a:tc>
                  <a:txBody>
                    <a:bodyPr/>
                    <a:lstStyle/>
                    <a:p>
                      <a:r>
                        <a:rPr lang="sv-SE" sz="700" i="1" dirty="0">
                          <a:latin typeface="+mn-lt"/>
                        </a:rPr>
                        <a:t>___  Manual</a:t>
                      </a:r>
                      <a:endParaRPr lang="en-US" sz="700" i="1" dirty="0">
                        <a:latin typeface="+mn-lt"/>
                      </a:endParaRPr>
                    </a:p>
                  </a:txBody>
                  <a:tcPr/>
                </a:tc>
                <a:extLst>
                  <a:ext uri="{0D108BD9-81ED-4DB2-BD59-A6C34878D82A}">
                    <a16:rowId xmlns:a16="http://schemas.microsoft.com/office/drawing/2014/main" val="3936598471"/>
                  </a:ext>
                </a:extLst>
              </a:tr>
            </a:tbl>
          </a:graphicData>
        </a:graphic>
      </p:graphicFrame>
      <p:graphicFrame>
        <p:nvGraphicFramePr>
          <p:cNvPr id="7" name="Table 2">
            <a:extLst>
              <a:ext uri="{FF2B5EF4-FFF2-40B4-BE49-F238E27FC236}">
                <a16:creationId xmlns:a16="http://schemas.microsoft.com/office/drawing/2014/main" id="{E7592BF9-1E8F-48FE-AB59-EDCF02E71E94}"/>
              </a:ext>
            </a:extLst>
          </p:cNvPr>
          <p:cNvGraphicFramePr>
            <a:graphicFrameLocks noGrp="1"/>
          </p:cNvGraphicFramePr>
          <p:nvPr>
            <p:extLst>
              <p:ext uri="{D42A27DB-BD31-4B8C-83A1-F6EECF244321}">
                <p14:modId xmlns:p14="http://schemas.microsoft.com/office/powerpoint/2010/main" val="1312398704"/>
              </p:ext>
            </p:extLst>
          </p:nvPr>
        </p:nvGraphicFramePr>
        <p:xfrm>
          <a:off x="2400201" y="348985"/>
          <a:ext cx="3518920" cy="4770120"/>
        </p:xfrm>
        <a:graphic>
          <a:graphicData uri="http://schemas.openxmlformats.org/drawingml/2006/table">
            <a:tbl>
              <a:tblPr firstRow="1" bandRow="1">
                <a:tableStyleId>{93296810-A885-4BE3-A3E7-6D5BEEA58F35}</a:tableStyleId>
              </a:tblPr>
              <a:tblGrid>
                <a:gridCol w="3518920">
                  <a:extLst>
                    <a:ext uri="{9D8B030D-6E8A-4147-A177-3AD203B41FA5}">
                      <a16:colId xmlns:a16="http://schemas.microsoft.com/office/drawing/2014/main" val="1191122945"/>
                    </a:ext>
                  </a:extLst>
                </a:gridCol>
              </a:tblGrid>
              <a:tr h="202397">
                <a:tc>
                  <a:txBody>
                    <a:bodyPr/>
                    <a:lstStyle/>
                    <a:p>
                      <a:r>
                        <a:rPr lang="sv-SE" sz="800" dirty="0" err="1"/>
                        <a:t>Explanation</a:t>
                      </a:r>
                      <a:endParaRPr lang="en-US" sz="800" dirty="0"/>
                    </a:p>
                  </a:txBody>
                  <a:tcPr/>
                </a:tc>
                <a:extLst>
                  <a:ext uri="{0D108BD9-81ED-4DB2-BD59-A6C34878D82A}">
                    <a16:rowId xmlns:a16="http://schemas.microsoft.com/office/drawing/2014/main" val="3747834222"/>
                  </a:ext>
                </a:extLst>
              </a:tr>
              <a:tr h="187940">
                <a:tc>
                  <a:txBody>
                    <a:bodyPr/>
                    <a:lstStyle/>
                    <a:p>
                      <a:r>
                        <a:rPr lang="sv-SE" sz="700"/>
                        <a:t>Read </a:t>
                      </a:r>
                      <a:r>
                        <a:rPr lang="sv-SE" sz="700" err="1"/>
                        <a:t>Executive</a:t>
                      </a:r>
                      <a:r>
                        <a:rPr lang="sv-SE" sz="700"/>
                        <a:t> </a:t>
                      </a:r>
                      <a:r>
                        <a:rPr lang="sv-SE" sz="700" err="1"/>
                        <a:t>Stream</a:t>
                      </a:r>
                      <a:r>
                        <a:rPr lang="sv-SE" sz="700"/>
                        <a:t> </a:t>
                      </a:r>
                      <a:r>
                        <a:rPr lang="sv-SE" sz="700" err="1"/>
                        <a:t>description</a:t>
                      </a:r>
                      <a:r>
                        <a:rPr lang="sv-SE" sz="700"/>
                        <a:t> + </a:t>
                      </a:r>
                      <a:r>
                        <a:rPr lang="sv-SE" sz="700" err="1"/>
                        <a:t>Level</a:t>
                      </a:r>
                      <a:r>
                        <a:rPr lang="sv-SE" sz="700"/>
                        <a:t> E3 </a:t>
                      </a:r>
                      <a:r>
                        <a:rPr lang="sv-SE" sz="700" err="1"/>
                        <a:t>description</a:t>
                      </a:r>
                      <a:endParaRPr lang="en-US" sz="700"/>
                    </a:p>
                  </a:txBody>
                  <a:tcPr/>
                </a:tc>
                <a:extLst>
                  <a:ext uri="{0D108BD9-81ED-4DB2-BD59-A6C34878D82A}">
                    <a16:rowId xmlns:a16="http://schemas.microsoft.com/office/drawing/2014/main" val="3915599769"/>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Executive</a:t>
                      </a:r>
                      <a:r>
                        <a:rPr lang="sv-SE" sz="700"/>
                        <a:t> </a:t>
                      </a:r>
                      <a:r>
                        <a:rPr lang="sv-SE" sz="700" err="1"/>
                        <a:t>Stream</a:t>
                      </a:r>
                      <a:r>
                        <a:rPr lang="sv-SE" sz="700"/>
                        <a:t> </a:t>
                      </a:r>
                      <a:r>
                        <a:rPr lang="sv-SE" sz="700" err="1"/>
                        <a:t>description</a:t>
                      </a:r>
                      <a:r>
                        <a:rPr lang="sv-SE" sz="700"/>
                        <a:t> + </a:t>
                      </a:r>
                      <a:r>
                        <a:rPr lang="sv-SE" sz="700" err="1"/>
                        <a:t>Level</a:t>
                      </a:r>
                      <a:r>
                        <a:rPr lang="sv-SE" sz="700"/>
                        <a:t> E2 </a:t>
                      </a:r>
                      <a:r>
                        <a:rPr lang="sv-SE" sz="700" err="1"/>
                        <a:t>description</a:t>
                      </a:r>
                      <a:endParaRPr lang="en-US" sz="700"/>
                    </a:p>
                  </a:txBody>
                  <a:tcPr/>
                </a:tc>
                <a:extLst>
                  <a:ext uri="{0D108BD9-81ED-4DB2-BD59-A6C34878D82A}">
                    <a16:rowId xmlns:a16="http://schemas.microsoft.com/office/drawing/2014/main" val="3287622334"/>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t>Read </a:t>
                      </a:r>
                      <a:r>
                        <a:rPr lang="sv-SE" sz="700" dirty="0" err="1"/>
                        <a:t>Executive</a:t>
                      </a:r>
                      <a:r>
                        <a:rPr lang="sv-SE" sz="700" dirty="0"/>
                        <a:t> </a:t>
                      </a:r>
                      <a:r>
                        <a:rPr lang="sv-SE" sz="700" dirty="0" err="1"/>
                        <a:t>Stream</a:t>
                      </a:r>
                      <a:r>
                        <a:rPr lang="sv-SE" sz="700" dirty="0"/>
                        <a:t> </a:t>
                      </a:r>
                      <a:r>
                        <a:rPr lang="sv-SE" sz="700" dirty="0" err="1"/>
                        <a:t>description</a:t>
                      </a:r>
                      <a:r>
                        <a:rPr lang="sv-SE" sz="700" dirty="0"/>
                        <a:t> + </a:t>
                      </a:r>
                      <a:r>
                        <a:rPr lang="sv-SE" sz="700" dirty="0" err="1"/>
                        <a:t>Level</a:t>
                      </a:r>
                      <a:r>
                        <a:rPr lang="sv-SE" sz="700" dirty="0"/>
                        <a:t> E2 </a:t>
                      </a:r>
                      <a:r>
                        <a:rPr lang="sv-SE" sz="700" dirty="0" err="1"/>
                        <a:t>description</a:t>
                      </a:r>
                      <a:endParaRPr lang="en-US" sz="700" dirty="0"/>
                    </a:p>
                  </a:txBody>
                  <a:tcPr/>
                </a:tc>
                <a:extLst>
                  <a:ext uri="{0D108BD9-81ED-4DB2-BD59-A6C34878D82A}">
                    <a16:rowId xmlns:a16="http://schemas.microsoft.com/office/drawing/2014/main" val="119638809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M5 </a:t>
                      </a:r>
                      <a:r>
                        <a:rPr lang="sv-SE" sz="700" err="1"/>
                        <a:t>description</a:t>
                      </a:r>
                      <a:endParaRPr lang="en-US" sz="700"/>
                    </a:p>
                  </a:txBody>
                  <a:tcPr/>
                </a:tc>
                <a:extLst>
                  <a:ext uri="{0D108BD9-81ED-4DB2-BD59-A6C34878D82A}">
                    <a16:rowId xmlns:a16="http://schemas.microsoft.com/office/drawing/2014/main" val="2321688421"/>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M4 </a:t>
                      </a:r>
                      <a:r>
                        <a:rPr lang="sv-SE" sz="700" err="1"/>
                        <a:t>description</a:t>
                      </a:r>
                      <a:endParaRPr lang="en-US" sz="700"/>
                    </a:p>
                  </a:txBody>
                  <a:tcPr/>
                </a:tc>
                <a:extLst>
                  <a:ext uri="{0D108BD9-81ED-4DB2-BD59-A6C34878D82A}">
                    <a16:rowId xmlns:a16="http://schemas.microsoft.com/office/drawing/2014/main" val="3205481607"/>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M3 </a:t>
                      </a:r>
                      <a:r>
                        <a:rPr lang="sv-SE" sz="700" err="1"/>
                        <a:t>description</a:t>
                      </a:r>
                      <a:endParaRPr lang="en-US" sz="700"/>
                    </a:p>
                  </a:txBody>
                  <a:tcPr/>
                </a:tc>
                <a:extLst>
                  <a:ext uri="{0D108BD9-81ED-4DB2-BD59-A6C34878D82A}">
                    <a16:rowId xmlns:a16="http://schemas.microsoft.com/office/drawing/2014/main" val="2693320342"/>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M2 </a:t>
                      </a:r>
                      <a:r>
                        <a:rPr lang="sv-SE" sz="700" err="1"/>
                        <a:t>description</a:t>
                      </a:r>
                      <a:endParaRPr lang="en-US" sz="700"/>
                    </a:p>
                  </a:txBody>
                  <a:tcPr/>
                </a:tc>
                <a:extLst>
                  <a:ext uri="{0D108BD9-81ED-4DB2-BD59-A6C34878D82A}">
                    <a16:rowId xmlns:a16="http://schemas.microsoft.com/office/drawing/2014/main" val="457785524"/>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M1 </a:t>
                      </a:r>
                      <a:r>
                        <a:rPr lang="sv-SE" sz="700" err="1"/>
                        <a:t>description</a:t>
                      </a:r>
                      <a:endParaRPr lang="en-US" sz="700"/>
                    </a:p>
                  </a:txBody>
                  <a:tcPr/>
                </a:tc>
                <a:extLst>
                  <a:ext uri="{0D108BD9-81ED-4DB2-BD59-A6C34878D82A}">
                    <a16:rowId xmlns:a16="http://schemas.microsoft.com/office/drawing/2014/main" val="153878400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P6 </a:t>
                      </a:r>
                      <a:r>
                        <a:rPr lang="sv-SE" sz="700" err="1"/>
                        <a:t>description</a:t>
                      </a:r>
                      <a:endParaRPr lang="en-US" sz="700"/>
                    </a:p>
                  </a:txBody>
                  <a:tcPr/>
                </a:tc>
                <a:extLst>
                  <a:ext uri="{0D108BD9-81ED-4DB2-BD59-A6C34878D82A}">
                    <a16:rowId xmlns:a16="http://schemas.microsoft.com/office/drawing/2014/main" val="415073101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P5 </a:t>
                      </a:r>
                      <a:r>
                        <a:rPr lang="sv-SE" sz="700" err="1"/>
                        <a:t>description</a:t>
                      </a:r>
                      <a:endParaRPr lang="en-US" sz="700"/>
                    </a:p>
                  </a:txBody>
                  <a:tcPr/>
                </a:tc>
                <a:extLst>
                  <a:ext uri="{0D108BD9-81ED-4DB2-BD59-A6C34878D82A}">
                    <a16:rowId xmlns:a16="http://schemas.microsoft.com/office/drawing/2014/main" val="3640212544"/>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P4 </a:t>
                      </a:r>
                      <a:r>
                        <a:rPr lang="sv-SE" sz="700" err="1"/>
                        <a:t>description</a:t>
                      </a:r>
                      <a:endParaRPr lang="en-US" sz="700"/>
                    </a:p>
                  </a:txBody>
                  <a:tcPr/>
                </a:tc>
                <a:extLst>
                  <a:ext uri="{0D108BD9-81ED-4DB2-BD59-A6C34878D82A}">
                    <a16:rowId xmlns:a16="http://schemas.microsoft.com/office/drawing/2014/main" val="1557902312"/>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P3 </a:t>
                      </a:r>
                      <a:r>
                        <a:rPr lang="sv-SE" sz="700" err="1"/>
                        <a:t>description</a:t>
                      </a:r>
                      <a:endParaRPr lang="en-US" sz="700"/>
                    </a:p>
                  </a:txBody>
                  <a:tcPr/>
                </a:tc>
                <a:extLst>
                  <a:ext uri="{0D108BD9-81ED-4DB2-BD59-A6C34878D82A}">
                    <a16:rowId xmlns:a16="http://schemas.microsoft.com/office/drawing/2014/main" val="197674447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P2 </a:t>
                      </a:r>
                      <a:r>
                        <a:rPr lang="sv-SE" sz="700" err="1"/>
                        <a:t>description</a:t>
                      </a:r>
                      <a:endParaRPr lang="en-US" sz="700"/>
                    </a:p>
                  </a:txBody>
                  <a:tcPr/>
                </a:tc>
                <a:extLst>
                  <a:ext uri="{0D108BD9-81ED-4DB2-BD59-A6C34878D82A}">
                    <a16:rowId xmlns:a16="http://schemas.microsoft.com/office/drawing/2014/main" val="1448917290"/>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P1 </a:t>
                      </a:r>
                      <a:r>
                        <a:rPr lang="sv-SE" sz="700" err="1"/>
                        <a:t>description</a:t>
                      </a:r>
                      <a:endParaRPr lang="en-US" sz="700"/>
                    </a:p>
                  </a:txBody>
                  <a:tcPr/>
                </a:tc>
                <a:extLst>
                  <a:ext uri="{0D108BD9-81ED-4DB2-BD59-A6C34878D82A}">
                    <a16:rowId xmlns:a16="http://schemas.microsoft.com/office/drawing/2014/main" val="2428215361"/>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Support </a:t>
                      </a:r>
                      <a:r>
                        <a:rPr lang="sv-SE" sz="700" err="1"/>
                        <a:t>Stream</a:t>
                      </a:r>
                      <a:r>
                        <a:rPr lang="sv-SE" sz="700"/>
                        <a:t> </a:t>
                      </a:r>
                      <a:r>
                        <a:rPr lang="sv-SE" sz="700" err="1"/>
                        <a:t>description</a:t>
                      </a:r>
                      <a:r>
                        <a:rPr lang="sv-SE" sz="700"/>
                        <a:t> + </a:t>
                      </a:r>
                      <a:r>
                        <a:rPr lang="sv-SE" sz="700" err="1"/>
                        <a:t>Level</a:t>
                      </a:r>
                      <a:r>
                        <a:rPr lang="sv-SE" sz="700"/>
                        <a:t> S4 </a:t>
                      </a:r>
                      <a:r>
                        <a:rPr lang="sv-SE" sz="700" err="1"/>
                        <a:t>description</a:t>
                      </a:r>
                      <a:endParaRPr lang="en-US" sz="700"/>
                    </a:p>
                  </a:txBody>
                  <a:tcPr/>
                </a:tc>
                <a:extLst>
                  <a:ext uri="{0D108BD9-81ED-4DB2-BD59-A6C34878D82A}">
                    <a16:rowId xmlns:a16="http://schemas.microsoft.com/office/drawing/2014/main" val="2468875750"/>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t>Read Support </a:t>
                      </a:r>
                      <a:r>
                        <a:rPr lang="sv-SE" sz="700" dirty="0" err="1"/>
                        <a:t>Stream</a:t>
                      </a:r>
                      <a:r>
                        <a:rPr lang="sv-SE" sz="700" dirty="0"/>
                        <a:t> </a:t>
                      </a:r>
                      <a:r>
                        <a:rPr lang="sv-SE" sz="700" dirty="0" err="1"/>
                        <a:t>description</a:t>
                      </a:r>
                      <a:r>
                        <a:rPr lang="sv-SE" sz="700" dirty="0"/>
                        <a:t> + </a:t>
                      </a:r>
                      <a:r>
                        <a:rPr lang="sv-SE" sz="700" dirty="0" err="1"/>
                        <a:t>Level</a:t>
                      </a:r>
                      <a:r>
                        <a:rPr lang="sv-SE" sz="700" dirty="0"/>
                        <a:t> S3 </a:t>
                      </a:r>
                      <a:r>
                        <a:rPr lang="sv-SE" sz="700" dirty="0" err="1"/>
                        <a:t>description</a:t>
                      </a:r>
                      <a:endParaRPr lang="en-US" sz="700" dirty="0"/>
                    </a:p>
                  </a:txBody>
                  <a:tcPr/>
                </a:tc>
                <a:extLst>
                  <a:ext uri="{0D108BD9-81ED-4DB2-BD59-A6C34878D82A}">
                    <a16:rowId xmlns:a16="http://schemas.microsoft.com/office/drawing/2014/main" val="3642560108"/>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Support </a:t>
                      </a:r>
                      <a:r>
                        <a:rPr lang="sv-SE" sz="700" err="1"/>
                        <a:t>Stream</a:t>
                      </a:r>
                      <a:r>
                        <a:rPr lang="sv-SE" sz="700"/>
                        <a:t> </a:t>
                      </a:r>
                      <a:r>
                        <a:rPr lang="sv-SE" sz="700" err="1"/>
                        <a:t>description</a:t>
                      </a:r>
                      <a:r>
                        <a:rPr lang="sv-SE" sz="700"/>
                        <a:t> + </a:t>
                      </a:r>
                      <a:r>
                        <a:rPr lang="sv-SE" sz="700" err="1"/>
                        <a:t>Level</a:t>
                      </a:r>
                      <a:r>
                        <a:rPr lang="sv-SE" sz="700"/>
                        <a:t> S2 </a:t>
                      </a:r>
                      <a:r>
                        <a:rPr lang="sv-SE" sz="700" err="1"/>
                        <a:t>description</a:t>
                      </a:r>
                      <a:endParaRPr lang="en-US" sz="700"/>
                    </a:p>
                  </a:txBody>
                  <a:tcPr/>
                </a:tc>
                <a:extLst>
                  <a:ext uri="{0D108BD9-81ED-4DB2-BD59-A6C34878D82A}">
                    <a16:rowId xmlns:a16="http://schemas.microsoft.com/office/drawing/2014/main" val="3406487652"/>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Support </a:t>
                      </a:r>
                      <a:r>
                        <a:rPr lang="sv-SE" sz="700" err="1"/>
                        <a:t>Stream</a:t>
                      </a:r>
                      <a:r>
                        <a:rPr lang="sv-SE" sz="700"/>
                        <a:t> </a:t>
                      </a:r>
                      <a:r>
                        <a:rPr lang="sv-SE" sz="700" err="1"/>
                        <a:t>description</a:t>
                      </a:r>
                      <a:r>
                        <a:rPr lang="sv-SE" sz="700"/>
                        <a:t> + </a:t>
                      </a:r>
                      <a:r>
                        <a:rPr lang="sv-SE" sz="700" err="1"/>
                        <a:t>Level</a:t>
                      </a:r>
                      <a:r>
                        <a:rPr lang="sv-SE" sz="700"/>
                        <a:t> S1 </a:t>
                      </a:r>
                      <a:r>
                        <a:rPr lang="sv-SE" sz="700" err="1"/>
                        <a:t>description</a:t>
                      </a:r>
                      <a:endParaRPr lang="en-US" sz="700"/>
                    </a:p>
                  </a:txBody>
                  <a:tcPr/>
                </a:tc>
                <a:extLst>
                  <a:ext uri="{0D108BD9-81ED-4DB2-BD59-A6C34878D82A}">
                    <a16:rowId xmlns:a16="http://schemas.microsoft.com/office/drawing/2014/main" val="141409479"/>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F5 </a:t>
                      </a:r>
                      <a:r>
                        <a:rPr lang="sv-SE" sz="700" err="1"/>
                        <a:t>description</a:t>
                      </a:r>
                      <a:endParaRPr lang="en-US" sz="700"/>
                    </a:p>
                  </a:txBody>
                  <a:tcPr/>
                </a:tc>
                <a:extLst>
                  <a:ext uri="{0D108BD9-81ED-4DB2-BD59-A6C34878D82A}">
                    <a16:rowId xmlns:a16="http://schemas.microsoft.com/office/drawing/2014/main" val="925346843"/>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F4 </a:t>
                      </a:r>
                      <a:r>
                        <a:rPr lang="sv-SE" sz="700" err="1"/>
                        <a:t>description</a:t>
                      </a:r>
                      <a:endParaRPr lang="en-US" sz="700"/>
                    </a:p>
                  </a:txBody>
                  <a:tcPr/>
                </a:tc>
                <a:extLst>
                  <a:ext uri="{0D108BD9-81ED-4DB2-BD59-A6C34878D82A}">
                    <a16:rowId xmlns:a16="http://schemas.microsoft.com/office/drawing/2014/main" val="1780207790"/>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F3 </a:t>
                      </a:r>
                      <a:r>
                        <a:rPr lang="sv-SE" sz="700" err="1"/>
                        <a:t>description</a:t>
                      </a:r>
                      <a:endParaRPr lang="en-US" sz="700"/>
                    </a:p>
                  </a:txBody>
                  <a:tcPr/>
                </a:tc>
                <a:extLst>
                  <a:ext uri="{0D108BD9-81ED-4DB2-BD59-A6C34878D82A}">
                    <a16:rowId xmlns:a16="http://schemas.microsoft.com/office/drawing/2014/main" val="204832439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F2 </a:t>
                      </a:r>
                      <a:r>
                        <a:rPr lang="sv-SE" sz="700" err="1"/>
                        <a:t>description</a:t>
                      </a:r>
                      <a:endParaRPr lang="en-US" sz="700"/>
                    </a:p>
                  </a:txBody>
                  <a:tcPr/>
                </a:tc>
                <a:extLst>
                  <a:ext uri="{0D108BD9-81ED-4DB2-BD59-A6C34878D82A}">
                    <a16:rowId xmlns:a16="http://schemas.microsoft.com/office/drawing/2014/main" val="99149243"/>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t>Read </a:t>
                      </a:r>
                      <a:r>
                        <a:rPr lang="sv-SE" sz="700" dirty="0" err="1"/>
                        <a:t>Production</a:t>
                      </a:r>
                      <a:r>
                        <a:rPr lang="sv-SE" sz="700" dirty="0"/>
                        <a:t> in </a:t>
                      </a:r>
                      <a:r>
                        <a:rPr lang="sv-SE" sz="700" dirty="0" err="1"/>
                        <a:t>Factory</a:t>
                      </a:r>
                      <a:r>
                        <a:rPr lang="sv-SE" sz="700" dirty="0"/>
                        <a:t> </a:t>
                      </a:r>
                      <a:r>
                        <a:rPr lang="sv-SE" sz="700" dirty="0" err="1"/>
                        <a:t>Stream</a:t>
                      </a:r>
                      <a:r>
                        <a:rPr lang="sv-SE" sz="700" dirty="0"/>
                        <a:t> </a:t>
                      </a:r>
                      <a:r>
                        <a:rPr lang="sv-SE" sz="700" dirty="0" err="1"/>
                        <a:t>description</a:t>
                      </a:r>
                      <a:r>
                        <a:rPr lang="sv-SE" sz="700" dirty="0"/>
                        <a:t> + </a:t>
                      </a:r>
                      <a:r>
                        <a:rPr lang="sv-SE" sz="700" dirty="0" err="1"/>
                        <a:t>Level</a:t>
                      </a:r>
                      <a:r>
                        <a:rPr lang="sv-SE" sz="700" dirty="0"/>
                        <a:t> F1 </a:t>
                      </a:r>
                      <a:r>
                        <a:rPr lang="sv-SE" sz="700" dirty="0" err="1"/>
                        <a:t>description</a:t>
                      </a:r>
                      <a:endParaRPr lang="en-US" sz="700" dirty="0"/>
                    </a:p>
                  </a:txBody>
                  <a:tcPr/>
                </a:tc>
                <a:extLst>
                  <a:ext uri="{0D108BD9-81ED-4DB2-BD59-A6C34878D82A}">
                    <a16:rowId xmlns:a16="http://schemas.microsoft.com/office/drawing/2014/main" val="3936598471"/>
                  </a:ext>
                </a:extLst>
              </a:tr>
            </a:tbl>
          </a:graphicData>
        </a:graphic>
      </p:graphicFrame>
      <p:graphicFrame>
        <p:nvGraphicFramePr>
          <p:cNvPr id="10" name="Table 2">
            <a:extLst>
              <a:ext uri="{FF2B5EF4-FFF2-40B4-BE49-F238E27FC236}">
                <a16:creationId xmlns:a16="http://schemas.microsoft.com/office/drawing/2014/main" id="{0D264383-F091-42F2-9D70-1A517C37D4FD}"/>
              </a:ext>
            </a:extLst>
          </p:cNvPr>
          <p:cNvGraphicFramePr>
            <a:graphicFrameLocks noGrp="1"/>
          </p:cNvGraphicFramePr>
          <p:nvPr>
            <p:extLst>
              <p:ext uri="{D42A27DB-BD31-4B8C-83A1-F6EECF244321}">
                <p14:modId xmlns:p14="http://schemas.microsoft.com/office/powerpoint/2010/main" val="2690674314"/>
              </p:ext>
            </p:extLst>
          </p:nvPr>
        </p:nvGraphicFramePr>
        <p:xfrm>
          <a:off x="7194813" y="370114"/>
          <a:ext cx="1785773" cy="4785360"/>
        </p:xfrm>
        <a:graphic>
          <a:graphicData uri="http://schemas.openxmlformats.org/drawingml/2006/table">
            <a:tbl>
              <a:tblPr firstRow="1" bandRow="1">
                <a:tableStyleId>{21E4AEA4-8DFA-4A89-87EB-49C32662AFE0}</a:tableStyleId>
              </a:tblPr>
              <a:tblGrid>
                <a:gridCol w="419063">
                  <a:extLst>
                    <a:ext uri="{9D8B030D-6E8A-4147-A177-3AD203B41FA5}">
                      <a16:colId xmlns:a16="http://schemas.microsoft.com/office/drawing/2014/main" val="1742361476"/>
                    </a:ext>
                  </a:extLst>
                </a:gridCol>
                <a:gridCol w="1366710">
                  <a:extLst>
                    <a:ext uri="{9D8B030D-6E8A-4147-A177-3AD203B41FA5}">
                      <a16:colId xmlns:a16="http://schemas.microsoft.com/office/drawing/2014/main" val="1191122945"/>
                    </a:ext>
                  </a:extLst>
                </a:gridCol>
              </a:tblGrid>
              <a:tr h="180011">
                <a:tc gridSpan="2">
                  <a:txBody>
                    <a:bodyPr/>
                    <a:lstStyle/>
                    <a:p>
                      <a:pPr algn="ctr"/>
                      <a:r>
                        <a:rPr lang="sv-SE" sz="900"/>
                        <a:t>Job </a:t>
                      </a:r>
                      <a:r>
                        <a:rPr lang="sv-SE" sz="900" err="1"/>
                        <a:t>Family</a:t>
                      </a:r>
                      <a:r>
                        <a:rPr lang="sv-SE" sz="900"/>
                        <a:t> </a:t>
                      </a:r>
                      <a:r>
                        <a:rPr lang="sv-SE" sz="900" err="1"/>
                        <a:t>Comp&amp;Ben</a:t>
                      </a:r>
                      <a:endParaRPr lang="en-US" sz="900"/>
                    </a:p>
                  </a:txBody>
                  <a:tcPr/>
                </a:tc>
                <a:tc hMerge="1">
                  <a:txBody>
                    <a:bodyPr/>
                    <a:lstStyle/>
                    <a:p>
                      <a:endParaRPr lang="en-US" sz="800"/>
                    </a:p>
                  </a:txBody>
                  <a:tcPr/>
                </a:tc>
                <a:extLst>
                  <a:ext uri="{0D108BD9-81ED-4DB2-BD59-A6C34878D82A}">
                    <a16:rowId xmlns:a16="http://schemas.microsoft.com/office/drawing/2014/main" val="3747834222"/>
                  </a:ext>
                </a:extLst>
              </a:tr>
              <a:tr h="180011">
                <a:tc>
                  <a:txBody>
                    <a:bodyPr/>
                    <a:lstStyle/>
                    <a:p>
                      <a:r>
                        <a:rPr lang="en-US" sz="700"/>
                        <a:t>E3</a:t>
                      </a:r>
                    </a:p>
                  </a:txBody>
                  <a:tcPr/>
                </a:tc>
                <a:tc>
                  <a:txBody>
                    <a:bodyPr/>
                    <a:lstStyle/>
                    <a:p>
                      <a:r>
                        <a:rPr lang="sv-SE" sz="700" b="0" dirty="0"/>
                        <a:t>SVP</a:t>
                      </a:r>
                      <a:endParaRPr lang="en-US" sz="700" b="0" dirty="0"/>
                    </a:p>
                  </a:txBody>
                  <a:tcPr/>
                </a:tc>
                <a:extLst>
                  <a:ext uri="{0D108BD9-81ED-4DB2-BD59-A6C34878D82A}">
                    <a16:rowId xmlns:a16="http://schemas.microsoft.com/office/drawing/2014/main" val="3915599769"/>
                  </a:ext>
                </a:extLst>
              </a:tr>
              <a:tr h="180011">
                <a:tc>
                  <a:txBody>
                    <a:bodyPr/>
                    <a:lstStyle/>
                    <a:p>
                      <a:r>
                        <a:rPr lang="en-US" sz="700"/>
                        <a:t>E2</a:t>
                      </a:r>
                    </a:p>
                  </a:txBody>
                  <a:tcPr/>
                </a:tc>
                <a:tc>
                  <a:txBody>
                    <a:bodyPr/>
                    <a:lstStyle/>
                    <a:p>
                      <a:r>
                        <a:rPr lang="sv-SE" sz="700" b="0" dirty="0"/>
                        <a:t>VP-II</a:t>
                      </a:r>
                      <a:endParaRPr lang="en-US" sz="700" b="0" dirty="0"/>
                    </a:p>
                  </a:txBody>
                  <a:tcPr/>
                </a:tc>
                <a:extLst>
                  <a:ext uri="{0D108BD9-81ED-4DB2-BD59-A6C34878D82A}">
                    <a16:rowId xmlns:a16="http://schemas.microsoft.com/office/drawing/2014/main" val="3287622334"/>
                  </a:ext>
                </a:extLst>
              </a:tr>
              <a:tr h="180011">
                <a:tc>
                  <a:txBody>
                    <a:bodyPr/>
                    <a:lstStyle/>
                    <a:p>
                      <a:r>
                        <a:rPr lang="en-US" sz="700"/>
                        <a:t>E1</a:t>
                      </a:r>
                    </a:p>
                  </a:txBody>
                  <a:tcPr/>
                </a:tc>
                <a:tc>
                  <a:txBody>
                    <a:bodyPr/>
                    <a:lstStyle/>
                    <a:p>
                      <a:r>
                        <a:rPr lang="sv-SE" sz="700" b="0" dirty="0"/>
                        <a:t>VP-I </a:t>
                      </a:r>
                      <a:r>
                        <a:rPr lang="sv-SE" sz="700" b="0" dirty="0" err="1"/>
                        <a:t>Comp&amp;Ben</a:t>
                      </a:r>
                      <a:endParaRPr lang="en-US" sz="700" b="0" dirty="0"/>
                    </a:p>
                  </a:txBody>
                  <a:tcPr/>
                </a:tc>
                <a:extLst>
                  <a:ext uri="{0D108BD9-81ED-4DB2-BD59-A6C34878D82A}">
                    <a16:rowId xmlns:a16="http://schemas.microsoft.com/office/drawing/2014/main" val="1196388096"/>
                  </a:ext>
                </a:extLst>
              </a:tr>
              <a:tr h="180011">
                <a:tc>
                  <a:txBody>
                    <a:bodyPr/>
                    <a:lstStyle/>
                    <a:p>
                      <a:r>
                        <a:rPr lang="en-US" sz="700"/>
                        <a:t>M5</a:t>
                      </a:r>
                    </a:p>
                  </a:txBody>
                  <a:tcPr/>
                </a:tc>
                <a:tc>
                  <a:txBody>
                    <a:bodyPr/>
                    <a:lstStyle/>
                    <a:p>
                      <a:r>
                        <a:rPr lang="sv-SE" sz="700" b="0" dirty="0"/>
                        <a:t>Director</a:t>
                      </a:r>
                      <a:r>
                        <a:rPr lang="en-SE" sz="700" b="0" dirty="0"/>
                        <a:t>-II</a:t>
                      </a:r>
                      <a:r>
                        <a:rPr lang="sv-SE" sz="700" b="0" dirty="0"/>
                        <a:t> Comp&amp;Ben</a:t>
                      </a:r>
                      <a:endParaRPr lang="en-US" sz="700" b="0" dirty="0"/>
                    </a:p>
                  </a:txBody>
                  <a:tcPr/>
                </a:tc>
                <a:extLst>
                  <a:ext uri="{0D108BD9-81ED-4DB2-BD59-A6C34878D82A}">
                    <a16:rowId xmlns:a16="http://schemas.microsoft.com/office/drawing/2014/main" val="2321688421"/>
                  </a:ext>
                </a:extLst>
              </a:tr>
              <a:tr h="180011">
                <a:tc>
                  <a:txBody>
                    <a:bodyPr/>
                    <a:lstStyle/>
                    <a:p>
                      <a:r>
                        <a:rPr lang="en-US" sz="700"/>
                        <a:t>M4</a:t>
                      </a:r>
                    </a:p>
                  </a:txBody>
                  <a:tcPr/>
                </a:tc>
                <a:tc>
                  <a:txBody>
                    <a:bodyPr/>
                    <a:lstStyle/>
                    <a:p>
                      <a:r>
                        <a:rPr lang="sv-SE" sz="700" b="0" dirty="0"/>
                        <a:t>Director</a:t>
                      </a:r>
                      <a:r>
                        <a:rPr lang="en-SE" sz="700" b="0" dirty="0"/>
                        <a:t>-I</a:t>
                      </a:r>
                      <a:r>
                        <a:rPr lang="sv-SE" sz="700" b="0" dirty="0"/>
                        <a:t> Comp&amp;Ben</a:t>
                      </a:r>
                      <a:endParaRPr lang="en-US" sz="700" b="0" dirty="0">
                        <a:solidFill>
                          <a:srgbClr val="00B0F0"/>
                        </a:solidFill>
                      </a:endParaRPr>
                    </a:p>
                  </a:txBody>
                  <a:tcPr/>
                </a:tc>
                <a:extLst>
                  <a:ext uri="{0D108BD9-81ED-4DB2-BD59-A6C34878D82A}">
                    <a16:rowId xmlns:a16="http://schemas.microsoft.com/office/drawing/2014/main" val="3205481607"/>
                  </a:ext>
                </a:extLst>
              </a:tr>
              <a:tr h="180011">
                <a:tc>
                  <a:txBody>
                    <a:bodyPr/>
                    <a:lstStyle/>
                    <a:p>
                      <a:r>
                        <a:rPr lang="en-US" sz="700"/>
                        <a:t>M3</a:t>
                      </a:r>
                    </a:p>
                  </a:txBody>
                  <a:tcPr/>
                </a:tc>
                <a:tc>
                  <a:txBody>
                    <a:bodyPr/>
                    <a:lstStyle/>
                    <a:p>
                      <a:r>
                        <a:rPr lang="sv-SE" sz="700" b="0"/>
                        <a:t>Senior Manager </a:t>
                      </a:r>
                      <a:r>
                        <a:rPr lang="sv-SE" sz="700" b="0" err="1"/>
                        <a:t>Comp&amp;Ben</a:t>
                      </a:r>
                      <a:endParaRPr lang="en-US" sz="700" b="0">
                        <a:solidFill>
                          <a:srgbClr val="00B0F0"/>
                        </a:solidFill>
                      </a:endParaRPr>
                    </a:p>
                  </a:txBody>
                  <a:tcPr/>
                </a:tc>
                <a:extLst>
                  <a:ext uri="{0D108BD9-81ED-4DB2-BD59-A6C34878D82A}">
                    <a16:rowId xmlns:a16="http://schemas.microsoft.com/office/drawing/2014/main" val="2693320342"/>
                  </a:ext>
                </a:extLst>
              </a:tr>
              <a:tr h="180011">
                <a:tc>
                  <a:txBody>
                    <a:bodyPr/>
                    <a:lstStyle/>
                    <a:p>
                      <a:r>
                        <a:rPr lang="en-US" sz="700"/>
                        <a:t>M2</a:t>
                      </a:r>
                    </a:p>
                  </a:txBody>
                  <a:tcPr/>
                </a:tc>
                <a:tc>
                  <a:txBody>
                    <a:bodyPr/>
                    <a:lstStyle/>
                    <a:p>
                      <a:r>
                        <a:rPr lang="sv-SE" sz="700" b="0"/>
                        <a:t>Manager </a:t>
                      </a:r>
                      <a:r>
                        <a:rPr lang="sv-SE" sz="700" b="0" err="1"/>
                        <a:t>Comp&amp;Ben</a:t>
                      </a:r>
                      <a:endParaRPr lang="en-US" sz="700" b="0"/>
                    </a:p>
                  </a:txBody>
                  <a:tcPr/>
                </a:tc>
                <a:extLst>
                  <a:ext uri="{0D108BD9-81ED-4DB2-BD59-A6C34878D82A}">
                    <a16:rowId xmlns:a16="http://schemas.microsoft.com/office/drawing/2014/main" val="457785524"/>
                  </a:ext>
                </a:extLst>
              </a:tr>
              <a:tr h="180011">
                <a:tc>
                  <a:txBody>
                    <a:bodyPr/>
                    <a:lstStyle/>
                    <a:p>
                      <a:r>
                        <a:rPr lang="en-US" sz="700"/>
                        <a:t>M1</a:t>
                      </a:r>
                    </a:p>
                  </a:txBody>
                  <a:tcPr/>
                </a:tc>
                <a:tc>
                  <a:txBody>
                    <a:bodyPr/>
                    <a:lstStyle/>
                    <a:p>
                      <a:r>
                        <a:rPr lang="sv-SE" sz="700" b="0"/>
                        <a:t>Supervisor </a:t>
                      </a:r>
                      <a:r>
                        <a:rPr lang="sv-SE" sz="700" b="0" err="1"/>
                        <a:t>Comp&amp;Ben</a:t>
                      </a:r>
                      <a:endParaRPr lang="en-US" sz="700" b="0"/>
                    </a:p>
                  </a:txBody>
                  <a:tcPr/>
                </a:tc>
                <a:extLst>
                  <a:ext uri="{0D108BD9-81ED-4DB2-BD59-A6C34878D82A}">
                    <a16:rowId xmlns:a16="http://schemas.microsoft.com/office/drawing/2014/main" val="1538784006"/>
                  </a:ext>
                </a:extLst>
              </a:tr>
              <a:tr h="180011">
                <a:tc>
                  <a:txBody>
                    <a:bodyPr/>
                    <a:lstStyle/>
                    <a:p>
                      <a:r>
                        <a:rPr lang="en-US" sz="700"/>
                        <a:t>P6</a:t>
                      </a:r>
                    </a:p>
                  </a:txBody>
                  <a:tcPr/>
                </a:tc>
                <a:tc>
                  <a:txBody>
                    <a:bodyPr/>
                    <a:lstStyle/>
                    <a:p>
                      <a:r>
                        <a:rPr lang="sv-SE" sz="700" b="0" err="1"/>
                        <a:t>Comp&amp;Ben</a:t>
                      </a:r>
                      <a:r>
                        <a:rPr lang="sv-SE" sz="700" b="0"/>
                        <a:t> Master</a:t>
                      </a:r>
                      <a:endParaRPr lang="en-US" sz="700" b="0"/>
                    </a:p>
                  </a:txBody>
                  <a:tcPr/>
                </a:tc>
                <a:extLst>
                  <a:ext uri="{0D108BD9-81ED-4DB2-BD59-A6C34878D82A}">
                    <a16:rowId xmlns:a16="http://schemas.microsoft.com/office/drawing/2014/main" val="4150731016"/>
                  </a:ext>
                </a:extLst>
              </a:tr>
              <a:tr h="180011">
                <a:tc>
                  <a:txBody>
                    <a:bodyPr/>
                    <a:lstStyle/>
                    <a:p>
                      <a:r>
                        <a:rPr lang="en-US" sz="700"/>
                        <a:t>P5</a:t>
                      </a:r>
                    </a:p>
                  </a:txBody>
                  <a:tcPr/>
                </a:tc>
                <a:tc>
                  <a:txBody>
                    <a:bodyPr/>
                    <a:lstStyle/>
                    <a:p>
                      <a:r>
                        <a:rPr lang="sv-SE" sz="700" b="0" err="1"/>
                        <a:t>Comp&amp;Ben</a:t>
                      </a:r>
                      <a:r>
                        <a:rPr lang="sv-SE" sz="700" b="0"/>
                        <a:t> Expert</a:t>
                      </a:r>
                      <a:endParaRPr lang="en-US" sz="700" b="0"/>
                    </a:p>
                  </a:txBody>
                  <a:tcPr/>
                </a:tc>
                <a:extLst>
                  <a:ext uri="{0D108BD9-81ED-4DB2-BD59-A6C34878D82A}">
                    <a16:rowId xmlns:a16="http://schemas.microsoft.com/office/drawing/2014/main" val="3640212544"/>
                  </a:ext>
                </a:extLst>
              </a:tr>
              <a:tr h="180011">
                <a:tc>
                  <a:txBody>
                    <a:bodyPr/>
                    <a:lstStyle/>
                    <a:p>
                      <a:r>
                        <a:rPr lang="en-US" sz="700"/>
                        <a:t>P4</a:t>
                      </a:r>
                    </a:p>
                  </a:txBody>
                  <a:tcPr/>
                </a:tc>
                <a:tc>
                  <a:txBody>
                    <a:bodyPr/>
                    <a:lstStyle/>
                    <a:p>
                      <a:r>
                        <a:rPr lang="sv-SE" sz="700" b="0" err="1"/>
                        <a:t>Comp&amp;Ben</a:t>
                      </a:r>
                      <a:r>
                        <a:rPr lang="sv-SE" sz="700" b="0"/>
                        <a:t> Senior</a:t>
                      </a:r>
                      <a:endParaRPr lang="en-US" sz="700" b="0"/>
                    </a:p>
                  </a:txBody>
                  <a:tcPr/>
                </a:tc>
                <a:extLst>
                  <a:ext uri="{0D108BD9-81ED-4DB2-BD59-A6C34878D82A}">
                    <a16:rowId xmlns:a16="http://schemas.microsoft.com/office/drawing/2014/main" val="1557902312"/>
                  </a:ext>
                </a:extLst>
              </a:tr>
              <a:tr h="180011">
                <a:tc>
                  <a:txBody>
                    <a:bodyPr/>
                    <a:lstStyle/>
                    <a:p>
                      <a:r>
                        <a:rPr lang="en-US" sz="700"/>
                        <a:t>P3</a:t>
                      </a:r>
                    </a:p>
                  </a:txBody>
                  <a:tcPr/>
                </a:tc>
                <a:tc>
                  <a:txBody>
                    <a:bodyPr/>
                    <a:lstStyle/>
                    <a:p>
                      <a:r>
                        <a:rPr lang="sv-SE" sz="700" b="0" err="1"/>
                        <a:t>Comp&amp;Ben</a:t>
                      </a:r>
                      <a:r>
                        <a:rPr lang="sv-SE" sz="700" b="0"/>
                        <a:t> </a:t>
                      </a:r>
                      <a:r>
                        <a:rPr lang="sv-SE" sz="700" b="0" err="1"/>
                        <a:t>Advanced</a:t>
                      </a:r>
                      <a:r>
                        <a:rPr lang="sv-SE" sz="700" b="0"/>
                        <a:t> </a:t>
                      </a:r>
                      <a:endParaRPr lang="en-US" sz="700" b="0">
                        <a:solidFill>
                          <a:srgbClr val="00B0F0"/>
                        </a:solidFill>
                      </a:endParaRPr>
                    </a:p>
                  </a:txBody>
                  <a:tcPr/>
                </a:tc>
                <a:extLst>
                  <a:ext uri="{0D108BD9-81ED-4DB2-BD59-A6C34878D82A}">
                    <a16:rowId xmlns:a16="http://schemas.microsoft.com/office/drawing/2014/main" val="1976744476"/>
                  </a:ext>
                </a:extLst>
              </a:tr>
              <a:tr h="180011">
                <a:tc>
                  <a:txBody>
                    <a:bodyPr/>
                    <a:lstStyle/>
                    <a:p>
                      <a:r>
                        <a:rPr lang="en-US" sz="700"/>
                        <a:t>P2</a:t>
                      </a:r>
                    </a:p>
                  </a:txBody>
                  <a:tcPr/>
                </a:tc>
                <a:tc>
                  <a:txBody>
                    <a:bodyPr/>
                    <a:lstStyle/>
                    <a:p>
                      <a:r>
                        <a:rPr lang="sv-SE" sz="700" b="0" err="1"/>
                        <a:t>Comp&amp;Ben</a:t>
                      </a:r>
                      <a:r>
                        <a:rPr lang="sv-SE" sz="700" b="0"/>
                        <a:t> </a:t>
                      </a:r>
                      <a:r>
                        <a:rPr lang="sv-SE" sz="700" b="0" err="1"/>
                        <a:t>Experienced</a:t>
                      </a:r>
                      <a:r>
                        <a:rPr lang="sv-SE" sz="700" b="0"/>
                        <a:t> </a:t>
                      </a:r>
                      <a:endParaRPr lang="en-US" sz="700" b="0"/>
                    </a:p>
                  </a:txBody>
                  <a:tcPr/>
                </a:tc>
                <a:extLst>
                  <a:ext uri="{0D108BD9-81ED-4DB2-BD59-A6C34878D82A}">
                    <a16:rowId xmlns:a16="http://schemas.microsoft.com/office/drawing/2014/main" val="1448917290"/>
                  </a:ext>
                </a:extLst>
              </a:tr>
              <a:tr h="180011">
                <a:tc>
                  <a:txBody>
                    <a:bodyPr/>
                    <a:lstStyle/>
                    <a:p>
                      <a:r>
                        <a:rPr lang="en-US" sz="700"/>
                        <a:t>P1</a:t>
                      </a:r>
                    </a:p>
                  </a:txBody>
                  <a:tcPr/>
                </a:tc>
                <a:tc>
                  <a:txBody>
                    <a:bodyPr/>
                    <a:lstStyle/>
                    <a:p>
                      <a:r>
                        <a:rPr lang="sv-SE" sz="700" b="0" err="1"/>
                        <a:t>Comp&amp;Ben</a:t>
                      </a:r>
                      <a:r>
                        <a:rPr lang="sv-SE" sz="700" b="0"/>
                        <a:t> </a:t>
                      </a:r>
                      <a:r>
                        <a:rPr lang="sv-SE" sz="700" b="0" err="1"/>
                        <a:t>Associate</a:t>
                      </a:r>
                      <a:endParaRPr lang="en-US" sz="700" b="0"/>
                    </a:p>
                  </a:txBody>
                  <a:tcPr/>
                </a:tc>
                <a:extLst>
                  <a:ext uri="{0D108BD9-81ED-4DB2-BD59-A6C34878D82A}">
                    <a16:rowId xmlns:a16="http://schemas.microsoft.com/office/drawing/2014/main" val="2428215361"/>
                  </a:ext>
                </a:extLst>
              </a:tr>
              <a:tr h="180011">
                <a:tc>
                  <a:txBody>
                    <a:bodyPr/>
                    <a:lstStyle/>
                    <a:p>
                      <a:r>
                        <a:rPr lang="en-US" sz="700"/>
                        <a:t>S4</a:t>
                      </a:r>
                    </a:p>
                  </a:txBody>
                  <a:tcPr/>
                </a:tc>
                <a:tc>
                  <a:txBody>
                    <a:bodyPr/>
                    <a:lstStyle/>
                    <a:p>
                      <a:r>
                        <a:rPr lang="sv-SE" sz="700" b="0" err="1"/>
                        <a:t>Payroll</a:t>
                      </a:r>
                      <a:r>
                        <a:rPr lang="sv-SE" sz="700" b="0"/>
                        <a:t> </a:t>
                      </a:r>
                      <a:r>
                        <a:rPr lang="sv-SE" sz="700" b="0" err="1"/>
                        <a:t>Lead</a:t>
                      </a:r>
                      <a:endParaRPr lang="en-US" sz="700" b="0"/>
                    </a:p>
                  </a:txBody>
                  <a:tcPr/>
                </a:tc>
                <a:extLst>
                  <a:ext uri="{0D108BD9-81ED-4DB2-BD59-A6C34878D82A}">
                    <a16:rowId xmlns:a16="http://schemas.microsoft.com/office/drawing/2014/main" val="2468875750"/>
                  </a:ext>
                </a:extLst>
              </a:tr>
              <a:tr h="180011">
                <a:tc>
                  <a:txBody>
                    <a:bodyPr/>
                    <a:lstStyle/>
                    <a:p>
                      <a:r>
                        <a:rPr lang="en-US" sz="700"/>
                        <a:t>S3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b="0" err="1"/>
                        <a:t>Payroll</a:t>
                      </a:r>
                      <a:r>
                        <a:rPr lang="sv-SE" sz="700" b="0"/>
                        <a:t> Senior </a:t>
                      </a:r>
                      <a:r>
                        <a:rPr lang="sv-SE" sz="700" b="0" err="1"/>
                        <a:t>Coordinator</a:t>
                      </a:r>
                      <a:endParaRPr lang="en-US" sz="700" b="0"/>
                    </a:p>
                  </a:txBody>
                  <a:tcPr/>
                </a:tc>
                <a:extLst>
                  <a:ext uri="{0D108BD9-81ED-4DB2-BD59-A6C34878D82A}">
                    <a16:rowId xmlns:a16="http://schemas.microsoft.com/office/drawing/2014/main" val="3642560108"/>
                  </a:ext>
                </a:extLst>
              </a:tr>
              <a:tr h="180011">
                <a:tc>
                  <a:txBody>
                    <a:bodyPr/>
                    <a:lstStyle/>
                    <a:p>
                      <a:r>
                        <a:rPr lang="en-US" sz="70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b="0" err="1"/>
                        <a:t>Payroll</a:t>
                      </a:r>
                      <a:r>
                        <a:rPr lang="sv-SE" sz="700" b="0"/>
                        <a:t> </a:t>
                      </a:r>
                      <a:r>
                        <a:rPr lang="sv-SE" sz="700" b="0" err="1"/>
                        <a:t>Coordinator</a:t>
                      </a:r>
                      <a:endParaRPr lang="en-US" sz="700" b="0"/>
                    </a:p>
                  </a:txBody>
                  <a:tcPr/>
                </a:tc>
                <a:extLst>
                  <a:ext uri="{0D108BD9-81ED-4DB2-BD59-A6C34878D82A}">
                    <a16:rowId xmlns:a16="http://schemas.microsoft.com/office/drawing/2014/main" val="3406487652"/>
                  </a:ext>
                </a:extLst>
              </a:tr>
              <a:tr h="180011">
                <a:tc>
                  <a:txBody>
                    <a:bodyPr/>
                    <a:lstStyle/>
                    <a:p>
                      <a:r>
                        <a:rPr lang="en-US" sz="700"/>
                        <a:t>S1</a:t>
                      </a:r>
                    </a:p>
                  </a:txBody>
                  <a:tcPr/>
                </a:tc>
                <a:tc>
                  <a:txBody>
                    <a:bodyPr/>
                    <a:lstStyle/>
                    <a:p>
                      <a:r>
                        <a:rPr lang="sv-SE" sz="700" b="0" err="1"/>
                        <a:t>Payroll</a:t>
                      </a:r>
                      <a:r>
                        <a:rPr lang="sv-SE" sz="700" b="0"/>
                        <a:t> </a:t>
                      </a:r>
                      <a:r>
                        <a:rPr lang="sv-SE" sz="700" b="0" err="1"/>
                        <a:t>Admin</a:t>
                      </a:r>
                      <a:endParaRPr lang="en-US" sz="700" b="0"/>
                    </a:p>
                  </a:txBody>
                  <a:tcPr/>
                </a:tc>
                <a:extLst>
                  <a:ext uri="{0D108BD9-81ED-4DB2-BD59-A6C34878D82A}">
                    <a16:rowId xmlns:a16="http://schemas.microsoft.com/office/drawing/2014/main" val="141409479"/>
                  </a:ext>
                </a:extLst>
              </a:tr>
              <a:tr h="180011">
                <a:tc>
                  <a:txBody>
                    <a:bodyPr/>
                    <a:lstStyle/>
                    <a:p>
                      <a:r>
                        <a:rPr lang="en-US" sz="700"/>
                        <a:t>F5</a:t>
                      </a:r>
                    </a:p>
                  </a:txBody>
                  <a:tcPr/>
                </a:tc>
                <a:tc>
                  <a:txBody>
                    <a:bodyPr/>
                    <a:lstStyle/>
                    <a:p>
                      <a:r>
                        <a:rPr lang="sv-SE" sz="700" b="0"/>
                        <a:t>NA</a:t>
                      </a:r>
                      <a:endParaRPr lang="en-US" sz="700" b="0"/>
                    </a:p>
                  </a:txBody>
                  <a:tcPr/>
                </a:tc>
                <a:extLst>
                  <a:ext uri="{0D108BD9-81ED-4DB2-BD59-A6C34878D82A}">
                    <a16:rowId xmlns:a16="http://schemas.microsoft.com/office/drawing/2014/main" val="925346843"/>
                  </a:ext>
                </a:extLst>
              </a:tr>
              <a:tr h="180011">
                <a:tc>
                  <a:txBody>
                    <a:bodyPr/>
                    <a:lstStyle/>
                    <a:p>
                      <a:r>
                        <a:rPr lang="en-US" sz="700"/>
                        <a:t>F4</a:t>
                      </a:r>
                    </a:p>
                  </a:txBody>
                  <a:tcPr/>
                </a:tc>
                <a:tc>
                  <a:txBody>
                    <a:bodyPr/>
                    <a:lstStyle/>
                    <a:p>
                      <a:r>
                        <a:rPr lang="sv-SE" sz="700" b="0"/>
                        <a:t>NA</a:t>
                      </a:r>
                      <a:endParaRPr lang="en-US" sz="700" b="0"/>
                    </a:p>
                  </a:txBody>
                  <a:tcPr/>
                </a:tc>
                <a:extLst>
                  <a:ext uri="{0D108BD9-81ED-4DB2-BD59-A6C34878D82A}">
                    <a16:rowId xmlns:a16="http://schemas.microsoft.com/office/drawing/2014/main" val="1780207790"/>
                  </a:ext>
                </a:extLst>
              </a:tr>
              <a:tr h="180011">
                <a:tc>
                  <a:txBody>
                    <a:bodyPr/>
                    <a:lstStyle/>
                    <a:p>
                      <a:r>
                        <a:rPr lang="en-US" sz="700"/>
                        <a:t>F3</a:t>
                      </a:r>
                    </a:p>
                  </a:txBody>
                  <a:tcPr/>
                </a:tc>
                <a:tc>
                  <a:txBody>
                    <a:bodyPr/>
                    <a:lstStyle/>
                    <a:p>
                      <a:r>
                        <a:rPr lang="sv-SE" sz="700" b="0"/>
                        <a:t>NA</a:t>
                      </a:r>
                      <a:endParaRPr lang="en-US" sz="700" b="0"/>
                    </a:p>
                  </a:txBody>
                  <a:tcPr/>
                </a:tc>
                <a:extLst>
                  <a:ext uri="{0D108BD9-81ED-4DB2-BD59-A6C34878D82A}">
                    <a16:rowId xmlns:a16="http://schemas.microsoft.com/office/drawing/2014/main" val="2048324396"/>
                  </a:ext>
                </a:extLst>
              </a:tr>
              <a:tr h="180011">
                <a:tc>
                  <a:txBody>
                    <a:bodyPr/>
                    <a:lstStyle/>
                    <a:p>
                      <a:r>
                        <a:rPr lang="en-US" sz="700"/>
                        <a:t>F2</a:t>
                      </a:r>
                    </a:p>
                  </a:txBody>
                  <a:tcPr/>
                </a:tc>
                <a:tc>
                  <a:txBody>
                    <a:bodyPr/>
                    <a:lstStyle/>
                    <a:p>
                      <a:r>
                        <a:rPr lang="sv-SE" sz="700" b="0" i="0"/>
                        <a:t>NA</a:t>
                      </a:r>
                      <a:endParaRPr lang="en-US" sz="700" b="0" i="0"/>
                    </a:p>
                  </a:txBody>
                  <a:tcPr/>
                </a:tc>
                <a:extLst>
                  <a:ext uri="{0D108BD9-81ED-4DB2-BD59-A6C34878D82A}">
                    <a16:rowId xmlns:a16="http://schemas.microsoft.com/office/drawing/2014/main" val="99149243"/>
                  </a:ext>
                </a:extLst>
              </a:tr>
              <a:tr h="180011">
                <a:tc>
                  <a:txBody>
                    <a:bodyPr/>
                    <a:lstStyle/>
                    <a:p>
                      <a:r>
                        <a:rPr lang="en-US" sz="700"/>
                        <a:t>F1</a:t>
                      </a:r>
                    </a:p>
                  </a:txBody>
                  <a:tcPr/>
                </a:tc>
                <a:tc>
                  <a:txBody>
                    <a:bodyPr/>
                    <a:lstStyle/>
                    <a:p>
                      <a:r>
                        <a:rPr lang="sv-SE" sz="700" b="0" i="0" dirty="0"/>
                        <a:t>NA</a:t>
                      </a:r>
                      <a:endParaRPr lang="en-US" sz="700" b="0" i="0" dirty="0"/>
                    </a:p>
                  </a:txBody>
                  <a:tcPr/>
                </a:tc>
                <a:extLst>
                  <a:ext uri="{0D108BD9-81ED-4DB2-BD59-A6C34878D82A}">
                    <a16:rowId xmlns:a16="http://schemas.microsoft.com/office/drawing/2014/main" val="3936598471"/>
                  </a:ext>
                </a:extLst>
              </a:tr>
            </a:tbl>
          </a:graphicData>
        </a:graphic>
      </p:graphicFrame>
      <p:sp>
        <p:nvSpPr>
          <p:cNvPr id="3" name="Rectangle 2">
            <a:extLst>
              <a:ext uri="{FF2B5EF4-FFF2-40B4-BE49-F238E27FC236}">
                <a16:creationId xmlns:a16="http://schemas.microsoft.com/office/drawing/2014/main" id="{C3A5B74F-772A-4FD2-8F82-04548EFCA70B}"/>
              </a:ext>
            </a:extLst>
          </p:cNvPr>
          <p:cNvSpPr/>
          <p:nvPr/>
        </p:nvSpPr>
        <p:spPr>
          <a:xfrm>
            <a:off x="7225147" y="103759"/>
            <a:ext cx="1713877" cy="24894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600"/>
              <a:t>Example</a:t>
            </a:r>
            <a:endParaRPr lang="en-US" sz="1600"/>
          </a:p>
        </p:txBody>
      </p:sp>
    </p:spTree>
    <p:extLst>
      <p:ext uri="{BB962C8B-B14F-4D97-AF65-F5344CB8AC3E}">
        <p14:creationId xmlns:p14="http://schemas.microsoft.com/office/powerpoint/2010/main" val="2611853767"/>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7230-3B16-426E-8C82-1A74A3DBDC0D}"/>
              </a:ext>
            </a:extLst>
          </p:cNvPr>
          <p:cNvSpPr>
            <a:spLocks noGrp="1"/>
          </p:cNvSpPr>
          <p:nvPr>
            <p:ph type="title"/>
          </p:nvPr>
        </p:nvSpPr>
        <p:spPr/>
        <p:txBody>
          <a:bodyPr/>
          <a:lstStyle/>
          <a:p>
            <a:r>
              <a:rPr lang="sv-SE"/>
              <a:t>JA </a:t>
            </a:r>
            <a:r>
              <a:rPr lang="sv-SE" err="1"/>
              <a:t>Profile</a:t>
            </a:r>
            <a:r>
              <a:rPr lang="sv-SE"/>
              <a:t> = (Job </a:t>
            </a:r>
            <a:r>
              <a:rPr lang="sv-SE" err="1"/>
              <a:t>Family</a:t>
            </a:r>
            <a:r>
              <a:rPr lang="sv-SE"/>
              <a:t>) x (</a:t>
            </a:r>
            <a:r>
              <a:rPr lang="sv-SE" err="1"/>
              <a:t>Stream&amp;Level</a:t>
            </a:r>
            <a:r>
              <a:rPr lang="sv-SE"/>
              <a:t>)</a:t>
            </a:r>
            <a:endParaRPr lang="en-US"/>
          </a:p>
        </p:txBody>
      </p:sp>
      <p:sp>
        <p:nvSpPr>
          <p:cNvPr id="3" name="Content Placeholder 2">
            <a:extLst>
              <a:ext uri="{FF2B5EF4-FFF2-40B4-BE49-F238E27FC236}">
                <a16:creationId xmlns:a16="http://schemas.microsoft.com/office/drawing/2014/main" id="{85DC14D8-0E33-4E6B-910C-282B6983CC26}"/>
              </a:ext>
            </a:extLst>
          </p:cNvPr>
          <p:cNvSpPr>
            <a:spLocks noGrp="1"/>
          </p:cNvSpPr>
          <p:nvPr>
            <p:ph idx="1"/>
          </p:nvPr>
        </p:nvSpPr>
        <p:spPr>
          <a:xfrm>
            <a:off x="465139" y="1052789"/>
            <a:ext cx="2617696" cy="462502"/>
          </a:xfrm>
          <a:ln>
            <a:solidFill>
              <a:srgbClr val="0070C0"/>
            </a:solidFill>
          </a:ln>
        </p:spPr>
        <p:txBody>
          <a:bodyPr anchor="t"/>
          <a:lstStyle/>
          <a:p>
            <a:pPr marL="0" indent="0" algn="ctr">
              <a:buNone/>
            </a:pPr>
            <a:r>
              <a:rPr lang="sv-SE" sz="1600"/>
              <a:t>Job </a:t>
            </a:r>
            <a:r>
              <a:rPr lang="sv-SE" sz="1600" err="1"/>
              <a:t>Family</a:t>
            </a:r>
            <a:r>
              <a:rPr lang="sv-SE" sz="1600"/>
              <a:t> Group = HR</a:t>
            </a:r>
            <a:endParaRPr lang="en-US" sz="1600"/>
          </a:p>
        </p:txBody>
      </p:sp>
      <p:graphicFrame>
        <p:nvGraphicFramePr>
          <p:cNvPr id="4" name="Table 3">
            <a:extLst>
              <a:ext uri="{FF2B5EF4-FFF2-40B4-BE49-F238E27FC236}">
                <a16:creationId xmlns:a16="http://schemas.microsoft.com/office/drawing/2014/main" id="{E740C55F-0BDD-48C1-8FAC-4C12981C9047}"/>
              </a:ext>
            </a:extLst>
          </p:cNvPr>
          <p:cNvGraphicFramePr>
            <a:graphicFrameLocks noGrp="1"/>
          </p:cNvGraphicFramePr>
          <p:nvPr>
            <p:extLst>
              <p:ext uri="{D42A27DB-BD31-4B8C-83A1-F6EECF244321}">
                <p14:modId xmlns:p14="http://schemas.microsoft.com/office/powerpoint/2010/main" val="3230875845"/>
              </p:ext>
            </p:extLst>
          </p:nvPr>
        </p:nvGraphicFramePr>
        <p:xfrm>
          <a:off x="3152603" y="1671661"/>
          <a:ext cx="4287288" cy="3268068"/>
        </p:xfrm>
        <a:graphic>
          <a:graphicData uri="http://schemas.openxmlformats.org/drawingml/2006/table">
            <a:tbl>
              <a:tblPr firstRow="1" bandRow="1">
                <a:tableStyleId>{F5AB1C69-6EDB-4FF4-983F-18BD219EF322}</a:tableStyleId>
              </a:tblPr>
              <a:tblGrid>
                <a:gridCol w="1429096">
                  <a:extLst>
                    <a:ext uri="{9D8B030D-6E8A-4147-A177-3AD203B41FA5}">
                      <a16:colId xmlns:a16="http://schemas.microsoft.com/office/drawing/2014/main" val="2603117718"/>
                    </a:ext>
                  </a:extLst>
                </a:gridCol>
                <a:gridCol w="1429096">
                  <a:extLst>
                    <a:ext uri="{9D8B030D-6E8A-4147-A177-3AD203B41FA5}">
                      <a16:colId xmlns:a16="http://schemas.microsoft.com/office/drawing/2014/main" val="3352747249"/>
                    </a:ext>
                  </a:extLst>
                </a:gridCol>
                <a:gridCol w="1429096">
                  <a:extLst>
                    <a:ext uri="{9D8B030D-6E8A-4147-A177-3AD203B41FA5}">
                      <a16:colId xmlns:a16="http://schemas.microsoft.com/office/drawing/2014/main" val="2849208842"/>
                    </a:ext>
                  </a:extLst>
                </a:gridCol>
              </a:tblGrid>
              <a:tr h="219484">
                <a:tc>
                  <a:txBody>
                    <a:bodyPr/>
                    <a:lstStyle/>
                    <a:p>
                      <a:pPr algn="ctr"/>
                      <a:r>
                        <a:rPr lang="sv-SE" sz="700" b="1"/>
                        <a:t>P1  -  </a:t>
                      </a:r>
                      <a:r>
                        <a:rPr lang="sv-SE" sz="700" b="1" err="1"/>
                        <a:t>Associate</a:t>
                      </a:r>
                      <a:endParaRPr lang="en-US" sz="700" b="1"/>
                    </a:p>
                  </a:txBody>
                  <a:tcPr anchor="ctr"/>
                </a:tc>
                <a:tc>
                  <a:txBody>
                    <a:bodyPr/>
                    <a:lstStyle/>
                    <a:p>
                      <a:pPr algn="ctr"/>
                      <a:r>
                        <a:rPr lang="sv-SE" sz="700" b="1"/>
                        <a:t>P3  -  </a:t>
                      </a:r>
                      <a:r>
                        <a:rPr lang="sv-SE" sz="700" b="1" err="1"/>
                        <a:t>Advanced</a:t>
                      </a:r>
                      <a:endParaRPr lang="en-US" sz="700" b="0" i="1"/>
                    </a:p>
                  </a:txBody>
                  <a:tcPr anchor="ctr"/>
                </a:tc>
                <a:tc>
                  <a:txBody>
                    <a:bodyPr/>
                    <a:lstStyle/>
                    <a:p>
                      <a:pPr algn="ctr"/>
                      <a:r>
                        <a:rPr lang="sv-SE" sz="700" b="1" i="0"/>
                        <a:t>P5 - Expert</a:t>
                      </a:r>
                      <a:endParaRPr lang="en-US" sz="700" b="1" i="0"/>
                    </a:p>
                  </a:txBody>
                  <a:tcPr anchor="ctr"/>
                </a:tc>
                <a:extLst>
                  <a:ext uri="{0D108BD9-81ED-4DB2-BD59-A6C34878D82A}">
                    <a16:rowId xmlns:a16="http://schemas.microsoft.com/office/drawing/2014/main" val="591531291"/>
                  </a:ext>
                </a:extLst>
              </a:tr>
              <a:tr h="213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Comp&amp;Ben</a:t>
                      </a:r>
                      <a:r>
                        <a:rPr lang="sv-SE" sz="700" b="0" i="1" kern="1200">
                          <a:solidFill>
                            <a:schemeClr val="dk1"/>
                          </a:solidFill>
                          <a:latin typeface="+mn-lt"/>
                          <a:ea typeface="+mn-ea"/>
                          <a:cs typeface="+mn-cs"/>
                        </a:rPr>
                        <a:t> </a:t>
                      </a:r>
                      <a:r>
                        <a:rPr lang="sv-SE" sz="700" b="0" i="1" kern="1200" err="1">
                          <a:solidFill>
                            <a:schemeClr val="dk1"/>
                          </a:solidFill>
                          <a:latin typeface="+mn-lt"/>
                          <a:ea typeface="+mn-ea"/>
                          <a:cs typeface="+mn-cs"/>
                        </a:rPr>
                        <a:t>Associate</a:t>
                      </a:r>
                      <a:endParaRPr lang="en-US" sz="700" b="0" i="1" kern="120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Comp&amp;Ben</a:t>
                      </a:r>
                      <a:r>
                        <a:rPr lang="sv-SE" sz="700" b="0" i="1" kern="1200">
                          <a:solidFill>
                            <a:schemeClr val="dk1"/>
                          </a:solidFill>
                          <a:latin typeface="+mn-lt"/>
                          <a:ea typeface="+mn-ea"/>
                          <a:cs typeface="+mn-cs"/>
                        </a:rPr>
                        <a:t> </a:t>
                      </a:r>
                      <a:r>
                        <a:rPr lang="sv-SE" sz="700" b="0" i="1" kern="1200" err="1">
                          <a:solidFill>
                            <a:schemeClr val="dk1"/>
                          </a:solidFill>
                          <a:latin typeface="+mn-lt"/>
                          <a:ea typeface="+mn-ea"/>
                          <a:cs typeface="+mn-cs"/>
                        </a:rPr>
                        <a:t>Advanced</a:t>
                      </a:r>
                      <a:endParaRPr lang="en-US" sz="700" b="0" i="1" kern="120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Comp&amp;Ben</a:t>
                      </a:r>
                      <a:r>
                        <a:rPr lang="sv-SE" sz="700" b="0" i="1" kern="1200">
                          <a:solidFill>
                            <a:schemeClr val="dk1"/>
                          </a:solidFill>
                          <a:latin typeface="+mn-lt"/>
                          <a:ea typeface="+mn-ea"/>
                          <a:cs typeface="+mn-cs"/>
                        </a:rPr>
                        <a:t> Expert</a:t>
                      </a:r>
                      <a:endParaRPr lang="en-US" sz="700" b="0" i="1" kern="1200">
                        <a:solidFill>
                          <a:schemeClr val="dk1"/>
                        </a:solidFill>
                        <a:latin typeface="+mn-lt"/>
                        <a:ea typeface="+mn-ea"/>
                        <a:cs typeface="+mn-cs"/>
                      </a:endParaRPr>
                    </a:p>
                  </a:txBody>
                  <a:tcPr anchor="ctr"/>
                </a:tc>
                <a:extLst>
                  <a:ext uri="{0D108BD9-81ED-4DB2-BD59-A6C34878D82A}">
                    <a16:rowId xmlns:a16="http://schemas.microsoft.com/office/drawing/2014/main" val="3842217311"/>
                  </a:ext>
                </a:extLst>
              </a:tr>
              <a:tr h="2554931">
                <a:tc>
                  <a:txBody>
                    <a:bodyPr/>
                    <a:lstStyle/>
                    <a:p>
                      <a:pPr marL="171450" indent="-171450" algn="l">
                        <a:spcBef>
                          <a:spcPts val="600"/>
                        </a:spcBef>
                        <a:buFont typeface="Arial" panose="020B0604020202020204" pitchFamily="34" charset="0"/>
                        <a:buChar char="•"/>
                      </a:pPr>
                      <a:r>
                        <a:rPr lang="en-US" sz="600"/>
                        <a:t>Requires basic knowledge within competence area. Performs routine assignments in the entry level of the Professional Career Band; </a:t>
                      </a:r>
                    </a:p>
                    <a:p>
                      <a:pPr marL="171450" indent="-171450" algn="l">
                        <a:spcBef>
                          <a:spcPts val="600"/>
                        </a:spcBef>
                        <a:buFont typeface="Arial" panose="020B0604020202020204" pitchFamily="34" charset="0"/>
                        <a:buChar char="•"/>
                      </a:pPr>
                      <a:r>
                        <a:rPr lang="en-US" sz="600"/>
                        <a:t>Uses existing procedures to solve routine or standard problems; </a:t>
                      </a:r>
                    </a:p>
                    <a:p>
                      <a:pPr marL="171450" indent="-171450" algn="l">
                        <a:spcBef>
                          <a:spcPts val="600"/>
                        </a:spcBef>
                        <a:buFont typeface="Arial" panose="020B0604020202020204" pitchFamily="34" charset="0"/>
                        <a:buChar char="•"/>
                      </a:pPr>
                      <a:r>
                        <a:rPr lang="en-US" sz="600"/>
                        <a:t>Receives instruction, guidance and direction from others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Develops competence by performing structured work assignments and taking guidance from more experienced colleagues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Typically requires a </a:t>
                      </a:r>
                      <a:r>
                        <a:rPr lang="en-US" sz="600" kern="1200">
                          <a:solidFill>
                            <a:schemeClr val="dk1"/>
                          </a:solidFill>
                          <a:latin typeface="+mn-lt"/>
                          <a:ea typeface="+mn-ea"/>
                          <a:cs typeface="+mn-cs"/>
                        </a:rPr>
                        <a:t>relevant expertise in a professional or technical area and/or college/university degree or other local equivalents that provides knowledge and exposure to fundamental theories, principles and concepts </a:t>
                      </a:r>
                    </a:p>
                  </a:txBody>
                  <a:tcPr marT="91440" marB="91440" anchor="ct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Requires in-depth conceptual and practical knowledge and experience within area of expertise;</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i="0">
                          <a:solidFill>
                            <a:schemeClr val="tx1"/>
                          </a:solidFill>
                        </a:rPr>
                        <a:t>Work tasks requires solving complex problems, being less reliant on existing solutions and standard procedures; </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Uses best practices and knowledge of internal or external </a:t>
                      </a:r>
                      <a:r>
                        <a:rPr lang="en-US" sz="600">
                          <a:solidFill>
                            <a:schemeClr val="tx1"/>
                          </a:solidFill>
                        </a:rPr>
                        <a:t>business issues </a:t>
                      </a:r>
                      <a:r>
                        <a:rPr lang="en-US" sz="600"/>
                        <a:t>to improve products or services;</a:t>
                      </a:r>
                    </a:p>
                    <a:p>
                      <a:pPr marL="171450" indent="-171450" algn="l">
                        <a:spcBef>
                          <a:spcPts val="600"/>
                        </a:spcBef>
                        <a:buFont typeface="Arial" panose="020B0604020202020204" pitchFamily="34" charset="0"/>
                        <a:buChar char="•"/>
                      </a:pPr>
                      <a:r>
                        <a:rPr lang="en-US" sz="600"/>
                        <a:t>Works independently; receives minimal guidance; </a:t>
                      </a:r>
                    </a:p>
                    <a:p>
                      <a:pPr marL="171450" indent="-171450" algn="l">
                        <a:spcBef>
                          <a:spcPts val="600"/>
                        </a:spcBef>
                        <a:buFont typeface="Arial" panose="020B0604020202020204" pitchFamily="34" charset="0"/>
                        <a:buChar char="•"/>
                      </a:pPr>
                      <a:r>
                        <a:rPr lang="en-US" sz="600"/>
                        <a:t>Acts as a resource for colleagues with less experience; may direct the work of other staff members; </a:t>
                      </a:r>
                    </a:p>
                    <a:p>
                      <a:pPr marL="171450" indent="-171450" algn="l">
                        <a:spcBef>
                          <a:spcPts val="600"/>
                        </a:spcBef>
                        <a:buFont typeface="Arial" panose="020B0604020202020204" pitchFamily="34" charset="0"/>
                        <a:buChar char="•"/>
                      </a:pPr>
                      <a:r>
                        <a:rPr lang="en-US" sz="600"/>
                        <a:t>Represents the level at which career may stabilize for many years or even until retirement</a:t>
                      </a:r>
                    </a:p>
                  </a:txBody>
                  <a:tcPr marT="91440" marB="91440" anchor="ct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Is recognized as an expert within the organization, both within and beyond own function;</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Work tasks requires proactively identifying and solving unique and complex problems that have a broad impact on the business;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Anticipates internal and/or external business challenges and/or regulatory issues; recommends process, product and service </a:t>
                      </a:r>
                      <a:r>
                        <a:rPr lang="en-US" sz="600" kern="1200">
                          <a:solidFill>
                            <a:schemeClr val="tx1"/>
                          </a:solidFill>
                          <a:latin typeface="+mn-lt"/>
                          <a:ea typeface="+mn-ea"/>
                          <a:cs typeface="+mn-cs"/>
                        </a:rPr>
                        <a:t>improvements;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Contributes to the development of functional strategy;</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tx1"/>
                          </a:solidFill>
                          <a:latin typeface="+mn-lt"/>
                          <a:ea typeface="+mn-ea"/>
                          <a:cs typeface="+mn-cs"/>
                        </a:rPr>
                        <a:t>Can lead complex </a:t>
                      </a:r>
                      <a:r>
                        <a:rPr lang="en-US" sz="600" kern="1200">
                          <a:solidFill>
                            <a:schemeClr val="dk1"/>
                          </a:solidFill>
                          <a:latin typeface="+mn-lt"/>
                          <a:ea typeface="+mn-ea"/>
                          <a:cs typeface="+mn-cs"/>
                        </a:rPr>
                        <a:t>projects and programs;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Operates with no supervision in a complex environment;</a:t>
                      </a:r>
                    </a:p>
                    <a:p>
                      <a:pPr marL="171450" indent="-171450" algn="l" defTabSz="914400" rtl="0" eaLnBrk="1" latinLnBrk="0" hangingPunct="1">
                        <a:spcBef>
                          <a:spcPts val="600"/>
                        </a:spcBef>
                        <a:buFont typeface="Arial" panose="020B0604020202020204" pitchFamily="34" charset="0"/>
                        <a:buChar char="•"/>
                      </a:pPr>
                      <a:r>
                        <a:rPr lang="en-US" sz="600" kern="1200">
                          <a:solidFill>
                            <a:schemeClr val="dk1"/>
                          </a:solidFill>
                          <a:latin typeface="+mn-lt"/>
                          <a:ea typeface="+mn-ea"/>
                          <a:cs typeface="+mn-cs"/>
                        </a:rPr>
                        <a:t>Progression to this level is typically restricted on the basis of individual capabilities and business requirement</a:t>
                      </a:r>
                    </a:p>
                  </a:txBody>
                  <a:tcPr marT="91440" marB="91440" anchor="ctr"/>
                </a:tc>
                <a:extLst>
                  <a:ext uri="{0D108BD9-81ED-4DB2-BD59-A6C34878D82A}">
                    <a16:rowId xmlns:a16="http://schemas.microsoft.com/office/drawing/2014/main" val="1886726523"/>
                  </a:ext>
                </a:extLst>
              </a:tr>
            </a:tbl>
          </a:graphicData>
        </a:graphic>
      </p:graphicFrame>
      <p:sp>
        <p:nvSpPr>
          <p:cNvPr id="6" name="Content Placeholder 2">
            <a:extLst>
              <a:ext uri="{FF2B5EF4-FFF2-40B4-BE49-F238E27FC236}">
                <a16:creationId xmlns:a16="http://schemas.microsoft.com/office/drawing/2014/main" id="{F632FC0C-10C8-404D-9361-17162DB30D82}"/>
              </a:ext>
            </a:extLst>
          </p:cNvPr>
          <p:cNvSpPr txBox="1">
            <a:spLocks/>
          </p:cNvSpPr>
          <p:nvPr/>
        </p:nvSpPr>
        <p:spPr>
          <a:xfrm>
            <a:off x="3380718" y="1052789"/>
            <a:ext cx="2617696" cy="462502"/>
          </a:xfrm>
          <a:prstGeom prst="rect">
            <a:avLst/>
          </a:prstGeom>
          <a:ln>
            <a:solidFill>
              <a:srgbClr val="0070C0"/>
            </a:solidFill>
          </a:ln>
        </p:spPr>
        <p:txBody>
          <a:bodyPr vert="horz" lIns="0" tIns="144000" rIns="0" bIns="0" rtlCol="0" anchor="t">
            <a:noAutofit/>
          </a:bodyPr>
          <a:lstStyle>
            <a:lvl1pPr marL="195263" indent="-195263" algn="l" defTabSz="914400" rtl="0" eaLnBrk="1" latinLnBrk="0" hangingPunct="1">
              <a:spcBef>
                <a:spcPts val="1800"/>
              </a:spcBef>
              <a:buFont typeface="Arial" pitchFamily="34" charset="0"/>
              <a:buChar char="•"/>
              <a:defRPr sz="2200" kern="1200">
                <a:solidFill>
                  <a:schemeClr val="tx1"/>
                </a:solidFill>
                <a:latin typeface="+mn-lt"/>
                <a:ea typeface="+mn-ea"/>
                <a:cs typeface="+mn-cs"/>
              </a:defRPr>
            </a:lvl1pPr>
            <a:lvl2pPr marL="487363" indent="-27781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674688" indent="-179388" algn="l" defTabSz="914400" rtl="0" eaLnBrk="1" latinLnBrk="0" hangingPunct="1">
              <a:spcBef>
                <a:spcPts val="300"/>
              </a:spcBef>
              <a:buFont typeface="Arial" pitchFamily="34" charset="0"/>
              <a:buChar char="•"/>
              <a:defRPr sz="1800" kern="1200">
                <a:solidFill>
                  <a:schemeClr val="tx1"/>
                </a:solidFill>
                <a:latin typeface="+mn-lt"/>
                <a:ea typeface="+mn-ea"/>
                <a:cs typeface="+mn-cs"/>
              </a:defRPr>
            </a:lvl3pPr>
            <a:lvl4pPr marL="906463" indent="-223838" algn="l" defTabSz="914400" rtl="0" eaLnBrk="1" latinLnBrk="0" hangingPunct="1">
              <a:spcBef>
                <a:spcPts val="300"/>
              </a:spcBef>
              <a:buFont typeface="Arial" pitchFamily="34" charset="0"/>
              <a:buChar char="–"/>
              <a:tabLst/>
              <a:defRPr sz="1600" kern="1200">
                <a:solidFill>
                  <a:schemeClr val="tx1"/>
                </a:solidFill>
                <a:latin typeface="+mn-lt"/>
                <a:ea typeface="+mn-ea"/>
                <a:cs typeface="+mn-cs"/>
              </a:defRPr>
            </a:lvl4pPr>
            <a:lvl5pPr marL="1093788" indent="-179388" algn="l" defTabSz="914400" rtl="0" eaLnBrk="1" latinLnBrk="0" hangingPunct="1">
              <a:spcBef>
                <a:spcPts val="3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sv-SE" sz="1600"/>
              <a:t>Job </a:t>
            </a:r>
            <a:r>
              <a:rPr lang="sv-SE" sz="1600" err="1"/>
              <a:t>Family</a:t>
            </a:r>
            <a:r>
              <a:rPr lang="sv-SE" sz="1600"/>
              <a:t> = </a:t>
            </a:r>
            <a:r>
              <a:rPr lang="sv-SE" sz="1600" err="1"/>
              <a:t>Comp&amp;Ben</a:t>
            </a:r>
            <a:endParaRPr lang="en-US" sz="1600"/>
          </a:p>
        </p:txBody>
      </p:sp>
      <p:graphicFrame>
        <p:nvGraphicFramePr>
          <p:cNvPr id="7" name="Table 6">
            <a:extLst>
              <a:ext uri="{FF2B5EF4-FFF2-40B4-BE49-F238E27FC236}">
                <a16:creationId xmlns:a16="http://schemas.microsoft.com/office/drawing/2014/main" id="{6E14B7EE-F5EF-4FB7-9CF4-0A9AA986F7A5}"/>
              </a:ext>
            </a:extLst>
          </p:cNvPr>
          <p:cNvGraphicFramePr>
            <a:graphicFrameLocks noGrp="1"/>
          </p:cNvGraphicFramePr>
          <p:nvPr>
            <p:extLst>
              <p:ext uri="{D42A27DB-BD31-4B8C-83A1-F6EECF244321}">
                <p14:modId xmlns:p14="http://schemas.microsoft.com/office/powerpoint/2010/main" val="3965423856"/>
              </p:ext>
            </p:extLst>
          </p:nvPr>
        </p:nvGraphicFramePr>
        <p:xfrm>
          <a:off x="395261" y="1668329"/>
          <a:ext cx="2617696" cy="3264931"/>
        </p:xfrm>
        <a:graphic>
          <a:graphicData uri="http://schemas.openxmlformats.org/drawingml/2006/table">
            <a:tbl>
              <a:tblPr firstRow="1" bandRow="1">
                <a:tableStyleId>{F5AB1C69-6EDB-4FF4-983F-18BD219EF322}</a:tableStyleId>
              </a:tblPr>
              <a:tblGrid>
                <a:gridCol w="1308848">
                  <a:extLst>
                    <a:ext uri="{9D8B030D-6E8A-4147-A177-3AD203B41FA5}">
                      <a16:colId xmlns:a16="http://schemas.microsoft.com/office/drawing/2014/main" val="2440342441"/>
                    </a:ext>
                  </a:extLst>
                </a:gridCol>
                <a:gridCol w="1308848">
                  <a:extLst>
                    <a:ext uri="{9D8B030D-6E8A-4147-A177-3AD203B41FA5}">
                      <a16:colId xmlns:a16="http://schemas.microsoft.com/office/drawing/2014/main" val="584984533"/>
                    </a:ext>
                  </a:extLst>
                </a:gridCol>
              </a:tblGrid>
              <a:tr h="217396">
                <a:tc>
                  <a:txBody>
                    <a:bodyPr/>
                    <a:lstStyle/>
                    <a:p>
                      <a:pPr algn="ctr"/>
                      <a:r>
                        <a:rPr lang="sv-SE" sz="700" b="1" kern="1200">
                          <a:solidFill>
                            <a:schemeClr val="lt1"/>
                          </a:solidFill>
                          <a:latin typeface="+mn-lt"/>
                          <a:ea typeface="+mn-ea"/>
                          <a:cs typeface="+mn-cs"/>
                        </a:rPr>
                        <a:t>S1  -  </a:t>
                      </a:r>
                      <a:r>
                        <a:rPr lang="sv-SE" sz="700" b="1" kern="1200" err="1">
                          <a:solidFill>
                            <a:schemeClr val="lt1"/>
                          </a:solidFill>
                          <a:latin typeface="+mn-lt"/>
                          <a:ea typeface="+mn-ea"/>
                          <a:cs typeface="+mn-cs"/>
                        </a:rPr>
                        <a:t>Admin</a:t>
                      </a:r>
                      <a:endParaRPr lang="en-US" sz="700" b="1" kern="1200">
                        <a:solidFill>
                          <a:schemeClr val="lt1"/>
                        </a:solidFill>
                        <a:latin typeface="+mn-lt"/>
                        <a:ea typeface="+mn-ea"/>
                        <a:cs typeface="+mn-cs"/>
                      </a:endParaRPr>
                    </a:p>
                  </a:txBody>
                  <a:tcPr marL="121920" marR="121920" marT="60960" marB="60960" anchor="ctr"/>
                </a:tc>
                <a:tc>
                  <a:txBody>
                    <a:bodyPr/>
                    <a:lstStyle/>
                    <a:p>
                      <a:pPr algn="ctr"/>
                      <a:r>
                        <a:rPr lang="sv-SE" sz="700" b="1" kern="1200">
                          <a:solidFill>
                            <a:schemeClr val="lt1"/>
                          </a:solidFill>
                          <a:latin typeface="+mn-lt"/>
                          <a:ea typeface="+mn-ea"/>
                          <a:cs typeface="+mn-cs"/>
                        </a:rPr>
                        <a:t>S3  -  Senior </a:t>
                      </a:r>
                      <a:r>
                        <a:rPr lang="sv-SE" sz="700" b="1" kern="1200" err="1">
                          <a:solidFill>
                            <a:schemeClr val="lt1"/>
                          </a:solidFill>
                          <a:latin typeface="+mn-lt"/>
                          <a:ea typeface="+mn-ea"/>
                          <a:cs typeface="+mn-cs"/>
                        </a:rPr>
                        <a:t>Coordinator</a:t>
                      </a:r>
                      <a:endParaRPr lang="en-US" sz="700" b="1" kern="1200">
                        <a:solidFill>
                          <a:schemeClr val="lt1"/>
                        </a:solidFill>
                        <a:latin typeface="+mn-lt"/>
                        <a:ea typeface="+mn-ea"/>
                        <a:cs typeface="+mn-cs"/>
                      </a:endParaRPr>
                    </a:p>
                  </a:txBody>
                  <a:tcPr marL="121920" marR="121920" marT="60960" marB="60960" anchor="ctr"/>
                </a:tc>
                <a:extLst>
                  <a:ext uri="{0D108BD9-81ED-4DB2-BD59-A6C34878D82A}">
                    <a16:rowId xmlns:a16="http://schemas.microsoft.com/office/drawing/2014/main" val="372201084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Payroll</a:t>
                      </a:r>
                      <a:r>
                        <a:rPr lang="sv-SE" sz="700" b="0" i="1" kern="1200">
                          <a:solidFill>
                            <a:schemeClr val="dk1"/>
                          </a:solidFill>
                          <a:latin typeface="+mn-lt"/>
                          <a:ea typeface="+mn-ea"/>
                          <a:cs typeface="+mn-cs"/>
                        </a:rPr>
                        <a:t> </a:t>
                      </a:r>
                      <a:r>
                        <a:rPr lang="sv-SE" sz="700" b="0" i="1" kern="1200" err="1">
                          <a:solidFill>
                            <a:schemeClr val="dk1"/>
                          </a:solidFill>
                          <a:latin typeface="+mn-lt"/>
                          <a:ea typeface="+mn-ea"/>
                          <a:cs typeface="+mn-cs"/>
                        </a:rPr>
                        <a:t>Admin</a:t>
                      </a:r>
                      <a:endParaRPr lang="en-US" sz="700" b="0" i="1" kern="1200">
                        <a:solidFill>
                          <a:schemeClr val="dk1"/>
                        </a:solidFill>
                        <a:latin typeface="+mn-lt"/>
                        <a:ea typeface="+mn-ea"/>
                        <a:cs typeface="+mn-cs"/>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Payroll</a:t>
                      </a:r>
                      <a:r>
                        <a:rPr lang="sv-SE" sz="700" b="0" i="1" kern="1200">
                          <a:solidFill>
                            <a:schemeClr val="dk1"/>
                          </a:solidFill>
                          <a:latin typeface="+mn-lt"/>
                          <a:ea typeface="+mn-ea"/>
                          <a:cs typeface="+mn-cs"/>
                        </a:rPr>
                        <a:t> Senior </a:t>
                      </a:r>
                      <a:r>
                        <a:rPr lang="sv-SE" sz="700" b="0" i="1" kern="1200" err="1">
                          <a:solidFill>
                            <a:schemeClr val="dk1"/>
                          </a:solidFill>
                          <a:latin typeface="+mn-lt"/>
                          <a:ea typeface="+mn-ea"/>
                          <a:cs typeface="+mn-cs"/>
                        </a:rPr>
                        <a:t>Coordinator</a:t>
                      </a:r>
                      <a:endParaRPr lang="sv-SE" sz="700" b="0" i="1" kern="1200">
                        <a:solidFill>
                          <a:schemeClr val="dk1"/>
                        </a:solidFill>
                        <a:latin typeface="+mn-lt"/>
                        <a:ea typeface="+mn-ea"/>
                        <a:cs typeface="+mn-cs"/>
                      </a:endParaRPr>
                    </a:p>
                  </a:txBody>
                  <a:tcPr marL="121920" marR="121920" marT="60960" marB="60960" anchor="ctr"/>
                </a:tc>
                <a:extLst>
                  <a:ext uri="{0D108BD9-81ED-4DB2-BD59-A6C34878D82A}">
                    <a16:rowId xmlns:a16="http://schemas.microsoft.com/office/drawing/2014/main" val="181775098"/>
                  </a:ext>
                </a:extLst>
              </a:tr>
              <a:tr h="2807731">
                <a:tc>
                  <a:txBody>
                    <a:bodyPr/>
                    <a:lstStyle/>
                    <a:p>
                      <a:pPr marL="171450" indent="-171450" algn="l">
                        <a:spcBef>
                          <a:spcPts val="1200"/>
                        </a:spcBef>
                        <a:buFont typeface="Arial" panose="020B0604020202020204" pitchFamily="34" charset="0"/>
                        <a:buChar char="•"/>
                      </a:pPr>
                      <a:r>
                        <a:rPr lang="en-US" sz="600"/>
                        <a:t>Entry level job with little or no prior relevant work experience </a:t>
                      </a:r>
                    </a:p>
                    <a:p>
                      <a:pPr marL="171450" indent="-171450" algn="l">
                        <a:spcBef>
                          <a:spcPts val="1200"/>
                        </a:spcBef>
                        <a:buFont typeface="Arial" panose="020B0604020202020204" pitchFamily="34" charset="0"/>
                        <a:buChar char="•"/>
                      </a:pPr>
                      <a:r>
                        <a:rPr lang="en-US" sz="600"/>
                        <a:t>Acquires basic knowledge and experience to perform routine tasks </a:t>
                      </a:r>
                    </a:p>
                    <a:p>
                      <a:pPr marL="171450" indent="-171450" algn="l">
                        <a:spcBef>
                          <a:spcPts val="1200"/>
                        </a:spcBef>
                        <a:buFont typeface="Arial" panose="020B0604020202020204" pitchFamily="34" charset="0"/>
                        <a:buChar char="•"/>
                      </a:pPr>
                      <a:r>
                        <a:rPr lang="en-US" sz="600"/>
                        <a:t>Work is prescribed and completed with little autonomy </a:t>
                      </a:r>
                    </a:p>
                    <a:p>
                      <a:pPr marL="171450" indent="-171450" algn="l">
                        <a:spcBef>
                          <a:spcPts val="1200"/>
                        </a:spcBef>
                        <a:buFont typeface="Arial" panose="020B0604020202020204" pitchFamily="34" charset="0"/>
                        <a:buChar char="•"/>
                      </a:pPr>
                      <a:r>
                        <a:rPr lang="en-US" sz="600"/>
                        <a:t>Works with either close supervision or under clearly defined procedures</a:t>
                      </a:r>
                    </a:p>
                  </a:txBody>
                  <a:tcPr marL="121920" marR="121920" marT="243840" marB="60960"/>
                </a:tc>
                <a:tc>
                  <a:txBody>
                    <a:bodyPr/>
                    <a:lstStyle/>
                    <a:p>
                      <a:pPr marL="171450" indent="-171450" algn="l">
                        <a:spcBef>
                          <a:spcPts val="1200"/>
                        </a:spcBef>
                        <a:buFont typeface="Arial" panose="020B0604020202020204" pitchFamily="34" charset="0"/>
                        <a:buChar char="•"/>
                      </a:pPr>
                      <a:r>
                        <a:rPr lang="en-US" sz="600"/>
                        <a:t>Has developed specialized skills or is multi-skilled through job-related training and considerable on-the-job experience</a:t>
                      </a:r>
                    </a:p>
                    <a:p>
                      <a:pPr marL="171450" indent="-171450" algn="l">
                        <a:spcBef>
                          <a:spcPts val="1200"/>
                        </a:spcBef>
                        <a:buFont typeface="Arial" panose="020B0604020202020204" pitchFamily="34" charset="0"/>
                        <a:buChar char="•"/>
                      </a:pPr>
                      <a:r>
                        <a:rPr lang="en-US" sz="600"/>
                        <a:t>Completes work with a limited degree of supervision </a:t>
                      </a:r>
                    </a:p>
                    <a:p>
                      <a:pPr marL="171450" indent="-171450" algn="l">
                        <a:spcBef>
                          <a:spcPts val="1200"/>
                        </a:spcBef>
                        <a:buFont typeface="Arial" panose="020B0604020202020204" pitchFamily="34" charset="0"/>
                        <a:buChar char="•"/>
                      </a:pPr>
                      <a:r>
                        <a:rPr lang="en-US" sz="600"/>
                        <a:t>Likely to act as an informal resource for colleagues with less experience </a:t>
                      </a:r>
                    </a:p>
                    <a:p>
                      <a:pPr marL="171450" marR="0" lvl="0" indent="-1714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600" i="0">
                          <a:solidFill>
                            <a:schemeClr val="tx1"/>
                          </a:solidFill>
                        </a:rPr>
                        <a:t>Work tasks requires to independently identify key issues, perspectives, problems and patters, utilizing both standard procedures and new methods</a:t>
                      </a:r>
                      <a:endParaRPr lang="en-US" sz="600" i="1">
                        <a:solidFill>
                          <a:srgbClr val="FF0000"/>
                        </a:solidFill>
                      </a:endParaRPr>
                    </a:p>
                  </a:txBody>
                  <a:tcPr marL="121920" marR="121920" marT="243840" marB="60960"/>
                </a:tc>
                <a:extLst>
                  <a:ext uri="{0D108BD9-81ED-4DB2-BD59-A6C34878D82A}">
                    <a16:rowId xmlns:a16="http://schemas.microsoft.com/office/drawing/2014/main" val="277904943"/>
                  </a:ext>
                </a:extLst>
              </a:tr>
            </a:tbl>
          </a:graphicData>
        </a:graphic>
      </p:graphicFrame>
      <p:graphicFrame>
        <p:nvGraphicFramePr>
          <p:cNvPr id="8" name="Table 7">
            <a:extLst>
              <a:ext uri="{FF2B5EF4-FFF2-40B4-BE49-F238E27FC236}">
                <a16:creationId xmlns:a16="http://schemas.microsoft.com/office/drawing/2014/main" id="{4995CD81-FA86-4739-B4CE-1948094CF1C2}"/>
              </a:ext>
            </a:extLst>
          </p:cNvPr>
          <p:cNvGraphicFramePr>
            <a:graphicFrameLocks noGrp="1"/>
          </p:cNvGraphicFramePr>
          <p:nvPr>
            <p:extLst>
              <p:ext uri="{D42A27DB-BD31-4B8C-83A1-F6EECF244321}">
                <p14:modId xmlns:p14="http://schemas.microsoft.com/office/powerpoint/2010/main" val="1005308386"/>
              </p:ext>
            </p:extLst>
          </p:nvPr>
        </p:nvGraphicFramePr>
        <p:xfrm>
          <a:off x="7526779" y="1668329"/>
          <a:ext cx="1455980" cy="3270816"/>
        </p:xfrm>
        <a:graphic>
          <a:graphicData uri="http://schemas.openxmlformats.org/drawingml/2006/table">
            <a:tbl>
              <a:tblPr firstRow="1" bandRow="1">
                <a:tableStyleId>{F5AB1C69-6EDB-4FF4-983F-18BD219EF322}</a:tableStyleId>
              </a:tblPr>
              <a:tblGrid>
                <a:gridCol w="1455980">
                  <a:extLst>
                    <a:ext uri="{9D8B030D-6E8A-4147-A177-3AD203B41FA5}">
                      <a16:colId xmlns:a16="http://schemas.microsoft.com/office/drawing/2014/main" val="1811153925"/>
                    </a:ext>
                  </a:extLst>
                </a:gridCol>
              </a:tblGrid>
              <a:tr h="181253">
                <a:tc>
                  <a:txBody>
                    <a:bodyPr/>
                    <a:lstStyle/>
                    <a:p>
                      <a:pPr algn="ctr"/>
                      <a:r>
                        <a:rPr lang="sv-SE" sz="700" b="1" kern="1200">
                          <a:solidFill>
                            <a:schemeClr val="lt1"/>
                          </a:solidFill>
                          <a:latin typeface="+mn-lt"/>
                          <a:ea typeface="+mn-ea"/>
                          <a:cs typeface="+mn-cs"/>
                        </a:rPr>
                        <a:t>E1  -  VP I</a:t>
                      </a:r>
                      <a:endParaRPr lang="en-US" sz="700" b="1" kern="1200">
                        <a:solidFill>
                          <a:schemeClr val="lt1"/>
                        </a:solidFill>
                        <a:latin typeface="+mn-lt"/>
                        <a:ea typeface="+mn-ea"/>
                        <a:cs typeface="+mn-cs"/>
                      </a:endParaRPr>
                    </a:p>
                  </a:txBody>
                  <a:tcPr marL="121920" marR="121920" marT="60960" marB="60960" anchor="ctr"/>
                </a:tc>
                <a:extLst>
                  <a:ext uri="{0D108BD9-81ED-4DB2-BD59-A6C34878D82A}">
                    <a16:rowId xmlns:a16="http://schemas.microsoft.com/office/drawing/2014/main" val="2040414320"/>
                  </a:ext>
                </a:extLst>
              </a:tr>
              <a:tr h="181253">
                <a:tc>
                  <a:txBody>
                    <a:bodyPr/>
                    <a:lstStyle/>
                    <a:p>
                      <a:pPr algn="ctr"/>
                      <a:r>
                        <a:rPr lang="sv-SE" sz="700" b="0" i="1"/>
                        <a:t>VP </a:t>
                      </a:r>
                      <a:r>
                        <a:rPr lang="sv-SE" sz="700" b="0" i="1" err="1"/>
                        <a:t>Comp&amp;Ben</a:t>
                      </a:r>
                      <a:endParaRPr lang="en-US" sz="700" b="0" i="1"/>
                    </a:p>
                  </a:txBody>
                  <a:tcPr marL="121920" marR="121920" marT="60960" marB="60960" anchor="ctr"/>
                </a:tc>
                <a:extLst>
                  <a:ext uri="{0D108BD9-81ED-4DB2-BD59-A6C34878D82A}">
                    <a16:rowId xmlns:a16="http://schemas.microsoft.com/office/drawing/2014/main" val="2980490960"/>
                  </a:ext>
                </a:extLst>
              </a:tr>
              <a:tr h="2813616">
                <a:tc>
                  <a:txBody>
                    <a:bodyPr/>
                    <a:lstStyle/>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Has primary accountability for the financial and operational performance of a support function</a:t>
                      </a:r>
                      <a:r>
                        <a:rPr lang="en-US" sz="600" b="0" kern="1200">
                          <a:solidFill>
                            <a:schemeClr val="tx1"/>
                          </a:solidFill>
                          <a:latin typeface="+mn-lt"/>
                          <a:ea typeface="+mn-ea"/>
                          <a:cs typeface="+mn-cs"/>
                        </a:rPr>
                        <a:t>, operative unit, </a:t>
                      </a:r>
                      <a:r>
                        <a:rPr lang="en-US" sz="600" b="0" kern="1200">
                          <a:solidFill>
                            <a:schemeClr val="dk1"/>
                          </a:solidFill>
                          <a:latin typeface="+mn-lt"/>
                          <a:ea typeface="+mn-ea"/>
                          <a:cs typeface="+mn-cs"/>
                        </a:rPr>
                        <a:t>business unit or region;</a:t>
                      </a:r>
                    </a:p>
                    <a:p>
                      <a:pPr marL="171450" indent="-171450" algn="l" defTabSz="914400" rtl="0" eaLnBrk="1" latinLnBrk="0" hangingPunct="1">
                        <a:buFont typeface="Arial" panose="020B0604020202020204" pitchFamily="34" charset="0"/>
                        <a:buChar char="•"/>
                      </a:pPr>
                      <a:endParaRPr lang="en-US" sz="600" b="0" kern="120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Develops and executes the strategy within area of responsibility based on Group and Division strategy;</a:t>
                      </a:r>
                    </a:p>
                    <a:p>
                      <a:pPr marL="171450" indent="-171450" algn="l" defTabSz="914400" rtl="0" eaLnBrk="1" latinLnBrk="0" hangingPunct="1">
                        <a:buFont typeface="Arial" panose="020B0604020202020204" pitchFamily="34" charset="0"/>
                        <a:buChar char="•"/>
                      </a:pPr>
                      <a:endParaRPr lang="en-US" sz="600" b="0" kern="120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Is accountable for mid- to long-range planning, priority setting and initiatives within area of responsibility;</a:t>
                      </a:r>
                    </a:p>
                    <a:p>
                      <a:pPr marL="171450" indent="-171450" algn="l" defTabSz="914400" rtl="0" eaLnBrk="1" latinLnBrk="0" hangingPunct="1">
                        <a:buFont typeface="Arial" panose="020B0604020202020204" pitchFamily="34" charset="0"/>
                        <a:buChar char="•"/>
                      </a:pPr>
                      <a:endParaRPr lang="en-US" sz="600" b="0" kern="120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Influences the allocation of resources across multiple divisions, regions or sub-function/functions </a:t>
                      </a:r>
                    </a:p>
                  </a:txBody>
                  <a:tcPr marL="121920" marR="121920" marT="243840" marB="60960" anchor="ctr"/>
                </a:tc>
                <a:extLst>
                  <a:ext uri="{0D108BD9-81ED-4DB2-BD59-A6C34878D82A}">
                    <a16:rowId xmlns:a16="http://schemas.microsoft.com/office/drawing/2014/main" val="2465555436"/>
                  </a:ext>
                </a:extLst>
              </a:tr>
            </a:tbl>
          </a:graphicData>
        </a:graphic>
      </p:graphicFrame>
      <p:sp>
        <p:nvSpPr>
          <p:cNvPr id="10" name="Content Placeholder 2">
            <a:extLst>
              <a:ext uri="{FF2B5EF4-FFF2-40B4-BE49-F238E27FC236}">
                <a16:creationId xmlns:a16="http://schemas.microsoft.com/office/drawing/2014/main" id="{A2B57DE6-738D-4B5B-80D6-29962C2B79D8}"/>
              </a:ext>
            </a:extLst>
          </p:cNvPr>
          <p:cNvSpPr txBox="1">
            <a:spLocks/>
          </p:cNvSpPr>
          <p:nvPr/>
        </p:nvSpPr>
        <p:spPr>
          <a:xfrm>
            <a:off x="6296297" y="1052789"/>
            <a:ext cx="2617696" cy="391000"/>
          </a:xfrm>
          <a:prstGeom prst="rect">
            <a:avLst/>
          </a:prstGeom>
          <a:ln w="38100">
            <a:solidFill>
              <a:srgbClr val="FF0000"/>
            </a:solidFill>
          </a:ln>
        </p:spPr>
        <p:txBody>
          <a:bodyPr vert="horz" lIns="0" tIns="144000" rIns="0" bIns="0" rtlCol="0" anchor="t">
            <a:noAutofit/>
          </a:bodyPr>
          <a:lstStyle>
            <a:lvl1pPr marL="195263" indent="-195263" algn="l" defTabSz="914400" rtl="0" eaLnBrk="1" latinLnBrk="0" hangingPunct="1">
              <a:spcBef>
                <a:spcPts val="1800"/>
              </a:spcBef>
              <a:buFont typeface="Arial" pitchFamily="34" charset="0"/>
              <a:buChar char="•"/>
              <a:defRPr sz="2200" kern="1200">
                <a:solidFill>
                  <a:schemeClr val="tx1"/>
                </a:solidFill>
                <a:latin typeface="+mn-lt"/>
                <a:ea typeface="+mn-ea"/>
                <a:cs typeface="+mn-cs"/>
              </a:defRPr>
            </a:lvl1pPr>
            <a:lvl2pPr marL="487363" indent="-27781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674688" indent="-179388" algn="l" defTabSz="914400" rtl="0" eaLnBrk="1" latinLnBrk="0" hangingPunct="1">
              <a:spcBef>
                <a:spcPts val="300"/>
              </a:spcBef>
              <a:buFont typeface="Arial" pitchFamily="34" charset="0"/>
              <a:buChar char="•"/>
              <a:defRPr sz="1800" kern="1200">
                <a:solidFill>
                  <a:schemeClr val="tx1"/>
                </a:solidFill>
                <a:latin typeface="+mn-lt"/>
                <a:ea typeface="+mn-ea"/>
                <a:cs typeface="+mn-cs"/>
              </a:defRPr>
            </a:lvl3pPr>
            <a:lvl4pPr marL="906463" indent="-223838" algn="l" defTabSz="914400" rtl="0" eaLnBrk="1" latinLnBrk="0" hangingPunct="1">
              <a:spcBef>
                <a:spcPts val="300"/>
              </a:spcBef>
              <a:buFont typeface="Arial" pitchFamily="34" charset="0"/>
              <a:buChar char="–"/>
              <a:tabLst/>
              <a:defRPr sz="1600" kern="1200">
                <a:solidFill>
                  <a:schemeClr val="tx1"/>
                </a:solidFill>
                <a:latin typeface="+mn-lt"/>
                <a:ea typeface="+mn-ea"/>
                <a:cs typeface="+mn-cs"/>
              </a:defRPr>
            </a:lvl4pPr>
            <a:lvl5pPr marL="1093788" indent="-179388" algn="l" defTabSz="914400" rtl="0" eaLnBrk="1" latinLnBrk="0" hangingPunct="1">
              <a:spcBef>
                <a:spcPts val="3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sv-SE" sz="900" dirty="0"/>
              <a:t>Just </a:t>
            </a:r>
            <a:r>
              <a:rPr lang="sv-SE" sz="900" dirty="0" err="1"/>
              <a:t>examples</a:t>
            </a:r>
            <a:r>
              <a:rPr lang="sv-SE" sz="900" dirty="0"/>
              <a:t>!!!</a:t>
            </a:r>
          </a:p>
        </p:txBody>
      </p:sp>
    </p:spTree>
    <p:extLst>
      <p:ext uri="{BB962C8B-B14F-4D97-AF65-F5344CB8AC3E}">
        <p14:creationId xmlns:p14="http://schemas.microsoft.com/office/powerpoint/2010/main" val="467848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3EAF59D-E27A-46B2-9181-7DA981F7AD91}"/>
              </a:ext>
            </a:extLst>
          </p:cNvPr>
          <p:cNvPicPr>
            <a:picLocks noChangeAspect="1"/>
          </p:cNvPicPr>
          <p:nvPr/>
        </p:nvPicPr>
        <p:blipFill>
          <a:blip r:embed="rId2"/>
          <a:stretch>
            <a:fillRect/>
          </a:stretch>
        </p:blipFill>
        <p:spPr>
          <a:xfrm>
            <a:off x="4659702" y="1258041"/>
            <a:ext cx="1588251" cy="1857270"/>
          </a:xfrm>
          <a:prstGeom prst="rect">
            <a:avLst/>
          </a:prstGeom>
        </p:spPr>
      </p:pic>
      <p:sp>
        <p:nvSpPr>
          <p:cNvPr id="2" name="Title 1">
            <a:extLst>
              <a:ext uri="{FF2B5EF4-FFF2-40B4-BE49-F238E27FC236}">
                <a16:creationId xmlns:a16="http://schemas.microsoft.com/office/drawing/2014/main" id="{0A3C6A47-8AEE-4B54-B808-039BB5F1F84A}"/>
              </a:ext>
            </a:extLst>
          </p:cNvPr>
          <p:cNvSpPr>
            <a:spLocks noGrp="1"/>
          </p:cNvSpPr>
          <p:nvPr>
            <p:ph type="title"/>
          </p:nvPr>
        </p:nvSpPr>
        <p:spPr>
          <a:xfrm>
            <a:off x="465139" y="215537"/>
            <a:ext cx="7351866" cy="617220"/>
          </a:xfrm>
        </p:spPr>
        <p:txBody>
          <a:bodyPr/>
          <a:lstStyle/>
          <a:p>
            <a:r>
              <a:rPr lang="sv-SE" dirty="0" err="1"/>
              <a:t>Thinking</a:t>
            </a:r>
            <a:r>
              <a:rPr lang="sv-SE" dirty="0"/>
              <a:t> Steps</a:t>
            </a:r>
            <a:endParaRPr lang="en-US" dirty="0"/>
          </a:p>
        </p:txBody>
      </p:sp>
      <p:pic>
        <p:nvPicPr>
          <p:cNvPr id="6" name="Picture 5">
            <a:extLst>
              <a:ext uri="{FF2B5EF4-FFF2-40B4-BE49-F238E27FC236}">
                <a16:creationId xmlns:a16="http://schemas.microsoft.com/office/drawing/2014/main" id="{F099DD2A-5C39-490F-A80E-8E12116A0DCA}"/>
              </a:ext>
            </a:extLst>
          </p:cNvPr>
          <p:cNvPicPr>
            <a:picLocks noChangeAspect="1"/>
          </p:cNvPicPr>
          <p:nvPr/>
        </p:nvPicPr>
        <p:blipFill>
          <a:blip r:embed="rId3"/>
          <a:stretch>
            <a:fillRect/>
          </a:stretch>
        </p:blipFill>
        <p:spPr>
          <a:xfrm>
            <a:off x="583425" y="1939046"/>
            <a:ext cx="1669233" cy="2003079"/>
          </a:xfrm>
          <a:prstGeom prst="rect">
            <a:avLst/>
          </a:prstGeom>
        </p:spPr>
      </p:pic>
      <p:pic>
        <p:nvPicPr>
          <p:cNvPr id="8" name="Picture 7">
            <a:extLst>
              <a:ext uri="{FF2B5EF4-FFF2-40B4-BE49-F238E27FC236}">
                <a16:creationId xmlns:a16="http://schemas.microsoft.com/office/drawing/2014/main" id="{DC31DBD6-1B4A-4A0F-80B9-F17054B714B7}"/>
              </a:ext>
            </a:extLst>
          </p:cNvPr>
          <p:cNvPicPr>
            <a:picLocks noChangeAspect="1"/>
          </p:cNvPicPr>
          <p:nvPr/>
        </p:nvPicPr>
        <p:blipFill>
          <a:blip r:embed="rId4"/>
          <a:stretch>
            <a:fillRect/>
          </a:stretch>
        </p:blipFill>
        <p:spPr>
          <a:xfrm>
            <a:off x="2252658" y="2823732"/>
            <a:ext cx="1960062" cy="1960062"/>
          </a:xfrm>
          <a:prstGeom prst="rect">
            <a:avLst/>
          </a:prstGeom>
        </p:spPr>
      </p:pic>
      <p:pic>
        <p:nvPicPr>
          <p:cNvPr id="11" name="Picture 10">
            <a:extLst>
              <a:ext uri="{FF2B5EF4-FFF2-40B4-BE49-F238E27FC236}">
                <a16:creationId xmlns:a16="http://schemas.microsoft.com/office/drawing/2014/main" id="{31F45A03-6D02-4D7F-80D1-047AD753872A}"/>
              </a:ext>
            </a:extLst>
          </p:cNvPr>
          <p:cNvPicPr>
            <a:picLocks noChangeAspect="1"/>
          </p:cNvPicPr>
          <p:nvPr/>
        </p:nvPicPr>
        <p:blipFill>
          <a:blip r:embed="rId5"/>
          <a:stretch>
            <a:fillRect/>
          </a:stretch>
        </p:blipFill>
        <p:spPr>
          <a:xfrm>
            <a:off x="6956751" y="1958639"/>
            <a:ext cx="1811968" cy="1960062"/>
          </a:xfrm>
          <a:prstGeom prst="rect">
            <a:avLst/>
          </a:prstGeom>
        </p:spPr>
      </p:pic>
      <p:sp>
        <p:nvSpPr>
          <p:cNvPr id="13" name="Rectangle 12">
            <a:extLst>
              <a:ext uri="{FF2B5EF4-FFF2-40B4-BE49-F238E27FC236}">
                <a16:creationId xmlns:a16="http://schemas.microsoft.com/office/drawing/2014/main" id="{66FB95F3-3A8A-4447-B4E1-96015E688E20}"/>
              </a:ext>
            </a:extLst>
          </p:cNvPr>
          <p:cNvSpPr/>
          <p:nvPr/>
        </p:nvSpPr>
        <p:spPr>
          <a:xfrm>
            <a:off x="465139" y="1421383"/>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Job </a:t>
            </a:r>
            <a:r>
              <a:rPr lang="sv-SE" err="1"/>
              <a:t>Family</a:t>
            </a:r>
            <a:endParaRPr lang="en-US"/>
          </a:p>
        </p:txBody>
      </p:sp>
      <p:sp>
        <p:nvSpPr>
          <p:cNvPr id="14" name="Rectangle 13">
            <a:extLst>
              <a:ext uri="{FF2B5EF4-FFF2-40B4-BE49-F238E27FC236}">
                <a16:creationId xmlns:a16="http://schemas.microsoft.com/office/drawing/2014/main" id="{969F75FD-4E2D-4DCB-B301-71A9D5C36607}"/>
              </a:ext>
            </a:extLst>
          </p:cNvPr>
          <p:cNvSpPr/>
          <p:nvPr/>
        </p:nvSpPr>
        <p:spPr>
          <a:xfrm>
            <a:off x="4619210" y="3272804"/>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err="1"/>
              <a:t>Level</a:t>
            </a:r>
            <a:endParaRPr lang="en-US"/>
          </a:p>
        </p:txBody>
      </p:sp>
      <p:sp>
        <p:nvSpPr>
          <p:cNvPr id="15" name="Rectangle 14">
            <a:extLst>
              <a:ext uri="{FF2B5EF4-FFF2-40B4-BE49-F238E27FC236}">
                <a16:creationId xmlns:a16="http://schemas.microsoft.com/office/drawing/2014/main" id="{0BBD549A-2876-4455-8F7D-DD8B9C34DAB9}"/>
              </a:ext>
            </a:extLst>
          </p:cNvPr>
          <p:cNvSpPr/>
          <p:nvPr/>
        </p:nvSpPr>
        <p:spPr>
          <a:xfrm>
            <a:off x="2398072" y="2436464"/>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err="1"/>
              <a:t>Stream</a:t>
            </a:r>
            <a:endParaRPr lang="en-US"/>
          </a:p>
        </p:txBody>
      </p:sp>
      <p:sp>
        <p:nvSpPr>
          <p:cNvPr id="16" name="Rectangle 15">
            <a:extLst>
              <a:ext uri="{FF2B5EF4-FFF2-40B4-BE49-F238E27FC236}">
                <a16:creationId xmlns:a16="http://schemas.microsoft.com/office/drawing/2014/main" id="{CED16E50-6A1C-46DC-BF88-A5A092143066}"/>
              </a:ext>
            </a:extLst>
          </p:cNvPr>
          <p:cNvSpPr/>
          <p:nvPr/>
        </p:nvSpPr>
        <p:spPr>
          <a:xfrm>
            <a:off x="6982388" y="4104473"/>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dirty="0" err="1"/>
              <a:t>Playbook</a:t>
            </a:r>
            <a:endParaRPr lang="en-US" dirty="0"/>
          </a:p>
        </p:txBody>
      </p:sp>
      <p:sp>
        <p:nvSpPr>
          <p:cNvPr id="17" name="Oval 16">
            <a:extLst>
              <a:ext uri="{FF2B5EF4-FFF2-40B4-BE49-F238E27FC236}">
                <a16:creationId xmlns:a16="http://schemas.microsoft.com/office/drawing/2014/main" id="{B0525FFF-6F01-4807-B9C9-755EDF992151}"/>
              </a:ext>
            </a:extLst>
          </p:cNvPr>
          <p:cNvSpPr/>
          <p:nvPr/>
        </p:nvSpPr>
        <p:spPr>
          <a:xfrm>
            <a:off x="195943" y="1188720"/>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1</a:t>
            </a:r>
            <a:endParaRPr lang="en-US"/>
          </a:p>
        </p:txBody>
      </p:sp>
      <p:sp>
        <p:nvSpPr>
          <p:cNvPr id="19" name="Oval 18">
            <a:extLst>
              <a:ext uri="{FF2B5EF4-FFF2-40B4-BE49-F238E27FC236}">
                <a16:creationId xmlns:a16="http://schemas.microsoft.com/office/drawing/2014/main" id="{F4065814-8C1D-42E6-A2A7-69492400E1B8}"/>
              </a:ext>
            </a:extLst>
          </p:cNvPr>
          <p:cNvSpPr/>
          <p:nvPr/>
        </p:nvSpPr>
        <p:spPr>
          <a:xfrm>
            <a:off x="2204331" y="2188429"/>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2</a:t>
            </a:r>
            <a:endParaRPr lang="en-US"/>
          </a:p>
        </p:txBody>
      </p:sp>
      <p:sp>
        <p:nvSpPr>
          <p:cNvPr id="20" name="Oval 19">
            <a:extLst>
              <a:ext uri="{FF2B5EF4-FFF2-40B4-BE49-F238E27FC236}">
                <a16:creationId xmlns:a16="http://schemas.microsoft.com/office/drawing/2014/main" id="{CEA2A847-AC21-499C-BBE1-0370526A0C16}"/>
              </a:ext>
            </a:extLst>
          </p:cNvPr>
          <p:cNvSpPr/>
          <p:nvPr/>
        </p:nvSpPr>
        <p:spPr>
          <a:xfrm>
            <a:off x="4419953" y="3079170"/>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3</a:t>
            </a:r>
            <a:endParaRPr lang="en-US"/>
          </a:p>
        </p:txBody>
      </p:sp>
      <p:sp>
        <p:nvSpPr>
          <p:cNvPr id="21" name="Oval 20">
            <a:extLst>
              <a:ext uri="{FF2B5EF4-FFF2-40B4-BE49-F238E27FC236}">
                <a16:creationId xmlns:a16="http://schemas.microsoft.com/office/drawing/2014/main" id="{015104E7-A658-49A7-97AC-EAA8AFB11650}"/>
              </a:ext>
            </a:extLst>
          </p:cNvPr>
          <p:cNvSpPr/>
          <p:nvPr/>
        </p:nvSpPr>
        <p:spPr>
          <a:xfrm>
            <a:off x="6788647" y="3910839"/>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4</a:t>
            </a:r>
            <a:endParaRPr lang="en-US"/>
          </a:p>
        </p:txBody>
      </p:sp>
    </p:spTree>
    <p:extLst>
      <p:ext uri="{BB962C8B-B14F-4D97-AF65-F5344CB8AC3E}">
        <p14:creationId xmlns:p14="http://schemas.microsoft.com/office/powerpoint/2010/main" val="1608897297"/>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7230-3B16-426E-8C82-1A74A3DBDC0D}"/>
              </a:ext>
            </a:extLst>
          </p:cNvPr>
          <p:cNvSpPr>
            <a:spLocks noGrp="1"/>
          </p:cNvSpPr>
          <p:nvPr>
            <p:ph type="title"/>
          </p:nvPr>
        </p:nvSpPr>
        <p:spPr/>
        <p:txBody>
          <a:bodyPr/>
          <a:lstStyle/>
          <a:p>
            <a:r>
              <a:rPr lang="sv-SE"/>
              <a:t>JA </a:t>
            </a:r>
            <a:r>
              <a:rPr lang="sv-SE" err="1"/>
              <a:t>Profile</a:t>
            </a:r>
            <a:r>
              <a:rPr lang="sv-SE"/>
              <a:t> = (Job </a:t>
            </a:r>
            <a:r>
              <a:rPr lang="sv-SE" err="1"/>
              <a:t>Family</a:t>
            </a:r>
            <a:r>
              <a:rPr lang="sv-SE"/>
              <a:t>) x (</a:t>
            </a:r>
            <a:r>
              <a:rPr lang="sv-SE" err="1"/>
              <a:t>Stream&amp;Level</a:t>
            </a:r>
            <a:r>
              <a:rPr lang="sv-SE"/>
              <a:t>)</a:t>
            </a:r>
            <a:endParaRPr lang="en-US"/>
          </a:p>
        </p:txBody>
      </p:sp>
      <p:grpSp>
        <p:nvGrpSpPr>
          <p:cNvPr id="15" name="Group 14">
            <a:extLst>
              <a:ext uri="{FF2B5EF4-FFF2-40B4-BE49-F238E27FC236}">
                <a16:creationId xmlns:a16="http://schemas.microsoft.com/office/drawing/2014/main" id="{3FF427C1-1DE6-4581-92BF-5A393230F29A}"/>
              </a:ext>
            </a:extLst>
          </p:cNvPr>
          <p:cNvGrpSpPr/>
          <p:nvPr/>
        </p:nvGrpSpPr>
        <p:grpSpPr>
          <a:xfrm>
            <a:off x="427706" y="1130325"/>
            <a:ext cx="5974106" cy="3277820"/>
            <a:chOff x="-10021" y="1056854"/>
            <a:chExt cx="5974106" cy="3110461"/>
          </a:xfrm>
        </p:grpSpPr>
        <p:sp>
          <p:nvSpPr>
            <p:cNvPr id="7" name="Rectangle 6">
              <a:extLst>
                <a:ext uri="{FF2B5EF4-FFF2-40B4-BE49-F238E27FC236}">
                  <a16:creationId xmlns:a16="http://schemas.microsoft.com/office/drawing/2014/main" id="{3ABE2645-7EA7-410C-8E57-0A34BBAFA170}"/>
                </a:ext>
              </a:extLst>
            </p:cNvPr>
            <p:cNvSpPr/>
            <p:nvPr/>
          </p:nvSpPr>
          <p:spPr>
            <a:xfrm>
              <a:off x="0" y="1056854"/>
              <a:ext cx="5964085" cy="3110461"/>
            </a:xfrm>
            <a:prstGeom prst="rect">
              <a:avLst/>
            </a:prstGeom>
          </p:spPr>
          <p:txBody>
            <a:bodyPr wrap="square">
              <a:spAutoFit/>
            </a:bodyPr>
            <a:lstStyle/>
            <a:p>
              <a:pPr marL="685800" fontAlgn="ctr"/>
              <a:r>
                <a:rPr lang="en-US" sz="1400">
                  <a:latin typeface="Calibri" panose="020F0502020204030204" pitchFamily="34" charset="0"/>
                </a:rPr>
                <a:t>P1 = Comp</a:t>
              </a:r>
              <a:r>
                <a:rPr lang="sv-SE" sz="1400">
                  <a:latin typeface="Calibri" panose="020F0502020204030204" pitchFamily="34" charset="0"/>
                </a:rPr>
                <a:t>&amp;Ben </a:t>
              </a:r>
              <a:r>
                <a:rPr lang="sv-SE" sz="1400" err="1">
                  <a:latin typeface="Calibri" panose="020F0502020204030204" pitchFamily="34" charset="0"/>
                </a:rPr>
                <a:t>Associate</a:t>
              </a:r>
              <a:r>
                <a:rPr lang="sv-SE" sz="1400">
                  <a:latin typeface="Calibri" panose="020F0502020204030204" pitchFamily="34" charset="0"/>
                </a:rPr>
                <a:t> </a:t>
              </a:r>
              <a:r>
                <a:rPr lang="en-US" sz="1400">
                  <a:latin typeface="Wingdings" panose="05000000000000000000" pitchFamily="2" charset="2"/>
                </a:rPr>
                <a:t>à </a:t>
              </a:r>
            </a:p>
            <a:p>
              <a:pPr marL="685800" fontAlgn="ctr"/>
              <a:r>
                <a:rPr lang="en-US" sz="700">
                  <a:latin typeface="+mj-lt"/>
                </a:rPr>
                <a:t>Requires basic knowledge within </a:t>
              </a:r>
              <a:r>
                <a:rPr lang="en-US" sz="700" b="1">
                  <a:solidFill>
                    <a:schemeClr val="bg1"/>
                  </a:solidFill>
                  <a:highlight>
                    <a:srgbClr val="647AB8"/>
                  </a:highlight>
                  <a:latin typeface="+mj-lt"/>
                </a:rPr>
                <a:t> HR </a:t>
              </a:r>
              <a:r>
                <a:rPr lang="en-US" sz="700" b="1" err="1">
                  <a:solidFill>
                    <a:schemeClr val="bg1"/>
                  </a:solidFill>
                  <a:highlight>
                    <a:srgbClr val="647AB8"/>
                  </a:highlight>
                  <a:latin typeface="+mj-lt"/>
                </a:rPr>
                <a:t>Comp&amp;Ben</a:t>
              </a:r>
              <a:r>
                <a:rPr lang="en-US" sz="700" b="1">
                  <a:solidFill>
                    <a:schemeClr val="bg1"/>
                  </a:solidFill>
                  <a:highlight>
                    <a:srgbClr val="647AB8"/>
                  </a:highlight>
                  <a:latin typeface="+mj-lt"/>
                </a:rPr>
                <a:t>** </a:t>
              </a:r>
              <a:r>
                <a:rPr lang="en-US" sz="700">
                  <a:latin typeface="+mj-lt"/>
                </a:rPr>
                <a:t> area. Performs routine assignments in the entry level of the Professional Career Band; Uses existing procedures to solve routine or standard problems; Receives </a:t>
              </a:r>
              <a:r>
                <a:rPr lang="en-US" sz="700" err="1">
                  <a:latin typeface="+mj-lt"/>
                </a:rPr>
                <a:t>Comp&amp;Ben</a:t>
              </a:r>
              <a:r>
                <a:rPr lang="en-US" sz="700">
                  <a:latin typeface="+mj-lt"/>
                </a:rPr>
                <a:t> instruction, guidance and direction from others; </a:t>
              </a:r>
              <a:r>
                <a:rPr lang="en-US" sz="700"/>
                <a:t>Develops competence by performing structured work assignments and taking guidance from more experienced colleagues; Typically requires a </a:t>
              </a:r>
              <a:r>
                <a:rPr lang="en-US" sz="700">
                  <a:solidFill>
                    <a:schemeClr val="dk1"/>
                  </a:solidFill>
                </a:rPr>
                <a:t>relevant expertise in a professional or technical area and/or college/university degree or other local equivalents that provides knowledge and exposure to fundamental theories, principles and concepts </a:t>
              </a:r>
              <a:endParaRPr lang="en-US" sz="700"/>
            </a:p>
            <a:p>
              <a:pPr marL="685800" fontAlgn="ctr"/>
              <a:endParaRPr lang="en-US" sz="700"/>
            </a:p>
            <a:p>
              <a:pPr marL="685800" fontAlgn="ctr"/>
              <a:endParaRPr lang="en-US" sz="700">
                <a:latin typeface="+mj-lt"/>
              </a:endParaRPr>
            </a:p>
            <a:p>
              <a:pPr marL="685800" fontAlgn="ctr"/>
              <a:r>
                <a:rPr lang="en-US" sz="700">
                  <a:latin typeface="+mj-lt"/>
                </a:rPr>
                <a:t>  </a:t>
              </a:r>
              <a:endParaRPr lang="en-US" sz="1400">
                <a:latin typeface="Calibri" panose="020F0502020204030204" pitchFamily="34" charset="0"/>
              </a:endParaRPr>
            </a:p>
            <a:p>
              <a:pPr marL="685800" fontAlgn="ctr"/>
              <a:endParaRPr lang="en-US" sz="1400">
                <a:latin typeface="Calibri" panose="020F0502020204030204" pitchFamily="34" charset="0"/>
              </a:endParaRPr>
            </a:p>
            <a:p>
              <a:pPr marL="685800" fontAlgn="ctr"/>
              <a:r>
                <a:rPr lang="en-US" sz="1400">
                  <a:latin typeface="Calibri" panose="020F0502020204030204" pitchFamily="34" charset="0"/>
                </a:rPr>
                <a:t>M3 = Senior Manager </a:t>
              </a:r>
              <a:r>
                <a:rPr lang="en-US" sz="1400" err="1">
                  <a:latin typeface="Calibri" panose="020F0502020204030204" pitchFamily="34" charset="0"/>
                </a:rPr>
                <a:t>Comp&amp;Ben</a:t>
              </a:r>
              <a:r>
                <a:rPr lang="en-US" sz="1400">
                  <a:latin typeface="Calibri" panose="020F0502020204030204" pitchFamily="34" charset="0"/>
                </a:rPr>
                <a:t> </a:t>
              </a:r>
              <a:r>
                <a:rPr lang="en-US" sz="1400">
                  <a:latin typeface="Wingdings" panose="05000000000000000000" pitchFamily="2" charset="2"/>
                </a:rPr>
                <a:t>à</a:t>
              </a:r>
            </a:p>
            <a:p>
              <a:pPr marL="685800" fontAlgn="ctr"/>
              <a:r>
                <a:rPr lang="en-US" sz="700">
                  <a:latin typeface="+mj-lt"/>
                </a:rPr>
                <a:t>Provides leadership to managers, supervisors and/or professional staff within the scope of </a:t>
              </a:r>
              <a:r>
                <a:rPr lang="en-US" sz="700" b="1">
                  <a:solidFill>
                    <a:schemeClr val="bg1"/>
                  </a:solidFill>
                  <a:highlight>
                    <a:srgbClr val="647AB8"/>
                  </a:highlight>
                </a:rPr>
                <a:t> HR </a:t>
              </a:r>
              <a:r>
                <a:rPr lang="en-US" sz="700" b="1" err="1">
                  <a:solidFill>
                    <a:schemeClr val="bg1"/>
                  </a:solidFill>
                  <a:highlight>
                    <a:srgbClr val="647AB8"/>
                  </a:highlight>
                </a:rPr>
                <a:t>Comp&amp;Ben</a:t>
              </a:r>
              <a:r>
                <a:rPr lang="en-US" sz="700" b="1">
                  <a:solidFill>
                    <a:schemeClr val="bg1"/>
                  </a:solidFill>
                  <a:highlight>
                    <a:srgbClr val="647AB8"/>
                  </a:highlight>
                </a:rPr>
                <a:t>** </a:t>
              </a:r>
              <a:r>
                <a:rPr lang="en-US" sz="700">
                  <a:latin typeface="+mj-lt"/>
                </a:rPr>
                <a:t>; Is accountable for the performance and output of a team or teams with a strategic, financial and/or operational impact in </a:t>
              </a:r>
              <a:r>
                <a:rPr lang="en-US" sz="700" err="1">
                  <a:latin typeface="+mj-lt"/>
                </a:rPr>
                <a:t>Comp&amp;Ben</a:t>
              </a:r>
              <a:r>
                <a:rPr lang="en-US" sz="700">
                  <a:latin typeface="+mj-lt"/>
                </a:rPr>
                <a:t> area; Develops departmental </a:t>
              </a:r>
              <a:r>
                <a:rPr lang="en-US" sz="700" err="1">
                  <a:latin typeface="+mj-lt"/>
                </a:rPr>
                <a:t>Comp&amp;Ben</a:t>
              </a:r>
              <a:r>
                <a:rPr lang="en-US" sz="700">
                  <a:latin typeface="+mj-lt"/>
                </a:rPr>
                <a:t> plans to assure goal completion and to address resource and operational challenges; Controls resources and policy formation in </a:t>
              </a:r>
              <a:r>
                <a:rPr lang="en-US" sz="700" err="1">
                  <a:latin typeface="+mj-lt"/>
                </a:rPr>
                <a:t>Comp&amp;Ben</a:t>
              </a:r>
              <a:r>
                <a:rPr lang="en-US" sz="700">
                  <a:latin typeface="+mj-lt"/>
                </a:rPr>
                <a:t>; Decisions are guided by functional objectives and resource availability</a:t>
              </a:r>
            </a:p>
            <a:p>
              <a:pPr marL="685800" fontAlgn="ctr"/>
              <a:endParaRPr lang="en-US" sz="800"/>
            </a:p>
            <a:p>
              <a:pPr marL="685800" fontAlgn="ctr"/>
              <a:endParaRPr lang="en-US" sz="800"/>
            </a:p>
            <a:p>
              <a:pPr marL="685800" fontAlgn="ctr"/>
              <a:endParaRPr lang="en-US" sz="800" i="1"/>
            </a:p>
            <a:p>
              <a:pPr marL="685800" fontAlgn="ctr"/>
              <a:endParaRPr lang="en-US" sz="800" i="1"/>
            </a:p>
            <a:p>
              <a:pPr marL="685800" fontAlgn="ctr"/>
              <a:r>
                <a:rPr lang="en-US" sz="1400">
                  <a:latin typeface="Calibri" panose="020F0502020204030204" pitchFamily="34" charset="0"/>
                </a:rPr>
                <a:t>E1 = VP </a:t>
              </a:r>
              <a:r>
                <a:rPr lang="en-US" sz="1400" err="1">
                  <a:latin typeface="Calibri" panose="020F0502020204030204" pitchFamily="34" charset="0"/>
                </a:rPr>
                <a:t>Comp&amp;Ben</a:t>
              </a:r>
              <a:r>
                <a:rPr lang="en-US" sz="1400">
                  <a:latin typeface="Calibri" panose="020F0502020204030204" pitchFamily="34" charset="0"/>
                </a:rPr>
                <a:t> </a:t>
              </a:r>
              <a:r>
                <a:rPr lang="en-US" sz="1400">
                  <a:latin typeface="Wingdings" panose="05000000000000000000" pitchFamily="2" charset="2"/>
                </a:rPr>
                <a:t>à </a:t>
              </a:r>
            </a:p>
            <a:p>
              <a:pPr marL="685800" fontAlgn="ctr"/>
              <a:r>
                <a:rPr lang="en-US" sz="700">
                  <a:latin typeface="+mj-lt"/>
                </a:rPr>
                <a:t>Has primary accountability for the financial and operational performance </a:t>
              </a:r>
              <a:r>
                <a:rPr lang="en-US" sz="700"/>
                <a:t>of </a:t>
              </a:r>
              <a:r>
                <a:rPr lang="en-US" sz="700" b="1">
                  <a:solidFill>
                    <a:schemeClr val="bg1"/>
                  </a:solidFill>
                  <a:highlight>
                    <a:srgbClr val="647AB8"/>
                  </a:highlight>
                </a:rPr>
                <a:t> HR </a:t>
              </a:r>
              <a:r>
                <a:rPr lang="en-US" sz="700" b="1" err="1">
                  <a:solidFill>
                    <a:schemeClr val="bg1"/>
                  </a:solidFill>
                  <a:highlight>
                    <a:srgbClr val="647AB8"/>
                  </a:highlight>
                </a:rPr>
                <a:t>Comp&amp;Ben</a:t>
              </a:r>
              <a:r>
                <a:rPr lang="en-US" sz="700" b="1">
                  <a:solidFill>
                    <a:schemeClr val="bg1"/>
                  </a:solidFill>
                  <a:highlight>
                    <a:srgbClr val="647AB8"/>
                  </a:highlight>
                </a:rPr>
                <a:t>** </a:t>
              </a:r>
              <a:r>
                <a:rPr lang="en-US" sz="700">
                  <a:latin typeface="+mj-lt"/>
                </a:rPr>
                <a:t>support function; Develops and executes the strategy within </a:t>
              </a:r>
              <a:r>
                <a:rPr lang="en-US" sz="700" err="1">
                  <a:latin typeface="+mj-lt"/>
                </a:rPr>
                <a:t>Comp&amp;Ben</a:t>
              </a:r>
              <a:r>
                <a:rPr lang="en-US" sz="700">
                  <a:latin typeface="+mj-lt"/>
                </a:rPr>
                <a:t> based on Group and Division strategy; Is accountable for mid- to long-range planning, priority setting and initiatives within </a:t>
              </a:r>
              <a:r>
                <a:rPr lang="en-US" sz="700" err="1">
                  <a:latin typeface="+mj-lt"/>
                </a:rPr>
                <a:t>Comp&amp;Ben</a:t>
              </a:r>
              <a:r>
                <a:rPr lang="en-US" sz="700">
                  <a:latin typeface="+mj-lt"/>
                </a:rPr>
                <a:t>; Influences the allocation of resources across multiple divisions, regions</a:t>
              </a:r>
            </a:p>
            <a:p>
              <a:pPr marL="685800" fontAlgn="ctr"/>
              <a:endParaRPr lang="en-US" sz="1400">
                <a:latin typeface="Calibri" panose="020F0502020204030204" pitchFamily="34" charset="0"/>
              </a:endParaRPr>
            </a:p>
          </p:txBody>
        </p:sp>
        <p:pic>
          <p:nvPicPr>
            <p:cNvPr id="11" name="Graphic 10" descr="User">
              <a:extLst>
                <a:ext uri="{FF2B5EF4-FFF2-40B4-BE49-F238E27FC236}">
                  <a16:creationId xmlns:a16="http://schemas.microsoft.com/office/drawing/2014/main" id="{8D4C6C4A-3159-4E78-B17F-B940217CA9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084189"/>
              <a:ext cx="692332" cy="692332"/>
            </a:xfrm>
            <a:prstGeom prst="rect">
              <a:avLst/>
            </a:prstGeom>
          </p:spPr>
        </p:pic>
        <p:pic>
          <p:nvPicPr>
            <p:cNvPr id="13" name="Graphic 12" descr="User">
              <a:extLst>
                <a:ext uri="{FF2B5EF4-FFF2-40B4-BE49-F238E27FC236}">
                  <a16:creationId xmlns:a16="http://schemas.microsoft.com/office/drawing/2014/main" id="{7235AACB-7D8D-488A-A1AE-21B9968A6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1" y="2124330"/>
              <a:ext cx="692332" cy="692332"/>
            </a:xfrm>
            <a:prstGeom prst="rect">
              <a:avLst/>
            </a:prstGeom>
          </p:spPr>
        </p:pic>
        <p:pic>
          <p:nvPicPr>
            <p:cNvPr id="14" name="Graphic 13" descr="User">
              <a:extLst>
                <a:ext uri="{FF2B5EF4-FFF2-40B4-BE49-F238E27FC236}">
                  <a16:creationId xmlns:a16="http://schemas.microsoft.com/office/drawing/2014/main" id="{C56F2792-CDF0-462A-B981-3FB293A647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250967"/>
              <a:ext cx="692332" cy="692332"/>
            </a:xfrm>
            <a:prstGeom prst="rect">
              <a:avLst/>
            </a:prstGeom>
          </p:spPr>
        </p:pic>
        <p:sp>
          <p:nvSpPr>
            <p:cNvPr id="12" name="TextBox 11">
              <a:extLst>
                <a:ext uri="{FF2B5EF4-FFF2-40B4-BE49-F238E27FC236}">
                  <a16:creationId xmlns:a16="http://schemas.microsoft.com/office/drawing/2014/main" id="{011F34F8-69BB-4CD4-9FFF-9044F2DC38CD}"/>
                </a:ext>
              </a:extLst>
            </p:cNvPr>
            <p:cNvSpPr txBox="1"/>
            <p:nvPr/>
          </p:nvSpPr>
          <p:spPr>
            <a:xfrm>
              <a:off x="75112" y="1430355"/>
              <a:ext cx="542108" cy="267766"/>
            </a:xfrm>
            <a:prstGeom prst="rect">
              <a:avLst/>
            </a:prstGeom>
            <a:noFill/>
          </p:spPr>
          <p:txBody>
            <a:bodyPr wrap="square" rtlCol="0">
              <a:spAutoFit/>
            </a:bodyPr>
            <a:lstStyle/>
            <a:p>
              <a:pPr algn="ctr">
                <a:lnSpc>
                  <a:spcPct val="95000"/>
                </a:lnSpc>
                <a:spcBef>
                  <a:spcPts val="600"/>
                </a:spcBef>
              </a:pPr>
              <a:r>
                <a:rPr lang="sv-SE" sz="600" b="1">
                  <a:solidFill>
                    <a:schemeClr val="bg1"/>
                  </a:solidFill>
                  <a:cs typeface="Arial" pitchFamily="34" charset="0"/>
                </a:rPr>
                <a:t>JOB PROFILE</a:t>
              </a:r>
              <a:endParaRPr lang="en-US" sz="600" b="1">
                <a:solidFill>
                  <a:schemeClr val="bg1"/>
                </a:solidFill>
                <a:cs typeface="Arial" pitchFamily="34" charset="0"/>
              </a:endParaRPr>
            </a:p>
          </p:txBody>
        </p:sp>
        <p:sp>
          <p:nvSpPr>
            <p:cNvPr id="16" name="TextBox 15">
              <a:extLst>
                <a:ext uri="{FF2B5EF4-FFF2-40B4-BE49-F238E27FC236}">
                  <a16:creationId xmlns:a16="http://schemas.microsoft.com/office/drawing/2014/main" id="{58713E83-5640-41E3-A392-84555F507BC6}"/>
                </a:ext>
              </a:extLst>
            </p:cNvPr>
            <p:cNvSpPr txBox="1"/>
            <p:nvPr/>
          </p:nvSpPr>
          <p:spPr>
            <a:xfrm>
              <a:off x="79045" y="2456632"/>
              <a:ext cx="542108" cy="267766"/>
            </a:xfrm>
            <a:prstGeom prst="rect">
              <a:avLst/>
            </a:prstGeom>
            <a:noFill/>
          </p:spPr>
          <p:txBody>
            <a:bodyPr wrap="square" rtlCol="0">
              <a:spAutoFit/>
            </a:bodyPr>
            <a:lstStyle/>
            <a:p>
              <a:pPr algn="ctr">
                <a:lnSpc>
                  <a:spcPct val="95000"/>
                </a:lnSpc>
                <a:spcBef>
                  <a:spcPts val="600"/>
                </a:spcBef>
              </a:pPr>
              <a:r>
                <a:rPr lang="sv-SE" sz="600" b="1">
                  <a:solidFill>
                    <a:schemeClr val="bg1"/>
                  </a:solidFill>
                  <a:cs typeface="Arial" pitchFamily="34" charset="0"/>
                </a:rPr>
                <a:t>JOB PROFILE</a:t>
              </a:r>
              <a:endParaRPr lang="en-US" sz="600" b="1">
                <a:solidFill>
                  <a:schemeClr val="bg1"/>
                </a:solidFill>
                <a:cs typeface="Arial" pitchFamily="34" charset="0"/>
              </a:endParaRPr>
            </a:p>
          </p:txBody>
        </p:sp>
        <p:sp>
          <p:nvSpPr>
            <p:cNvPr id="17" name="TextBox 16">
              <a:extLst>
                <a:ext uri="{FF2B5EF4-FFF2-40B4-BE49-F238E27FC236}">
                  <a16:creationId xmlns:a16="http://schemas.microsoft.com/office/drawing/2014/main" id="{B861792E-C2B7-47E7-894B-834459A6CB96}"/>
                </a:ext>
              </a:extLst>
            </p:cNvPr>
            <p:cNvSpPr txBox="1"/>
            <p:nvPr/>
          </p:nvSpPr>
          <p:spPr>
            <a:xfrm>
              <a:off x="65091" y="3598358"/>
              <a:ext cx="542108" cy="267766"/>
            </a:xfrm>
            <a:prstGeom prst="rect">
              <a:avLst/>
            </a:prstGeom>
            <a:noFill/>
          </p:spPr>
          <p:txBody>
            <a:bodyPr wrap="square" rtlCol="0">
              <a:spAutoFit/>
            </a:bodyPr>
            <a:lstStyle/>
            <a:p>
              <a:pPr algn="ctr">
                <a:lnSpc>
                  <a:spcPct val="95000"/>
                </a:lnSpc>
                <a:spcBef>
                  <a:spcPts val="600"/>
                </a:spcBef>
              </a:pPr>
              <a:r>
                <a:rPr lang="sv-SE" sz="600" b="1">
                  <a:solidFill>
                    <a:schemeClr val="bg1"/>
                  </a:solidFill>
                  <a:cs typeface="Arial" pitchFamily="34" charset="0"/>
                </a:rPr>
                <a:t>JOB PROFILE</a:t>
              </a:r>
              <a:endParaRPr lang="en-US" sz="600" b="1">
                <a:solidFill>
                  <a:schemeClr val="bg1"/>
                </a:solidFill>
                <a:cs typeface="Arial" pitchFamily="34" charset="0"/>
              </a:endParaRPr>
            </a:p>
          </p:txBody>
        </p:sp>
      </p:grpSp>
      <p:graphicFrame>
        <p:nvGraphicFramePr>
          <p:cNvPr id="3" name="Table 2">
            <a:extLst>
              <a:ext uri="{FF2B5EF4-FFF2-40B4-BE49-F238E27FC236}">
                <a16:creationId xmlns:a16="http://schemas.microsoft.com/office/drawing/2014/main" id="{764F39E3-B46C-404A-8214-CA6EE92828B7}"/>
              </a:ext>
            </a:extLst>
          </p:cNvPr>
          <p:cNvGraphicFramePr>
            <a:graphicFrameLocks noGrp="1"/>
          </p:cNvGraphicFramePr>
          <p:nvPr>
            <p:extLst>
              <p:ext uri="{D42A27DB-BD31-4B8C-83A1-F6EECF244321}">
                <p14:modId xmlns:p14="http://schemas.microsoft.com/office/powerpoint/2010/main" val="1443319560"/>
              </p:ext>
            </p:extLst>
          </p:nvPr>
        </p:nvGraphicFramePr>
        <p:xfrm>
          <a:off x="7079908" y="1130325"/>
          <a:ext cx="1744052" cy="3835345"/>
        </p:xfrm>
        <a:graphic>
          <a:graphicData uri="http://schemas.openxmlformats.org/drawingml/2006/table">
            <a:tbl>
              <a:tblPr firstRow="1" bandRow="1">
                <a:tableStyleId>{21E4AEA4-8DFA-4A89-87EB-49C32662AFE0}</a:tableStyleId>
              </a:tblPr>
              <a:tblGrid>
                <a:gridCol w="1744052">
                  <a:extLst>
                    <a:ext uri="{9D8B030D-6E8A-4147-A177-3AD203B41FA5}">
                      <a16:colId xmlns:a16="http://schemas.microsoft.com/office/drawing/2014/main" val="2845376952"/>
                    </a:ext>
                  </a:extLst>
                </a:gridCol>
              </a:tblGrid>
              <a:tr h="2656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a:solidFill>
                            <a:schemeClr val="bg1"/>
                          </a:solidFill>
                        </a:rPr>
                        <a:t>**HR </a:t>
                      </a:r>
                      <a:r>
                        <a:rPr lang="sv-SE" sz="800" b="1" err="1">
                          <a:solidFill>
                            <a:schemeClr val="bg1"/>
                          </a:solidFill>
                        </a:rPr>
                        <a:t>Comp&amp;Ben</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70392892"/>
                  </a:ext>
                </a:extLst>
              </a:tr>
              <a:tr h="356969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700" b="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b="0"/>
                        <a:t>Positions in this </a:t>
                      </a:r>
                      <a:r>
                        <a:rPr lang="en-US" sz="700" b="0" i="0" u="none" strike="noStrike" noProof="0">
                          <a:solidFill>
                            <a:schemeClr val="accent6"/>
                          </a:solidFill>
                          <a:effectLst/>
                          <a:latin typeface="+mn-lt"/>
                        </a:rPr>
                        <a:t>Job Family </a:t>
                      </a:r>
                      <a:r>
                        <a:rPr lang="en-US" sz="700" b="0"/>
                        <a:t> are responsible for compensation and benefits programs that align rewards with organization goals and making sure that employees are paid accurately and in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700" b="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Analyzing and modeling merit and other salary increases according to job evaluation systems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Analyzing market data to assess the organization's competitive position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Managing incentive programs, insurance, benefit, superannuation, and retirement programs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Calculating right salaries, sales commissions and bonuses and handle all administration and communication with employees regarding payment matters.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Accounting, distributing, preparing taxes and deductions and prepare reports for management or to meet legislative obligations</a:t>
                      </a:r>
                    </a:p>
                  </a:txBody>
                  <a:tcPr/>
                </a:tc>
                <a:extLst>
                  <a:ext uri="{0D108BD9-81ED-4DB2-BD59-A6C34878D82A}">
                    <a16:rowId xmlns:a16="http://schemas.microsoft.com/office/drawing/2014/main" val="2114457244"/>
                  </a:ext>
                </a:extLst>
              </a:tr>
            </a:tbl>
          </a:graphicData>
        </a:graphic>
      </p:graphicFrame>
    </p:spTree>
    <p:extLst>
      <p:ext uri="{BB962C8B-B14F-4D97-AF65-F5344CB8AC3E}">
        <p14:creationId xmlns:p14="http://schemas.microsoft.com/office/powerpoint/2010/main" val="938443163"/>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661B-6063-4F55-A464-70FC5FCB77A6}"/>
              </a:ext>
            </a:extLst>
          </p:cNvPr>
          <p:cNvSpPr>
            <a:spLocks noGrp="1"/>
          </p:cNvSpPr>
          <p:nvPr>
            <p:ph type="title"/>
          </p:nvPr>
        </p:nvSpPr>
        <p:spPr/>
        <p:txBody>
          <a:bodyPr/>
          <a:lstStyle/>
          <a:p>
            <a:r>
              <a:rPr lang="sv-SE" dirty="0"/>
              <a:t>HD </a:t>
            </a:r>
            <a:r>
              <a:rPr lang="sv-SE" dirty="0" err="1"/>
              <a:t>Career</a:t>
            </a:r>
            <a:r>
              <a:rPr lang="sv-SE" dirty="0"/>
              <a:t> </a:t>
            </a:r>
            <a:r>
              <a:rPr lang="sv-SE" dirty="0" err="1"/>
              <a:t>Path</a:t>
            </a:r>
            <a:r>
              <a:rPr lang="sv-SE" dirty="0"/>
              <a:t> Integrations</a:t>
            </a:r>
            <a:endParaRPr lang="en-US" dirty="0"/>
          </a:p>
        </p:txBody>
      </p:sp>
      <p:sp>
        <p:nvSpPr>
          <p:cNvPr id="3" name="Content Placeholder 2">
            <a:extLst>
              <a:ext uri="{FF2B5EF4-FFF2-40B4-BE49-F238E27FC236}">
                <a16:creationId xmlns:a16="http://schemas.microsoft.com/office/drawing/2014/main" id="{D115FE6D-EC31-44C0-9D3C-5E836A0687E6}"/>
              </a:ext>
            </a:extLst>
          </p:cNvPr>
          <p:cNvSpPr>
            <a:spLocks noGrp="1"/>
          </p:cNvSpPr>
          <p:nvPr>
            <p:ph idx="1"/>
          </p:nvPr>
        </p:nvSpPr>
        <p:spPr/>
        <p:txBody>
          <a:bodyPr/>
          <a:lstStyle/>
          <a:p>
            <a:pPr marL="0" indent="0">
              <a:buNone/>
            </a:pPr>
            <a:r>
              <a:rPr lang="sv-SE" sz="2000" dirty="0">
                <a:solidFill>
                  <a:schemeClr val="accent1"/>
                </a:solidFill>
              </a:rPr>
              <a:t>*If </a:t>
            </a:r>
            <a:r>
              <a:rPr lang="sv-SE" sz="2000" dirty="0" err="1">
                <a:solidFill>
                  <a:schemeClr val="accent1"/>
                </a:solidFill>
              </a:rPr>
              <a:t>you</a:t>
            </a:r>
            <a:r>
              <a:rPr lang="sv-SE" sz="2000" dirty="0">
                <a:solidFill>
                  <a:schemeClr val="accent1"/>
                </a:solidFill>
              </a:rPr>
              <a:t> </a:t>
            </a:r>
            <a:r>
              <a:rPr lang="sv-SE" sz="2000" dirty="0" err="1">
                <a:solidFill>
                  <a:schemeClr val="accent1"/>
                </a:solidFill>
              </a:rPr>
              <a:t>have</a:t>
            </a:r>
            <a:r>
              <a:rPr lang="sv-SE" sz="2000" dirty="0">
                <a:solidFill>
                  <a:schemeClr val="accent1"/>
                </a:solidFill>
              </a:rPr>
              <a:t> </a:t>
            </a:r>
            <a:r>
              <a:rPr lang="sv-SE" sz="2000" dirty="0" err="1">
                <a:solidFill>
                  <a:schemeClr val="accent1"/>
                </a:solidFill>
              </a:rPr>
              <a:t>already</a:t>
            </a:r>
            <a:r>
              <a:rPr lang="sv-SE" sz="2000" dirty="0">
                <a:solidFill>
                  <a:schemeClr val="accent1"/>
                </a:solidFill>
              </a:rPr>
              <a:t> </a:t>
            </a:r>
            <a:r>
              <a:rPr lang="sv-SE" sz="2000" dirty="0" err="1">
                <a:solidFill>
                  <a:schemeClr val="accent1"/>
                </a:solidFill>
              </a:rPr>
              <a:t>been</a:t>
            </a:r>
            <a:r>
              <a:rPr lang="sv-SE" sz="2000" dirty="0">
                <a:solidFill>
                  <a:schemeClr val="accent1"/>
                </a:solidFill>
              </a:rPr>
              <a:t> </a:t>
            </a:r>
            <a:r>
              <a:rPr lang="sv-SE" sz="2000" dirty="0" err="1">
                <a:solidFill>
                  <a:schemeClr val="accent1"/>
                </a:solidFill>
              </a:rPr>
              <a:t>working</a:t>
            </a:r>
            <a:r>
              <a:rPr lang="sv-SE" sz="2000" dirty="0">
                <a:solidFill>
                  <a:schemeClr val="accent1"/>
                </a:solidFill>
              </a:rPr>
              <a:t> </a:t>
            </a:r>
            <a:r>
              <a:rPr lang="sv-SE" sz="2000" dirty="0" err="1">
                <a:solidFill>
                  <a:schemeClr val="accent1"/>
                </a:solidFill>
              </a:rPr>
              <a:t>with</a:t>
            </a:r>
            <a:r>
              <a:rPr lang="sv-SE" sz="2000" dirty="0">
                <a:solidFill>
                  <a:schemeClr val="accent1"/>
                </a:solidFill>
              </a:rPr>
              <a:t> Husqvarna Division </a:t>
            </a:r>
            <a:r>
              <a:rPr lang="sv-SE" sz="2000" dirty="0" err="1">
                <a:solidFill>
                  <a:schemeClr val="accent1"/>
                </a:solidFill>
              </a:rPr>
              <a:t>Career</a:t>
            </a:r>
            <a:r>
              <a:rPr lang="sv-SE" sz="2000" dirty="0">
                <a:solidFill>
                  <a:schemeClr val="accent1"/>
                </a:solidFill>
              </a:rPr>
              <a:t> </a:t>
            </a:r>
            <a:r>
              <a:rPr lang="sv-SE" sz="2000" dirty="0" err="1">
                <a:solidFill>
                  <a:schemeClr val="accent1"/>
                </a:solidFill>
              </a:rPr>
              <a:t>Path</a:t>
            </a:r>
            <a:r>
              <a:rPr lang="sv-SE" sz="2000" dirty="0">
                <a:solidFill>
                  <a:schemeClr val="accent1"/>
                </a:solidFill>
              </a:rPr>
              <a:t> </a:t>
            </a:r>
            <a:r>
              <a:rPr lang="sv-SE" sz="2000" dirty="0" err="1">
                <a:solidFill>
                  <a:schemeClr val="accent1"/>
                </a:solidFill>
              </a:rPr>
              <a:t>mapping</a:t>
            </a:r>
            <a:r>
              <a:rPr lang="sv-SE" sz="2000" dirty="0">
                <a:solidFill>
                  <a:schemeClr val="accent1"/>
                </a:solidFill>
              </a:rPr>
              <a:t> </a:t>
            </a:r>
            <a:r>
              <a:rPr lang="sv-SE" sz="2000" dirty="0" err="1">
                <a:solidFill>
                  <a:schemeClr val="accent1"/>
                </a:solidFill>
              </a:rPr>
              <a:t>exercise</a:t>
            </a:r>
            <a:r>
              <a:rPr lang="sv-SE" sz="2000" dirty="0">
                <a:solidFill>
                  <a:schemeClr val="accent1"/>
                </a:solidFill>
              </a:rPr>
              <a:t> – the </a:t>
            </a:r>
            <a:r>
              <a:rPr lang="sv-SE" sz="2000" dirty="0" err="1">
                <a:solidFill>
                  <a:schemeClr val="accent1"/>
                </a:solidFill>
              </a:rPr>
              <a:t>level</a:t>
            </a:r>
            <a:r>
              <a:rPr lang="sv-SE" sz="2000" dirty="0">
                <a:solidFill>
                  <a:schemeClr val="accent1"/>
                </a:solidFill>
              </a:rPr>
              <a:t> system </a:t>
            </a:r>
            <a:r>
              <a:rPr lang="sv-SE" sz="2000" dirty="0" err="1">
                <a:solidFill>
                  <a:schemeClr val="accent1"/>
                </a:solidFill>
              </a:rPr>
              <a:t>used</a:t>
            </a:r>
            <a:r>
              <a:rPr lang="sv-SE" sz="2000" dirty="0">
                <a:solidFill>
                  <a:schemeClr val="accent1"/>
                </a:solidFill>
              </a:rPr>
              <a:t> in </a:t>
            </a:r>
            <a:r>
              <a:rPr lang="sv-SE" sz="2000" dirty="0" err="1">
                <a:solidFill>
                  <a:schemeClr val="accent1"/>
                </a:solidFill>
              </a:rPr>
              <a:t>that</a:t>
            </a:r>
            <a:r>
              <a:rPr lang="sv-SE" sz="2000" dirty="0">
                <a:solidFill>
                  <a:schemeClr val="accent1"/>
                </a:solidFill>
              </a:rPr>
              <a:t> </a:t>
            </a:r>
            <a:r>
              <a:rPr lang="sv-SE" sz="2000" dirty="0" err="1">
                <a:solidFill>
                  <a:schemeClr val="accent1"/>
                </a:solidFill>
              </a:rPr>
              <a:t>Career</a:t>
            </a:r>
            <a:r>
              <a:rPr lang="sv-SE" sz="2000" dirty="0">
                <a:solidFill>
                  <a:schemeClr val="accent1"/>
                </a:solidFill>
              </a:rPr>
              <a:t> </a:t>
            </a:r>
            <a:r>
              <a:rPr lang="sv-SE" sz="2000" dirty="0" err="1">
                <a:solidFill>
                  <a:schemeClr val="accent1"/>
                </a:solidFill>
              </a:rPr>
              <a:t>Path</a:t>
            </a:r>
            <a:r>
              <a:rPr lang="sv-SE" sz="2000" dirty="0">
                <a:solidFill>
                  <a:schemeClr val="accent1"/>
                </a:solidFill>
              </a:rPr>
              <a:t> has </a:t>
            </a:r>
            <a:r>
              <a:rPr lang="sv-SE" sz="2000" dirty="0" err="1">
                <a:solidFill>
                  <a:schemeClr val="accent1"/>
                </a:solidFill>
              </a:rPr>
              <a:t>been</a:t>
            </a:r>
            <a:r>
              <a:rPr lang="sv-SE" sz="2000" dirty="0">
                <a:solidFill>
                  <a:schemeClr val="accent1"/>
                </a:solidFill>
              </a:rPr>
              <a:t> </a:t>
            </a:r>
            <a:r>
              <a:rPr lang="sv-SE" sz="2000" dirty="0" err="1">
                <a:solidFill>
                  <a:schemeClr val="accent1"/>
                </a:solidFill>
              </a:rPr>
              <a:t>integrated</a:t>
            </a:r>
            <a:r>
              <a:rPr lang="sv-SE" sz="2000" dirty="0">
                <a:solidFill>
                  <a:schemeClr val="accent1"/>
                </a:solidFill>
              </a:rPr>
              <a:t> in the Husqvarna Group Job Architecture. </a:t>
            </a:r>
          </a:p>
          <a:p>
            <a:pPr marL="0" indent="0">
              <a:buNone/>
            </a:pPr>
            <a:endParaRPr lang="sv-SE" dirty="0"/>
          </a:p>
          <a:p>
            <a:pPr marL="0" indent="0">
              <a:buNone/>
            </a:pPr>
            <a:r>
              <a:rPr lang="en-US" dirty="0"/>
              <a:t>Please contact Maria Laura, Rikard Strömland, Maria Jönsson if you need help.</a:t>
            </a:r>
          </a:p>
        </p:txBody>
      </p:sp>
    </p:spTree>
    <p:extLst>
      <p:ext uri="{BB962C8B-B14F-4D97-AF65-F5344CB8AC3E}">
        <p14:creationId xmlns:p14="http://schemas.microsoft.com/office/powerpoint/2010/main" val="3829210617"/>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EBD99-F6E3-4F9C-B887-6D0B3E1A188D}"/>
              </a:ext>
            </a:extLst>
          </p:cNvPr>
          <p:cNvPicPr>
            <a:picLocks noChangeAspect="1"/>
          </p:cNvPicPr>
          <p:nvPr/>
        </p:nvPicPr>
        <p:blipFill>
          <a:blip r:embed="rId2"/>
          <a:stretch>
            <a:fillRect/>
          </a:stretch>
        </p:blipFill>
        <p:spPr>
          <a:xfrm>
            <a:off x="465139" y="1407956"/>
            <a:ext cx="4572396" cy="2575783"/>
          </a:xfrm>
          <a:prstGeom prst="rect">
            <a:avLst/>
          </a:prstGeom>
        </p:spPr>
      </p:pic>
      <p:sp>
        <p:nvSpPr>
          <p:cNvPr id="2" name="Title 1">
            <a:extLst>
              <a:ext uri="{FF2B5EF4-FFF2-40B4-BE49-F238E27FC236}">
                <a16:creationId xmlns:a16="http://schemas.microsoft.com/office/drawing/2014/main" id="{4D557230-3B16-426E-8C82-1A74A3DBDC0D}"/>
              </a:ext>
            </a:extLst>
          </p:cNvPr>
          <p:cNvSpPr>
            <a:spLocks noGrp="1"/>
          </p:cNvSpPr>
          <p:nvPr>
            <p:ph type="title"/>
          </p:nvPr>
        </p:nvSpPr>
        <p:spPr/>
        <p:txBody>
          <a:bodyPr/>
          <a:lstStyle/>
          <a:p>
            <a:r>
              <a:rPr lang="sv-SE"/>
              <a:t>JA </a:t>
            </a:r>
            <a:r>
              <a:rPr lang="sv-SE" err="1"/>
              <a:t>Profile</a:t>
            </a:r>
            <a:r>
              <a:rPr lang="sv-SE"/>
              <a:t> vs Job </a:t>
            </a:r>
            <a:r>
              <a:rPr lang="sv-SE" err="1"/>
              <a:t>Description</a:t>
            </a:r>
            <a:r>
              <a:rPr lang="sv-SE"/>
              <a:t> – JA </a:t>
            </a:r>
            <a:r>
              <a:rPr lang="sv-SE" err="1"/>
              <a:t>Scope</a:t>
            </a:r>
            <a:endParaRPr lang="en-US"/>
          </a:p>
        </p:txBody>
      </p:sp>
      <p:sp>
        <p:nvSpPr>
          <p:cNvPr id="6" name="Multiplication Sign 5">
            <a:extLst>
              <a:ext uri="{FF2B5EF4-FFF2-40B4-BE49-F238E27FC236}">
                <a16:creationId xmlns:a16="http://schemas.microsoft.com/office/drawing/2014/main" id="{F516C5E1-074E-47FD-91DC-6805F66968EA}"/>
              </a:ext>
            </a:extLst>
          </p:cNvPr>
          <p:cNvSpPr/>
          <p:nvPr/>
        </p:nvSpPr>
        <p:spPr>
          <a:xfrm>
            <a:off x="393293" y="1306286"/>
            <a:ext cx="1763486" cy="875211"/>
          </a:xfrm>
          <a:prstGeom prst="mathMultiply">
            <a:avLst>
              <a:gd name="adj1" fmla="val 4117"/>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80BA47A2-75E3-49BD-90F1-4A91849BB0E0}"/>
              </a:ext>
            </a:extLst>
          </p:cNvPr>
          <p:cNvSpPr txBox="1"/>
          <p:nvPr/>
        </p:nvSpPr>
        <p:spPr>
          <a:xfrm>
            <a:off x="5773782" y="1907177"/>
            <a:ext cx="2756263" cy="2165208"/>
          </a:xfrm>
          <a:prstGeom prst="rect">
            <a:avLst/>
          </a:prstGeom>
          <a:noFill/>
        </p:spPr>
        <p:txBody>
          <a:bodyPr wrap="square" rtlCol="0">
            <a:spAutoFit/>
          </a:bodyPr>
          <a:lstStyle/>
          <a:p>
            <a:pPr>
              <a:lnSpc>
                <a:spcPct val="95000"/>
              </a:lnSpc>
              <a:spcBef>
                <a:spcPts val="600"/>
              </a:spcBef>
            </a:pPr>
            <a:r>
              <a:rPr lang="sv-SE" dirty="0">
                <a:cs typeface="Arial" pitchFamily="34" charset="0"/>
              </a:rPr>
              <a:t>Not </a:t>
            </a:r>
            <a:r>
              <a:rPr lang="sv-SE" dirty="0" err="1">
                <a:cs typeface="Arial" pitchFamily="34" charset="0"/>
              </a:rPr>
              <a:t>now</a:t>
            </a:r>
            <a:endParaRPr lang="sv-SE" dirty="0">
              <a:cs typeface="Arial" pitchFamily="34" charset="0"/>
            </a:endParaRPr>
          </a:p>
          <a:p>
            <a:pPr>
              <a:lnSpc>
                <a:spcPct val="95000"/>
              </a:lnSpc>
              <a:spcBef>
                <a:spcPts val="600"/>
              </a:spcBef>
            </a:pPr>
            <a:r>
              <a:rPr lang="sv-SE" dirty="0">
                <a:cs typeface="Arial" pitchFamily="34" charset="0"/>
              </a:rPr>
              <a:t>Not in the </a:t>
            </a:r>
            <a:r>
              <a:rPr lang="sv-SE" dirty="0" err="1">
                <a:cs typeface="Arial" pitchFamily="34" charset="0"/>
              </a:rPr>
              <a:t>scope</a:t>
            </a:r>
            <a:r>
              <a:rPr lang="sv-SE" dirty="0">
                <a:cs typeface="Arial" pitchFamily="34" charset="0"/>
              </a:rPr>
              <a:t> </a:t>
            </a:r>
            <a:r>
              <a:rPr lang="sv-SE" dirty="0" err="1">
                <a:cs typeface="Arial" pitchFamily="34" charset="0"/>
              </a:rPr>
              <a:t>of</a:t>
            </a:r>
            <a:r>
              <a:rPr lang="sv-SE" dirty="0">
                <a:cs typeface="Arial" pitchFamily="34" charset="0"/>
              </a:rPr>
              <a:t> the </a:t>
            </a:r>
            <a:r>
              <a:rPr lang="sv-SE" dirty="0" err="1">
                <a:cs typeface="Arial" pitchFamily="34" charset="0"/>
              </a:rPr>
              <a:t>first</a:t>
            </a:r>
            <a:r>
              <a:rPr lang="sv-SE" dirty="0">
                <a:cs typeface="Arial" pitchFamily="34" charset="0"/>
              </a:rPr>
              <a:t> </a:t>
            </a:r>
            <a:r>
              <a:rPr lang="en-SE" dirty="0">
                <a:cs typeface="Arial" pitchFamily="34" charset="0"/>
              </a:rPr>
              <a:t>roll-out of the </a:t>
            </a:r>
            <a:r>
              <a:rPr lang="sv-SE" dirty="0">
                <a:cs typeface="Arial" pitchFamily="34" charset="0"/>
              </a:rPr>
              <a:t>Job </a:t>
            </a:r>
            <a:r>
              <a:rPr lang="sv-SE" dirty="0" err="1">
                <a:cs typeface="Arial" pitchFamily="34" charset="0"/>
              </a:rPr>
              <a:t>Architecture</a:t>
            </a:r>
            <a:r>
              <a:rPr lang="sv-SE" dirty="0">
                <a:cs typeface="Arial" pitchFamily="34" charset="0"/>
              </a:rPr>
              <a:t> </a:t>
            </a:r>
            <a:r>
              <a:rPr lang="sv-SE" dirty="0" err="1">
                <a:cs typeface="Arial" pitchFamily="34" charset="0"/>
              </a:rPr>
              <a:t>project</a:t>
            </a:r>
            <a:endParaRPr lang="sv-SE" dirty="0">
              <a:cs typeface="Arial" pitchFamily="34" charset="0"/>
            </a:endParaRPr>
          </a:p>
          <a:p>
            <a:pPr>
              <a:lnSpc>
                <a:spcPct val="95000"/>
              </a:lnSpc>
              <a:spcBef>
                <a:spcPts val="600"/>
              </a:spcBef>
            </a:pPr>
            <a:endParaRPr lang="sv-SE" dirty="0">
              <a:cs typeface="Arial" pitchFamily="34" charset="0"/>
            </a:endParaRPr>
          </a:p>
          <a:p>
            <a:pPr>
              <a:lnSpc>
                <a:spcPct val="95000"/>
              </a:lnSpc>
              <a:spcBef>
                <a:spcPts val="600"/>
              </a:spcBef>
            </a:pPr>
            <a:r>
              <a:rPr lang="sv-SE" dirty="0">
                <a:cs typeface="Arial" pitchFamily="34" charset="0"/>
              </a:rPr>
              <a:t>Job </a:t>
            </a:r>
            <a:r>
              <a:rPr lang="sv-SE" dirty="0" err="1">
                <a:cs typeface="Arial" pitchFamily="34" charset="0"/>
              </a:rPr>
              <a:t>Architecture</a:t>
            </a:r>
            <a:r>
              <a:rPr lang="sv-SE" dirty="0">
                <a:cs typeface="Arial" pitchFamily="34" charset="0"/>
              </a:rPr>
              <a:t> </a:t>
            </a:r>
            <a:r>
              <a:rPr lang="sv-SE" dirty="0" err="1">
                <a:cs typeface="Arial" pitchFamily="34" charset="0"/>
              </a:rPr>
              <a:t>will</a:t>
            </a:r>
            <a:r>
              <a:rPr lang="sv-SE" dirty="0">
                <a:cs typeface="Arial" pitchFamily="34" charset="0"/>
              </a:rPr>
              <a:t> </a:t>
            </a:r>
            <a:r>
              <a:rPr lang="sv-SE" dirty="0" err="1">
                <a:cs typeface="Arial" pitchFamily="34" charset="0"/>
              </a:rPr>
              <a:t>facilitate</a:t>
            </a:r>
            <a:r>
              <a:rPr lang="sv-SE" dirty="0">
                <a:cs typeface="Arial" pitchFamily="34" charset="0"/>
              </a:rPr>
              <a:t> </a:t>
            </a:r>
            <a:r>
              <a:rPr lang="sv-SE" dirty="0" err="1">
                <a:cs typeface="Arial" pitchFamily="34" charset="0"/>
              </a:rPr>
              <a:t>this</a:t>
            </a:r>
            <a:r>
              <a:rPr lang="sv-SE" dirty="0">
                <a:cs typeface="Arial" pitchFamily="34" charset="0"/>
              </a:rPr>
              <a:t> in the </a:t>
            </a:r>
            <a:r>
              <a:rPr lang="sv-SE" dirty="0" err="1">
                <a:cs typeface="Arial" pitchFamily="34" charset="0"/>
              </a:rPr>
              <a:t>future</a:t>
            </a:r>
            <a:endParaRPr lang="sv-SE" dirty="0">
              <a:cs typeface="Arial" pitchFamily="34" charset="0"/>
            </a:endParaRPr>
          </a:p>
        </p:txBody>
      </p:sp>
    </p:spTree>
    <p:extLst>
      <p:ext uri="{BB962C8B-B14F-4D97-AF65-F5344CB8AC3E}">
        <p14:creationId xmlns:p14="http://schemas.microsoft.com/office/powerpoint/2010/main" val="2304488596"/>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372567"/>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Overall </a:t>
            </a:r>
            <a:r>
              <a:rPr lang="sv-SE" b="1" dirty="0" err="1">
                <a:effectLst>
                  <a:outerShdw blurRad="38100" dist="38100" dir="2700000" algn="tl">
                    <a:srgbClr val="000000">
                      <a:alpha val="43137"/>
                    </a:srgbClr>
                  </a:outerShdw>
                </a:effectLst>
              </a:rPr>
              <a:t>News</a:t>
            </a:r>
            <a:endParaRPr lang="en-US" b="1" dirty="0">
              <a:effectLst>
                <a:outerShdw blurRad="38100" dist="38100" dir="2700000" algn="tl">
                  <a:srgbClr val="000000">
                    <a:alpha val="43137"/>
                  </a:srgbClr>
                </a:outerShdw>
              </a:effectLst>
            </a:endParaRPr>
          </a:p>
        </p:txBody>
      </p:sp>
      <p:graphicFrame>
        <p:nvGraphicFramePr>
          <p:cNvPr id="3" name="Table 3">
            <a:extLst>
              <a:ext uri="{FF2B5EF4-FFF2-40B4-BE49-F238E27FC236}">
                <a16:creationId xmlns:a16="http://schemas.microsoft.com/office/drawing/2014/main" id="{F6C6451E-889F-4018-9BE2-B11CD56FB087}"/>
              </a:ext>
            </a:extLst>
          </p:cNvPr>
          <p:cNvGraphicFramePr>
            <a:graphicFrameLocks noGrp="1"/>
          </p:cNvGraphicFramePr>
          <p:nvPr>
            <p:extLst>
              <p:ext uri="{D42A27DB-BD31-4B8C-83A1-F6EECF244321}">
                <p14:modId xmlns:p14="http://schemas.microsoft.com/office/powerpoint/2010/main" val="1878636580"/>
              </p:ext>
            </p:extLst>
          </p:nvPr>
        </p:nvGraphicFramePr>
        <p:xfrm>
          <a:off x="0" y="698031"/>
          <a:ext cx="9144000" cy="4370158"/>
        </p:xfrm>
        <a:graphic>
          <a:graphicData uri="http://schemas.openxmlformats.org/drawingml/2006/table">
            <a:tbl>
              <a:tblPr firstRow="1" bandRow="1">
                <a:tableStyleId>{21E4AEA4-8DFA-4A89-87EB-49C32662AFE0}</a:tableStyleId>
              </a:tblPr>
              <a:tblGrid>
                <a:gridCol w="3492595">
                  <a:extLst>
                    <a:ext uri="{9D8B030D-6E8A-4147-A177-3AD203B41FA5}">
                      <a16:colId xmlns:a16="http://schemas.microsoft.com/office/drawing/2014/main" val="3179910388"/>
                    </a:ext>
                  </a:extLst>
                </a:gridCol>
                <a:gridCol w="1856301">
                  <a:extLst>
                    <a:ext uri="{9D8B030D-6E8A-4147-A177-3AD203B41FA5}">
                      <a16:colId xmlns:a16="http://schemas.microsoft.com/office/drawing/2014/main" val="3712765371"/>
                    </a:ext>
                  </a:extLst>
                </a:gridCol>
                <a:gridCol w="2041931">
                  <a:extLst>
                    <a:ext uri="{9D8B030D-6E8A-4147-A177-3AD203B41FA5}">
                      <a16:colId xmlns:a16="http://schemas.microsoft.com/office/drawing/2014/main" val="570201014"/>
                    </a:ext>
                  </a:extLst>
                </a:gridCol>
                <a:gridCol w="1753173">
                  <a:extLst>
                    <a:ext uri="{9D8B030D-6E8A-4147-A177-3AD203B41FA5}">
                      <a16:colId xmlns:a16="http://schemas.microsoft.com/office/drawing/2014/main" val="3217543710"/>
                    </a:ext>
                  </a:extLst>
                </a:gridCol>
              </a:tblGrid>
              <a:tr h="305686">
                <a:tc>
                  <a:txBody>
                    <a:bodyPr/>
                    <a:lstStyle/>
                    <a:p>
                      <a:r>
                        <a:rPr lang="sv-SE" sz="1200" dirty="0"/>
                        <a:t>Position </a:t>
                      </a:r>
                      <a:r>
                        <a:rPr lang="sv-SE" sz="1200" dirty="0" err="1"/>
                        <a:t>type</a:t>
                      </a:r>
                      <a:endParaRPr lang="en-US" sz="1200" dirty="0"/>
                    </a:p>
                  </a:txBody>
                  <a:tcPr/>
                </a:tc>
                <a:tc>
                  <a:txBody>
                    <a:bodyPr/>
                    <a:lstStyle/>
                    <a:p>
                      <a:r>
                        <a:rPr lang="sv-SE" sz="1200" dirty="0"/>
                        <a:t>Job </a:t>
                      </a:r>
                      <a:r>
                        <a:rPr lang="sv-SE" sz="1200" dirty="0" err="1"/>
                        <a:t>Family</a:t>
                      </a:r>
                      <a:r>
                        <a:rPr lang="sv-SE" sz="1200" dirty="0"/>
                        <a:t> Group</a:t>
                      </a:r>
                      <a:endParaRPr lang="en-US" sz="1200" dirty="0"/>
                    </a:p>
                  </a:txBody>
                  <a:tcPr/>
                </a:tc>
                <a:tc>
                  <a:txBody>
                    <a:bodyPr/>
                    <a:lstStyle/>
                    <a:p>
                      <a:r>
                        <a:rPr lang="sv-SE" sz="1200" dirty="0"/>
                        <a:t>Job </a:t>
                      </a:r>
                      <a:r>
                        <a:rPr lang="sv-SE" sz="1200" dirty="0" err="1"/>
                        <a:t>Family</a:t>
                      </a:r>
                      <a:endParaRPr lang="en-US" sz="1200" dirty="0"/>
                    </a:p>
                  </a:txBody>
                  <a:tcPr/>
                </a:tc>
                <a:tc>
                  <a:txBody>
                    <a:bodyPr/>
                    <a:lstStyle/>
                    <a:p>
                      <a:r>
                        <a:rPr lang="sv-SE" sz="1200" dirty="0"/>
                        <a:t>Note</a:t>
                      </a:r>
                      <a:endParaRPr lang="en-US" sz="1200" dirty="0"/>
                    </a:p>
                  </a:txBody>
                  <a:tcPr/>
                </a:tc>
                <a:extLst>
                  <a:ext uri="{0D108BD9-81ED-4DB2-BD59-A6C34878D82A}">
                    <a16:rowId xmlns:a16="http://schemas.microsoft.com/office/drawing/2014/main" val="3151129611"/>
                  </a:ext>
                </a:extLst>
              </a:tr>
              <a:tr h="305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Country Managers and Country Officers                    </a:t>
                      </a:r>
                      <a:r>
                        <a:rPr lang="en-US" sz="1000" dirty="0">
                          <a:solidFill>
                            <a:schemeClr val="tx1"/>
                          </a:solidFill>
                          <a:sym typeface="Wingdings" panose="05000000000000000000" pitchFamily="2" charset="2"/>
                        </a:rPr>
                        <a:t> </a:t>
                      </a:r>
                      <a:endParaRPr lang="en-US" sz="1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General Management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err="1">
                          <a:solidFill>
                            <a:schemeClr val="tx1"/>
                          </a:solidFill>
                        </a:rPr>
                        <a:t>Organizational</a:t>
                      </a:r>
                      <a:r>
                        <a:rPr lang="sv-SE" sz="1000" dirty="0">
                          <a:solidFill>
                            <a:schemeClr val="tx1"/>
                          </a:solidFill>
                        </a:rPr>
                        <a:t> Management</a:t>
                      </a:r>
                    </a:p>
                  </a:txBody>
                  <a:tcPr/>
                </a:tc>
                <a:tc>
                  <a:txBody>
                    <a:bodyPr/>
                    <a:lstStyle/>
                    <a:p>
                      <a:r>
                        <a:rPr lang="sv-SE" sz="1000" dirty="0"/>
                        <a:t>NEW</a:t>
                      </a:r>
                    </a:p>
                  </a:txBody>
                  <a:tcPr/>
                </a:tc>
                <a:extLst>
                  <a:ext uri="{0D108BD9-81ED-4DB2-BD59-A6C34878D82A}">
                    <a16:rowId xmlns:a16="http://schemas.microsoft.com/office/drawing/2014/main" val="1287444198"/>
                  </a:ext>
                </a:extLst>
              </a:tr>
              <a:tr h="305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solidFill>
                            <a:schemeClr val="tx1"/>
                          </a:solidFill>
                        </a:rPr>
                        <a:t>Business Development positions                               </a:t>
                      </a:r>
                      <a:r>
                        <a:rPr lang="en-US" sz="1000" dirty="0">
                          <a:solidFill>
                            <a:schemeClr val="tx1"/>
                          </a:solidFill>
                        </a:rPr>
                        <a:t> </a:t>
                      </a:r>
                      <a:r>
                        <a:rPr lang="en-US" sz="1000" dirty="0">
                          <a:solidFill>
                            <a:schemeClr val="tx1"/>
                          </a:solidFill>
                          <a:sym typeface="Wingdings" panose="05000000000000000000" pitchFamily="2" charset="2"/>
                        </a:rPr>
                        <a:t> </a:t>
                      </a:r>
                      <a:endParaRPr lang="sv-SE" sz="1000" dirty="0">
                        <a:solidFill>
                          <a:schemeClr val="tx1"/>
                        </a:solidFill>
                      </a:endParaRPr>
                    </a:p>
                  </a:txBody>
                  <a:tcPr/>
                </a:tc>
                <a:tc>
                  <a:txBody>
                    <a:bodyPr/>
                    <a:lstStyle/>
                    <a:p>
                      <a:r>
                        <a:rPr lang="en-US" sz="1000" dirty="0"/>
                        <a:t>General Management </a:t>
                      </a:r>
                    </a:p>
                  </a:txBody>
                  <a:tcPr/>
                </a:tc>
                <a:tc>
                  <a:txBody>
                    <a:bodyPr/>
                    <a:lstStyle/>
                    <a:p>
                      <a:r>
                        <a:rPr lang="en-US" sz="1000" dirty="0"/>
                        <a:t>Business Development</a:t>
                      </a:r>
                    </a:p>
                  </a:txBody>
                  <a:tcPr/>
                </a:tc>
                <a:tc>
                  <a:txBody>
                    <a:bodyPr/>
                    <a:lstStyle/>
                    <a:p>
                      <a:r>
                        <a:rPr lang="sv-SE" sz="1000" dirty="0"/>
                        <a:t>NEW</a:t>
                      </a:r>
                      <a:endParaRPr lang="en-US" sz="1000" dirty="0"/>
                    </a:p>
                  </a:txBody>
                  <a:tcPr/>
                </a:tc>
                <a:extLst>
                  <a:ext uri="{0D108BD9-81ED-4DB2-BD59-A6C34878D82A}">
                    <a16:rowId xmlns:a16="http://schemas.microsoft.com/office/drawing/2014/main" val="1952440960"/>
                  </a:ext>
                </a:extLst>
              </a:tr>
              <a:tr h="305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noProof="0" dirty="0">
                          <a:solidFill>
                            <a:schemeClr val="tx1"/>
                          </a:solidFill>
                          <a:latin typeface="+mn-lt"/>
                          <a:ea typeface="+mn-ea"/>
                          <a:cs typeface="+mn-cs"/>
                        </a:rPr>
                        <a:t>Office Manager / Receptionist, personal assistants    </a:t>
                      </a:r>
                      <a:r>
                        <a:rPr lang="en-US" sz="1000" kern="1200" noProof="0" dirty="0">
                          <a:solidFill>
                            <a:schemeClr val="tx1"/>
                          </a:solidFill>
                          <a:latin typeface="+mn-lt"/>
                          <a:ea typeface="+mn-ea"/>
                          <a:cs typeface="+mn-cs"/>
                          <a:sym typeface="Wingdings" panose="05000000000000000000" pitchFamily="2" charset="2"/>
                        </a:rPr>
                        <a:t> </a:t>
                      </a:r>
                      <a:endParaRPr lang="en-US" sz="1000" kern="1200" noProof="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General Management </a:t>
                      </a:r>
                    </a:p>
                  </a:txBody>
                  <a:tcPr/>
                </a:tc>
                <a:tc>
                  <a:txBody>
                    <a:bodyPr/>
                    <a:lstStyle/>
                    <a:p>
                      <a:r>
                        <a:rPr lang="en-US" sz="1000" dirty="0"/>
                        <a:t>General Administration</a:t>
                      </a:r>
                    </a:p>
                  </a:txBody>
                  <a:tcPr/>
                </a:tc>
                <a:tc>
                  <a:txBody>
                    <a:bodyPr/>
                    <a:lstStyle/>
                    <a:p>
                      <a:r>
                        <a:rPr lang="sv-SE" sz="1000" dirty="0"/>
                        <a:t>NEW</a:t>
                      </a:r>
                      <a:endParaRPr lang="en-US" sz="1000" dirty="0"/>
                    </a:p>
                  </a:txBody>
                  <a:tcPr/>
                </a:tc>
                <a:extLst>
                  <a:ext uri="{0D108BD9-81ED-4DB2-BD59-A6C34878D82A}">
                    <a16:rowId xmlns:a16="http://schemas.microsoft.com/office/drawing/2014/main" val="1054050865"/>
                  </a:ext>
                </a:extLst>
              </a:tr>
              <a:tr h="305686">
                <a:tc>
                  <a:txBody>
                    <a:bodyPr/>
                    <a:lstStyle/>
                    <a:p>
                      <a:r>
                        <a:rPr lang="sv-SE" sz="1000" kern="1200" dirty="0">
                          <a:solidFill>
                            <a:schemeClr val="tx1"/>
                          </a:solidFill>
                          <a:latin typeface="+mn-lt"/>
                          <a:ea typeface="+mn-ea"/>
                          <a:cs typeface="+mn-cs"/>
                        </a:rPr>
                        <a:t>HOS                                                                             </a:t>
                      </a:r>
                      <a:r>
                        <a:rPr lang="sv-SE" sz="1000" kern="1200" dirty="0">
                          <a:solidFill>
                            <a:schemeClr val="tx1"/>
                          </a:solidFill>
                          <a:latin typeface="+mn-lt"/>
                          <a:ea typeface="+mn-ea"/>
                          <a:cs typeface="+mn-cs"/>
                          <a:sym typeface="Wingdings" panose="05000000000000000000" pitchFamily="2" charset="2"/>
                        </a:rPr>
                        <a:t></a:t>
                      </a:r>
                      <a:endParaRPr lang="en-US" sz="1000" kern="1200" dirty="0">
                        <a:solidFill>
                          <a:schemeClr val="tx1"/>
                        </a:solidFill>
                        <a:latin typeface="+mn-lt"/>
                        <a:ea typeface="+mn-ea"/>
                        <a:cs typeface="+mn-cs"/>
                      </a:endParaRPr>
                    </a:p>
                  </a:txBody>
                  <a:tcPr/>
                </a:tc>
                <a:tc>
                  <a:txBody>
                    <a:bodyPr/>
                    <a:lstStyle/>
                    <a:p>
                      <a:r>
                        <a:rPr lang="sv-SE" sz="1000" dirty="0" err="1"/>
                        <a:t>Quality</a:t>
                      </a:r>
                      <a:endParaRPr lang="en-US" sz="1000" dirty="0"/>
                    </a:p>
                  </a:txBody>
                  <a:tcPr/>
                </a:tc>
                <a:tc>
                  <a:txBody>
                    <a:bodyPr/>
                    <a:lstStyle/>
                    <a:p>
                      <a:r>
                        <a:rPr lang="sv-SE" sz="1000" dirty="0"/>
                        <a:t>Process </a:t>
                      </a:r>
                      <a:r>
                        <a:rPr lang="sv-SE" sz="1000" dirty="0" err="1"/>
                        <a:t>Improvement</a:t>
                      </a:r>
                      <a:endParaRPr lang="en-US" sz="1000" dirty="0"/>
                    </a:p>
                  </a:txBody>
                  <a:tcPr/>
                </a:tc>
                <a:tc>
                  <a:txBody>
                    <a:bodyPr/>
                    <a:lstStyle/>
                    <a:p>
                      <a:endParaRPr lang="en-US" sz="1000" dirty="0"/>
                    </a:p>
                  </a:txBody>
                  <a:tcPr/>
                </a:tc>
                <a:extLst>
                  <a:ext uri="{0D108BD9-81ED-4DB2-BD59-A6C34878D82A}">
                    <a16:rowId xmlns:a16="http://schemas.microsoft.com/office/drawing/2014/main" val="1599060205"/>
                  </a:ext>
                </a:extLst>
              </a:tr>
              <a:tr h="305686">
                <a:tc>
                  <a:txBody>
                    <a:bodyPr/>
                    <a:lstStyle/>
                    <a:p>
                      <a:r>
                        <a:rPr lang="sv-SE" sz="1000" dirty="0" err="1"/>
                        <a:t>Quality</a:t>
                      </a:r>
                      <a:r>
                        <a:rPr lang="sv-SE" sz="1000" dirty="0"/>
                        <a:t> positions </a:t>
                      </a:r>
                      <a:r>
                        <a:rPr lang="sv-SE" sz="1000" dirty="0" err="1"/>
                        <a:t>within</a:t>
                      </a:r>
                      <a:r>
                        <a:rPr lang="sv-SE" sz="1000" dirty="0"/>
                        <a:t> </a:t>
                      </a:r>
                      <a:r>
                        <a:rPr lang="sv-SE" sz="1000" dirty="0" err="1"/>
                        <a:t>Manufacturing</a:t>
                      </a:r>
                      <a:r>
                        <a:rPr lang="sv-SE" sz="1000" dirty="0"/>
                        <a:t>                        </a:t>
                      </a:r>
                      <a:r>
                        <a:rPr lang="sv-SE" sz="1000" dirty="0">
                          <a:sym typeface="Wingdings" panose="05000000000000000000" pitchFamily="2" charset="2"/>
                        </a:rPr>
                        <a:t></a:t>
                      </a:r>
                      <a:endParaRPr lang="en-US" sz="1000" dirty="0"/>
                    </a:p>
                  </a:txBody>
                  <a:tcPr/>
                </a:tc>
                <a:tc>
                  <a:txBody>
                    <a:bodyPr/>
                    <a:lstStyle/>
                    <a:p>
                      <a:r>
                        <a:rPr lang="sv-SE" sz="1000" dirty="0" err="1"/>
                        <a:t>Quality</a:t>
                      </a:r>
                      <a:endParaRPr lang="en-US" sz="1000" dirty="0"/>
                    </a:p>
                  </a:txBody>
                  <a:tcPr/>
                </a:tc>
                <a:tc>
                  <a:txBody>
                    <a:bodyPr/>
                    <a:lstStyle/>
                    <a:p>
                      <a:r>
                        <a:rPr lang="sv-SE" sz="1000" dirty="0"/>
                        <a:t>Product &amp; </a:t>
                      </a:r>
                      <a:r>
                        <a:rPr lang="sv-SE" sz="1000" dirty="0" err="1"/>
                        <a:t>Production</a:t>
                      </a:r>
                      <a:r>
                        <a:rPr lang="sv-SE" sz="1000" dirty="0"/>
                        <a:t> </a:t>
                      </a:r>
                      <a:r>
                        <a:rPr lang="sv-SE" sz="1000" dirty="0" err="1"/>
                        <a:t>Quality</a:t>
                      </a:r>
                      <a:endParaRPr lang="en-US" sz="1000" dirty="0"/>
                    </a:p>
                  </a:txBody>
                  <a:tcPr/>
                </a:tc>
                <a:tc>
                  <a:txBody>
                    <a:bodyPr/>
                    <a:lstStyle/>
                    <a:p>
                      <a:endParaRPr lang="en-US" sz="1000" dirty="0"/>
                    </a:p>
                  </a:txBody>
                  <a:tcPr/>
                </a:tc>
                <a:extLst>
                  <a:ext uri="{0D108BD9-81ED-4DB2-BD59-A6C34878D82A}">
                    <a16:rowId xmlns:a16="http://schemas.microsoft.com/office/drawing/2014/main" val="165857321"/>
                  </a:ext>
                </a:extLst>
              </a:tr>
              <a:tr h="305686">
                <a:tc>
                  <a:txBody>
                    <a:bodyPr/>
                    <a:lstStyle/>
                    <a:p>
                      <a:r>
                        <a:rPr lang="sv-SE" sz="1000" dirty="0"/>
                        <a:t>SQP, SQA                                                                    </a:t>
                      </a:r>
                      <a:r>
                        <a:rPr lang="sv-SE" sz="1000" dirty="0">
                          <a:sym typeface="Wingdings" panose="05000000000000000000" pitchFamily="2" charset="2"/>
                        </a:rPr>
                        <a:t></a:t>
                      </a:r>
                      <a:endParaRPr lang="en-US" sz="1000" dirty="0"/>
                    </a:p>
                  </a:txBody>
                  <a:tcPr/>
                </a:tc>
                <a:tc>
                  <a:txBody>
                    <a:bodyPr/>
                    <a:lstStyle/>
                    <a:p>
                      <a:r>
                        <a:rPr lang="sv-SE" sz="1000" dirty="0" err="1"/>
                        <a:t>Quality</a:t>
                      </a:r>
                      <a:endParaRPr lang="en-US" sz="1000" dirty="0"/>
                    </a:p>
                  </a:txBody>
                  <a:tcPr/>
                </a:tc>
                <a:tc>
                  <a:txBody>
                    <a:bodyPr/>
                    <a:lstStyle/>
                    <a:p>
                      <a:r>
                        <a:rPr lang="sv-SE" sz="1000" dirty="0" err="1"/>
                        <a:t>Supplier</a:t>
                      </a:r>
                      <a:r>
                        <a:rPr lang="sv-SE" sz="1000" dirty="0"/>
                        <a:t> </a:t>
                      </a:r>
                      <a:r>
                        <a:rPr lang="sv-SE" sz="1000" dirty="0" err="1"/>
                        <a:t>Quality</a:t>
                      </a:r>
                      <a:endParaRPr lang="en-US" sz="1000" dirty="0"/>
                    </a:p>
                  </a:txBody>
                  <a:tcPr/>
                </a:tc>
                <a:tc>
                  <a:txBody>
                    <a:bodyPr/>
                    <a:lstStyle/>
                    <a:p>
                      <a:endParaRPr lang="en-US" sz="1000" dirty="0"/>
                    </a:p>
                  </a:txBody>
                  <a:tcPr/>
                </a:tc>
                <a:extLst>
                  <a:ext uri="{0D108BD9-81ED-4DB2-BD59-A6C34878D82A}">
                    <a16:rowId xmlns:a16="http://schemas.microsoft.com/office/drawing/2014/main" val="285341669"/>
                  </a:ext>
                </a:extLst>
              </a:tr>
              <a:tr h="305686">
                <a:tc>
                  <a:txBody>
                    <a:bodyPr/>
                    <a:lstStyle/>
                    <a:p>
                      <a:r>
                        <a:rPr lang="sv-SE" sz="1000" dirty="0"/>
                        <a:t>Product </a:t>
                      </a:r>
                      <a:r>
                        <a:rPr lang="sv-SE" sz="1000" dirty="0" err="1"/>
                        <a:t>Compliance</a:t>
                      </a:r>
                      <a:r>
                        <a:rPr lang="sv-SE" sz="1000" dirty="0"/>
                        <a:t>                                                    </a:t>
                      </a:r>
                      <a:r>
                        <a:rPr lang="sv-SE" sz="1000" dirty="0">
                          <a:sym typeface="Wingdings" panose="05000000000000000000" pitchFamily="2" charset="2"/>
                        </a:rPr>
                        <a:t></a:t>
                      </a:r>
                      <a:endParaRPr lang="en-US" sz="1000" dirty="0"/>
                    </a:p>
                  </a:txBody>
                  <a:tcPr/>
                </a:tc>
                <a:tc>
                  <a:txBody>
                    <a:bodyPr/>
                    <a:lstStyle/>
                    <a:p>
                      <a:r>
                        <a:rPr lang="sv-SE" sz="1000" dirty="0"/>
                        <a:t>R&amp;D</a:t>
                      </a:r>
                      <a:endParaRPr lang="en-US" sz="1000" dirty="0"/>
                    </a:p>
                  </a:txBody>
                  <a:tcPr/>
                </a:tc>
                <a:tc>
                  <a:txBody>
                    <a:bodyPr/>
                    <a:lstStyle/>
                    <a:p>
                      <a:r>
                        <a:rPr lang="sv-SE" sz="1000" dirty="0"/>
                        <a:t>Specialist </a:t>
                      </a:r>
                      <a:r>
                        <a:rPr lang="sv-SE" sz="1000" dirty="0" err="1"/>
                        <a:t>Engineering</a:t>
                      </a:r>
                      <a:endParaRPr lang="en-US" sz="1000" dirty="0"/>
                    </a:p>
                  </a:txBody>
                  <a:tcPr/>
                </a:tc>
                <a:tc>
                  <a:txBody>
                    <a:bodyPr/>
                    <a:lstStyle/>
                    <a:p>
                      <a:endParaRPr lang="en-US" sz="1000" dirty="0"/>
                    </a:p>
                  </a:txBody>
                  <a:tcPr/>
                </a:tc>
                <a:extLst>
                  <a:ext uri="{0D108BD9-81ED-4DB2-BD59-A6C34878D82A}">
                    <a16:rowId xmlns:a16="http://schemas.microsoft.com/office/drawing/2014/main" val="1055746677"/>
                  </a:ext>
                </a:extLst>
              </a:tr>
              <a:tr h="305686">
                <a:tc>
                  <a:txBody>
                    <a:bodyPr/>
                    <a:lstStyle/>
                    <a:p>
                      <a:r>
                        <a:rPr lang="sv-SE" sz="1000" dirty="0" err="1"/>
                        <a:t>Sourcing</a:t>
                      </a:r>
                      <a:r>
                        <a:rPr lang="sv-SE" sz="1000" dirty="0"/>
                        <a:t> Project Managers, IT Project Managers…   </a:t>
                      </a:r>
                      <a:r>
                        <a:rPr lang="sv-SE" sz="1000" dirty="0">
                          <a:sym typeface="Wingdings" panose="05000000000000000000" pitchFamily="2" charset="2"/>
                        </a:rPr>
                        <a:t></a:t>
                      </a:r>
                      <a:endParaRPr lang="en-US" sz="1000" dirty="0"/>
                    </a:p>
                  </a:txBody>
                  <a:tcPr/>
                </a:tc>
                <a:tc>
                  <a:txBody>
                    <a:bodyPr/>
                    <a:lstStyle/>
                    <a:p>
                      <a:r>
                        <a:rPr lang="sv-SE" sz="1000" dirty="0"/>
                        <a:t>Project Management</a:t>
                      </a:r>
                      <a:endParaRPr lang="en-US" sz="1000" dirty="0"/>
                    </a:p>
                  </a:txBody>
                  <a:tcPr/>
                </a:tc>
                <a:tc>
                  <a:txBody>
                    <a:bodyPr/>
                    <a:lstStyle/>
                    <a:p>
                      <a:r>
                        <a:rPr lang="sv-SE" sz="1000" dirty="0"/>
                        <a:t>Specialist PMO</a:t>
                      </a:r>
                      <a:endParaRPr lang="en-US" sz="1000" dirty="0"/>
                    </a:p>
                  </a:txBody>
                  <a:tcPr/>
                </a:tc>
                <a:tc>
                  <a:txBody>
                    <a:bodyPr/>
                    <a:lstStyle/>
                    <a:p>
                      <a:endParaRPr lang="en-US" sz="1000" dirty="0"/>
                    </a:p>
                  </a:txBody>
                  <a:tcPr/>
                </a:tc>
                <a:extLst>
                  <a:ext uri="{0D108BD9-81ED-4DB2-BD59-A6C34878D82A}">
                    <a16:rowId xmlns:a16="http://schemas.microsoft.com/office/drawing/2014/main" val="742347564"/>
                  </a:ext>
                </a:extLst>
              </a:tr>
              <a:tr h="305686">
                <a:tc>
                  <a:txBody>
                    <a:bodyPr/>
                    <a:lstStyle/>
                    <a:p>
                      <a:r>
                        <a:rPr lang="sv-SE" sz="1000" dirty="0" err="1"/>
                        <a:t>Lead</a:t>
                      </a:r>
                      <a:r>
                        <a:rPr lang="sv-SE" sz="1000" dirty="0"/>
                        <a:t> </a:t>
                      </a:r>
                      <a:r>
                        <a:rPr lang="sv-SE" sz="1000" dirty="0" err="1"/>
                        <a:t>Engineering</a:t>
                      </a:r>
                      <a:r>
                        <a:rPr lang="sv-SE" sz="1000" dirty="0"/>
                        <a:t> (</a:t>
                      </a:r>
                      <a:r>
                        <a:rPr lang="sv-SE" sz="1000" dirty="0" err="1"/>
                        <a:t>mainly</a:t>
                      </a:r>
                      <a:r>
                        <a:rPr lang="sv-SE" sz="1000" dirty="0"/>
                        <a:t> </a:t>
                      </a:r>
                      <a:r>
                        <a:rPr lang="sv-SE" sz="1000" dirty="0" err="1"/>
                        <a:t>managing</a:t>
                      </a:r>
                      <a:r>
                        <a:rPr lang="sv-SE" sz="1000" dirty="0"/>
                        <a:t> </a:t>
                      </a:r>
                      <a:r>
                        <a:rPr lang="sv-SE" sz="1000" dirty="0" err="1"/>
                        <a:t>projects</a:t>
                      </a:r>
                      <a:r>
                        <a:rPr lang="sv-SE" sz="1000" dirty="0"/>
                        <a:t>)            </a:t>
                      </a:r>
                      <a:r>
                        <a:rPr lang="sv-SE" sz="1000" dirty="0">
                          <a:sym typeface="Wingdings" panose="05000000000000000000" pitchFamily="2" charset="2"/>
                        </a:rPr>
                        <a:t></a:t>
                      </a:r>
                      <a:endParaRPr lang="en-US" sz="1000" dirty="0"/>
                    </a:p>
                  </a:txBody>
                  <a:tcPr/>
                </a:tc>
                <a:tc>
                  <a:txBody>
                    <a:bodyPr/>
                    <a:lstStyle/>
                    <a:p>
                      <a:r>
                        <a:rPr lang="sv-SE" sz="1000" dirty="0"/>
                        <a:t>Project Management</a:t>
                      </a:r>
                      <a:endParaRPr lang="en-US" sz="1000" dirty="0"/>
                    </a:p>
                  </a:txBody>
                  <a:tcPr/>
                </a:tc>
                <a:tc>
                  <a:txBody>
                    <a:bodyPr/>
                    <a:lstStyle/>
                    <a:p>
                      <a:r>
                        <a:rPr lang="sv-SE" sz="1000" dirty="0"/>
                        <a:t>Specialist PMO</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solidFill>
                            <a:schemeClr val="tx1"/>
                          </a:solidFill>
                        </a:rPr>
                        <a:t>(</a:t>
                      </a:r>
                      <a:r>
                        <a:rPr lang="sv-SE" sz="700" dirty="0" err="1">
                          <a:solidFill>
                            <a:schemeClr val="tx1"/>
                          </a:solidFill>
                        </a:rPr>
                        <a:t>Lead</a:t>
                      </a:r>
                      <a:r>
                        <a:rPr lang="sv-SE" sz="700" dirty="0">
                          <a:solidFill>
                            <a:schemeClr val="tx1"/>
                          </a:solidFill>
                        </a:rPr>
                        <a:t> </a:t>
                      </a:r>
                      <a:r>
                        <a:rPr lang="sv-SE" sz="700" dirty="0" err="1">
                          <a:solidFill>
                            <a:schemeClr val="tx1"/>
                          </a:solidFill>
                        </a:rPr>
                        <a:t>Engineer</a:t>
                      </a:r>
                      <a:r>
                        <a:rPr lang="sv-SE" sz="700" dirty="0">
                          <a:solidFill>
                            <a:schemeClr val="tx1"/>
                          </a:solidFill>
                        </a:rPr>
                        <a:t> is a senior position and deals </a:t>
                      </a:r>
                      <a:r>
                        <a:rPr lang="sv-SE" sz="700" dirty="0" err="1">
                          <a:solidFill>
                            <a:schemeClr val="tx1"/>
                          </a:solidFill>
                        </a:rPr>
                        <a:t>almost</a:t>
                      </a:r>
                      <a:r>
                        <a:rPr lang="sv-SE" sz="700" dirty="0">
                          <a:solidFill>
                            <a:schemeClr val="tx1"/>
                          </a:solidFill>
                        </a:rPr>
                        <a:t> </a:t>
                      </a:r>
                      <a:r>
                        <a:rPr lang="sv-SE" sz="700" dirty="0" err="1">
                          <a:solidFill>
                            <a:schemeClr val="tx1"/>
                          </a:solidFill>
                        </a:rPr>
                        <a:t>exclusively</a:t>
                      </a:r>
                      <a:r>
                        <a:rPr lang="sv-SE" sz="700" dirty="0">
                          <a:solidFill>
                            <a:schemeClr val="tx1"/>
                          </a:solidFill>
                        </a:rPr>
                        <a:t> </a:t>
                      </a:r>
                      <a:r>
                        <a:rPr lang="sv-SE" sz="700" dirty="0" err="1">
                          <a:solidFill>
                            <a:schemeClr val="tx1"/>
                          </a:solidFill>
                        </a:rPr>
                        <a:t>with</a:t>
                      </a:r>
                      <a:r>
                        <a:rPr lang="sv-SE" sz="700" dirty="0">
                          <a:solidFill>
                            <a:schemeClr val="tx1"/>
                          </a:solidFill>
                        </a:rPr>
                        <a:t> </a:t>
                      </a:r>
                      <a:r>
                        <a:rPr lang="sv-SE" sz="700" dirty="0" err="1">
                          <a:solidFill>
                            <a:schemeClr val="tx1"/>
                          </a:solidFill>
                        </a:rPr>
                        <a:t>projects</a:t>
                      </a:r>
                      <a:r>
                        <a:rPr lang="sv-SE" sz="700" dirty="0">
                          <a:solidFill>
                            <a:schemeClr val="tx1"/>
                          </a:solidFill>
                        </a:rPr>
                        <a:t>)</a:t>
                      </a:r>
                    </a:p>
                  </a:txBody>
                  <a:tcPr/>
                </a:tc>
                <a:extLst>
                  <a:ext uri="{0D108BD9-81ED-4DB2-BD59-A6C34878D82A}">
                    <a16:rowId xmlns:a16="http://schemas.microsoft.com/office/drawing/2014/main" val="2065718797"/>
                  </a:ext>
                </a:extLst>
              </a:tr>
              <a:tr h="377617">
                <a:tc>
                  <a:txBody>
                    <a:bodyPr/>
                    <a:lstStyle/>
                    <a:p>
                      <a:r>
                        <a:rPr lang="sv-SE" sz="1000" dirty="0"/>
                        <a:t>Plant Managers                                                            </a:t>
                      </a:r>
                      <a:r>
                        <a:rPr lang="sv-SE" sz="1000" dirty="0">
                          <a:sym typeface="Wingdings" panose="05000000000000000000" pitchFamily="2" charset="2"/>
                        </a:rPr>
                        <a:t></a:t>
                      </a:r>
                      <a:endParaRPr lang="en-US" sz="1000" dirty="0"/>
                    </a:p>
                  </a:txBody>
                  <a:tcPr/>
                </a:tc>
                <a:tc>
                  <a:txBody>
                    <a:bodyPr/>
                    <a:lstStyle/>
                    <a:p>
                      <a:r>
                        <a:rPr lang="sv-SE" sz="1000" dirty="0" err="1"/>
                        <a:t>Manufacturing</a:t>
                      </a:r>
                      <a:endParaRPr lang="en-US" sz="1000" dirty="0"/>
                    </a:p>
                  </a:txBody>
                  <a:tcPr/>
                </a:tc>
                <a:tc>
                  <a:txBody>
                    <a:bodyPr/>
                    <a:lstStyle/>
                    <a:p>
                      <a:r>
                        <a:rPr lang="en-US" sz="1000" dirty="0"/>
                        <a:t>Production, Processing and Assembly</a:t>
                      </a:r>
                    </a:p>
                  </a:txBody>
                  <a:tcPr/>
                </a:tc>
                <a:tc>
                  <a:txBody>
                    <a:bodyPr/>
                    <a:lstStyle/>
                    <a:p>
                      <a:endParaRPr lang="en-US" sz="1000" dirty="0"/>
                    </a:p>
                  </a:txBody>
                  <a:tcPr/>
                </a:tc>
                <a:extLst>
                  <a:ext uri="{0D108BD9-81ED-4DB2-BD59-A6C34878D82A}">
                    <a16:rowId xmlns:a16="http://schemas.microsoft.com/office/drawing/2014/main" val="2231832054"/>
                  </a:ext>
                </a:extLst>
              </a:tr>
              <a:tr h="305686">
                <a:tc>
                  <a:txBody>
                    <a:bodyPr/>
                    <a:lstStyle/>
                    <a:p>
                      <a:r>
                        <a:rPr lang="sv-SE" sz="1000" dirty="0"/>
                        <a:t>EHS                                                                              </a:t>
                      </a:r>
                      <a:r>
                        <a:rPr lang="sv-SE" sz="1000" dirty="0">
                          <a:sym typeface="Wingdings" panose="05000000000000000000" pitchFamily="2" charset="2"/>
                        </a:rPr>
                        <a:t></a:t>
                      </a:r>
                      <a:endParaRPr lang="en-US" sz="1000" dirty="0"/>
                    </a:p>
                  </a:txBody>
                  <a:tcPr/>
                </a:tc>
                <a:tc>
                  <a:txBody>
                    <a:bodyPr/>
                    <a:lstStyle/>
                    <a:p>
                      <a:r>
                        <a:rPr lang="sv-SE" sz="1000" dirty="0"/>
                        <a:t>General Management </a:t>
                      </a:r>
                      <a:endParaRPr lang="en-US" sz="1000" dirty="0"/>
                    </a:p>
                  </a:txBody>
                  <a:tcPr/>
                </a:tc>
                <a:tc>
                  <a:txBody>
                    <a:bodyPr/>
                    <a:lstStyle/>
                    <a:p>
                      <a:r>
                        <a:rPr lang="sv-SE" sz="1000" dirty="0"/>
                        <a:t>EHS &amp; </a:t>
                      </a:r>
                      <a:r>
                        <a:rPr lang="sv-SE" sz="1000" dirty="0" err="1"/>
                        <a:t>Sustainability</a:t>
                      </a:r>
                      <a:r>
                        <a:rPr lang="sv-SE" sz="1000" dirty="0"/>
                        <a:t> </a:t>
                      </a:r>
                      <a:endParaRPr lang="en-US" sz="1000" dirty="0"/>
                    </a:p>
                  </a:txBody>
                  <a:tcPr/>
                </a:tc>
                <a:tc>
                  <a:txBody>
                    <a:bodyPr/>
                    <a:lstStyle/>
                    <a:p>
                      <a:r>
                        <a:rPr lang="sv-SE" sz="1000" dirty="0"/>
                        <a:t>NEW</a:t>
                      </a:r>
                      <a:endParaRPr lang="en-US" sz="1000" dirty="0"/>
                    </a:p>
                  </a:txBody>
                  <a:tcPr/>
                </a:tc>
                <a:extLst>
                  <a:ext uri="{0D108BD9-81ED-4DB2-BD59-A6C34878D82A}">
                    <a16:rowId xmlns:a16="http://schemas.microsoft.com/office/drawing/2014/main" val="521976020"/>
                  </a:ext>
                </a:extLst>
              </a:tr>
              <a:tr h="305686">
                <a:tc>
                  <a:txBody>
                    <a:bodyPr/>
                    <a:lstStyle/>
                    <a:p>
                      <a:r>
                        <a:rPr lang="sv-SE" sz="1000" dirty="0"/>
                        <a:t>Corporate Communication                                           </a:t>
                      </a:r>
                      <a:r>
                        <a:rPr lang="sv-SE" sz="1000" dirty="0">
                          <a:sym typeface="Wingdings" panose="05000000000000000000" pitchFamily="2" charset="2"/>
                        </a:rPr>
                        <a:t></a:t>
                      </a:r>
                      <a:endParaRPr lang="en-US" sz="1000" dirty="0"/>
                    </a:p>
                  </a:txBody>
                  <a:tcPr/>
                </a:tc>
                <a:tc>
                  <a:txBody>
                    <a:bodyPr/>
                    <a:lstStyle/>
                    <a:p>
                      <a:r>
                        <a:rPr lang="sv-SE" sz="1000" dirty="0"/>
                        <a:t>General Management</a:t>
                      </a:r>
                      <a:endParaRPr lang="en-US" sz="1000" dirty="0"/>
                    </a:p>
                  </a:txBody>
                  <a:tcPr/>
                </a:tc>
                <a:tc>
                  <a:txBody>
                    <a:bodyPr/>
                    <a:lstStyle/>
                    <a:p>
                      <a:r>
                        <a:rPr lang="sv-SE" sz="1000" dirty="0"/>
                        <a:t>Corporate Communication</a:t>
                      </a:r>
                      <a:endParaRPr lang="en-US" sz="1000" dirty="0"/>
                    </a:p>
                  </a:txBody>
                  <a:tcPr/>
                </a:tc>
                <a:tc>
                  <a:txBody>
                    <a:bodyPr/>
                    <a:lstStyle/>
                    <a:p>
                      <a:r>
                        <a:rPr lang="sv-SE" sz="1000" dirty="0"/>
                        <a:t>NEW</a:t>
                      </a:r>
                      <a:endParaRPr lang="en-US" sz="1000" dirty="0"/>
                    </a:p>
                  </a:txBody>
                  <a:tcPr/>
                </a:tc>
                <a:extLst>
                  <a:ext uri="{0D108BD9-81ED-4DB2-BD59-A6C34878D82A}">
                    <a16:rowId xmlns:a16="http://schemas.microsoft.com/office/drawing/2014/main" val="836676914"/>
                  </a:ext>
                </a:extLst>
              </a:tr>
              <a:tr h="305686">
                <a:tc>
                  <a:txBody>
                    <a:bodyPr/>
                    <a:lstStyle/>
                    <a:p>
                      <a:r>
                        <a:rPr lang="sv-SE" sz="1000" dirty="0"/>
                        <a:t>HRIS                                                                             </a:t>
                      </a:r>
                      <a:r>
                        <a:rPr lang="sv-SE" sz="1000" dirty="0">
                          <a:sym typeface="Wingdings" panose="05000000000000000000" pitchFamily="2" charset="2"/>
                        </a:rPr>
                        <a:t></a:t>
                      </a:r>
                      <a:endParaRPr lang="en-US" sz="1000" dirty="0"/>
                    </a:p>
                  </a:txBody>
                  <a:tcPr/>
                </a:tc>
                <a:tc>
                  <a:txBody>
                    <a:bodyPr/>
                    <a:lstStyle/>
                    <a:p>
                      <a:r>
                        <a:rPr lang="sv-SE" sz="1000" dirty="0"/>
                        <a:t>HR</a:t>
                      </a:r>
                      <a:endParaRPr lang="en-US" sz="1000" dirty="0"/>
                    </a:p>
                  </a:txBody>
                  <a:tcPr/>
                </a:tc>
                <a:tc>
                  <a:txBody>
                    <a:bodyPr/>
                    <a:lstStyle/>
                    <a:p>
                      <a:r>
                        <a:rPr lang="sv-SE" sz="1000" dirty="0"/>
                        <a:t>Development &amp; Learning</a:t>
                      </a:r>
                      <a:endParaRPr lang="en-US" sz="1000" dirty="0"/>
                    </a:p>
                  </a:txBody>
                  <a:tcPr/>
                </a:tc>
                <a:tc>
                  <a:txBody>
                    <a:bodyPr/>
                    <a:lstStyle/>
                    <a:p>
                      <a:r>
                        <a:rPr lang="sv-SE" sz="1000" dirty="0"/>
                        <a:t>NEW</a:t>
                      </a:r>
                      <a:endParaRPr lang="en-US" sz="1000" dirty="0"/>
                    </a:p>
                  </a:txBody>
                  <a:tcPr/>
                </a:tc>
                <a:extLst>
                  <a:ext uri="{0D108BD9-81ED-4DB2-BD59-A6C34878D82A}">
                    <a16:rowId xmlns:a16="http://schemas.microsoft.com/office/drawing/2014/main" val="2212960267"/>
                  </a:ext>
                </a:extLst>
              </a:tr>
            </a:tbl>
          </a:graphicData>
        </a:graphic>
      </p:graphicFrame>
    </p:spTree>
    <p:extLst>
      <p:ext uri="{BB962C8B-B14F-4D97-AF65-F5344CB8AC3E}">
        <p14:creationId xmlns:p14="http://schemas.microsoft.com/office/powerpoint/2010/main" val="195317048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611-3B25-4C06-A2C9-97240A92E904}"/>
              </a:ext>
            </a:extLst>
          </p:cNvPr>
          <p:cNvSpPr>
            <a:spLocks noGrp="1"/>
          </p:cNvSpPr>
          <p:nvPr>
            <p:ph type="title"/>
          </p:nvPr>
        </p:nvSpPr>
        <p:spPr>
          <a:xfrm>
            <a:off x="465139" y="151253"/>
            <a:ext cx="7351866" cy="681503"/>
          </a:xfrm>
        </p:spPr>
        <p:txBody>
          <a:bodyPr/>
          <a:lstStyle/>
          <a:p>
            <a:r>
              <a:rPr lang="sv-SE" dirty="0" err="1"/>
              <a:t>Possible</a:t>
            </a:r>
            <a:r>
              <a:rPr lang="sv-SE" dirty="0"/>
              <a:t> Bias to fight! </a:t>
            </a:r>
            <a:r>
              <a:rPr lang="sv-SE" dirty="0">
                <a:sym typeface="Wingdings" panose="05000000000000000000" pitchFamily="2" charset="2"/>
              </a:rPr>
              <a:t> </a:t>
            </a:r>
            <a:endParaRPr lang="en-US" dirty="0"/>
          </a:p>
        </p:txBody>
      </p:sp>
      <p:sp>
        <p:nvSpPr>
          <p:cNvPr id="3" name="Content Placeholder 2">
            <a:extLst>
              <a:ext uri="{FF2B5EF4-FFF2-40B4-BE49-F238E27FC236}">
                <a16:creationId xmlns:a16="http://schemas.microsoft.com/office/drawing/2014/main" id="{A7909E99-E59F-4078-8117-86F2F4608C6C}"/>
              </a:ext>
            </a:extLst>
          </p:cNvPr>
          <p:cNvSpPr>
            <a:spLocks noGrp="1"/>
          </p:cNvSpPr>
          <p:nvPr>
            <p:ph idx="1"/>
          </p:nvPr>
        </p:nvSpPr>
        <p:spPr/>
        <p:txBody>
          <a:bodyPr/>
          <a:lstStyle/>
          <a:p>
            <a:r>
              <a:rPr lang="sv-SE" sz="1800" dirty="0"/>
              <a:t>Is </a:t>
            </a:r>
            <a:r>
              <a:rPr lang="sv-SE" sz="1800" dirty="0" err="1"/>
              <a:t>always</a:t>
            </a:r>
            <a:r>
              <a:rPr lang="sv-SE" sz="1800" dirty="0"/>
              <a:t> </a:t>
            </a:r>
            <a:r>
              <a:rPr lang="sv-SE" sz="1800" dirty="0" err="1"/>
              <a:t>about</a:t>
            </a:r>
            <a:r>
              <a:rPr lang="sv-SE" sz="1800" dirty="0"/>
              <a:t> the position </a:t>
            </a:r>
          </a:p>
          <a:p>
            <a:r>
              <a:rPr lang="sv-SE" sz="1800" dirty="0" err="1"/>
              <a:t>Yes</a:t>
            </a:r>
            <a:r>
              <a:rPr lang="sv-SE" sz="1800" dirty="0"/>
              <a:t>, </a:t>
            </a:r>
            <a:r>
              <a:rPr lang="sv-SE" sz="1800" dirty="0" err="1"/>
              <a:t>we</a:t>
            </a:r>
            <a:r>
              <a:rPr lang="sv-SE" sz="1800" dirty="0"/>
              <a:t> </a:t>
            </a:r>
            <a:r>
              <a:rPr lang="sv-SE" sz="1800" dirty="0" err="1"/>
              <a:t>can</a:t>
            </a:r>
            <a:r>
              <a:rPr lang="sv-SE" sz="1800" dirty="0"/>
              <a:t> </a:t>
            </a:r>
            <a:r>
              <a:rPr lang="sv-SE" sz="1800" dirty="0" err="1"/>
              <a:t>have</a:t>
            </a:r>
            <a:r>
              <a:rPr lang="sv-SE" sz="1800" dirty="0"/>
              <a:t> positions </a:t>
            </a:r>
            <a:r>
              <a:rPr lang="sv-SE" sz="1800" dirty="0" err="1"/>
              <a:t>reporting</a:t>
            </a:r>
            <a:r>
              <a:rPr lang="sv-SE" sz="1800" dirty="0"/>
              <a:t> to </a:t>
            </a:r>
            <a:r>
              <a:rPr lang="sv-SE" sz="1800" dirty="0" err="1"/>
              <a:t>each</a:t>
            </a:r>
            <a:r>
              <a:rPr lang="sv-SE" sz="1800" dirty="0"/>
              <a:t> </a:t>
            </a:r>
            <a:r>
              <a:rPr lang="sv-SE" sz="1800" dirty="0" err="1"/>
              <a:t>other</a:t>
            </a:r>
            <a:r>
              <a:rPr lang="sv-SE" sz="1800" dirty="0"/>
              <a:t>, </a:t>
            </a:r>
            <a:r>
              <a:rPr lang="sv-SE" sz="1800" dirty="0" err="1"/>
              <a:t>belonging</a:t>
            </a:r>
            <a:r>
              <a:rPr lang="sv-SE" sz="1800" dirty="0"/>
              <a:t> to the same </a:t>
            </a:r>
            <a:r>
              <a:rPr lang="sv-SE" sz="1800" dirty="0" err="1"/>
              <a:t>level</a:t>
            </a:r>
            <a:endParaRPr lang="sv-SE" sz="1800" dirty="0"/>
          </a:p>
          <a:p>
            <a:r>
              <a:rPr lang="sv-SE" sz="1800" dirty="0" err="1"/>
              <a:t>Yes</a:t>
            </a:r>
            <a:r>
              <a:rPr lang="sv-SE" sz="1800" dirty="0"/>
              <a:t>, it is </a:t>
            </a:r>
            <a:r>
              <a:rPr lang="sv-SE" sz="1800" dirty="0" err="1"/>
              <a:t>possible</a:t>
            </a:r>
            <a:r>
              <a:rPr lang="sv-SE" sz="1800" dirty="0"/>
              <a:t> </a:t>
            </a:r>
            <a:r>
              <a:rPr lang="sv-SE" sz="1800" dirty="0" err="1"/>
              <a:t>that</a:t>
            </a:r>
            <a:r>
              <a:rPr lang="sv-SE" sz="1800" dirty="0"/>
              <a:t> </a:t>
            </a:r>
            <a:r>
              <a:rPr lang="sv-SE" sz="1800" dirty="0" err="1"/>
              <a:t>there</a:t>
            </a:r>
            <a:r>
              <a:rPr lang="sv-SE" sz="1800" dirty="0"/>
              <a:t> </a:t>
            </a:r>
            <a:r>
              <a:rPr lang="sv-SE" sz="1800" dirty="0" err="1"/>
              <a:t>are</a:t>
            </a:r>
            <a:r>
              <a:rPr lang="sv-SE" sz="1800" dirty="0"/>
              <a:t> 2+ </a:t>
            </a:r>
            <a:r>
              <a:rPr lang="sv-SE" sz="1800" dirty="0" err="1"/>
              <a:t>levels</a:t>
            </a:r>
            <a:r>
              <a:rPr lang="sv-SE" sz="1800" dirty="0"/>
              <a:t> </a:t>
            </a:r>
            <a:r>
              <a:rPr lang="sv-SE" sz="1800" dirty="0" err="1"/>
              <a:t>difference</a:t>
            </a:r>
            <a:r>
              <a:rPr lang="sv-SE" sz="1800" dirty="0"/>
              <a:t> </a:t>
            </a:r>
            <a:r>
              <a:rPr lang="sv-SE" sz="1800" dirty="0" err="1"/>
              <a:t>between</a:t>
            </a:r>
            <a:r>
              <a:rPr lang="sv-SE" sz="1800" dirty="0"/>
              <a:t> manager and </a:t>
            </a:r>
            <a:r>
              <a:rPr lang="sv-SE" sz="1800" dirty="0" err="1"/>
              <a:t>professional</a:t>
            </a:r>
            <a:r>
              <a:rPr lang="sv-SE" sz="1800" dirty="0"/>
              <a:t> </a:t>
            </a:r>
          </a:p>
          <a:p>
            <a:r>
              <a:rPr lang="sv-SE" sz="1800" dirty="0"/>
              <a:t>No, not all the positions part </a:t>
            </a:r>
            <a:r>
              <a:rPr lang="sv-SE" sz="1800" dirty="0" err="1"/>
              <a:t>of</a:t>
            </a:r>
            <a:r>
              <a:rPr lang="sv-SE" sz="1800" dirty="0"/>
              <a:t> the same management team </a:t>
            </a:r>
            <a:r>
              <a:rPr lang="sv-SE" sz="1800" dirty="0" err="1"/>
              <a:t>belongs</a:t>
            </a:r>
            <a:r>
              <a:rPr lang="sv-SE" sz="1800" dirty="0"/>
              <a:t> to the same </a:t>
            </a:r>
            <a:r>
              <a:rPr lang="sv-SE" sz="1800" dirty="0" err="1"/>
              <a:t>level</a:t>
            </a:r>
            <a:r>
              <a:rPr lang="sv-SE" sz="1800" dirty="0"/>
              <a:t>. </a:t>
            </a:r>
            <a:r>
              <a:rPr lang="sv-SE" sz="1800" dirty="0" err="1"/>
              <a:t>We</a:t>
            </a:r>
            <a:r>
              <a:rPr lang="sv-SE" sz="1800" dirty="0"/>
              <a:t> </a:t>
            </a:r>
            <a:r>
              <a:rPr lang="sv-SE" sz="1800" dirty="0" err="1"/>
              <a:t>need</a:t>
            </a:r>
            <a:r>
              <a:rPr lang="sv-SE" sz="1800" dirty="0"/>
              <a:t> to </a:t>
            </a:r>
            <a:r>
              <a:rPr lang="sv-SE" sz="1800" dirty="0" err="1"/>
              <a:t>evaluate</a:t>
            </a:r>
            <a:r>
              <a:rPr lang="sv-SE" sz="1800" dirty="0"/>
              <a:t> position by position</a:t>
            </a:r>
            <a:endParaRPr lang="en-US" sz="1800" dirty="0"/>
          </a:p>
        </p:txBody>
      </p:sp>
    </p:spTree>
    <p:extLst>
      <p:ext uri="{BB962C8B-B14F-4D97-AF65-F5344CB8AC3E}">
        <p14:creationId xmlns:p14="http://schemas.microsoft.com/office/powerpoint/2010/main" val="71444848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60A0-B115-41AA-A45B-148F57ADF0D3}"/>
              </a:ext>
            </a:extLst>
          </p:cNvPr>
          <p:cNvSpPr>
            <a:spLocks noGrp="1"/>
          </p:cNvSpPr>
          <p:nvPr>
            <p:ph type="title"/>
          </p:nvPr>
        </p:nvSpPr>
        <p:spPr>
          <a:xfrm>
            <a:off x="465139" y="215537"/>
            <a:ext cx="7351866" cy="617220"/>
          </a:xfrm>
        </p:spPr>
        <p:txBody>
          <a:bodyPr/>
          <a:lstStyle/>
          <a:p>
            <a:r>
              <a:rPr lang="en-US"/>
              <a:t>Comparison Streams</a:t>
            </a:r>
          </a:p>
        </p:txBody>
      </p:sp>
      <p:graphicFrame>
        <p:nvGraphicFramePr>
          <p:cNvPr id="4" name="Content Placeholder 3">
            <a:extLst>
              <a:ext uri="{FF2B5EF4-FFF2-40B4-BE49-F238E27FC236}">
                <a16:creationId xmlns:a16="http://schemas.microsoft.com/office/drawing/2014/main" id="{3DF10373-FC56-4987-9948-7665F7339F3E}"/>
              </a:ext>
            </a:extLst>
          </p:cNvPr>
          <p:cNvGraphicFramePr>
            <a:graphicFrameLocks noGrp="1"/>
          </p:cNvGraphicFramePr>
          <p:nvPr>
            <p:ph idx="1"/>
            <p:extLst>
              <p:ext uri="{D42A27DB-BD31-4B8C-83A1-F6EECF244321}">
                <p14:modId xmlns:p14="http://schemas.microsoft.com/office/powerpoint/2010/main" val="1111826354"/>
              </p:ext>
            </p:extLst>
          </p:nvPr>
        </p:nvGraphicFramePr>
        <p:xfrm>
          <a:off x="465139" y="1036473"/>
          <a:ext cx="8210550" cy="3693844"/>
        </p:xfrm>
        <a:graphic>
          <a:graphicData uri="http://schemas.openxmlformats.org/drawingml/2006/table">
            <a:tbl>
              <a:tblPr firstRow="1" bandRow="1">
                <a:tableStyleId>{21E4AEA4-8DFA-4A89-87EB-49C32662AFE0}</a:tableStyleId>
              </a:tblPr>
              <a:tblGrid>
                <a:gridCol w="1642110">
                  <a:extLst>
                    <a:ext uri="{9D8B030D-6E8A-4147-A177-3AD203B41FA5}">
                      <a16:colId xmlns:a16="http://schemas.microsoft.com/office/drawing/2014/main" val="1130316608"/>
                    </a:ext>
                  </a:extLst>
                </a:gridCol>
                <a:gridCol w="1642110">
                  <a:extLst>
                    <a:ext uri="{9D8B030D-6E8A-4147-A177-3AD203B41FA5}">
                      <a16:colId xmlns:a16="http://schemas.microsoft.com/office/drawing/2014/main" val="1264339437"/>
                    </a:ext>
                  </a:extLst>
                </a:gridCol>
                <a:gridCol w="1642110">
                  <a:extLst>
                    <a:ext uri="{9D8B030D-6E8A-4147-A177-3AD203B41FA5}">
                      <a16:colId xmlns:a16="http://schemas.microsoft.com/office/drawing/2014/main" val="3773430556"/>
                    </a:ext>
                  </a:extLst>
                </a:gridCol>
                <a:gridCol w="1642110">
                  <a:extLst>
                    <a:ext uri="{9D8B030D-6E8A-4147-A177-3AD203B41FA5}">
                      <a16:colId xmlns:a16="http://schemas.microsoft.com/office/drawing/2014/main" val="643442449"/>
                    </a:ext>
                  </a:extLst>
                </a:gridCol>
                <a:gridCol w="1642110">
                  <a:extLst>
                    <a:ext uri="{9D8B030D-6E8A-4147-A177-3AD203B41FA5}">
                      <a16:colId xmlns:a16="http://schemas.microsoft.com/office/drawing/2014/main" val="3267577710"/>
                    </a:ext>
                  </a:extLst>
                </a:gridCol>
              </a:tblGrid>
              <a:tr h="202125">
                <a:tc gridSpan="5">
                  <a:txBody>
                    <a:bodyPr/>
                    <a:lstStyle/>
                    <a:p>
                      <a:pPr algn="ctr"/>
                      <a:r>
                        <a:rPr lang="en-US" sz="1050" noProof="0" dirty="0"/>
                        <a:t>Comparison Streams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2613756"/>
                  </a:ext>
                </a:extLst>
              </a:tr>
              <a:tr h="185932">
                <a:tc>
                  <a:txBody>
                    <a:bodyPr/>
                    <a:lstStyle/>
                    <a:p>
                      <a:pPr algn="ctr"/>
                      <a:r>
                        <a:rPr lang="en-US" sz="900" b="1" noProof="0" dirty="0">
                          <a:effectLst>
                            <a:outerShdw blurRad="38100" dist="38100" dir="2700000" algn="tl">
                              <a:srgbClr val="000000">
                                <a:alpha val="43137"/>
                              </a:srgbClr>
                            </a:outerShdw>
                          </a:effectLst>
                        </a:rPr>
                        <a:t>Executive</a:t>
                      </a:r>
                    </a:p>
                  </a:txBody>
                  <a:tcPr anchor="ctr"/>
                </a:tc>
                <a:tc>
                  <a:txBody>
                    <a:bodyPr/>
                    <a:lstStyle/>
                    <a:p>
                      <a:pPr algn="ctr"/>
                      <a:r>
                        <a:rPr lang="sv-SE" sz="900" b="1" dirty="0">
                          <a:effectLst>
                            <a:outerShdw blurRad="38100" dist="38100" dir="2700000" algn="tl">
                              <a:srgbClr val="000000">
                                <a:alpha val="43137"/>
                              </a:srgbClr>
                            </a:outerShdw>
                          </a:effectLst>
                        </a:rPr>
                        <a:t>Management</a:t>
                      </a:r>
                      <a:endParaRPr lang="en-US" sz="900" b="1" dirty="0">
                        <a:effectLst>
                          <a:outerShdw blurRad="38100" dist="38100" dir="2700000" algn="tl">
                            <a:srgbClr val="000000">
                              <a:alpha val="43137"/>
                            </a:srgbClr>
                          </a:outerShdw>
                        </a:effectLst>
                      </a:endParaRPr>
                    </a:p>
                  </a:txBody>
                  <a:tcPr anchor="ctr"/>
                </a:tc>
                <a:tc>
                  <a:txBody>
                    <a:bodyPr/>
                    <a:lstStyle/>
                    <a:p>
                      <a:pPr algn="ctr"/>
                      <a:r>
                        <a:rPr lang="en-US" sz="900" b="1" noProof="0" dirty="0">
                          <a:effectLst>
                            <a:outerShdw blurRad="38100" dist="38100" dir="2700000" algn="tl">
                              <a:srgbClr val="000000">
                                <a:alpha val="43137"/>
                              </a:srgbClr>
                            </a:outerShdw>
                          </a:effectLst>
                        </a:rPr>
                        <a:t>Professional</a:t>
                      </a:r>
                    </a:p>
                  </a:txBody>
                  <a:tcPr anchor="ctr"/>
                </a:tc>
                <a:tc>
                  <a:txBody>
                    <a:bodyPr/>
                    <a:lstStyle/>
                    <a:p>
                      <a:pPr algn="ctr"/>
                      <a:r>
                        <a:rPr lang="sv-SE" sz="900" b="1">
                          <a:effectLst>
                            <a:outerShdw blurRad="38100" dist="38100" dir="2700000" algn="tl">
                              <a:srgbClr val="000000">
                                <a:alpha val="43137"/>
                              </a:srgbClr>
                            </a:outerShdw>
                          </a:effectLst>
                        </a:rPr>
                        <a:t>Business Support</a:t>
                      </a:r>
                      <a:endParaRPr lang="en-US" sz="900" b="1">
                        <a:effectLst>
                          <a:outerShdw blurRad="38100" dist="38100" dir="2700000" algn="tl">
                            <a:srgbClr val="000000">
                              <a:alpha val="43137"/>
                            </a:srgbClr>
                          </a:outerShdw>
                        </a:effectLst>
                      </a:endParaRPr>
                    </a:p>
                  </a:txBody>
                  <a:tcPr anchor="ctr"/>
                </a:tc>
                <a:tc>
                  <a:txBody>
                    <a:bodyPr/>
                    <a:lstStyle/>
                    <a:p>
                      <a:pPr algn="ctr"/>
                      <a:r>
                        <a:rPr lang="en-US" sz="900" b="1" noProof="0" dirty="0">
                          <a:effectLst>
                            <a:outerShdw blurRad="38100" dist="38100" dir="2700000" algn="tl">
                              <a:srgbClr val="000000">
                                <a:alpha val="43137"/>
                              </a:srgbClr>
                            </a:outerShdw>
                          </a:effectLst>
                        </a:rPr>
                        <a:t>Production Factory</a:t>
                      </a:r>
                    </a:p>
                  </a:txBody>
                  <a:tcPr anchor="ctr"/>
                </a:tc>
                <a:extLst>
                  <a:ext uri="{0D108BD9-81ED-4DB2-BD59-A6C34878D82A}">
                    <a16:rowId xmlns:a16="http://schemas.microsoft.com/office/drawing/2014/main" val="3967027222"/>
                  </a:ext>
                </a:extLst>
              </a:tr>
              <a:tr h="3213784">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Responsible for setting the strategic direction for the company, function, or business unit;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Responsible for the enterprise-wide perspective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Defines the operational priorities for area of accountability and delegates implementation to his/her organization;</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final authority for operational business decisions for area of accountability;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final responsibility for goal completion and financial results within area of responsibility</a:t>
                      </a:r>
                    </a:p>
                  </a:txBody>
                  <a:tcPr marT="0"/>
                </a:tc>
                <a:tc>
                  <a:txBody>
                    <a:bodyPr/>
                    <a:lstStyle/>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Responsible for strategy development and strategy implementation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final responsibility for goal completion and financial results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Directly manages a team/s of two or more employees;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direct accountability for setting direction, deploying resources, and leading pay, performance, goal-setting and development discussions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The roles typically requires management experience, broad technical expertise and company/industry knowledge</a:t>
                      </a:r>
                    </a:p>
                  </a:txBody>
                  <a:tcPr marT="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Responsible for performing a specific functional expertise role within a professional or technical area;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Majority of time is spent on: Performing activities based on expertise knowledge and experience, contributing to and managing projects, providing advice/direction in primary areas of expertise, solve problems and make recommendations, interface with and influence key stakeholders;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Work is primarily achieved as an individual contributor or through project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The role typically requires relevant expertise in a professional or technical area and/or college/university degree or other local equivalents </a:t>
                      </a:r>
                    </a:p>
                  </a:txBody>
                  <a:tcPr marT="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Responsible for performing business support and clerical work in line with the function’s needs;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Typical tasks are administrative, data organizing and coordination to complete work;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Performs tasks according to established procedures;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The role typically requires some post- compulsory school education or the equivalent experience </a:t>
                      </a:r>
                    </a:p>
                  </a:txBody>
                  <a:tcPr marT="0"/>
                </a:tc>
                <a:tc>
                  <a:txBody>
                    <a:bodyPr/>
                    <a:lstStyle/>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Responsible for performing technical work in a factory setting, either directly involved in production or supporting production processes;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Performs tasks according to established procedures, guidelines and pre-defined goals;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The role typically requires vocational training, apprenticeships or equivalent experience but could also in some positions require a college/university degree</a:t>
                      </a:r>
                    </a:p>
                  </a:txBody>
                  <a:tcPr marT="0"/>
                </a:tc>
                <a:extLst>
                  <a:ext uri="{0D108BD9-81ED-4DB2-BD59-A6C34878D82A}">
                    <a16:rowId xmlns:a16="http://schemas.microsoft.com/office/drawing/2014/main" val="3507993453"/>
                  </a:ext>
                </a:extLst>
              </a:tr>
            </a:tbl>
          </a:graphicData>
        </a:graphic>
      </p:graphicFrame>
    </p:spTree>
    <p:extLst>
      <p:ext uri="{BB962C8B-B14F-4D97-AF65-F5344CB8AC3E}">
        <p14:creationId xmlns:p14="http://schemas.microsoft.com/office/powerpoint/2010/main" val="264058234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4EBDC5-08D1-46F3-AD6B-59C63DA6DC21}"/>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itle 1">
            <a:extLst>
              <a:ext uri="{FF2B5EF4-FFF2-40B4-BE49-F238E27FC236}">
                <a16:creationId xmlns:a16="http://schemas.microsoft.com/office/drawing/2014/main" id="{853FC30D-2A05-454A-9E79-94633DCFE662}"/>
              </a:ext>
            </a:extLst>
          </p:cNvPr>
          <p:cNvSpPr>
            <a:spLocks noGrp="1"/>
          </p:cNvSpPr>
          <p:nvPr>
            <p:ph type="title"/>
          </p:nvPr>
        </p:nvSpPr>
        <p:spPr>
          <a:xfrm>
            <a:off x="1151307" y="94738"/>
            <a:ext cx="3238793" cy="617220"/>
          </a:xfrm>
        </p:spPr>
        <p:txBody>
          <a:bodyPr/>
          <a:lstStyle/>
          <a:p>
            <a:r>
              <a:rPr lang="en-US" dirty="0"/>
              <a:t>Executive</a:t>
            </a:r>
            <a:r>
              <a:rPr lang="sv-SE" dirty="0"/>
              <a:t> </a:t>
            </a:r>
            <a:r>
              <a:rPr lang="en-US" dirty="0"/>
              <a:t>Stream</a:t>
            </a:r>
          </a:p>
        </p:txBody>
      </p:sp>
      <p:pic>
        <p:nvPicPr>
          <p:cNvPr id="6" name="Picture 5">
            <a:extLst>
              <a:ext uri="{FF2B5EF4-FFF2-40B4-BE49-F238E27FC236}">
                <a16:creationId xmlns:a16="http://schemas.microsoft.com/office/drawing/2014/main" id="{10920348-1637-449F-B1A3-2E63D4378BBE}"/>
              </a:ext>
            </a:extLst>
          </p:cNvPr>
          <p:cNvPicPr>
            <a:picLocks noChangeAspect="1"/>
          </p:cNvPicPr>
          <p:nvPr/>
        </p:nvPicPr>
        <p:blipFill>
          <a:blip r:embed="rId2"/>
          <a:stretch>
            <a:fillRect/>
          </a:stretch>
        </p:blipFill>
        <p:spPr>
          <a:xfrm>
            <a:off x="0" y="1232030"/>
            <a:ext cx="9144000" cy="3173419"/>
          </a:xfrm>
          <a:prstGeom prst="rect">
            <a:avLst/>
          </a:prstGeom>
        </p:spPr>
      </p:pic>
    </p:spTree>
    <p:extLst>
      <p:ext uri="{BB962C8B-B14F-4D97-AF65-F5344CB8AC3E}">
        <p14:creationId xmlns:p14="http://schemas.microsoft.com/office/powerpoint/2010/main" val="229643073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114B9-5A2E-4DB6-875C-C63653A017D2}"/>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DA6560A0-B115-41AA-A45B-148F57ADF0D3}"/>
              </a:ext>
            </a:extLst>
          </p:cNvPr>
          <p:cNvSpPr>
            <a:spLocks noGrp="1"/>
          </p:cNvSpPr>
          <p:nvPr>
            <p:ph type="title"/>
          </p:nvPr>
        </p:nvSpPr>
        <p:spPr>
          <a:xfrm>
            <a:off x="1090749" y="120831"/>
            <a:ext cx="3742510" cy="617220"/>
          </a:xfrm>
        </p:spPr>
        <p:txBody>
          <a:bodyPr/>
          <a:lstStyle/>
          <a:p>
            <a:r>
              <a:rPr lang="sv-SE" dirty="0"/>
              <a:t>Management </a:t>
            </a:r>
            <a:r>
              <a:rPr lang="sv-SE" dirty="0" err="1"/>
              <a:t>Stream</a:t>
            </a:r>
            <a:endParaRPr lang="en-US" dirty="0"/>
          </a:p>
        </p:txBody>
      </p:sp>
      <p:graphicFrame>
        <p:nvGraphicFramePr>
          <p:cNvPr id="4" name="Table 3">
            <a:extLst>
              <a:ext uri="{FF2B5EF4-FFF2-40B4-BE49-F238E27FC236}">
                <a16:creationId xmlns:a16="http://schemas.microsoft.com/office/drawing/2014/main" id="{FEB1E424-33B6-419C-89D8-216C66D039A4}"/>
              </a:ext>
            </a:extLst>
          </p:cNvPr>
          <p:cNvGraphicFramePr>
            <a:graphicFrameLocks noGrp="1"/>
          </p:cNvGraphicFramePr>
          <p:nvPr>
            <p:extLst>
              <p:ext uri="{D42A27DB-BD31-4B8C-83A1-F6EECF244321}">
                <p14:modId xmlns:p14="http://schemas.microsoft.com/office/powerpoint/2010/main" val="2658219094"/>
              </p:ext>
            </p:extLst>
          </p:nvPr>
        </p:nvGraphicFramePr>
        <p:xfrm>
          <a:off x="0" y="1119351"/>
          <a:ext cx="9144000" cy="3649077"/>
        </p:xfrm>
        <a:graphic>
          <a:graphicData uri="http://schemas.openxmlformats.org/drawingml/2006/table">
            <a:tbl>
              <a:tblPr/>
              <a:tblGrid>
                <a:gridCol w="1354667">
                  <a:extLst>
                    <a:ext uri="{9D8B030D-6E8A-4147-A177-3AD203B41FA5}">
                      <a16:colId xmlns:a16="http://schemas.microsoft.com/office/drawing/2014/main" val="614805783"/>
                    </a:ext>
                  </a:extLst>
                </a:gridCol>
                <a:gridCol w="1693333">
                  <a:extLst>
                    <a:ext uri="{9D8B030D-6E8A-4147-A177-3AD203B41FA5}">
                      <a16:colId xmlns:a16="http://schemas.microsoft.com/office/drawing/2014/main" val="610080350"/>
                    </a:ext>
                  </a:extLst>
                </a:gridCol>
                <a:gridCol w="1524000">
                  <a:extLst>
                    <a:ext uri="{9D8B030D-6E8A-4147-A177-3AD203B41FA5}">
                      <a16:colId xmlns:a16="http://schemas.microsoft.com/office/drawing/2014/main" val="2755190660"/>
                    </a:ext>
                  </a:extLst>
                </a:gridCol>
                <a:gridCol w="1524000">
                  <a:extLst>
                    <a:ext uri="{9D8B030D-6E8A-4147-A177-3AD203B41FA5}">
                      <a16:colId xmlns:a16="http://schemas.microsoft.com/office/drawing/2014/main" val="3319185460"/>
                    </a:ext>
                  </a:extLst>
                </a:gridCol>
                <a:gridCol w="1524000">
                  <a:extLst>
                    <a:ext uri="{9D8B030D-6E8A-4147-A177-3AD203B41FA5}">
                      <a16:colId xmlns:a16="http://schemas.microsoft.com/office/drawing/2014/main" val="3388762048"/>
                    </a:ext>
                  </a:extLst>
                </a:gridCol>
                <a:gridCol w="1524000">
                  <a:extLst>
                    <a:ext uri="{9D8B030D-6E8A-4147-A177-3AD203B41FA5}">
                      <a16:colId xmlns:a16="http://schemas.microsoft.com/office/drawing/2014/main" val="2021993362"/>
                    </a:ext>
                  </a:extLst>
                </a:gridCol>
              </a:tblGrid>
              <a:tr h="170415">
                <a:tc rowSpan="3">
                  <a:txBody>
                    <a:bodyPr/>
                    <a:lstStyle/>
                    <a:p>
                      <a:pPr algn="ctr" fontAlgn="ct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rtl="0" fontAlgn="ctr"/>
                      <a:r>
                        <a:rPr lang="en-US" sz="700" b="1" i="0" u="none" strike="noStrike">
                          <a:solidFill>
                            <a:srgbClr val="FFFFFF"/>
                          </a:solidFill>
                          <a:effectLst/>
                          <a:latin typeface="Arial" panose="020B0604020202020204" pitchFamily="34" charset="0"/>
                        </a:rPr>
                        <a:t>MANAGEMENT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A3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09248284"/>
                  </a:ext>
                </a:extLst>
              </a:tr>
              <a:tr h="500127">
                <a:tc vMerge="1">
                  <a:txBody>
                    <a:bodyPr/>
                    <a:lstStyle/>
                    <a:p>
                      <a:endParaRPr lang="en-US"/>
                    </a:p>
                  </a:txBody>
                  <a:tcPr/>
                </a:tc>
                <a:tc gridSpan="5">
                  <a:txBody>
                    <a:bodyPr/>
                    <a:lstStyle/>
                    <a:p>
                      <a:pPr algn="l" rtl="0" fontAlgn="ctr"/>
                      <a:r>
                        <a:rPr lang="en-GB" sz="700" b="0" i="0" u="none" strike="noStrike">
                          <a:solidFill>
                            <a:srgbClr val="000000"/>
                          </a:solidFill>
                          <a:effectLst/>
                          <a:latin typeface="Arial" panose="020B0604020202020204" pitchFamily="34" charset="0"/>
                        </a:rPr>
                        <a:t>Responsible for strategy development and strategy implementation within area of responsibility; Has final responsibility for goal completion and financial results within area of responsibility; Directly manages a team of two or more employees; Has direct accountability for setting direction, deploying resources, and leading pay, performance, goal-setting and development discussions within area of responsibility; The roles typically requires management experience, broad technical expertise and company/industry knowledge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E0E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7886747"/>
                  </a:ext>
                </a:extLst>
              </a:tr>
              <a:tr h="170415">
                <a:tc vMerge="1">
                  <a:txBody>
                    <a:bodyPr/>
                    <a:lstStyle/>
                    <a:p>
                      <a:endParaRPr lang="en-US"/>
                    </a:p>
                  </a:txBody>
                  <a:tcPr/>
                </a:tc>
                <a:tc>
                  <a:txBody>
                    <a:bodyPr/>
                    <a:lstStyle/>
                    <a:p>
                      <a:pPr algn="ctr" rtl="0" fontAlgn="ctr"/>
                      <a:r>
                        <a:rPr lang="en-US" sz="700" b="1" i="0" u="none" strike="noStrike">
                          <a:solidFill>
                            <a:srgbClr val="000000"/>
                          </a:solidFill>
                          <a:effectLst/>
                          <a:latin typeface="Arial" panose="020B0604020202020204" pitchFamily="34" charset="0"/>
                        </a:rPr>
                        <a:t>M1  -  Supervisor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M2  -  Manager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M3  -  Senior Manager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M4  -  Director-I</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M5- Director-II</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extLst>
                  <a:ext uri="{0D108BD9-81ED-4DB2-BD59-A6C34878D82A}">
                    <a16:rowId xmlns:a16="http://schemas.microsoft.com/office/drawing/2014/main" val="3684885169"/>
                  </a:ext>
                </a:extLst>
              </a:tr>
              <a:tr h="659427">
                <a:tc>
                  <a:txBody>
                    <a:bodyPr/>
                    <a:lstStyle/>
                    <a:p>
                      <a:pPr algn="ctr" fontAlgn="ctr"/>
                      <a:r>
                        <a:rPr lang="en-US" sz="700" b="1" i="0" u="none" strike="noStrike">
                          <a:solidFill>
                            <a:srgbClr val="000000"/>
                          </a:solidFill>
                          <a:effectLst/>
                          <a:latin typeface="Arial" panose="020B0604020202020204" pitchFamily="34" charset="0"/>
                        </a:rPr>
                        <a:t>Leadership Scope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•Manages a </a:t>
                      </a:r>
                      <a:r>
                        <a:rPr lang="en-GB" sz="700" b="1" i="0" u="none" strike="noStrike">
                          <a:solidFill>
                            <a:srgbClr val="000000"/>
                          </a:solidFill>
                          <a:effectLst/>
                          <a:latin typeface="Arial" panose="020B0604020202020204" pitchFamily="34" charset="0"/>
                        </a:rPr>
                        <a:t>technical</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Brödtext)"/>
                        </a:rPr>
                        <a:t>business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support</a:t>
                      </a:r>
                      <a:r>
                        <a:rPr lang="en-GB" sz="700" b="0" i="0" u="none" strike="noStrike">
                          <a:solidFill>
                            <a:srgbClr val="000000"/>
                          </a:solidFill>
                          <a:effectLst/>
                          <a:latin typeface="Arial" panose="020B0604020202020204" pitchFamily="34" charset="0"/>
                        </a:rPr>
                        <a:t> team or a </a:t>
                      </a:r>
                      <a:r>
                        <a:rPr lang="en-GB" sz="700" b="1" i="0" u="none" strike="noStrike">
                          <a:solidFill>
                            <a:srgbClr val="000000"/>
                          </a:solidFill>
                          <a:effectLst/>
                          <a:latin typeface="Arial (Brödtext)"/>
                        </a:rPr>
                        <a:t>production</a:t>
                      </a:r>
                      <a:r>
                        <a:rPr lang="en-GB" sz="700" b="0" i="0" u="none" strike="noStrike">
                          <a:solidFill>
                            <a:srgbClr val="000000"/>
                          </a:solidFill>
                          <a:effectLst/>
                          <a:latin typeface="Arial" panose="020B0604020202020204" pitchFamily="34" charset="0"/>
                        </a:rPr>
                        <a:t> team;</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•Manages </a:t>
                      </a:r>
                      <a:r>
                        <a:rPr lang="en-GB" sz="700" b="1" i="0" u="none" strike="noStrike">
                          <a:solidFill>
                            <a:srgbClr val="000000"/>
                          </a:solidFill>
                          <a:effectLst/>
                          <a:latin typeface="Arial (Brödtext)"/>
                        </a:rPr>
                        <a:t>two or more</a:t>
                      </a:r>
                      <a:r>
                        <a:rPr lang="en-GB" sz="700" b="0" i="0" u="none" strike="noStrike">
                          <a:solidFill>
                            <a:srgbClr val="000000"/>
                          </a:solidFill>
                          <a:effectLst/>
                          <a:latin typeface="Arial" panose="020B0604020202020204" pitchFamily="34" charset="0"/>
                        </a:rPr>
                        <a:t> professional employees or</a:t>
                      </a:r>
                      <a:r>
                        <a:rPr lang="en-GB" sz="700" b="1" i="0" u="none" strike="noStrike">
                          <a:solidFill>
                            <a:srgbClr val="000000"/>
                          </a:solidFill>
                          <a:effectLst/>
                          <a:latin typeface="Arial (Brödtext)"/>
                        </a:rPr>
                        <a:t> technical</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Brödtext)"/>
                        </a:rPr>
                        <a:t>business support </a:t>
                      </a:r>
                      <a:r>
                        <a:rPr lang="en-GB" sz="700" b="0" i="0" u="none" strike="noStrike">
                          <a:solidFill>
                            <a:srgbClr val="000000"/>
                          </a:solidFill>
                          <a:effectLst/>
                          <a:latin typeface="Arial" panose="020B0604020202020204" pitchFamily="34" charset="0"/>
                        </a:rPr>
                        <a:t>teams or a </a:t>
                      </a:r>
                      <a:r>
                        <a:rPr lang="en-GB" sz="700" b="1" i="0" u="none" strike="noStrike">
                          <a:solidFill>
                            <a:srgbClr val="000000"/>
                          </a:solidFill>
                          <a:effectLst/>
                          <a:latin typeface="Arial (Brödtext)"/>
                        </a:rPr>
                        <a:t>production</a:t>
                      </a:r>
                      <a:r>
                        <a:rPr lang="en-GB" sz="700" b="0" i="0" u="none" strike="noStrike">
                          <a:solidFill>
                            <a:srgbClr val="000000"/>
                          </a:solidFill>
                          <a:effectLst/>
                          <a:latin typeface="Arial" panose="020B0604020202020204" pitchFamily="34" charset="0"/>
                        </a:rPr>
                        <a:t> teams;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•Provides leadership to </a:t>
                      </a:r>
                      <a:r>
                        <a:rPr lang="en-GB" sz="700" b="1" i="0" u="none" strike="noStrike">
                          <a:solidFill>
                            <a:srgbClr val="000000"/>
                          </a:solidFill>
                          <a:effectLst/>
                          <a:latin typeface="Arial (Brödtext)"/>
                        </a:rPr>
                        <a:t>managers,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supervisors</a:t>
                      </a:r>
                      <a:r>
                        <a:rPr lang="en-GB" sz="700" b="0" i="0" u="none" strike="noStrike">
                          <a:solidFill>
                            <a:srgbClr val="000000"/>
                          </a:solidFill>
                          <a:effectLst/>
                          <a:latin typeface="Arial" panose="020B0604020202020204" pitchFamily="34" charset="0"/>
                        </a:rPr>
                        <a:t> and/or </a:t>
                      </a:r>
                      <a:r>
                        <a:rPr lang="en-GB" sz="700" b="1" i="0" u="none" strike="noStrike">
                          <a:solidFill>
                            <a:srgbClr val="000000"/>
                          </a:solidFill>
                          <a:effectLst/>
                          <a:latin typeface="Arial" panose="020B0604020202020204" pitchFamily="34" charset="0"/>
                        </a:rPr>
                        <a:t>professional</a:t>
                      </a:r>
                      <a:r>
                        <a:rPr lang="en-GB" sz="700" b="0" i="0" u="none" strike="noStrike">
                          <a:solidFill>
                            <a:srgbClr val="000000"/>
                          </a:solidFill>
                          <a:effectLst/>
                          <a:latin typeface="Arial" panose="020B0604020202020204" pitchFamily="34" charset="0"/>
                        </a:rPr>
                        <a:t> staff;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•Provides leadership and direction through </a:t>
                      </a:r>
                      <a:r>
                        <a:rPr lang="en-GB" sz="700" b="1" i="0" u="none" strike="noStrike">
                          <a:solidFill>
                            <a:srgbClr val="000000"/>
                          </a:solidFill>
                          <a:effectLst/>
                          <a:latin typeface="Arial" panose="020B0604020202020204" pitchFamily="34" charset="0"/>
                        </a:rPr>
                        <a:t>Senior Managers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Managers</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•Applies only to</a:t>
                      </a:r>
                      <a:r>
                        <a:rPr lang="en-GB" sz="700" b="1" i="0" u="none" strike="noStrike">
                          <a:solidFill>
                            <a:srgbClr val="000000"/>
                          </a:solidFill>
                          <a:effectLst/>
                          <a:latin typeface="Arial" panose="020B0604020202020204" pitchFamily="34" charset="0"/>
                        </a:rPr>
                        <a:t> large international or global organizations</a:t>
                      </a:r>
                      <a:br>
                        <a:rPr lang="en-GB" sz="700" b="0" i="0" u="none" strike="noStrike">
                          <a:solidFill>
                            <a:srgbClr val="000000"/>
                          </a:solidFill>
                          <a:effectLst/>
                          <a:latin typeface="Arial" panose="020B0604020202020204" pitchFamily="34" charset="0"/>
                        </a:rPr>
                      </a:br>
                      <a:r>
                        <a:rPr lang="en-GB" sz="700" b="0" i="0" u="none" strike="noStrike">
                          <a:solidFill>
                            <a:srgbClr val="000000"/>
                          </a:solidFill>
                          <a:effectLst/>
                          <a:latin typeface="Arial" panose="020B0604020202020204" pitchFamily="34" charset="0"/>
                        </a:rPr>
                        <a:t>•Provides leadership and direction through </a:t>
                      </a:r>
                      <a:r>
                        <a:rPr lang="en-GB" sz="700" b="1" i="0" u="none" strike="noStrike">
                          <a:solidFill>
                            <a:srgbClr val="000000"/>
                          </a:solidFill>
                          <a:effectLst/>
                          <a:latin typeface="Arial (Brödtext)"/>
                        </a:rPr>
                        <a:t>Directors,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Senior Managers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Brödtext)"/>
                        </a:rPr>
                        <a:t>Managers</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1149933447"/>
                  </a:ext>
                </a:extLst>
              </a:tr>
              <a:tr h="496422">
                <a:tc>
                  <a:txBody>
                    <a:bodyPr/>
                    <a:lstStyle/>
                    <a:p>
                      <a:pPr algn="ctr" fontAlgn="ctr"/>
                      <a:r>
                        <a:rPr lang="en-US" sz="700" b="1" i="0" u="none" strike="noStrike">
                          <a:solidFill>
                            <a:srgbClr val="000000"/>
                          </a:solidFill>
                          <a:effectLst/>
                          <a:latin typeface="Arial" panose="020B0604020202020204" pitchFamily="34" charset="0"/>
                        </a:rPr>
                        <a:t>Accountability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the </a:t>
                      </a:r>
                      <a:r>
                        <a:rPr lang="en-GB" sz="700" b="1" i="0" u="none" strike="noStrike">
                          <a:solidFill>
                            <a:srgbClr val="000000"/>
                          </a:solidFill>
                          <a:effectLst/>
                          <a:latin typeface="Arial" panose="020B0604020202020204" pitchFamily="34" charset="0"/>
                        </a:rPr>
                        <a:t>performance</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output</a:t>
                      </a:r>
                      <a:r>
                        <a:rPr lang="en-GB" sz="700" b="0" i="0" u="none" strike="noStrike">
                          <a:solidFill>
                            <a:srgbClr val="000000"/>
                          </a:solidFill>
                          <a:effectLst/>
                          <a:latin typeface="Arial" panose="020B0604020202020204" pitchFamily="34" charset="0"/>
                        </a:rPr>
                        <a:t> of the team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the </a:t>
                      </a:r>
                      <a:r>
                        <a:rPr lang="en-GB" sz="700" b="1" i="0" u="none" strike="noStrike">
                          <a:solidFill>
                            <a:srgbClr val="000000"/>
                          </a:solidFill>
                          <a:effectLst/>
                          <a:latin typeface="Arial" panose="020B0604020202020204" pitchFamily="34" charset="0"/>
                        </a:rPr>
                        <a:t>performance</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output</a:t>
                      </a:r>
                      <a:r>
                        <a:rPr lang="en-GB" sz="700" b="0" i="0" u="none" strike="noStrike">
                          <a:solidFill>
                            <a:srgbClr val="000000"/>
                          </a:solidFill>
                          <a:effectLst/>
                          <a:latin typeface="Arial" panose="020B0604020202020204" pitchFamily="34" charset="0"/>
                        </a:rPr>
                        <a:t> of a </a:t>
                      </a:r>
                      <a:r>
                        <a:rPr lang="en-GB" sz="700" b="1" i="0" u="none" strike="noStrike">
                          <a:solidFill>
                            <a:srgbClr val="000000"/>
                          </a:solidFill>
                          <a:effectLst/>
                          <a:latin typeface="Arial (Brödtext)"/>
                        </a:rPr>
                        <a:t>team </a:t>
                      </a:r>
                      <a:r>
                        <a:rPr lang="en-GB" sz="700" b="0" i="0" u="none" strike="noStrike">
                          <a:solidFill>
                            <a:srgbClr val="000000"/>
                          </a:solidFill>
                          <a:effectLst/>
                          <a:latin typeface="Arial" panose="020B0604020202020204" pitchFamily="34" charset="0"/>
                        </a:rPr>
                        <a:t>or </a:t>
                      </a:r>
                      <a:r>
                        <a:rPr lang="en-GB" sz="700" b="1" i="0" u="none" strike="noStrike">
                          <a:solidFill>
                            <a:srgbClr val="000000"/>
                          </a:solidFill>
                          <a:effectLst/>
                          <a:latin typeface="Arial (Brödtext)"/>
                        </a:rPr>
                        <a:t>teams</a:t>
                      </a:r>
                      <a:r>
                        <a:rPr lang="en-GB" sz="700" b="0" i="0" u="none" strike="noStrike">
                          <a:solidFill>
                            <a:srgbClr val="000000"/>
                          </a:solidFill>
                          <a:effectLst/>
                          <a:latin typeface="Arial" panose="020B0604020202020204" pitchFamily="34" charset="0"/>
                        </a:rPr>
                        <a:t>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the </a:t>
                      </a:r>
                      <a:r>
                        <a:rPr lang="en-GB" sz="700" b="1" i="0" u="none" strike="noStrike">
                          <a:solidFill>
                            <a:srgbClr val="000000"/>
                          </a:solidFill>
                          <a:effectLst/>
                          <a:latin typeface="Arial" panose="020B0604020202020204" pitchFamily="34" charset="0"/>
                        </a:rPr>
                        <a:t>performance</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output</a:t>
                      </a:r>
                      <a:r>
                        <a:rPr lang="en-GB" sz="700" b="0" i="0" u="none" strike="noStrike">
                          <a:solidFill>
                            <a:srgbClr val="000000"/>
                          </a:solidFill>
                          <a:effectLst/>
                          <a:latin typeface="Arial" panose="020B0604020202020204" pitchFamily="34" charset="0"/>
                        </a:rPr>
                        <a:t> of a team or teams with a </a:t>
                      </a:r>
                      <a:r>
                        <a:rPr lang="en-GB" sz="700" b="1" i="0" u="none" strike="noStrike">
                          <a:solidFill>
                            <a:srgbClr val="000000"/>
                          </a:solidFill>
                          <a:effectLst/>
                          <a:latin typeface="Arial (Brödtext)"/>
                        </a:rPr>
                        <a:t>strategic</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financial</a:t>
                      </a:r>
                      <a:r>
                        <a:rPr lang="en-GB" sz="700" b="0" i="0" u="none" strike="noStrike">
                          <a:solidFill>
                            <a:srgbClr val="000000"/>
                          </a:solidFill>
                          <a:effectLst/>
                          <a:latin typeface="Arial" panose="020B0604020202020204" pitchFamily="34" charset="0"/>
                        </a:rPr>
                        <a:t> and/or </a:t>
                      </a:r>
                      <a:r>
                        <a:rPr lang="en-GB" sz="700" b="1" i="0" u="none" strike="noStrike">
                          <a:solidFill>
                            <a:srgbClr val="000000"/>
                          </a:solidFill>
                          <a:effectLst/>
                          <a:latin typeface="Arial" panose="020B0604020202020204" pitchFamily="34" charset="0"/>
                        </a:rPr>
                        <a:t>operational</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impact</a:t>
                      </a:r>
                      <a:r>
                        <a:rPr lang="en-GB" sz="700" b="0" i="0" u="none" strike="noStrike">
                          <a:solidFill>
                            <a:srgbClr val="000000"/>
                          </a:solidFill>
                          <a:effectLst/>
                          <a:latin typeface="Arial" panose="020B0604020202020204" pitchFamily="34" charset="0"/>
                        </a:rPr>
                        <a:t> on the company;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•Has </a:t>
                      </a:r>
                      <a:r>
                        <a:rPr lang="en-GB" sz="700" b="1" i="0" u="none" strike="noStrike">
                          <a:solidFill>
                            <a:srgbClr val="000000"/>
                          </a:solidFill>
                          <a:effectLst/>
                          <a:latin typeface="Arial" panose="020B0604020202020204" pitchFamily="34" charset="0"/>
                        </a:rPr>
                        <a:t>primary accountability </a:t>
                      </a:r>
                      <a:r>
                        <a:rPr lang="en-GB" sz="700" b="0" i="0" u="none" strike="noStrike">
                          <a:solidFill>
                            <a:srgbClr val="000000"/>
                          </a:solidFill>
                          <a:effectLst/>
                          <a:latin typeface="Arial" panose="020B0604020202020204" pitchFamily="34" charset="0"/>
                        </a:rPr>
                        <a:t>for the </a:t>
                      </a:r>
                      <a:r>
                        <a:rPr lang="en-GB" sz="700" b="1" i="0" u="none" strike="noStrike">
                          <a:solidFill>
                            <a:srgbClr val="000000"/>
                          </a:solidFill>
                          <a:effectLst/>
                          <a:latin typeface="Arial" panose="020B0604020202020204" pitchFamily="34" charset="0"/>
                        </a:rPr>
                        <a:t>financial</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operational</a:t>
                      </a:r>
                      <a:r>
                        <a:rPr lang="en-GB" sz="700" b="0" i="0" u="none" strike="noStrike">
                          <a:solidFill>
                            <a:srgbClr val="000000"/>
                          </a:solidFill>
                          <a:effectLst/>
                          <a:latin typeface="Arial" panose="020B0604020202020204" pitchFamily="34" charset="0"/>
                        </a:rPr>
                        <a:t> performance of a </a:t>
                      </a:r>
                      <a:r>
                        <a:rPr lang="en-GB" sz="700" b="1" i="0" u="none" strike="noStrike">
                          <a:solidFill>
                            <a:srgbClr val="000000"/>
                          </a:solidFill>
                          <a:effectLst/>
                          <a:latin typeface="Arial (Brödtext)"/>
                        </a:rPr>
                        <a:t>sub function</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several departments</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Brödtext)"/>
                        </a:rPr>
                        <a:t>country</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•Has</a:t>
                      </a:r>
                      <a:r>
                        <a:rPr lang="en-GB" sz="700" b="1" i="0" u="none" strike="noStrike">
                          <a:solidFill>
                            <a:srgbClr val="000000"/>
                          </a:solidFill>
                          <a:effectLst/>
                          <a:latin typeface="Arial" panose="020B0604020202020204" pitchFamily="34" charset="0"/>
                        </a:rPr>
                        <a:t> primary accountability</a:t>
                      </a:r>
                      <a:r>
                        <a:rPr lang="en-GB" sz="700" b="0" i="0" u="none" strike="noStrike">
                          <a:solidFill>
                            <a:srgbClr val="000000"/>
                          </a:solidFill>
                          <a:effectLst/>
                          <a:latin typeface="Arial" panose="020B0604020202020204" pitchFamily="34" charset="0"/>
                        </a:rPr>
                        <a:t> for the </a:t>
                      </a:r>
                      <a:r>
                        <a:rPr lang="en-GB" sz="700" b="1" i="0" u="none" strike="noStrike">
                          <a:solidFill>
                            <a:srgbClr val="000000"/>
                          </a:solidFill>
                          <a:effectLst/>
                          <a:latin typeface="Arial" panose="020B0604020202020204" pitchFamily="34" charset="0"/>
                        </a:rPr>
                        <a:t>financial</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operational</a:t>
                      </a:r>
                      <a:r>
                        <a:rPr lang="en-GB" sz="700" b="0" i="0" u="none" strike="noStrike">
                          <a:solidFill>
                            <a:srgbClr val="000000"/>
                          </a:solidFill>
                          <a:effectLst/>
                          <a:latin typeface="Arial" panose="020B0604020202020204" pitchFamily="34" charset="0"/>
                        </a:rPr>
                        <a:t> performance of a </a:t>
                      </a:r>
                      <a:r>
                        <a:rPr lang="en-GB" sz="700" b="1" i="0" u="none" strike="noStrike">
                          <a:solidFill>
                            <a:srgbClr val="000000"/>
                          </a:solidFill>
                          <a:effectLst/>
                          <a:latin typeface="Arial (Brödtext)"/>
                        </a:rPr>
                        <a:t>support</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function</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business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unit</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panose="020B0604020202020204" pitchFamily="34" charset="0"/>
                        </a:rPr>
                        <a:t>region</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2311497664"/>
                  </a:ext>
                </a:extLst>
              </a:tr>
              <a:tr h="659427">
                <a:tc>
                  <a:txBody>
                    <a:bodyPr/>
                    <a:lstStyle/>
                    <a:p>
                      <a:pPr algn="ctr" fontAlgn="ctr"/>
                      <a:r>
                        <a:rPr lang="en-US" sz="700" b="1" i="0" u="none" strike="noStrike">
                          <a:solidFill>
                            <a:srgbClr val="000000"/>
                          </a:solidFill>
                          <a:effectLst/>
                          <a:latin typeface="Arial" panose="020B0604020202020204" pitchFamily="34" charset="0"/>
                        </a:rPr>
                        <a:t>Strategy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Implements</a:t>
                      </a:r>
                      <a:r>
                        <a:rPr lang="en-GB" sz="700" b="0" i="0" u="none" strike="noStrike">
                          <a:solidFill>
                            <a:srgbClr val="000000"/>
                          </a:solidFill>
                          <a:effectLst/>
                          <a:latin typeface="Arial" panose="020B0604020202020204" pitchFamily="34" charset="0"/>
                        </a:rPr>
                        <a:t> departmental plans and sets priorities to assure goal completion and to address resource and operational challenges;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Adapts</a:t>
                      </a:r>
                      <a:r>
                        <a:rPr lang="en-GB" sz="700" b="0" i="0" u="none" strike="noStrike">
                          <a:solidFill>
                            <a:srgbClr val="000000"/>
                          </a:solidFill>
                          <a:effectLst/>
                          <a:latin typeface="Arial" panose="020B0604020202020204" pitchFamily="34" charset="0"/>
                        </a:rPr>
                        <a:t> departmental plans and priorities to assure goal completion and to address resource and operational challenges;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Develops</a:t>
                      </a:r>
                      <a:r>
                        <a:rPr lang="en-GB" sz="700" b="0" i="0" u="none" strike="noStrike">
                          <a:solidFill>
                            <a:srgbClr val="000000"/>
                          </a:solidFill>
                          <a:effectLst/>
                          <a:latin typeface="Arial" panose="020B0604020202020204" pitchFamily="34" charset="0"/>
                        </a:rPr>
                        <a:t> departmental plans, including business, production and/or organizational priorities, to assure goal completion and to address resource and operational challenges;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Develops, adapts and executes</a:t>
                      </a:r>
                      <a:r>
                        <a:rPr lang="en-GB" sz="700" b="0" i="0" u="none" strike="noStrike">
                          <a:solidFill>
                            <a:srgbClr val="000000"/>
                          </a:solidFill>
                          <a:effectLst/>
                          <a:latin typeface="Arial" panose="020B0604020202020204" pitchFamily="34" charset="0"/>
                        </a:rPr>
                        <a:t> sub-functional or departmental business plans and contributes to the development of functional or departmental strategies;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Develops and executes</a:t>
                      </a:r>
                      <a:r>
                        <a:rPr lang="en-GB" sz="700" b="0" i="0" u="none" strike="noStrike">
                          <a:solidFill>
                            <a:srgbClr val="000000"/>
                          </a:solidFill>
                          <a:effectLst/>
                          <a:latin typeface="Arial" panose="020B0604020202020204" pitchFamily="34" charset="0"/>
                        </a:rPr>
                        <a:t> the strategy within area of responsibility</a:t>
                      </a:r>
                      <a:r>
                        <a:rPr lang="en-GB" sz="700" b="1" i="0" u="none" strike="noStrike">
                          <a:solidFill>
                            <a:srgbClr val="000000"/>
                          </a:solidFill>
                          <a:effectLst/>
                          <a:latin typeface="Arial" panose="020B0604020202020204" pitchFamily="34" charset="0"/>
                        </a:rPr>
                        <a:t> based on Group and Division strategy</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290688068"/>
                  </a:ext>
                </a:extLst>
              </a:tr>
              <a:tr h="496422">
                <a:tc>
                  <a:txBody>
                    <a:bodyPr/>
                    <a:lstStyle/>
                    <a:p>
                      <a:pPr algn="ctr" fontAlgn="ctr"/>
                      <a:r>
                        <a:rPr lang="en-GB" sz="700" b="1" i="0" u="none" strike="noStrike">
                          <a:solidFill>
                            <a:srgbClr val="000000"/>
                          </a:solidFill>
                          <a:effectLst/>
                          <a:latin typeface="Arial" panose="020B0604020202020204" pitchFamily="34" charset="0"/>
                        </a:rPr>
                        <a:t>Decision making independency  </a:t>
                      </a:r>
                      <a:r>
                        <a:rPr lang="en-GB" sz="700" b="1" i="0" u="none" strike="noStrike">
                          <a:solidFill>
                            <a:srgbClr val="000000"/>
                          </a:solidFill>
                          <a:effectLst/>
                          <a:latin typeface="Arial (Brödtext)"/>
                        </a:rPr>
                        <a:t>(or Autonomy)</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policies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procedures </a:t>
                      </a:r>
                      <a:r>
                        <a:rPr lang="en-GB" sz="700" b="0" i="0" u="none" strike="noStrike">
                          <a:solidFill>
                            <a:srgbClr val="000000"/>
                          </a:solidFill>
                          <a:effectLst/>
                          <a:latin typeface="Arial" panose="020B0604020202020204" pitchFamily="34" charset="0"/>
                        </a:rPr>
                        <a:t>and </a:t>
                      </a:r>
                      <a:r>
                        <a:rPr lang="en-GB" sz="700" b="1" i="0" u="none" strike="noStrike">
                          <a:solidFill>
                            <a:srgbClr val="000000"/>
                          </a:solidFill>
                          <a:effectLst/>
                          <a:latin typeface="Arial (Brödtext)"/>
                        </a:rPr>
                        <a:t>departmental plan</a:t>
                      </a:r>
                      <a:r>
                        <a:rPr lang="en-GB" sz="700" b="0" i="0" u="none" strike="noStrike">
                          <a:solidFill>
                            <a:srgbClr val="000000"/>
                          </a:solidFill>
                          <a:effectLst/>
                          <a:latin typeface="Arial" panose="020B0604020202020204" pitchFamily="34" charset="0"/>
                        </a:rPr>
                        <a:t>; •Receives guidance from </a:t>
                      </a:r>
                      <a:r>
                        <a:rPr lang="en-GB" sz="700" b="1" i="0" u="none" strike="noStrike">
                          <a:solidFill>
                            <a:srgbClr val="000000"/>
                          </a:solidFill>
                          <a:effectLst/>
                          <a:latin typeface="Arial (Brödtext)"/>
                        </a:rPr>
                        <a:t>manager</a:t>
                      </a:r>
                      <a:r>
                        <a:rPr lang="en-GB"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policies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procedures </a:t>
                      </a:r>
                      <a:r>
                        <a:rPr lang="en-GB" sz="700" b="0" i="0" u="none" strike="noStrike">
                          <a:solidFill>
                            <a:srgbClr val="000000"/>
                          </a:solidFill>
                          <a:effectLst/>
                          <a:latin typeface="Arial" panose="020B0604020202020204" pitchFamily="34" charset="0"/>
                        </a:rPr>
                        <a:t>and </a:t>
                      </a:r>
                      <a:r>
                        <a:rPr lang="en-GB" sz="700" b="1" i="0" u="none" strike="noStrike">
                          <a:solidFill>
                            <a:srgbClr val="000000"/>
                          </a:solidFill>
                          <a:effectLst/>
                          <a:latin typeface="Arial (Brödtext)"/>
                        </a:rPr>
                        <a:t>departmental plan</a:t>
                      </a:r>
                      <a:r>
                        <a:rPr lang="en-GB" sz="700" b="0" i="0" u="none" strike="noStrike">
                          <a:solidFill>
                            <a:srgbClr val="000000"/>
                          </a:solidFill>
                          <a:effectLst/>
                          <a:latin typeface="Arial" panose="020B0604020202020204" pitchFamily="34" charset="0"/>
                        </a:rPr>
                        <a:t>; receives guidance from </a:t>
                      </a:r>
                      <a:r>
                        <a:rPr lang="en-GB" sz="700" b="1" i="0" u="none" strike="noStrike">
                          <a:solidFill>
                            <a:srgbClr val="000000"/>
                          </a:solidFill>
                          <a:effectLst/>
                          <a:latin typeface="Arial (Brödtext)"/>
                        </a:rPr>
                        <a:t>senior manager</a:t>
                      </a:r>
                      <a:r>
                        <a:rPr lang="en-GB"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functional</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objectives</a:t>
                      </a:r>
                      <a:r>
                        <a:rPr lang="en-GB" sz="700" b="0" i="0" u="none" strike="noStrike">
                          <a:solidFill>
                            <a:srgbClr val="000000"/>
                          </a:solidFill>
                          <a:effectLst/>
                          <a:latin typeface="Arial" panose="020B0604020202020204" pitchFamily="34" charset="0"/>
                        </a:rPr>
                        <a:t> and </a:t>
                      </a:r>
                      <a:r>
                        <a:rPr lang="en-GB" sz="700" b="0" i="0" u="none" strike="noStrike">
                          <a:solidFill>
                            <a:srgbClr val="000000"/>
                          </a:solidFill>
                          <a:effectLst/>
                          <a:latin typeface="Arial (Brödtext)"/>
                        </a:rPr>
                        <a:t>resource availability</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functional or departmental strategies</a:t>
                      </a:r>
                      <a:r>
                        <a:rPr lang="en-GB" sz="700" b="0" i="0" u="none" strike="noStrike">
                          <a:solidFill>
                            <a:srgbClr val="000000"/>
                          </a:solidFill>
                          <a:effectLst/>
                          <a:latin typeface="Arial" panose="020B0604020202020204" pitchFamily="34" charset="0"/>
                        </a:rPr>
                        <a:t>, </a:t>
                      </a:r>
                      <a:r>
                        <a:rPr lang="en-GB" sz="700" b="0" i="0" u="none" strike="noStrike">
                          <a:solidFill>
                            <a:srgbClr val="000000"/>
                          </a:solidFill>
                          <a:effectLst/>
                          <a:latin typeface="Arial (Brödtext)"/>
                        </a:rPr>
                        <a:t>objectives</a:t>
                      </a:r>
                      <a:r>
                        <a:rPr lang="en-GB" sz="700" b="0" i="0" u="none" strike="noStrike">
                          <a:solidFill>
                            <a:srgbClr val="000000"/>
                          </a:solidFill>
                          <a:effectLst/>
                          <a:latin typeface="Arial" panose="020B0604020202020204" pitchFamily="34" charset="0"/>
                        </a:rPr>
                        <a:t> and </a:t>
                      </a:r>
                      <a:r>
                        <a:rPr lang="en-GB" sz="700" b="0" i="0" u="none" strike="noStrike">
                          <a:solidFill>
                            <a:srgbClr val="000000"/>
                          </a:solidFill>
                          <a:effectLst/>
                          <a:latin typeface="Arial (Brödtext)"/>
                        </a:rPr>
                        <a:t>priorities</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a:t>
                      </a:r>
                      <a:r>
                        <a:rPr lang="en-GB" sz="700" b="1" i="0" u="none" strike="noStrike">
                          <a:solidFill>
                            <a:srgbClr val="000000"/>
                          </a:solidFill>
                          <a:effectLst/>
                          <a:latin typeface="Arial" panose="020B0604020202020204" pitchFamily="34" charset="0"/>
                        </a:rPr>
                        <a:t>mid- to long-range </a:t>
                      </a:r>
                      <a:r>
                        <a:rPr lang="en-GB" sz="700" b="1" i="0" u="none" strike="noStrike">
                          <a:solidFill>
                            <a:srgbClr val="000000"/>
                          </a:solidFill>
                          <a:effectLst/>
                          <a:latin typeface="Arial (Brödtext)"/>
                        </a:rPr>
                        <a:t>decision making</a:t>
                      </a:r>
                      <a:r>
                        <a:rPr lang="en-GB" sz="700" b="1" i="0" u="none" strike="noStrike">
                          <a:solidFill>
                            <a:srgbClr val="000000"/>
                          </a:solidFill>
                          <a:effectLst/>
                          <a:latin typeface="Arial" panose="020B0604020202020204" pitchFamily="34" charset="0"/>
                        </a:rPr>
                        <a:t>, </a:t>
                      </a:r>
                      <a:r>
                        <a:rPr lang="en-GB" sz="700" b="0" i="0" u="none" strike="noStrike">
                          <a:solidFill>
                            <a:srgbClr val="000000"/>
                          </a:solidFill>
                          <a:effectLst/>
                          <a:latin typeface="Arial" panose="020B0604020202020204" pitchFamily="34" charset="0"/>
                        </a:rPr>
                        <a:t>planning, priority setting, and initiatives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851638132"/>
                  </a:ext>
                </a:extLst>
              </a:tr>
              <a:tr h="496422">
                <a:tc>
                  <a:txBody>
                    <a:bodyPr/>
                    <a:lstStyle/>
                    <a:p>
                      <a:pPr algn="ctr" fontAlgn="ctr"/>
                      <a:r>
                        <a:rPr lang="en-US" sz="700" b="1" i="0" u="none" strike="noStrike">
                          <a:solidFill>
                            <a:srgbClr val="000000"/>
                          </a:solidFill>
                          <a:effectLst/>
                          <a:latin typeface="Arial" panose="020B0604020202020204" pitchFamily="34" charset="0"/>
                        </a:rPr>
                        <a:t>Resources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Brödtext)"/>
                        </a:rPr>
                        <a:t>Allocates</a:t>
                      </a:r>
                      <a:r>
                        <a:rPr lang="en-GB" sz="700" b="0" i="0" u="none" strike="noStrike">
                          <a:solidFill>
                            <a:srgbClr val="000000"/>
                          </a:solidFill>
                          <a:effectLst/>
                          <a:latin typeface="Arial" panose="020B0604020202020204" pitchFamily="34" charset="0"/>
                        </a:rPr>
                        <a:t> resources within area of responsibility.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Brödtext)"/>
                        </a:rPr>
                        <a:t>Controls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Brödtext)"/>
                        </a:rPr>
                        <a:t>allocates</a:t>
                      </a:r>
                      <a:r>
                        <a:rPr lang="en-GB" sz="700" b="0" i="0" u="none" strike="noStrike">
                          <a:solidFill>
                            <a:srgbClr val="000000"/>
                          </a:solidFill>
                          <a:effectLst/>
                          <a:latin typeface="Arial" panose="020B0604020202020204" pitchFamily="34" charset="0"/>
                        </a:rPr>
                        <a:t> resources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Brödtext)"/>
                        </a:rPr>
                        <a:t>Controls resources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Brödtext)"/>
                        </a:rPr>
                        <a:t>policy formation</a:t>
                      </a:r>
                      <a:r>
                        <a:rPr lang="en-GB" sz="700" b="0" i="0" u="none" strike="noStrike">
                          <a:solidFill>
                            <a:srgbClr val="000000"/>
                          </a:solidFill>
                          <a:effectLst/>
                          <a:latin typeface="Arial" panose="020B0604020202020204" pitchFamily="34" charset="0"/>
                        </a:rPr>
                        <a:t> in area of responsibility;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fontAlgn="ctr"/>
                      <a:r>
                        <a:rPr lang="en-GB" sz="700" b="1" i="0" u="none" strike="noStrike">
                          <a:solidFill>
                            <a:srgbClr val="000000"/>
                          </a:solidFill>
                          <a:effectLst/>
                          <a:latin typeface="Arial (Brödtext)"/>
                        </a:rPr>
                        <a:t>•Decides on the allocation of resources within area of responsibility.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dirty="0">
                          <a:solidFill>
                            <a:srgbClr val="000000"/>
                          </a:solidFill>
                          <a:effectLst/>
                          <a:latin typeface="Arial" panose="020B0604020202020204" pitchFamily="34" charset="0"/>
                        </a:rPr>
                        <a:t>•</a:t>
                      </a:r>
                      <a:r>
                        <a:rPr lang="en-GB" sz="700" b="1" i="0" u="none" strike="noStrike" dirty="0">
                          <a:solidFill>
                            <a:srgbClr val="000000"/>
                          </a:solidFill>
                          <a:effectLst/>
                          <a:latin typeface="Arial (Brödtext)"/>
                        </a:rPr>
                        <a:t>Influences</a:t>
                      </a:r>
                      <a:r>
                        <a:rPr lang="en-GB" sz="700" b="0" i="0" u="none" strike="noStrike" dirty="0">
                          <a:solidFill>
                            <a:srgbClr val="000000"/>
                          </a:solidFill>
                          <a:effectLst/>
                          <a:latin typeface="Arial" panose="020B0604020202020204" pitchFamily="34" charset="0"/>
                        </a:rPr>
                        <a:t> and </a:t>
                      </a:r>
                      <a:r>
                        <a:rPr lang="en-GB" sz="700" b="1" i="0" u="none" strike="noStrike" dirty="0">
                          <a:solidFill>
                            <a:srgbClr val="000000"/>
                          </a:solidFill>
                          <a:effectLst/>
                          <a:latin typeface="Arial (Brödtext)"/>
                        </a:rPr>
                        <a:t>decides </a:t>
                      </a:r>
                      <a:r>
                        <a:rPr lang="en-GB" sz="700" b="0" i="0" u="none" strike="noStrike" dirty="0">
                          <a:solidFill>
                            <a:srgbClr val="000000"/>
                          </a:solidFill>
                          <a:effectLst/>
                          <a:latin typeface="Arial" panose="020B0604020202020204" pitchFamily="34" charset="0"/>
                        </a:rPr>
                        <a:t>on the allocation of resources across multiple divisions, regions or sub-function/functions;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3082103459"/>
                  </a:ext>
                </a:extLst>
              </a:tr>
            </a:tbl>
          </a:graphicData>
        </a:graphic>
      </p:graphicFrame>
    </p:spTree>
    <p:extLst>
      <p:ext uri="{BB962C8B-B14F-4D97-AF65-F5344CB8AC3E}">
        <p14:creationId xmlns:p14="http://schemas.microsoft.com/office/powerpoint/2010/main" val="2382968517"/>
      </p:ext>
    </p:extLst>
  </p:cSld>
  <p:clrMapOvr>
    <a:masterClrMapping/>
  </p:clrMapOvr>
  <p:transition spd="slow">
    <p:fade/>
  </p:transition>
</p:sld>
</file>

<file path=ppt/theme/theme1.xml><?xml version="1.0" encoding="utf-8"?>
<a:theme xmlns:a="http://schemas.openxmlformats.org/drawingml/2006/main" name="2_Husqvarna_2012">
  <a:themeElements>
    <a:clrScheme name="Anpassat 2">
      <a:dk1>
        <a:sysClr val="windowText" lastClr="000000"/>
      </a:dk1>
      <a:lt1>
        <a:sysClr val="window" lastClr="FFFFFF"/>
      </a:lt1>
      <a:dk2>
        <a:srgbClr val="D0CFCE"/>
      </a:dk2>
      <a:lt2>
        <a:srgbClr val="D0CFCE"/>
      </a:lt2>
      <a:accent1>
        <a:srgbClr val="EA632D"/>
      </a:accent1>
      <a:accent2>
        <a:srgbClr val="273A60"/>
      </a:accent2>
      <a:accent3>
        <a:srgbClr val="00A3B4"/>
      </a:accent3>
      <a:accent4>
        <a:srgbClr val="97BF0D"/>
      </a:accent4>
      <a:accent5>
        <a:srgbClr val="255E47"/>
      </a:accent5>
      <a:accent6>
        <a:srgbClr val="8C8A88"/>
      </a:accent6>
      <a:hlink>
        <a:srgbClr val="EA632D"/>
      </a:hlink>
      <a:folHlink>
        <a:srgbClr val="696765"/>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3175">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600"/>
          </a:spcBef>
          <a:defRPr dirty="0" err="1" smtClean="0">
            <a:cs typeface="Arial" pitchFamily="34" charset="0"/>
          </a:defRPr>
        </a:defPPr>
      </a:lstStyle>
    </a:txDef>
  </a:objectDefaults>
  <a:extraClrSchemeLst/>
  <a:extLst>
    <a:ext uri="{05A4C25C-085E-4340-85A3-A5531E510DB2}">
      <thm15:themeFamily xmlns:thm15="http://schemas.microsoft.com/office/thememl/2012/main" name="hqgroup_wide.potx" id="{0B99CECC-FA69-4AF0-9F0B-E94523BA6B9D}" vid="{8BC09D09-A06D-418A-9D2A-711F9FFE53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customXsn xmlns="http://schemas.microsoft.com/office/2006/metadata/customXsn">
  <xsnLocation/>
  <cached>True</cached>
  <openByDefault>False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p:Policy xmlns:p="office.server.policy" id="" local="true">
  <p:Name>Process Document Word</p:Name>
  <p:Description/>
  <p:Statement/>
  <p:PolicyItems>
    <p:PolicyItem featureId="Microsoft.Office.RecordsManagement.PolicyFeatures.PolicyLabel" staticId="0x0101006BA6A2C2B4F9A547A679923622BE829001009768CF6BCF92BB41B575B8061BA4B891|934989806" UniqueId="2e8ea20e-e846-473f-85b9-ae281ba7dd7b">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literal">Version: </segment>
          <segment type="metadata">BPV_ApprovedVersion</segment>
          <segment type="literal">\t\t\t\t\t\tDocId:</segment>
          <segment type="metadata">_dlc_DocId</segment>
        </label>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BPV_Owner xmlns="d22f00f7-fd11-4e19-8a0f-b82870df1f13">
      <UserInfo>
        <DisplayName>Mi Nyberg Johnsson</DisplayName>
        <AccountId>7569</AccountId>
        <AccountType/>
      </UserInfo>
    </BPV_Owner>
    <_dlc_DocIdUrl xmlns="d22f00f7-fd11-4e19-8a0f-b82870df1f13">
      <Url>https://husqvarnagroup.sharepoint.com/sites/Husqvarna%20How%20We%20Work/_layouts/15/DocIdRedir.aspx?ID=HWWDOC-1878489343-17052</Url>
      <Description>HWWDOC-1878489343-17052</Description>
    </_dlc_DocIdUrl>
    <BPV_SearchAlias xmlns="d22f00f7-fd11-4e19-8a0f-b82870df1f13" xsi:nil="true"/>
    <BPV_DocumentDescription xmlns="d22f00f7-fd11-4e19-8a0f-b82870df1f13" xsi:nil="true"/>
    <DLCPolicyLabelLock xmlns="fe750104-2b6e-474e-b1dc-35fa815954a3" xsi:nil="true"/>
    <_dlc_DocIdPersistId xmlns="d22f00f7-fd11-4e19-8a0f-b82870df1f13" xsi:nil="true"/>
    <l9f6f08a97054d2983154237e8792e8d xmlns="d22f00f7-fd11-4e19-8a0f-b82870df1f13">
      <Terms xmlns="http://schemas.microsoft.com/office/infopath/2007/PartnerControls"/>
    </l9f6f08a97054d2983154237e8792e8d>
    <TaxCatchAll xmlns="be88956a-69a6-4615-9b4d-9038f46d1fec">
      <Value>87</Value>
      <Value>4186</Value>
      <Value>74</Value>
      <Value>22</Value>
      <Value>21</Value>
    </TaxCatchAll>
    <i2bbf4422ad1407499c478ca24e78c92 xmlns="d22f00f7-fd11-4e19-8a0f-b82870df1f13">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454b10a3-cc1f-4ce6-aacd-60f2df25873d</TermId>
        </TermInfo>
      </Terms>
    </i2bbf4422ad1407499c478ca24e78c92>
    <BPV_ApprovedVersion xmlns="d22f00f7-fd11-4e19-8a0f-b82870df1f13">3.0</BPV_ApprovedVersion>
    <IconOverlay xmlns="http://schemas.microsoft.com/sharepoint/v4" xsi:nil="true"/>
    <Sort_x0020_order xmlns="fe750104-2b6e-474e-b1dc-35fa815954a3">0</Sort_x0020_order>
    <BPV_HasRelatedProcess xmlns="d22f00f7-fd11-4e19-8a0f-b82870df1f13">false</BPV_HasRelatedProcess>
    <BPV_ApprovedDate xmlns="d22f00f7-fd11-4e19-8a0f-b82870df1f13">2021-07-19T09:25:26+00:00</BPV_ApprovedDate>
    <DLCPolicyLabelValue xmlns="fe750104-2b6e-474e-b1dc-35fa815954a3">Version: 3.0                        DocId:HWWDOC-1878489343-17052</DLCPolicyLabelValue>
    <BPV_ApprovedBy xmlns="d22f00f7-fd11-4e19-8a0f-b82870df1f13">
      <UserInfo>
        <DisplayName>Maria Laura Picciolo</DisplayName>
        <AccountId>9193</AccountId>
        <AccountType/>
      </UserInfo>
    </BPV_ApprovedBy>
    <TaxCatchAllLabel xmlns="be88956a-69a6-4615-9b4d-9038f46d1fec" xsi:nil="true"/>
    <bb689f3d63c6497ea7147fc37b35a3a9 xmlns="d22f00f7-fd11-4e19-8a0f-b82870df1f13">
      <Terms xmlns="http://schemas.microsoft.com/office/infopath/2007/PartnerControls">
        <TermInfo xmlns="http://schemas.microsoft.com/office/infopath/2007/PartnerControls">
          <TermName xmlns="http://schemas.microsoft.com/office/infopath/2007/PartnerControls">Training Material</TermName>
          <TermId xmlns="http://schemas.microsoft.com/office/infopath/2007/PartnerControls">4c168d98-e716-4924-b246-86622f0e9172</TermId>
        </TermInfo>
      </Terms>
    </bb689f3d63c6497ea7147fc37b35a3a9>
    <BPV_Editor xmlns="d22f00f7-fd11-4e19-8a0f-b82870df1f13">
      <UserInfo>
        <DisplayName>Maria Laura Picciolo</DisplayName>
        <AccountId>9193</AccountId>
        <AccountType/>
      </UserInfo>
    </BPV_Editor>
    <PublishingExpirationDate xmlns="http://schemas.microsoft.com/sharepoint/v3" xsi:nil="true"/>
    <e169d613d1f64222a249f5f127a081ef xmlns="d22f00f7-fd11-4e19-8a0f-b82870df1f13">
      <Terms xmlns="http://schemas.microsoft.com/office/infopath/2007/PartnerControls"/>
    </e169d613d1f64222a249f5f127a081ef>
    <PublishingStartDate xmlns="http://schemas.microsoft.com/sharepoint/v3" xsi:nil="true"/>
    <d8f6b17f6eff47af9f0be1e1a3bf0d49 xmlns="d22f00f7-fd11-4e19-8a0f-b82870df1f13">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01e02298-6336-4d9d-9823-e069e317df91</TermId>
        </TermInfo>
      </Terms>
    </d8f6b17f6eff47af9f0be1e1a3bf0d49>
    <g13224e8b00242de9946c00627724704 xmlns="d22f00f7-fd11-4e19-8a0f-b82870df1f13">
      <Terms xmlns="http://schemas.microsoft.com/office/infopath/2007/PartnerControls"/>
    </g13224e8b00242de9946c00627724704>
    <_dlc_DocId xmlns="d22f00f7-fd11-4e19-8a0f-b82870df1f13">HWWDOC-1878489343-17052</_dlc_DocId>
    <_dlc_Exempt xmlns="http://schemas.microsoft.com/sharepoint/v3" xsi:nil="true"/>
    <DLCPolicyLabelClientValue xmlns="fe750104-2b6e-474e-b1dc-35fa815954a3" xsi:nil="true"/>
    <n7cf29562ce84aa78a5af3422842125e xmlns="d22f00f7-fd11-4e19-8a0f-b82870df1f13">
      <Terms xmlns="http://schemas.microsoft.com/office/infopath/2007/PartnerControls">
        <TermInfo xmlns="http://schemas.microsoft.com/office/infopath/2007/PartnerControls">
          <TermName xmlns="http://schemas.microsoft.com/office/infopath/2007/PartnerControls">Husqvarna Group</TermName>
          <TermId xmlns="http://schemas.microsoft.com/office/infopath/2007/PartnerControls">71cd54ef-866a-41ae-ba6f-837b5d7c882e</TermId>
        </TermInfo>
      </Terms>
    </n7cf29562ce84aa78a5af3422842125e>
    <fd5d7a77f1644d888f868cdefa2fd76a xmlns="d22f00f7-fd11-4e19-8a0f-b82870df1f13">
      <Terms xmlns="http://schemas.microsoft.com/office/infopath/2007/PartnerControls">
        <TermInfo xmlns="http://schemas.microsoft.com/office/infopath/2007/PartnerControls">
          <TermName xmlns="http://schemas.microsoft.com/office/infopath/2007/PartnerControls">Job Architecture</TermName>
          <TermId xmlns="http://schemas.microsoft.com/office/infopath/2007/PartnerControls">4b077e53-8f0a-42a1-b13f-ea7e65ce5a8a</TermId>
        </TermInfo>
      </Terms>
    </fd5d7a77f1644d888f868cdefa2fd76a>
    <lcf76f155ced4ddcb4097134ff3c332f xmlns="fe750104-2b6e-474e-b1dc-35fa815954a3">
      <Terms xmlns="http://schemas.microsoft.com/office/infopath/2007/PartnerControls"/>
    </lcf76f155ced4ddcb4097134ff3c332f>
  </documentManagement>
</p:properties>
</file>

<file path=customXml/item5.xml><?xml version="1.0" encoding="utf-8"?>
<ct:contentTypeSchema xmlns:ct="http://schemas.microsoft.com/office/2006/metadata/contentType" xmlns:ma="http://schemas.microsoft.com/office/2006/metadata/properties/metaAttributes" ct:_="" ma:_="" ma:contentTypeName="Process Document Word" ma:contentTypeID="0x0101006BA6A2C2B4F9A547A679923622BE829001009768CF6BCF92BB41B575B8061BA4B891" ma:contentTypeVersion="252" ma:contentTypeDescription="Create a new document." ma:contentTypeScope="" ma:versionID="3843a7d34e0373b2237ebb1653476d74">
  <xsd:schema xmlns:xsd="http://www.w3.org/2001/XMLSchema" xmlns:xs="http://www.w3.org/2001/XMLSchema" xmlns:p="http://schemas.microsoft.com/office/2006/metadata/properties" xmlns:ns1="http://schemas.microsoft.com/sharepoint/v3" xmlns:ns2="d22f00f7-fd11-4e19-8a0f-b82870df1f13" xmlns:ns3="be88956a-69a6-4615-9b4d-9038f46d1fec" xmlns:ns4="fe750104-2b6e-474e-b1dc-35fa815954a3" xmlns:ns5="http://schemas.microsoft.com/sharepoint/v4" targetNamespace="http://schemas.microsoft.com/office/2006/metadata/properties" ma:root="true" ma:fieldsID="1e9c4184382537d79be554a606d0a7e7" ns1:_="" ns2:_="" ns3:_="" ns4:_="" ns5:_="">
    <xsd:import namespace="http://schemas.microsoft.com/sharepoint/v3"/>
    <xsd:import namespace="d22f00f7-fd11-4e19-8a0f-b82870df1f13"/>
    <xsd:import namespace="be88956a-69a6-4615-9b4d-9038f46d1fec"/>
    <xsd:import namespace="fe750104-2b6e-474e-b1dc-35fa815954a3"/>
    <xsd:import namespace="http://schemas.microsoft.com/sharepoint/v4"/>
    <xsd:element name="properties">
      <xsd:complexType>
        <xsd:sequence>
          <xsd:element name="documentManagement">
            <xsd:complexType>
              <xsd:all>
                <xsd:element ref="ns2:BPV_HasRelatedProcess" minOccurs="0"/>
                <xsd:element ref="ns2:BPV_Editor"/>
                <xsd:element ref="ns2:BPV_Owner"/>
                <xsd:element ref="ns1:PublishingStartDate" minOccurs="0"/>
                <xsd:element ref="ns1:PublishingExpirationDate" minOccurs="0"/>
                <xsd:element ref="ns2:BPV_SearchAlias" minOccurs="0"/>
                <xsd:element ref="ns2:_dlc_DocIdUrl" minOccurs="0"/>
                <xsd:element ref="ns2:BPV_DocumentDescription" minOccurs="0"/>
                <xsd:element ref="ns2:e169d613d1f64222a249f5f127a081ef" minOccurs="0"/>
                <xsd:element ref="ns2:n7cf29562ce84aa78a5af3422842125e" minOccurs="0"/>
                <xsd:element ref="ns2:i2bbf4422ad1407499c478ca24e78c92" minOccurs="0"/>
                <xsd:element ref="ns2:g13224e8b00242de9946c00627724704" minOccurs="0"/>
                <xsd:element ref="ns2:BPV_ApprovedVersion" minOccurs="0"/>
                <xsd:element ref="ns2:bb689f3d63c6497ea7147fc37b35a3a9" minOccurs="0"/>
                <xsd:element ref="ns2:_dlc_DocId" minOccurs="0"/>
                <xsd:element ref="ns2:d8f6b17f6eff47af9f0be1e1a3bf0d49" minOccurs="0"/>
                <xsd:element ref="ns2:_dlc_DocIdPersistId" minOccurs="0"/>
                <xsd:element ref="ns2:l9f6f08a97054d2983154237e8792e8d" minOccurs="0"/>
                <xsd:element ref="ns2:fd5d7a77f1644d888f868cdefa2fd76a" minOccurs="0"/>
                <xsd:element ref="ns3:TaxCatchAll" minOccurs="0"/>
                <xsd:element ref="ns1:_dlc_Exempt" minOccurs="0"/>
                <xsd:element ref="ns4:DLCPolicyLabelValue" minOccurs="0"/>
                <xsd:element ref="ns4:DLCPolicyLabelClientValue" minOccurs="0"/>
                <xsd:element ref="ns4:DLCPolicyLabelLock" minOccurs="0"/>
                <xsd:element ref="ns5:IconOverlay" minOccurs="0"/>
                <xsd:element ref="ns4:MediaServiceMetadata" minOccurs="0"/>
                <xsd:element ref="ns4:MediaServiceFastMetadata" minOccurs="0"/>
                <xsd:element ref="ns4:MediaServiceAutoTags" minOccurs="0"/>
                <xsd:element ref="ns4:Sort_x0020_order" minOccurs="0"/>
                <xsd:element ref="ns2:BPV_ApprovedBy" minOccurs="0"/>
                <xsd:element ref="ns4:MediaServiceAutoKeyPoints" minOccurs="0"/>
                <xsd:element ref="ns4:MediaServiceKeyPoints" minOccurs="0"/>
                <xsd:element ref="ns4:MediaServiceDateTaken" minOccurs="0"/>
                <xsd:element ref="ns2:BPV_ApprovedDate" minOccurs="0"/>
                <xsd:element ref="ns3:TaxCatchAllLabel" minOccurs="0"/>
                <xsd:element ref="ns4:MediaLengthInSeconds" minOccurs="0"/>
                <xsd:element ref="ns4:MediaServiceOCR" minOccurs="0"/>
                <xsd:element ref="ns4:MediaServiceGenerationTime" minOccurs="0"/>
                <xsd:element ref="ns4:MediaServiceEventHashCode" minOccurs="0"/>
                <xsd:element ref="ns4:MediaServiceObjectDetectorVersion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3" nillable="true" ma:displayName="Scheduling Start Date" ma:description="Scheduling Start Date is a site column created by the Publishing feature. It is used to specify the date and time on which this page will first appear to site visitors." ma:internalName="PublishingStartDate" ma:readOnly="false">
      <xsd:simpleType>
        <xsd:restriction base="dms:Unknown"/>
      </xsd:simpleType>
    </xsd:element>
    <xsd:element name="PublishingExpirationDate" ma:index="14"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_dlc_Exempt" ma:index="36" nillable="true" ma:displayName="Exempt from Policy" ma:description="" ma:hidden="true" ma:internalName="_dlc_Exemp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2f00f7-fd11-4e19-8a0f-b82870df1f13" elementFormDefault="qualified">
    <xsd:import namespace="http://schemas.microsoft.com/office/2006/documentManagement/types"/>
    <xsd:import namespace="http://schemas.microsoft.com/office/infopath/2007/PartnerControls"/>
    <xsd:element name="BPV_HasRelatedProcess" ma:index="3" nillable="true" ma:displayName="Has related process" ma:default="0" ma:description="Check this box if this document should be shown in another page or process activity in addition to the process you choose above.&#10;Please Specify the related processes below:" ma:indexed="true" ma:internalName="BPV_HasRelatedProcess">
      <xsd:simpleType>
        <xsd:restriction base="dms:Boolean"/>
      </xsd:simpleType>
    </xsd:element>
    <xsd:element name="BPV_Editor" ma:index="5" ma:displayName="Editor" ma:indexed="true" ma:internalName="BPV_Edito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BPV_Owner" ma:index="6" ma:displayName="Owner" ma:indexed="true" ma:internalName="BPV_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BPV_SearchAlias" ma:index="15" nillable="true" ma:displayName="Search Alias" ma:internalName="BPV_SearchAlias" ma:readOnly="false">
      <xsd:simpleType>
        <xsd:restriction base="dms:Text">
          <xsd:maxLength value="255"/>
        </xsd:restriction>
      </xsd:simpleType>
    </xsd:element>
    <xsd:element name="_dlc_DocIdUrl" ma:index="16"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BPV_DocumentDescription" ma:index="17" nillable="true" ma:displayName="Description" ma:description="If you put a text here, it will display when you hoover your mouse pointer over the file in a HWW page" ma:internalName="BPV_DocumentDescription">
      <xsd:simpleType>
        <xsd:restriction base="dms:Text">
          <xsd:maxLength value="255"/>
        </xsd:restriction>
      </xsd:simpleType>
    </xsd:element>
    <xsd:element name="e169d613d1f64222a249f5f127a081ef" ma:index="19" nillable="true" ma:taxonomy="true" ma:internalName="e169d613d1f64222a249f5f127a081ef" ma:taxonomyFieldName="BPV_RelatedProcesses" ma:displayName="Related processes" ma:readOnly="false" ma:fieldId="{e169d613-d1f6-4222-a249-f5f127a081ef}" ma:taxonomyMulti="true" ma:sspId="4a3cf861-1a37-4655-b50d-9ea7e102b6c1" ma:termSetId="59b5f558-7856-4e4c-bd1f-257933971558" ma:anchorId="00000000-0000-0000-0000-000000000000" ma:open="false" ma:isKeyword="false">
      <xsd:complexType>
        <xsd:sequence>
          <xsd:element ref="pc:Terms" minOccurs="0" maxOccurs="1"/>
        </xsd:sequence>
      </xsd:complexType>
    </xsd:element>
    <xsd:element name="n7cf29562ce84aa78a5af3422842125e" ma:index="21" ma:taxonomy="true" ma:internalName="n7cf29562ce84aa78a5af3422842125e" ma:taxonomyFieldName="BPV_TargetGroup" ma:displayName="Target group" ma:default="" ma:fieldId="{77cf2956-2ce8-4aa7-8a5a-f3422842125e}" ma:taxonomyMulti="true" ma:sspId="4a3cf861-1a37-4655-b50d-9ea7e102b6c1" ma:termSetId="2bbe6366-847f-47f4-aaef-8ff94f5178b5" ma:anchorId="00000000-0000-0000-0000-000000000000" ma:open="false" ma:isKeyword="false">
      <xsd:complexType>
        <xsd:sequence>
          <xsd:element ref="pc:Terms" minOccurs="0" maxOccurs="1"/>
        </xsd:sequence>
      </xsd:complexType>
    </xsd:element>
    <xsd:element name="i2bbf4422ad1407499c478ca24e78c92" ma:index="23" ma:taxonomy="true" ma:internalName="i2bbf4422ad1407499c478ca24e78c92" ma:taxonomyFieldName="BPV_Location" ma:displayName="Location" ma:default="" ma:fieldId="{22bbf442-2ad1-4074-99c4-78ca24e78c92}" ma:taxonomyMulti="true" ma:sspId="4a3cf861-1a37-4655-b50d-9ea7e102b6c1" ma:termSetId="2e6c2860-075f-4c52-880f-6f4b8f7f1ae4" ma:anchorId="00000000-0000-0000-0000-000000000000" ma:open="false" ma:isKeyword="false">
      <xsd:complexType>
        <xsd:sequence>
          <xsd:element ref="pc:Terms" minOccurs="0" maxOccurs="1"/>
        </xsd:sequence>
      </xsd:complexType>
    </xsd:element>
    <xsd:element name="g13224e8b00242de9946c00627724704" ma:index="25" nillable="true" ma:taxonomy="true" ma:internalName="g13224e8b00242de9946c00627724704" ma:taxonomyFieldName="BPV_Certification" ma:displayName="Certification" ma:default="" ma:fieldId="{013224e8-b002-42de-9946-c00627724704}" ma:taxonomyMulti="true" ma:sspId="4a3cf861-1a37-4655-b50d-9ea7e102b6c1" ma:termSetId="d1860de8-9a17-471b-89af-9b73ca5d9ad4" ma:anchorId="00000000-0000-0000-0000-000000000000" ma:open="false" ma:isKeyword="false">
      <xsd:complexType>
        <xsd:sequence>
          <xsd:element ref="pc:Terms" minOccurs="0" maxOccurs="1"/>
        </xsd:sequence>
      </xsd:complexType>
    </xsd:element>
    <xsd:element name="BPV_ApprovedVersion" ma:index="26" nillable="true" ma:displayName="Current Version" ma:hidden="true" ma:internalName="BPV_ApprovedVersion" ma:readOnly="false">
      <xsd:simpleType>
        <xsd:restriction base="dms:Text">
          <xsd:maxLength value="255"/>
        </xsd:restriction>
      </xsd:simpleType>
    </xsd:element>
    <xsd:element name="bb689f3d63c6497ea7147fc37b35a3a9" ma:index="27" ma:taxonomy="true" ma:internalName="bb689f3d63c6497ea7147fc37b35a3a9" ma:taxonomyFieldName="BPV_DocumentType" ma:displayName="Document type" ma:indexed="true" ma:default="" ma:fieldId="{bb689f3d-63c6-497e-a714-7fc37b35a3a9}" ma:sspId="4a3cf861-1a37-4655-b50d-9ea7e102b6c1" ma:termSetId="306a7427-fb9e-46eb-bed2-2bc46d9ef1f8"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hidden="true" ma:internalName="_dlc_DocId" ma:readOnly="false">
      <xsd:simpleType>
        <xsd:restriction base="dms:Text"/>
      </xsd:simpleType>
    </xsd:element>
    <xsd:element name="d8f6b17f6eff47af9f0be1e1a3bf0d49" ma:index="29" ma:taxonomy="true" ma:internalName="d8f6b17f6eff47af9f0be1e1a3bf0d49" ma:taxonomyFieldName="BPV_DocumentClassification" ma:displayName="Document classification" ma:default="" ma:fieldId="{d8f6b17f-6eff-47af-9f0b-e1e1a3bf0d49}" ma:taxonomyMulti="true" ma:sspId="4a3cf861-1a37-4655-b50d-9ea7e102b6c1" ma:termSetId="8070d71e-de02-4c1b-a355-c7f451b51c08" ma:anchorId="00000000-0000-0000-0000-000000000000" ma:open="false" ma:isKeyword="false">
      <xsd:complexType>
        <xsd:sequence>
          <xsd:element ref="pc:Terms" minOccurs="0" maxOccurs="1"/>
        </xsd:sequence>
      </xsd:complexType>
    </xsd:element>
    <xsd:element name="_dlc_DocIdPersistId" ma:index="30" nillable="true" ma:displayName="Persist ID" ma:description="Keep ID on add." ma:hidden="true" ma:internalName="_dlc_DocIdPersistId" ma:readOnly="false">
      <xsd:simpleType>
        <xsd:restriction base="dms:Boolean"/>
      </xsd:simpleType>
    </xsd:element>
    <xsd:element name="l9f6f08a97054d2983154237e8792e8d" ma:index="31" nillable="true" ma:taxonomy="true" ma:internalName="l9f6f08a97054d2983154237e8792e8d" ma:taxonomyFieldName="BPV_Language" ma:displayName="Language" ma:readOnly="false" ma:fieldId="{59f6f08a-9705-4d29-8315-4237e8792e8d}" ma:taxonomyMulti="true" ma:sspId="4a3cf861-1a37-4655-b50d-9ea7e102b6c1" ma:termSetId="cc0948cf-690b-474c-9d93-cee914aaa475" ma:anchorId="00000000-0000-0000-0000-000000000000" ma:open="false" ma:isKeyword="false">
      <xsd:complexType>
        <xsd:sequence>
          <xsd:element ref="pc:Terms" minOccurs="0" maxOccurs="1"/>
        </xsd:sequence>
      </xsd:complexType>
    </xsd:element>
    <xsd:element name="fd5d7a77f1644d888f868cdefa2fd76a" ma:index="34" ma:taxonomy="true" ma:internalName="fd5d7a77f1644d888f868cdefa2fd76a" ma:taxonomyFieldName="BPV_Process" ma:displayName="Process" ma:indexed="true" ma:default="" ma:fieldId="{fd5d7a77-f164-4d88-8f86-8cdefa2fd76a}" ma:sspId="4a3cf861-1a37-4655-b50d-9ea7e102b6c1" ma:termSetId="59b5f558-7856-4e4c-bd1f-257933971558" ma:anchorId="00000000-0000-0000-0000-000000000000" ma:open="false" ma:isKeyword="false">
      <xsd:complexType>
        <xsd:sequence>
          <xsd:element ref="pc:Terms" minOccurs="0" maxOccurs="1"/>
        </xsd:sequence>
      </xsd:complexType>
    </xsd:element>
    <xsd:element name="BPV_ApprovedBy" ma:index="45" nillable="true" ma:displayName="Approved by" ma:hidden="true" ma:SharePointGroup="0" ma:internalName="BPV_Approved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PV_ApprovedDate" ma:index="49" nillable="true" ma:displayName="Approved date" ma:format="DateOnly" ma:indexed="true" ma:internalName="BPV_Approved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e88956a-69a6-4615-9b4d-9038f46d1fec" elementFormDefault="qualified">
    <xsd:import namespace="http://schemas.microsoft.com/office/2006/documentManagement/types"/>
    <xsd:import namespace="http://schemas.microsoft.com/office/infopath/2007/PartnerControls"/>
    <xsd:element name="TaxCatchAll" ma:index="35" nillable="true" ma:displayName="Taxonomy Catch All Column" ma:description="" ma:hidden="true" ma:list="{397b805e-a5d5-4b31-83ff-f48f6b576376}" ma:internalName="TaxCatchAll" ma:readOnly="false" ma:showField="CatchAllData" ma:web="d22f00f7-fd11-4e19-8a0f-b82870df1f13">
      <xsd:complexType>
        <xsd:complexContent>
          <xsd:extension base="dms:MultiChoiceLookup">
            <xsd:sequence>
              <xsd:element name="Value" type="dms:Lookup" maxOccurs="unbounded" minOccurs="0" nillable="true"/>
            </xsd:sequence>
          </xsd:extension>
        </xsd:complexContent>
      </xsd:complexType>
    </xsd:element>
    <xsd:element name="TaxCatchAllLabel" ma:index="50" nillable="true" ma:displayName="Taxonomy Catch All Column1" ma:description="" ma:hidden="true" ma:list="{397b805e-a5d5-4b31-83ff-f48f6b576376}" ma:internalName="TaxCatchAllLabel" ma:readOnly="false" ma:showField="CatchAllDataLabel" ma:web="d22f00f7-fd11-4e19-8a0f-b82870df1f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e750104-2b6e-474e-b1dc-35fa815954a3" elementFormDefault="qualified">
    <xsd:import namespace="http://schemas.microsoft.com/office/2006/documentManagement/types"/>
    <xsd:import namespace="http://schemas.microsoft.com/office/infopath/2007/PartnerControls"/>
    <xsd:element name="DLCPolicyLabelValue" ma:index="37" nillable="true" ma:displayName="Label" ma:description="Stores the current value of the label." ma:hidden="true" ma:internalName="DLCPolicyLabelValue" ma:readOnly="false">
      <xsd:simpleType>
        <xsd:restriction base="dms:Note"/>
      </xsd:simpleType>
    </xsd:element>
    <xsd:element name="DLCPolicyLabelClientValue" ma:index="38"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9" nillable="true" ma:displayName="Label Locked" ma:description="Indicates whether the label should be updated when item properties are modified." ma:hidden="true" ma:internalName="DLCPolicyLabelLock" ma:readOnly="false">
      <xsd:simpleType>
        <xsd:restriction base="dms:Text"/>
      </xsd:simpleType>
    </xsd:element>
    <xsd:element name="MediaServiceMetadata" ma:index="41" nillable="true" ma:displayName="MediaServiceMetadata" ma:description="" ma:hidden="true" ma:internalName="MediaServiceMetadata" ma:readOnly="true">
      <xsd:simpleType>
        <xsd:restriction base="dms:Note"/>
      </xsd:simpleType>
    </xsd:element>
    <xsd:element name="MediaServiceFastMetadata" ma:index="42" nillable="true" ma:displayName="MediaServiceFastMetadata" ma:description="" ma:hidden="true" ma:internalName="MediaServiceFastMetadata" ma:readOnly="true">
      <xsd:simpleType>
        <xsd:restriction base="dms:Note"/>
      </xsd:simpleType>
    </xsd:element>
    <xsd:element name="MediaServiceAutoTags" ma:index="43" nillable="true" ma:displayName="MediaServiceAutoTags" ma:description="" ma:hidden="true" ma:internalName="MediaServiceAutoTags" ma:readOnly="true">
      <xsd:simpleType>
        <xsd:restriction base="dms:Text"/>
      </xsd:simpleType>
    </xsd:element>
    <xsd:element name="Sort_x0020_order" ma:index="44" nillable="true" ma:displayName="Sort order" ma:decimals="0" ma:default="0" ma:hidden="true" ma:internalName="Sort_x0020_order" ma:readOnly="false">
      <xsd:simpleType>
        <xsd:restriction base="dms:Number"/>
      </xsd:simpleType>
    </xsd:element>
    <xsd:element name="MediaServiceAutoKeyPoints" ma:index="46" nillable="true" ma:displayName="MediaServiceAutoKeyPoints" ma:hidden="true" ma:internalName="MediaServiceAutoKeyPoints" ma:readOnly="true">
      <xsd:simpleType>
        <xsd:restriction base="dms:Note"/>
      </xsd:simpleType>
    </xsd:element>
    <xsd:element name="MediaServiceKeyPoints" ma:index="47" nillable="true" ma:displayName="KeyPoints" ma:hidden="true" ma:internalName="MediaServiceKeyPoints" ma:readOnly="true">
      <xsd:simpleType>
        <xsd:restriction base="dms:Note"/>
      </xsd:simpleType>
    </xsd:element>
    <xsd:element name="MediaServiceDateTaken" ma:index="48" nillable="true" ma:displayName="MediaServiceDateTaken" ma:hidden="true" ma:internalName="MediaServiceDateTaken" ma:readOnly="true">
      <xsd:simpleType>
        <xsd:restriction base="dms:Text"/>
      </xsd:simpleType>
    </xsd:element>
    <xsd:element name="MediaLengthInSeconds" ma:index="51" nillable="true" ma:displayName="Length (seconds)" ma:internalName="MediaLengthInSeconds" ma:readOnly="true">
      <xsd:simpleType>
        <xsd:restriction base="dms:Unknown"/>
      </xsd:simpleType>
    </xsd:element>
    <xsd:element name="MediaServiceOCR" ma:index="52" nillable="true" ma:displayName="Extracted Text" ma:internalName="MediaServiceOCR" ma:readOnly="true">
      <xsd:simpleType>
        <xsd:restriction base="dms:Note">
          <xsd:maxLength value="255"/>
        </xsd:restriction>
      </xsd:simpleType>
    </xsd:element>
    <xsd:element name="MediaServiceGenerationTime" ma:index="53" nillable="true" ma:displayName="MediaServiceGenerationTime" ma:hidden="true" ma:internalName="MediaServiceGenerationTime" ma:readOnly="true">
      <xsd:simpleType>
        <xsd:restriction base="dms:Text"/>
      </xsd:simpleType>
    </xsd:element>
    <xsd:element name="MediaServiceEventHashCode" ma:index="54" nillable="true" ma:displayName="MediaServiceEventHashCode" ma:hidden="true" ma:internalName="MediaServiceEventHashCode" ma:readOnly="true">
      <xsd:simpleType>
        <xsd:restriction base="dms:Text"/>
      </xsd:simpleType>
    </xsd:element>
    <xsd:element name="MediaServiceObjectDetectorVersions" ma:index="55" nillable="true" ma:displayName="MediaServiceObjectDetectorVersions" ma:hidden="true" ma:indexed="true" ma:internalName="MediaServiceObjectDetectorVersions" ma:readOnly="true">
      <xsd:simpleType>
        <xsd:restriction base="dms:Text"/>
      </xsd:simpleType>
    </xsd:element>
    <xsd:element name="lcf76f155ced4ddcb4097134ff3c332f" ma:index="57" nillable="true" ma:taxonomy="true" ma:internalName="lcf76f155ced4ddcb4097134ff3c332f" ma:taxonomyFieldName="MediaServiceImageTags" ma:displayName="Image Tags" ma:readOnly="false" ma:fieldId="{5cf76f15-5ced-4ddc-b409-7134ff3c332f}" ma:taxonomyMulti="true" ma:sspId="4a3cf861-1a37-4655-b50d-9ea7e102b6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4197B7-8957-4511-BE25-B925B421FFD9}">
  <ds:schemaRefs>
    <ds:schemaRef ds:uri="http://schemas.microsoft.com/office/2006/metadata/customXsn"/>
  </ds:schemaRefs>
</ds:datastoreItem>
</file>

<file path=customXml/itemProps2.xml><?xml version="1.0" encoding="utf-8"?>
<ds:datastoreItem xmlns:ds="http://schemas.openxmlformats.org/officeDocument/2006/customXml" ds:itemID="{160BF9C1-9E0D-4D34-AD24-138F122742A2}">
  <ds:schemaRefs>
    <ds:schemaRef ds:uri="http://schemas.microsoft.com/sharepoint/events"/>
  </ds:schemaRefs>
</ds:datastoreItem>
</file>

<file path=customXml/itemProps3.xml><?xml version="1.0" encoding="utf-8"?>
<ds:datastoreItem xmlns:ds="http://schemas.openxmlformats.org/officeDocument/2006/customXml" ds:itemID="{433012C0-F164-44AF-9E98-9D1B607CC3C7}">
  <ds:schemaRefs>
    <ds:schemaRef ds:uri="office.server.policy"/>
  </ds:schemaRefs>
</ds:datastoreItem>
</file>

<file path=customXml/itemProps4.xml><?xml version="1.0" encoding="utf-8"?>
<ds:datastoreItem xmlns:ds="http://schemas.openxmlformats.org/officeDocument/2006/customXml" ds:itemID="{6B0CEF1E-48BC-4E10-9A5A-614EB3882E7F}">
  <ds:schemaRefs>
    <ds:schemaRef ds:uri="http://schemas.microsoft.com/office/2006/documentManagement/types"/>
    <ds:schemaRef ds:uri="http://schemas.microsoft.com/sharepoint/v3"/>
    <ds:schemaRef ds:uri="fe750104-2b6e-474e-b1dc-35fa815954a3"/>
    <ds:schemaRef ds:uri="http://www.w3.org/XML/1998/namespace"/>
    <ds:schemaRef ds:uri="http://purl.org/dc/elements/1.1/"/>
    <ds:schemaRef ds:uri="http://schemas.openxmlformats.org/package/2006/metadata/core-properties"/>
    <ds:schemaRef ds:uri="http://schemas.microsoft.com/office/infopath/2007/PartnerControls"/>
    <ds:schemaRef ds:uri="d22f00f7-fd11-4e19-8a0f-b82870df1f13"/>
    <ds:schemaRef ds:uri="http://schemas.microsoft.com/sharepoint/v4"/>
    <ds:schemaRef ds:uri="be88956a-69a6-4615-9b4d-9038f46d1fec"/>
    <ds:schemaRef ds:uri="http://schemas.microsoft.com/office/2006/metadata/properties"/>
    <ds:schemaRef ds:uri="http://purl.org/dc/dcmitype/"/>
    <ds:schemaRef ds:uri="http://purl.org/dc/terms/"/>
  </ds:schemaRefs>
</ds:datastoreItem>
</file>

<file path=customXml/itemProps5.xml><?xml version="1.0" encoding="utf-8"?>
<ds:datastoreItem xmlns:ds="http://schemas.openxmlformats.org/officeDocument/2006/customXml" ds:itemID="{767EC94B-826A-4D6C-B0DA-54BD269CA0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22f00f7-fd11-4e19-8a0f-b82870df1f13"/>
    <ds:schemaRef ds:uri="be88956a-69a6-4615-9b4d-9038f46d1fec"/>
    <ds:schemaRef ds:uri="fe750104-2b6e-474e-b1dc-35fa815954a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57A7B7ED-195B-4596-B7F8-FB5134041A52}">
  <ds:schemaRefs>
    <ds:schemaRef ds:uri="http://schemas.microsoft.com/sharepoint/v3/contenttype/forms"/>
  </ds:schemaRefs>
</ds:datastoreItem>
</file>

<file path=docMetadata/LabelInfo.xml><?xml version="1.0" encoding="utf-8"?>
<clbl:labelList xmlns:clbl="http://schemas.microsoft.com/office/2020/mipLabelMetadata">
  <clbl:label id="{88dbdd5d-b3df-4d9f-93f7-6fe5477fb8dc}" enabled="1" method="Standard" siteId="{2a1c169e-715a-412b-b526-05da3f8412fa}" contentBits="0" removed="0"/>
</clbl:labelList>
</file>

<file path=docProps/app.xml><?xml version="1.0" encoding="utf-8"?>
<Properties xmlns="http://schemas.openxmlformats.org/officeDocument/2006/extended-properties" xmlns:vt="http://schemas.openxmlformats.org/officeDocument/2006/docPropsVTypes">
  <Template>hqgroup_wide</Template>
  <TotalTime>0</TotalTime>
  <Words>18512</Words>
  <Application>Microsoft Office PowerPoint</Application>
  <PresentationFormat>On-screen Show (16:9)</PresentationFormat>
  <Paragraphs>4076</Paragraphs>
  <Slides>54</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 (Brödtext)</vt:lpstr>
      <vt:lpstr>Arial,Sans-Serif</vt:lpstr>
      <vt:lpstr>Arial</vt:lpstr>
      <vt:lpstr>Arial Black</vt:lpstr>
      <vt:lpstr>Calibri</vt:lpstr>
      <vt:lpstr>Wingdings</vt:lpstr>
      <vt:lpstr>2_Husqvarna_2012</vt:lpstr>
      <vt:lpstr>JA | Handout-Master-File-2021</vt:lpstr>
      <vt:lpstr>PowerPoint Presentation</vt:lpstr>
      <vt:lpstr>Descriptions</vt:lpstr>
      <vt:lpstr>Documents </vt:lpstr>
      <vt:lpstr>Thinking Steps</vt:lpstr>
      <vt:lpstr>Possible Bias to fight!  </vt:lpstr>
      <vt:lpstr>Comparison Streams</vt:lpstr>
      <vt:lpstr>Executive Stream</vt:lpstr>
      <vt:lpstr>Management Stream</vt:lpstr>
      <vt:lpstr>PowerPoint Presentation</vt:lpstr>
      <vt:lpstr>PowerPoint Presentation</vt:lpstr>
      <vt:lpstr>PowerPoint Presentation</vt:lpstr>
      <vt:lpstr>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Descriptions</vt:lpstr>
      <vt:lpstr>Sales and Customer Care</vt:lpstr>
      <vt:lpstr>Brand &amp; Marketing</vt:lpstr>
      <vt:lpstr>Design</vt:lpstr>
      <vt:lpstr>Product Management</vt:lpstr>
      <vt:lpstr>R&amp;D</vt:lpstr>
      <vt:lpstr>Quality</vt:lpstr>
      <vt:lpstr>Manufacturing</vt:lpstr>
      <vt:lpstr>Supply Chain &amp; Warehouse</vt:lpstr>
      <vt:lpstr>Sourcing</vt:lpstr>
      <vt:lpstr>Project Management</vt:lpstr>
      <vt:lpstr>IT</vt:lpstr>
      <vt:lpstr>Finance</vt:lpstr>
      <vt:lpstr>Legal Affairs</vt:lpstr>
      <vt:lpstr>Human Resources</vt:lpstr>
      <vt:lpstr>General Management</vt:lpstr>
      <vt:lpstr>Descriptions</vt:lpstr>
      <vt:lpstr>PowerPoint Presentation</vt:lpstr>
      <vt:lpstr>JA Profile = (Job Family) x (Stream&amp;Level)</vt:lpstr>
      <vt:lpstr>JA Profile = (Job Family) x (Stream&amp;Level)</vt:lpstr>
      <vt:lpstr>HD Career Path Integrations</vt:lpstr>
      <vt:lpstr>JA Profile vs Job Description – JA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 JA Handout-Master File-2021</dc:title>
  <dc:creator>Maria Laura Picciolo</dc:creator>
  <cp:keywords/>
  <cp:lastModifiedBy>Ian Wallér</cp:lastModifiedBy>
  <cp:revision>25</cp:revision>
  <cp:lastPrinted>2020-02-13T07:50:38Z</cp:lastPrinted>
  <dcterms:created xsi:type="dcterms:W3CDTF">2020-01-14T07:19:41Z</dcterms:created>
  <dcterms:modified xsi:type="dcterms:W3CDTF">2024-08-20T09:10:34Z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0x0101006BA6A2C2B4F9A547A679923622BE829001009768CF6BCF92BB41B575B8061BA4B891</vt:lpwstr>
  </property>
  <property fmtid="{D5CDD505-2E9C-101B-9397-08002B2CF9AE}" pid="3" name="Template">
    <vt:lpwstr>HQGroup</vt:lpwstr>
  </property>
  <property fmtid="{D5CDD505-2E9C-101B-9397-08002B2CF9AE}" pid="4" name="AdditionalMarking">
    <vt:lpwstr/>
  </property>
  <property fmtid="{D5CDD505-2E9C-101B-9397-08002B2CF9AE}" pid="5" name="AccessRights">
    <vt:lpwstr/>
  </property>
  <property fmtid="{D5CDD505-2E9C-101B-9397-08002B2CF9AE}" pid="6" name="_dlc_policyId">
    <vt:lpwstr>0x0101006BA6A2C2B4F9A547A679923622BE829001009768CF6BCF92BB41B575B8061BA4B891|1912705971</vt:lpwstr>
  </property>
  <property fmtid="{D5CDD505-2E9C-101B-9397-08002B2CF9AE}" pid="7" name="ItemRetentionFormula">
    <vt:lpwstr>&lt;formula id="Microsoft.Office.RecordsManagement.PolicyFeatures.Expiration.Formula.BuiltIn"&gt;&lt;number&gt;24&lt;/number&gt;&lt;property&gt;Modified&lt;/property&gt;&lt;propertyId&gt;28cf69c5-fa48-462a-b5cd-27b6f9d2bd5f&lt;/propertyId&gt;&lt;period&gt;months&lt;/period&gt;&lt;/formula&gt;</vt:lpwstr>
  </property>
  <property fmtid="{D5CDD505-2E9C-101B-9397-08002B2CF9AE}" pid="8" name="_dlc_DocIdItemGuid">
    <vt:lpwstr>f5742cae-7911-411b-8c7a-bcbaf43d5812</vt:lpwstr>
  </property>
  <property fmtid="{D5CDD505-2E9C-101B-9397-08002B2CF9AE}" pid="9" name="BPV_Process">
    <vt:lpwstr>4186;#Job Architecture|4b077e53-8f0a-42a1-b13f-ea7e65ce5a8a</vt:lpwstr>
  </property>
  <property fmtid="{D5CDD505-2E9C-101B-9397-08002B2CF9AE}" pid="10" name="BPV_DocumentClassification">
    <vt:lpwstr>74;#Internal|01e02298-6336-4d9d-9823-e069e317df91</vt:lpwstr>
  </property>
  <property fmtid="{D5CDD505-2E9C-101B-9397-08002B2CF9AE}" pid="11" name="BPV_Language">
    <vt:lpwstr/>
  </property>
  <property fmtid="{D5CDD505-2E9C-101B-9397-08002B2CF9AE}" pid="12" name="BPV_TargetGroup">
    <vt:lpwstr>21;#Husqvarna Group|71cd54ef-866a-41ae-ba6f-837b5d7c882e</vt:lpwstr>
  </property>
  <property fmtid="{D5CDD505-2E9C-101B-9397-08002B2CF9AE}" pid="13" name="BPV_Location">
    <vt:lpwstr>22;#Global|454b10a3-cc1f-4ce6-aacd-60f2df25873d</vt:lpwstr>
  </property>
  <property fmtid="{D5CDD505-2E9C-101B-9397-08002B2CF9AE}" pid="14" name="BPV_Certification">
    <vt:lpwstr/>
  </property>
  <property fmtid="{D5CDD505-2E9C-101B-9397-08002B2CF9AE}" pid="15" name="BPV_RelatedProcesses">
    <vt:lpwstr/>
  </property>
  <property fmtid="{D5CDD505-2E9C-101B-9397-08002B2CF9AE}" pid="16" name="BPV_DocumentType">
    <vt:lpwstr>87;#Training Material|4c168d98-e716-4924-b246-86622f0e9172</vt:lpwstr>
  </property>
  <property fmtid="{D5CDD505-2E9C-101B-9397-08002B2CF9AE}" pid="17" name="Approver">
    <vt:lpwstr/>
  </property>
  <property fmtid="{D5CDD505-2E9C-101B-9397-08002B2CF9AE}" pid="18" name="ApprovalStatus">
    <vt:lpwstr/>
  </property>
  <property fmtid="{D5CDD505-2E9C-101B-9397-08002B2CF9AE}" pid="19" name="CCUsers">
    <vt:lpwstr/>
  </property>
  <property fmtid="{D5CDD505-2E9C-101B-9397-08002B2CF9AE}" pid="20" name="Requester">
    <vt:lpwstr/>
  </property>
  <property fmtid="{D5CDD505-2E9C-101B-9397-08002B2CF9AE}" pid="21" name="_dlc_ExpireDate">
    <vt:filetime>2023-07-19T09:25:25Z</vt:filetime>
  </property>
  <property fmtid="{D5CDD505-2E9C-101B-9397-08002B2CF9AE}" pid="22" name="MediaServiceImageTags">
    <vt:lpwstr/>
  </property>
</Properties>
</file>