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0" r:id="rId5"/>
    <p:sldId id="259" r:id="rId6"/>
    <p:sldId id="262" r:id="rId7"/>
    <p:sldId id="263"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8"/>
    <p:restoredTop sz="94674"/>
  </p:normalViewPr>
  <p:slideViewPr>
    <p:cSldViewPr snapToGrid="0" snapToObjects="1">
      <p:cViewPr varScale="1">
        <p:scale>
          <a:sx n="121" d="100"/>
          <a:sy n="121"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7C184-07F9-734F-9B8B-6D225E15C4AE}" type="datetimeFigureOut">
              <a:rPr kumimoji="1" lang="ja-JP" altLang="en-US" smtClean="0"/>
              <a:t>2019/2/1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50EE9-5CCB-8349-BCDD-3C9AB79D297B}" type="slidenum">
              <a:rPr kumimoji="1" lang="ja-JP" altLang="en-US" smtClean="0"/>
              <a:t>‹#›</a:t>
            </a:fld>
            <a:endParaRPr kumimoji="1" lang="ja-JP" altLang="en-US"/>
          </a:p>
        </p:txBody>
      </p:sp>
    </p:spTree>
    <p:extLst>
      <p:ext uri="{BB962C8B-B14F-4D97-AF65-F5344CB8AC3E}">
        <p14:creationId xmlns:p14="http://schemas.microsoft.com/office/powerpoint/2010/main" val="29491124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このスライド終了後にデモを行う</a:t>
            </a:r>
          </a:p>
        </p:txBody>
      </p:sp>
      <p:sp>
        <p:nvSpPr>
          <p:cNvPr id="4" name="スライド番号プレースホルダー 3"/>
          <p:cNvSpPr>
            <a:spLocks noGrp="1"/>
          </p:cNvSpPr>
          <p:nvPr>
            <p:ph type="sldNum" sz="quarter" idx="5"/>
          </p:nvPr>
        </p:nvSpPr>
        <p:spPr/>
        <p:txBody>
          <a:bodyPr/>
          <a:lstStyle/>
          <a:p>
            <a:fld id="{55850EE9-5CCB-8349-BCDD-3C9AB79D297B}" type="slidenum">
              <a:rPr kumimoji="1" lang="ja-JP" altLang="en-US" smtClean="0"/>
              <a:t>4</a:t>
            </a:fld>
            <a:endParaRPr kumimoji="1" lang="ja-JP" altLang="en-US"/>
          </a:p>
        </p:txBody>
      </p:sp>
    </p:spTree>
    <p:extLst>
      <p:ext uri="{BB962C8B-B14F-4D97-AF65-F5344CB8AC3E}">
        <p14:creationId xmlns:p14="http://schemas.microsoft.com/office/powerpoint/2010/main" val="208792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ucidchart.com/invitations/accept/c7acc212-313e-4e66-9dc6-3c4a0813450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AE28F-8C45-2A48-8E93-0BC7063E604B}"/>
              </a:ext>
            </a:extLst>
          </p:cNvPr>
          <p:cNvSpPr>
            <a:spLocks noGrp="1"/>
          </p:cNvSpPr>
          <p:nvPr>
            <p:ph type="ctrTitle"/>
          </p:nvPr>
        </p:nvSpPr>
        <p:spPr>
          <a:xfrm>
            <a:off x="863600" y="2404534"/>
            <a:ext cx="8410403" cy="1646302"/>
          </a:xfrm>
        </p:spPr>
        <p:txBody>
          <a:bodyPr/>
          <a:lstStyle/>
          <a:p>
            <a:r>
              <a:rPr kumimoji="1" lang="en-US" altLang="ja-JP" dirty="0">
                <a:solidFill>
                  <a:schemeClr val="accent1">
                    <a:lumMod val="50000"/>
                  </a:schemeClr>
                </a:solidFill>
              </a:rPr>
              <a:t>S</a:t>
            </a:r>
            <a:r>
              <a:rPr kumimoji="1" lang="en-US" altLang="ja-JP" dirty="0"/>
              <a:t>chool </a:t>
            </a:r>
            <a:r>
              <a:rPr kumimoji="1" lang="en-US" altLang="ja-JP" dirty="0">
                <a:solidFill>
                  <a:schemeClr val="accent1">
                    <a:lumMod val="50000"/>
                  </a:schemeClr>
                </a:solidFill>
              </a:rPr>
              <a:t>A</a:t>
            </a:r>
            <a:r>
              <a:rPr kumimoji="1" lang="en-US" altLang="ja-JP" dirty="0"/>
              <a:t>ffair </a:t>
            </a:r>
            <a:r>
              <a:rPr kumimoji="1" lang="en-US" altLang="ja-JP" dirty="0">
                <a:solidFill>
                  <a:schemeClr val="accent1">
                    <a:lumMod val="50000"/>
                  </a:schemeClr>
                </a:solidFill>
              </a:rPr>
              <a:t>C</a:t>
            </a:r>
            <a:r>
              <a:rPr kumimoji="1" lang="en-US" altLang="ja-JP" dirty="0"/>
              <a:t>loud </a:t>
            </a:r>
            <a:r>
              <a:rPr kumimoji="1" lang="en-US" altLang="ja-JP" dirty="0">
                <a:solidFill>
                  <a:schemeClr val="accent1">
                    <a:lumMod val="50000"/>
                  </a:schemeClr>
                </a:solidFill>
              </a:rPr>
              <a:t>S</a:t>
            </a:r>
            <a:r>
              <a:rPr kumimoji="1" lang="en-US" altLang="ja-JP" dirty="0"/>
              <a:t>ystem</a:t>
            </a:r>
            <a:br>
              <a:rPr kumimoji="1" lang="en-US" altLang="ja-JP" dirty="0"/>
            </a:br>
            <a:r>
              <a:rPr kumimoji="1" lang="en-US" altLang="ja-JP" dirty="0">
                <a:solidFill>
                  <a:schemeClr val="accent1">
                    <a:lumMod val="50000"/>
                  </a:schemeClr>
                </a:solidFill>
              </a:rPr>
              <a:t>(SACS)</a:t>
            </a:r>
            <a:endParaRPr kumimoji="1" lang="ja-JP" altLang="en-US">
              <a:solidFill>
                <a:schemeClr val="accent1">
                  <a:lumMod val="50000"/>
                </a:schemeClr>
              </a:solidFill>
            </a:endParaRPr>
          </a:p>
        </p:txBody>
      </p:sp>
      <p:sp>
        <p:nvSpPr>
          <p:cNvPr id="3" name="字幕 2">
            <a:extLst>
              <a:ext uri="{FF2B5EF4-FFF2-40B4-BE49-F238E27FC236}">
                <a16:creationId xmlns:a16="http://schemas.microsoft.com/office/drawing/2014/main" id="{AF181777-0341-5042-8903-A9D441979496}"/>
              </a:ext>
            </a:extLst>
          </p:cNvPr>
          <p:cNvSpPr>
            <a:spLocks noGrp="1"/>
          </p:cNvSpPr>
          <p:nvPr>
            <p:ph type="subTitle" idx="1"/>
          </p:nvPr>
        </p:nvSpPr>
        <p:spPr/>
        <p:txBody>
          <a:bodyPr/>
          <a:lstStyle/>
          <a:p>
            <a:r>
              <a:rPr kumimoji="1" lang="ja-JP" altLang="en-US" sz="2000">
                <a:solidFill>
                  <a:schemeClr val="tx1"/>
                </a:solidFill>
              </a:rPr>
              <a:t>ほいハワイ（星野シンジ</a:t>
            </a:r>
            <a:r>
              <a:rPr kumimoji="1" lang="en-US" altLang="ja-JP" sz="2000" dirty="0">
                <a:solidFill>
                  <a:schemeClr val="tx1"/>
                </a:solidFill>
              </a:rPr>
              <a:t>,</a:t>
            </a:r>
            <a:r>
              <a:rPr kumimoji="1" lang="ja-JP" altLang="en-US" sz="2000">
                <a:solidFill>
                  <a:schemeClr val="tx1"/>
                </a:solidFill>
              </a:rPr>
              <a:t>羽石雅彦</a:t>
            </a:r>
            <a:r>
              <a:rPr kumimoji="1" lang="en-US" altLang="ja-JP" sz="2000" dirty="0">
                <a:solidFill>
                  <a:schemeClr val="tx1"/>
                </a:solidFill>
              </a:rPr>
              <a:t>,</a:t>
            </a:r>
            <a:r>
              <a:rPr lang="ja-JP" altLang="en-US" sz="2000">
                <a:solidFill>
                  <a:schemeClr val="tx1"/>
                </a:solidFill>
              </a:rPr>
              <a:t>渡部晨</a:t>
            </a:r>
            <a:r>
              <a:rPr lang="en-US" altLang="ja-JP" sz="2000" dirty="0">
                <a:solidFill>
                  <a:schemeClr val="tx1"/>
                </a:solidFill>
              </a:rPr>
              <a:t>,</a:t>
            </a:r>
            <a:r>
              <a:rPr lang="ja-JP" altLang="en-US" sz="2000">
                <a:solidFill>
                  <a:schemeClr val="tx1"/>
                </a:solidFill>
              </a:rPr>
              <a:t>伊藤謙吾</a:t>
            </a:r>
            <a:r>
              <a:rPr lang="en-US" altLang="ja-JP" sz="2000" dirty="0">
                <a:solidFill>
                  <a:schemeClr val="tx1"/>
                </a:solidFill>
              </a:rPr>
              <a:t>,</a:t>
            </a:r>
            <a:r>
              <a:rPr lang="ja-JP" altLang="en-US" sz="2000">
                <a:solidFill>
                  <a:schemeClr val="tx1"/>
                </a:solidFill>
              </a:rPr>
              <a:t>池田達樹</a:t>
            </a:r>
            <a:r>
              <a:rPr lang="en-US" altLang="ja-JP" sz="2000" dirty="0">
                <a:solidFill>
                  <a:schemeClr val="tx1"/>
                </a:solidFill>
              </a:rPr>
              <a:t>)</a:t>
            </a:r>
            <a:endParaRPr lang="ja-JP" altLang="en-US" sz="2000">
              <a:solidFill>
                <a:schemeClr val="tx1"/>
              </a:solidFill>
            </a:endParaRPr>
          </a:p>
          <a:p>
            <a:endParaRPr lang="ja-JP" altLang="en-US"/>
          </a:p>
          <a:p>
            <a:endParaRPr kumimoji="1" lang="ja-JP" altLang="en-US"/>
          </a:p>
        </p:txBody>
      </p:sp>
    </p:spTree>
    <p:extLst>
      <p:ext uri="{BB962C8B-B14F-4D97-AF65-F5344CB8AC3E}">
        <p14:creationId xmlns:p14="http://schemas.microsoft.com/office/powerpoint/2010/main" val="49573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D38A7-1EEF-B14B-903C-5F49CBBADD88}"/>
              </a:ext>
            </a:extLst>
          </p:cNvPr>
          <p:cNvSpPr>
            <a:spLocks noGrp="1"/>
          </p:cNvSpPr>
          <p:nvPr>
            <p:ph type="title"/>
          </p:nvPr>
        </p:nvSpPr>
        <p:spPr/>
        <p:txBody>
          <a:bodyPr/>
          <a:lstStyle/>
          <a:p>
            <a:r>
              <a:rPr kumimoji="1" lang="en-US" altLang="ja-JP" dirty="0"/>
              <a:t>SACS</a:t>
            </a:r>
            <a:r>
              <a:rPr kumimoji="1" lang="ja-JP" altLang="en-US"/>
              <a:t>とは</a:t>
            </a:r>
          </a:p>
        </p:txBody>
      </p:sp>
      <p:sp>
        <p:nvSpPr>
          <p:cNvPr id="3" name="コンテンツ プレースホルダー 2">
            <a:extLst>
              <a:ext uri="{FF2B5EF4-FFF2-40B4-BE49-F238E27FC236}">
                <a16:creationId xmlns:a16="http://schemas.microsoft.com/office/drawing/2014/main" id="{F800CBA8-9DA4-8141-A526-F1C4B80B2BCB}"/>
              </a:ext>
            </a:extLst>
          </p:cNvPr>
          <p:cNvSpPr>
            <a:spLocks noGrp="1"/>
          </p:cNvSpPr>
          <p:nvPr>
            <p:ph idx="1"/>
          </p:nvPr>
        </p:nvSpPr>
        <p:spPr/>
        <p:txBody>
          <a:bodyPr>
            <a:normAutofit/>
          </a:bodyPr>
          <a:lstStyle/>
          <a:p>
            <a:r>
              <a:rPr kumimoji="1" lang="en-US" altLang="ja-JP" sz="2000" dirty="0"/>
              <a:t>(</a:t>
            </a:r>
            <a:r>
              <a:rPr kumimoji="1" lang="ja-JP" altLang="en-US" sz="2000"/>
              <a:t>主に</a:t>
            </a:r>
            <a:r>
              <a:rPr kumimoji="1" lang="en-US" altLang="ja-JP" sz="2000" dirty="0"/>
              <a:t>)</a:t>
            </a:r>
            <a:r>
              <a:rPr kumimoji="1" lang="ja-JP" altLang="en-US" sz="2000"/>
              <a:t>中学、高校向けの教務</a:t>
            </a:r>
            <a:r>
              <a:rPr kumimoji="1" lang="en-US" altLang="ja-JP" sz="2000" dirty="0"/>
              <a:t>Web</a:t>
            </a:r>
            <a:r>
              <a:rPr kumimoji="1" lang="ja-JP" altLang="en-US" sz="2000"/>
              <a:t>システム</a:t>
            </a:r>
            <a:endParaRPr kumimoji="1" lang="en-US" altLang="ja-JP" sz="2000" dirty="0"/>
          </a:p>
          <a:p>
            <a:r>
              <a:rPr kumimoji="1" lang="ja-JP" altLang="en-US" sz="2000"/>
              <a:t>生徒側は自分の成績を見ることができる</a:t>
            </a:r>
            <a:endParaRPr kumimoji="1" lang="en-US" altLang="ja-JP" sz="2000" dirty="0"/>
          </a:p>
          <a:p>
            <a:r>
              <a:rPr lang="ja-JP" altLang="en-US" sz="2000"/>
              <a:t>教師側は自分が受け持つクラスや授業の管理ができる</a:t>
            </a:r>
            <a:endParaRPr lang="en-US" altLang="ja-JP" sz="2000" dirty="0"/>
          </a:p>
          <a:p>
            <a:r>
              <a:rPr kumimoji="1" lang="ja-JP" altLang="en-US" sz="2000"/>
              <a:t>管理者はアカウント、科目、試験等の管理ができる</a:t>
            </a:r>
          </a:p>
        </p:txBody>
      </p:sp>
    </p:spTree>
    <p:extLst>
      <p:ext uri="{BB962C8B-B14F-4D97-AF65-F5344CB8AC3E}">
        <p14:creationId xmlns:p14="http://schemas.microsoft.com/office/powerpoint/2010/main" val="226400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EFAD-BBFC-5F42-B4AF-298FAB9062FB}"/>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E84B192E-0B62-334E-A19E-84A5A2A3C5BF}"/>
              </a:ext>
            </a:extLst>
          </p:cNvPr>
          <p:cNvSpPr>
            <a:spLocks noGrp="1"/>
          </p:cNvSpPr>
          <p:nvPr>
            <p:ph idx="1"/>
          </p:nvPr>
        </p:nvSpPr>
        <p:spPr/>
        <p:txBody>
          <a:bodyPr>
            <a:normAutofit/>
          </a:bodyPr>
          <a:lstStyle/>
          <a:p>
            <a:r>
              <a:rPr lang="ja-JP" altLang="en-US" sz="2000"/>
              <a:t>成績管理の利便性の向上</a:t>
            </a:r>
            <a:endParaRPr lang="en-US" altLang="ja-JP" sz="2000" dirty="0"/>
          </a:p>
          <a:p>
            <a:r>
              <a:rPr lang="ja-JP" altLang="en-US" sz="2000"/>
              <a:t>印刷代の削減</a:t>
            </a:r>
            <a:endParaRPr lang="en-US" altLang="ja-JP" sz="2000" dirty="0"/>
          </a:p>
          <a:p>
            <a:r>
              <a:rPr lang="ja-JP" altLang="en-US" sz="2000"/>
              <a:t>スタッフ（先生）の生産性向上</a:t>
            </a:r>
            <a:endParaRPr kumimoji="1" lang="ja-JP" altLang="en-US" sz="2000"/>
          </a:p>
        </p:txBody>
      </p:sp>
    </p:spTree>
    <p:extLst>
      <p:ext uri="{BB962C8B-B14F-4D97-AF65-F5344CB8AC3E}">
        <p14:creationId xmlns:p14="http://schemas.microsoft.com/office/powerpoint/2010/main" val="142509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516E1-F2FE-944D-8AC6-ADF2A186E4F6}"/>
              </a:ext>
            </a:extLst>
          </p:cNvPr>
          <p:cNvSpPr>
            <a:spLocks noGrp="1"/>
          </p:cNvSpPr>
          <p:nvPr>
            <p:ph type="title"/>
          </p:nvPr>
        </p:nvSpPr>
        <p:spPr/>
        <p:txBody>
          <a:bodyPr/>
          <a:lstStyle/>
          <a:p>
            <a:r>
              <a:rPr lang="ja-JP" altLang="en-US"/>
              <a:t>機能</a:t>
            </a:r>
            <a:endParaRPr kumimoji="1" lang="ja-JP" altLang="en-US"/>
          </a:p>
        </p:txBody>
      </p:sp>
      <p:sp>
        <p:nvSpPr>
          <p:cNvPr id="3" name="コンテンツ プレースホルダー 2">
            <a:extLst>
              <a:ext uri="{FF2B5EF4-FFF2-40B4-BE49-F238E27FC236}">
                <a16:creationId xmlns:a16="http://schemas.microsoft.com/office/drawing/2014/main" id="{74B03A08-069D-D24C-8C87-803D4224E493}"/>
              </a:ext>
            </a:extLst>
          </p:cNvPr>
          <p:cNvSpPr>
            <a:spLocks noGrp="1"/>
          </p:cNvSpPr>
          <p:nvPr>
            <p:ph idx="1"/>
          </p:nvPr>
        </p:nvSpPr>
        <p:spPr/>
        <p:txBody>
          <a:bodyPr>
            <a:normAutofit/>
          </a:bodyPr>
          <a:lstStyle/>
          <a:p>
            <a:r>
              <a:rPr kumimoji="1" lang="ja-JP" altLang="en-US" sz="2000"/>
              <a:t>生徒は過去の定期試験、模試の結果などを見ることができる</a:t>
            </a:r>
            <a:endParaRPr kumimoji="1" lang="en-US" altLang="ja-JP" sz="2000" dirty="0"/>
          </a:p>
          <a:p>
            <a:pPr marL="0" indent="0">
              <a:buNone/>
            </a:pPr>
            <a:r>
              <a:rPr kumimoji="1" lang="ja-JP" altLang="en-US" sz="2000"/>
              <a:t>　　→過去の成績推移を簡単に見ることができる</a:t>
            </a:r>
            <a:endParaRPr kumimoji="1" lang="en-US" altLang="ja-JP" sz="2000" dirty="0"/>
          </a:p>
          <a:p>
            <a:r>
              <a:rPr lang="ja-JP" altLang="en-US" sz="2000"/>
              <a:t>教師は成績入力などをすることができる</a:t>
            </a:r>
            <a:endParaRPr lang="en-US" altLang="ja-JP" sz="2000" dirty="0"/>
          </a:p>
          <a:p>
            <a:pPr marL="0" indent="0">
              <a:buNone/>
            </a:pPr>
            <a:r>
              <a:rPr kumimoji="1" lang="ja-JP" altLang="en-US" sz="2000"/>
              <a:t>　　→生徒の成績管理が容易になる</a:t>
            </a:r>
          </a:p>
        </p:txBody>
      </p:sp>
    </p:spTree>
    <p:extLst>
      <p:ext uri="{BB962C8B-B14F-4D97-AF65-F5344CB8AC3E}">
        <p14:creationId xmlns:p14="http://schemas.microsoft.com/office/powerpoint/2010/main" val="207319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5228C9-C7BD-864F-A7B6-33CC6C64446B}"/>
              </a:ext>
            </a:extLst>
          </p:cNvPr>
          <p:cNvSpPr>
            <a:spLocks noGrp="1"/>
          </p:cNvSpPr>
          <p:nvPr>
            <p:ph type="title"/>
          </p:nvPr>
        </p:nvSpPr>
        <p:spPr>
          <a:xfrm>
            <a:off x="677334" y="578069"/>
            <a:ext cx="8596668" cy="660400"/>
          </a:xfrm>
        </p:spPr>
        <p:txBody>
          <a:bodyPr/>
          <a:lstStyle/>
          <a:p>
            <a:r>
              <a:rPr kumimoji="1" lang="ja-JP" altLang="en-US"/>
              <a:t>使用言語、フレームワーク</a:t>
            </a:r>
          </a:p>
        </p:txBody>
      </p:sp>
      <p:sp>
        <p:nvSpPr>
          <p:cNvPr id="3" name="コンテンツ プレースホルダー 2">
            <a:extLst>
              <a:ext uri="{FF2B5EF4-FFF2-40B4-BE49-F238E27FC236}">
                <a16:creationId xmlns:a16="http://schemas.microsoft.com/office/drawing/2014/main" id="{9E49F013-0E26-B545-AC74-260F5A04752E}"/>
              </a:ext>
            </a:extLst>
          </p:cNvPr>
          <p:cNvSpPr>
            <a:spLocks noGrp="1"/>
          </p:cNvSpPr>
          <p:nvPr>
            <p:ph idx="1"/>
          </p:nvPr>
        </p:nvSpPr>
        <p:spPr>
          <a:xfrm>
            <a:off x="677334" y="1238469"/>
            <a:ext cx="8596668" cy="1378607"/>
          </a:xfrm>
        </p:spPr>
        <p:txBody>
          <a:bodyPr>
            <a:normAutofit/>
          </a:bodyPr>
          <a:lstStyle/>
          <a:p>
            <a:r>
              <a:rPr kumimoji="1" lang="en-US" altLang="ja-JP" sz="2000" dirty="0"/>
              <a:t>Play framework</a:t>
            </a:r>
          </a:p>
          <a:p>
            <a:r>
              <a:rPr lang="en-US" altLang="ja-JP" sz="2000" dirty="0"/>
              <a:t>Java(</a:t>
            </a:r>
            <a:r>
              <a:rPr lang="ja-JP" altLang="en-US" sz="2000"/>
              <a:t>サーバーのデータ管理</a:t>
            </a:r>
            <a:r>
              <a:rPr lang="en-US" altLang="ja-JP" sz="2000" dirty="0"/>
              <a:t>)</a:t>
            </a:r>
          </a:p>
          <a:p>
            <a:r>
              <a:rPr kumimoji="1" lang="en-US" altLang="ja-JP" sz="2000" dirty="0"/>
              <a:t>JavaScript(</a:t>
            </a:r>
            <a:r>
              <a:rPr kumimoji="1" lang="ja-JP" altLang="en-US" sz="2000"/>
              <a:t>クライアント側の動作処理</a:t>
            </a:r>
            <a:r>
              <a:rPr kumimoji="1" lang="en-US" altLang="ja-JP" sz="2000" dirty="0"/>
              <a:t>)</a:t>
            </a:r>
            <a:endParaRPr kumimoji="1" lang="ja-JP" altLang="en-US" sz="2000"/>
          </a:p>
        </p:txBody>
      </p:sp>
      <p:sp>
        <p:nvSpPr>
          <p:cNvPr id="4" name="タイトル 1">
            <a:extLst>
              <a:ext uri="{FF2B5EF4-FFF2-40B4-BE49-F238E27FC236}">
                <a16:creationId xmlns:a16="http://schemas.microsoft.com/office/drawing/2014/main" id="{C770D09B-4054-784B-9E39-7410A0CEBAF0}"/>
              </a:ext>
            </a:extLst>
          </p:cNvPr>
          <p:cNvSpPr txBox="1">
            <a:spLocks/>
          </p:cNvSpPr>
          <p:nvPr/>
        </p:nvSpPr>
        <p:spPr>
          <a:xfrm>
            <a:off x="677334" y="2947276"/>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a:t>役割分担</a:t>
            </a:r>
          </a:p>
        </p:txBody>
      </p:sp>
      <p:sp>
        <p:nvSpPr>
          <p:cNvPr id="5" name="コンテンツ プレースホルダー 2">
            <a:extLst>
              <a:ext uri="{FF2B5EF4-FFF2-40B4-BE49-F238E27FC236}">
                <a16:creationId xmlns:a16="http://schemas.microsoft.com/office/drawing/2014/main" id="{65F25495-27B9-5F47-9DE1-C6DB01AFAB45}"/>
              </a:ext>
            </a:extLst>
          </p:cNvPr>
          <p:cNvSpPr txBox="1">
            <a:spLocks/>
          </p:cNvSpPr>
          <p:nvPr/>
        </p:nvSpPr>
        <p:spPr>
          <a:xfrm>
            <a:off x="677334" y="3607676"/>
            <a:ext cx="8596668" cy="26459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000"/>
              <a:t>スクリプティング</a:t>
            </a:r>
            <a:r>
              <a:rPr lang="en-US" altLang="ja-JP" sz="2000" dirty="0"/>
              <a:t>(JavaScript)</a:t>
            </a:r>
            <a:r>
              <a:rPr lang="ja-JP" altLang="en-US" sz="2000"/>
              <a:t>：星野シンジ</a:t>
            </a:r>
            <a:endParaRPr lang="en-US" altLang="ja-JP" sz="2000" dirty="0"/>
          </a:p>
          <a:p>
            <a:r>
              <a:rPr lang="ja-JP" altLang="en-US" sz="2000"/>
              <a:t>ページデザイン</a:t>
            </a:r>
            <a:r>
              <a:rPr lang="en-US" altLang="ja-JP" sz="2000" dirty="0"/>
              <a:t>(HTML, CSS)</a:t>
            </a:r>
            <a:r>
              <a:rPr lang="ja-JP" altLang="en-US" sz="2000"/>
              <a:t>：渡部</a:t>
            </a:r>
            <a:r>
              <a:rPr lang="ja-JP" altLang="en-US"/>
              <a:t>晨</a:t>
            </a:r>
            <a:endParaRPr lang="en-US" altLang="ja-JP" dirty="0"/>
          </a:p>
          <a:p>
            <a:r>
              <a:rPr lang="ja-JP" altLang="en-US" sz="2000"/>
              <a:t>データーコントローラー</a:t>
            </a:r>
            <a:r>
              <a:rPr lang="en-US" altLang="ja-JP" sz="2000" dirty="0"/>
              <a:t>(</a:t>
            </a:r>
            <a:r>
              <a:rPr lang="ja-JP" altLang="en-US" sz="2000"/>
              <a:t>クライアントとの通信</a:t>
            </a:r>
            <a:r>
              <a:rPr lang="en-US" altLang="ja-JP" sz="2000" dirty="0"/>
              <a:t>)</a:t>
            </a:r>
            <a:r>
              <a:rPr lang="ja-JP" altLang="en-US" sz="2000"/>
              <a:t>：伊藤</a:t>
            </a:r>
            <a:r>
              <a:rPr lang="ja-JP" altLang="en-US"/>
              <a:t>謙吾</a:t>
            </a:r>
            <a:endParaRPr lang="en-US" altLang="ja-JP" dirty="0"/>
          </a:p>
          <a:p>
            <a:r>
              <a:rPr lang="ja-JP" altLang="en-US" sz="2000"/>
              <a:t>学校の成績のデータ構造：羽石雅彦</a:t>
            </a:r>
            <a:endParaRPr lang="en-US" altLang="ja-JP" sz="2000" dirty="0"/>
          </a:p>
          <a:p>
            <a:r>
              <a:rPr lang="ja-JP" altLang="en-US"/>
              <a:t>模試の成績のデータ構造：池田達樹</a:t>
            </a:r>
            <a:endParaRPr lang="en-US" altLang="ja-JP" sz="2000" dirty="0"/>
          </a:p>
          <a:p>
            <a:endParaRPr lang="ja-JP" altLang="en-US" sz="2000"/>
          </a:p>
        </p:txBody>
      </p:sp>
    </p:spTree>
    <p:extLst>
      <p:ext uri="{BB962C8B-B14F-4D97-AF65-F5344CB8AC3E}">
        <p14:creationId xmlns:p14="http://schemas.microsoft.com/office/powerpoint/2010/main" val="93153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F256B-A20C-414C-BCF7-75BFA2DED3CC}"/>
              </a:ext>
            </a:extLst>
          </p:cNvPr>
          <p:cNvSpPr>
            <a:spLocks noGrp="1"/>
          </p:cNvSpPr>
          <p:nvPr>
            <p:ph type="title"/>
          </p:nvPr>
        </p:nvSpPr>
        <p:spPr/>
        <p:txBody>
          <a:bodyPr/>
          <a:lstStyle/>
          <a:p>
            <a:r>
              <a:rPr kumimoji="1" lang="ja-JP" altLang="en-US"/>
              <a:t>振り返り</a:t>
            </a:r>
          </a:p>
        </p:txBody>
      </p:sp>
      <p:sp>
        <p:nvSpPr>
          <p:cNvPr id="3" name="コンテンツ プレースホルダー 2">
            <a:extLst>
              <a:ext uri="{FF2B5EF4-FFF2-40B4-BE49-F238E27FC236}">
                <a16:creationId xmlns:a16="http://schemas.microsoft.com/office/drawing/2014/main" id="{FB28FF4C-CB66-1142-AC90-FE67313CF1F3}"/>
              </a:ext>
            </a:extLst>
          </p:cNvPr>
          <p:cNvSpPr>
            <a:spLocks noGrp="1"/>
          </p:cNvSpPr>
          <p:nvPr>
            <p:ph idx="1"/>
          </p:nvPr>
        </p:nvSpPr>
        <p:spPr/>
        <p:txBody>
          <a:bodyPr>
            <a:normAutofit/>
          </a:bodyPr>
          <a:lstStyle/>
          <a:p>
            <a:r>
              <a:rPr kumimoji="1" lang="ja-JP" altLang="en-US" sz="2000"/>
              <a:t>失敗した点</a:t>
            </a:r>
            <a:endParaRPr kumimoji="1" lang="en-US" altLang="ja-JP" sz="2000" dirty="0"/>
          </a:p>
          <a:p>
            <a:endParaRPr lang="en-US" altLang="ja-JP" sz="2000" dirty="0"/>
          </a:p>
          <a:p>
            <a:r>
              <a:rPr kumimoji="1" lang="ja-JP" altLang="en-US" sz="2000"/>
              <a:t>役割分担の配分が偏ってしまった</a:t>
            </a:r>
            <a:endParaRPr kumimoji="1" lang="en-US" altLang="ja-JP" sz="2000" dirty="0"/>
          </a:p>
          <a:p>
            <a:pPr marL="0" indent="0">
              <a:buNone/>
            </a:pPr>
            <a:r>
              <a:rPr kumimoji="1" lang="ja-JP" altLang="en-US" sz="2000"/>
              <a:t>クライアント側の作業が想定より多く、クライアント側が発表直前まで作業していたのに対してサーバー側はデバッグをクライアント側の作業がひと段落するまで待たなくてはならなかった</a:t>
            </a:r>
            <a:endParaRPr kumimoji="1" lang="en-US" altLang="ja-JP" sz="2000" dirty="0"/>
          </a:p>
          <a:p>
            <a:pPr marL="0" indent="0">
              <a:buNone/>
            </a:pPr>
            <a:endParaRPr kumimoji="1" lang="en-US" altLang="ja-JP" sz="2000" dirty="0"/>
          </a:p>
          <a:p>
            <a:pPr marL="0" indent="0">
              <a:buNone/>
            </a:pPr>
            <a:r>
              <a:rPr lang="ja-JP" altLang="en-US" sz="2000"/>
              <a:t>人数配分をサーバー側３人：クライアント側２人ではなく</a:t>
            </a:r>
            <a:endParaRPr lang="en-US" altLang="ja-JP" sz="2000" dirty="0"/>
          </a:p>
          <a:p>
            <a:pPr marL="0" indent="0">
              <a:buNone/>
            </a:pPr>
            <a:r>
              <a:rPr kumimoji="1" lang="ja-JP" altLang="en-US" sz="2000"/>
              <a:t>サーバー側２人：クライアント側３人にすべきだった</a:t>
            </a:r>
            <a:endParaRPr kumimoji="1" lang="en-US" altLang="ja-JP" sz="2000" dirty="0"/>
          </a:p>
          <a:p>
            <a:pPr marL="0" indent="0">
              <a:buNone/>
            </a:pPr>
            <a:endParaRPr kumimoji="1" lang="ja-JP" altLang="en-US" sz="2000"/>
          </a:p>
        </p:txBody>
      </p:sp>
    </p:spTree>
    <p:extLst>
      <p:ext uri="{BB962C8B-B14F-4D97-AF65-F5344CB8AC3E}">
        <p14:creationId xmlns:p14="http://schemas.microsoft.com/office/powerpoint/2010/main" val="179062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F256B-A20C-414C-BCF7-75BFA2DED3CC}"/>
              </a:ext>
            </a:extLst>
          </p:cNvPr>
          <p:cNvSpPr>
            <a:spLocks noGrp="1"/>
          </p:cNvSpPr>
          <p:nvPr>
            <p:ph type="title"/>
          </p:nvPr>
        </p:nvSpPr>
        <p:spPr/>
        <p:txBody>
          <a:bodyPr/>
          <a:lstStyle/>
          <a:p>
            <a:r>
              <a:rPr kumimoji="1" lang="ja-JP" altLang="en-US"/>
              <a:t>振り返り</a:t>
            </a:r>
          </a:p>
        </p:txBody>
      </p:sp>
      <p:sp>
        <p:nvSpPr>
          <p:cNvPr id="3" name="コンテンツ プレースホルダー 2">
            <a:extLst>
              <a:ext uri="{FF2B5EF4-FFF2-40B4-BE49-F238E27FC236}">
                <a16:creationId xmlns:a16="http://schemas.microsoft.com/office/drawing/2014/main" id="{FB28FF4C-CB66-1142-AC90-FE67313CF1F3}"/>
              </a:ext>
            </a:extLst>
          </p:cNvPr>
          <p:cNvSpPr>
            <a:spLocks noGrp="1"/>
          </p:cNvSpPr>
          <p:nvPr>
            <p:ph idx="1"/>
          </p:nvPr>
        </p:nvSpPr>
        <p:spPr/>
        <p:txBody>
          <a:bodyPr>
            <a:normAutofit/>
          </a:bodyPr>
          <a:lstStyle/>
          <a:p>
            <a:r>
              <a:rPr kumimoji="1" lang="ja-JP" altLang="en-US" sz="2000"/>
              <a:t>失敗した点</a:t>
            </a:r>
            <a:endParaRPr kumimoji="1" lang="en-US" altLang="ja-JP" sz="2000" dirty="0"/>
          </a:p>
          <a:p>
            <a:endParaRPr lang="en-US" altLang="ja-JP" sz="2000" dirty="0"/>
          </a:p>
          <a:p>
            <a:r>
              <a:rPr lang="ja-JP" altLang="en-US" sz="2000"/>
              <a:t>作業開始時点でのやるべきことが細部の仕様まで決まっていないことが多かった</a:t>
            </a:r>
            <a:endParaRPr lang="en-US" altLang="ja-JP" sz="2000" dirty="0"/>
          </a:p>
          <a:p>
            <a:pPr marL="0" indent="0">
              <a:buNone/>
            </a:pPr>
            <a:r>
              <a:rPr lang="ja-JP" altLang="en-US" sz="2000"/>
              <a:t>これにより作業が停滞し、遅延の一因となった</a:t>
            </a:r>
            <a:endParaRPr lang="en-US" altLang="ja-JP" sz="2000" dirty="0"/>
          </a:p>
          <a:p>
            <a:pPr marL="0" indent="0">
              <a:buNone/>
            </a:pPr>
            <a:endParaRPr lang="en-US" altLang="ja-JP" sz="2000" dirty="0"/>
          </a:p>
          <a:p>
            <a:pPr marL="0" indent="0">
              <a:buNone/>
            </a:pPr>
            <a:r>
              <a:rPr lang="ja-JP" altLang="en-US" sz="2000"/>
              <a:t>停滞した時に早期に連絡を取り、細部の仕様を話し合うべきだった</a:t>
            </a:r>
            <a:endParaRPr lang="en-US" altLang="ja-JP" sz="2000" dirty="0"/>
          </a:p>
        </p:txBody>
      </p:sp>
    </p:spTree>
    <p:extLst>
      <p:ext uri="{BB962C8B-B14F-4D97-AF65-F5344CB8AC3E}">
        <p14:creationId xmlns:p14="http://schemas.microsoft.com/office/powerpoint/2010/main" val="328632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F256B-A20C-414C-BCF7-75BFA2DED3CC}"/>
              </a:ext>
            </a:extLst>
          </p:cNvPr>
          <p:cNvSpPr>
            <a:spLocks noGrp="1"/>
          </p:cNvSpPr>
          <p:nvPr>
            <p:ph type="title"/>
          </p:nvPr>
        </p:nvSpPr>
        <p:spPr/>
        <p:txBody>
          <a:bodyPr/>
          <a:lstStyle/>
          <a:p>
            <a:r>
              <a:rPr kumimoji="1" lang="ja-JP" altLang="en-US"/>
              <a:t>振り返り</a:t>
            </a:r>
          </a:p>
        </p:txBody>
      </p:sp>
      <p:sp>
        <p:nvSpPr>
          <p:cNvPr id="3" name="コンテンツ プレースホルダー 2">
            <a:extLst>
              <a:ext uri="{FF2B5EF4-FFF2-40B4-BE49-F238E27FC236}">
                <a16:creationId xmlns:a16="http://schemas.microsoft.com/office/drawing/2014/main" id="{FB28FF4C-CB66-1142-AC90-FE67313CF1F3}"/>
              </a:ext>
            </a:extLst>
          </p:cNvPr>
          <p:cNvSpPr>
            <a:spLocks noGrp="1"/>
          </p:cNvSpPr>
          <p:nvPr>
            <p:ph idx="1"/>
          </p:nvPr>
        </p:nvSpPr>
        <p:spPr/>
        <p:txBody>
          <a:bodyPr>
            <a:normAutofit/>
          </a:bodyPr>
          <a:lstStyle/>
          <a:p>
            <a:r>
              <a:rPr kumimoji="1" lang="ja-JP" altLang="en-US" sz="2000"/>
              <a:t>失敗した点</a:t>
            </a:r>
            <a:endParaRPr kumimoji="1" lang="en-US" altLang="ja-JP" sz="2000" dirty="0"/>
          </a:p>
          <a:p>
            <a:endParaRPr lang="en-US" altLang="ja-JP" sz="2000" dirty="0"/>
          </a:p>
          <a:p>
            <a:r>
              <a:rPr lang="en-US" altLang="ja-JP" sz="2000" dirty="0"/>
              <a:t>JavaScript</a:t>
            </a:r>
            <a:r>
              <a:rPr lang="ja-JP" altLang="en-US" sz="2000"/>
              <a:t>に慣れていなかったため、クライアント側の進みが遅かった</a:t>
            </a:r>
            <a:endParaRPr lang="en-US" altLang="ja-JP" sz="2000" dirty="0"/>
          </a:p>
          <a:p>
            <a:endParaRPr lang="en-US" altLang="ja-JP" sz="2000" dirty="0"/>
          </a:p>
          <a:p>
            <a:pPr marL="0" indent="0">
              <a:buNone/>
            </a:pPr>
            <a:r>
              <a:rPr lang="ja-JP" altLang="en-US" sz="2000"/>
              <a:t>今回の開発で</a:t>
            </a:r>
            <a:r>
              <a:rPr lang="en-US" altLang="ja-JP" sz="2000" dirty="0"/>
              <a:t>JavaScript</a:t>
            </a:r>
            <a:r>
              <a:rPr lang="ja-JP" altLang="en-US" sz="2000"/>
              <a:t>に少しは慣れたので、今後生かしていく</a:t>
            </a:r>
            <a:endParaRPr lang="en-US" altLang="ja-JP" sz="2000" dirty="0"/>
          </a:p>
        </p:txBody>
      </p:sp>
    </p:spTree>
    <p:extLst>
      <p:ext uri="{BB962C8B-B14F-4D97-AF65-F5344CB8AC3E}">
        <p14:creationId xmlns:p14="http://schemas.microsoft.com/office/powerpoint/2010/main" val="325749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FE3C5-619C-F84F-BA09-EFAA127C2545}"/>
              </a:ext>
            </a:extLst>
          </p:cNvPr>
          <p:cNvSpPr>
            <a:spLocks noGrp="1"/>
          </p:cNvSpPr>
          <p:nvPr>
            <p:ph type="title"/>
          </p:nvPr>
        </p:nvSpPr>
        <p:spPr/>
        <p:txBody>
          <a:bodyPr/>
          <a:lstStyle/>
          <a:p>
            <a:r>
              <a:rPr kumimoji="1" lang="ja-JP" altLang="en-US"/>
              <a:t>振り返り</a:t>
            </a:r>
          </a:p>
        </p:txBody>
      </p:sp>
      <p:sp>
        <p:nvSpPr>
          <p:cNvPr id="3" name="コンテンツ プレースホルダー 2">
            <a:extLst>
              <a:ext uri="{FF2B5EF4-FFF2-40B4-BE49-F238E27FC236}">
                <a16:creationId xmlns:a16="http://schemas.microsoft.com/office/drawing/2014/main" id="{BA5CC024-6A16-FD45-B45C-529C4841052C}"/>
              </a:ext>
            </a:extLst>
          </p:cNvPr>
          <p:cNvSpPr>
            <a:spLocks noGrp="1"/>
          </p:cNvSpPr>
          <p:nvPr>
            <p:ph idx="1"/>
          </p:nvPr>
        </p:nvSpPr>
        <p:spPr/>
        <p:txBody>
          <a:bodyPr>
            <a:normAutofit/>
          </a:bodyPr>
          <a:lstStyle/>
          <a:p>
            <a:r>
              <a:rPr kumimoji="1" lang="ja-JP" altLang="en-US" sz="2000"/>
              <a:t>成功した点</a:t>
            </a:r>
            <a:endParaRPr kumimoji="1" lang="en-US" altLang="ja-JP" sz="2000" dirty="0"/>
          </a:p>
          <a:p>
            <a:endParaRPr lang="en-US" altLang="ja-JP" sz="2000" dirty="0"/>
          </a:p>
          <a:p>
            <a:r>
              <a:rPr kumimoji="1" lang="ja-JP" altLang="en-US" sz="2000"/>
              <a:t>分業がうまくいったので、各自が同時並行で作業できた</a:t>
            </a:r>
            <a:endParaRPr kumimoji="1" lang="en-US" altLang="ja-JP" sz="2000" dirty="0"/>
          </a:p>
          <a:p>
            <a:r>
              <a:rPr lang="ja-JP" altLang="en-US" sz="2000"/>
              <a:t>クライアント側は</a:t>
            </a:r>
            <a:r>
              <a:rPr lang="en-US" altLang="ja-JP" sz="2000" dirty="0"/>
              <a:t>API</a:t>
            </a:r>
            <a:r>
              <a:rPr lang="ja-JP" altLang="en-US" sz="2000"/>
              <a:t>先に作り、コピペを避けた</a:t>
            </a:r>
            <a:endParaRPr kumimoji="1" lang="en-US" altLang="ja-JP" sz="2000" dirty="0"/>
          </a:p>
          <a:p>
            <a:r>
              <a:rPr kumimoji="1" lang="ja-JP" altLang="en-US" sz="2000"/>
              <a:t>クラス図作成など過去の授業の内容を活かせた</a:t>
            </a:r>
            <a:endParaRPr kumimoji="1" lang="en-US" altLang="ja-JP" sz="2000" dirty="0"/>
          </a:p>
          <a:p>
            <a:pPr marL="800100" lvl="2" indent="0">
              <a:buNone/>
            </a:pPr>
            <a:r>
              <a:rPr kumimoji="1" lang="ja-JP" altLang="en-US" sz="1600"/>
              <a:t>クラス図→</a:t>
            </a:r>
            <a:r>
              <a:rPr lang="en" altLang="ja-JP" sz="1600" u="sng" dirty="0">
                <a:solidFill>
                  <a:srgbClr val="00B0F0"/>
                </a:solidFill>
                <a:hlinkClick r:id="rId2">
                  <a:extLst>
                    <a:ext uri="{A12FA001-AC4F-418D-AE19-62706E023703}">
                      <ahyp:hlinkClr xmlns:ahyp="http://schemas.microsoft.com/office/drawing/2018/hyperlinkcolor" val="tx"/>
                    </a:ext>
                  </a:extLst>
                </a:hlinkClick>
              </a:rPr>
              <a:t>https://www.lucidchart.com/invitations/accept/c7acc212-313e-4e66-9dc6-3c4a08134507</a:t>
            </a:r>
            <a:endParaRPr lang="en-US" altLang="ja-JP" sz="2000" dirty="0">
              <a:solidFill>
                <a:srgbClr val="00B0F0"/>
              </a:solidFill>
            </a:endParaRPr>
          </a:p>
          <a:p>
            <a:pPr marL="0" indent="0">
              <a:buNone/>
            </a:pPr>
            <a:endParaRPr kumimoji="1" lang="ja-JP" altLang="en-US" sz="2000"/>
          </a:p>
        </p:txBody>
      </p:sp>
    </p:spTree>
    <p:extLst>
      <p:ext uri="{BB962C8B-B14F-4D97-AF65-F5344CB8AC3E}">
        <p14:creationId xmlns:p14="http://schemas.microsoft.com/office/powerpoint/2010/main" val="145388361"/>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ファセット</Template>
  <TotalTime>122</TotalTime>
  <Words>372</Words>
  <Application>Microsoft Macintosh PowerPoint</Application>
  <PresentationFormat>ワイド画面</PresentationFormat>
  <Paragraphs>56</Paragraphs>
  <Slides>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メイリオ</vt:lpstr>
      <vt:lpstr>游ゴシック</vt:lpstr>
      <vt:lpstr>Arial</vt:lpstr>
      <vt:lpstr>Trebuchet MS</vt:lpstr>
      <vt:lpstr>Wingdings 3</vt:lpstr>
      <vt:lpstr>ファセット</vt:lpstr>
      <vt:lpstr>School Affair Cloud System (SACS)</vt:lpstr>
      <vt:lpstr>SACSとは</vt:lpstr>
      <vt:lpstr>目的</vt:lpstr>
      <vt:lpstr>機能</vt:lpstr>
      <vt:lpstr>使用言語、フレームワーク</vt:lpstr>
      <vt:lpstr>振り返り</vt:lpstr>
      <vt:lpstr>振り返り</vt:lpstr>
      <vt:lpstr>振り返り</vt:lpstr>
      <vt:lpstr>振り返り</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Affair Cloud System (SACS)</dc:title>
  <dc:creator>Haneishi Masahiko</dc:creator>
  <cp:lastModifiedBy>Haneishi Masahiko</cp:lastModifiedBy>
  <cp:revision>9</cp:revision>
  <dcterms:created xsi:type="dcterms:W3CDTF">2019-01-29T02:14:58Z</dcterms:created>
  <dcterms:modified xsi:type="dcterms:W3CDTF">2019-02-01T01:47:11Z</dcterms:modified>
</cp:coreProperties>
</file>