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1" r:id="rId3"/>
    <p:sldId id="264" r:id="rId4"/>
    <p:sldId id="263" r:id="rId5"/>
    <p:sldId id="258" r:id="rId6"/>
    <p:sldId id="262"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9" autoAdjust="0"/>
    <p:restoredTop sz="92051" autoAdjust="0"/>
  </p:normalViewPr>
  <p:slideViewPr>
    <p:cSldViewPr snapToGrid="0" snapToObjects="1">
      <p:cViewPr varScale="1">
        <p:scale>
          <a:sx n="82" d="100"/>
          <a:sy n="82" d="100"/>
        </p:scale>
        <p:origin x="185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BFE17-E5E7-4084-BDCB-5AD48F7F0E71}" type="datetimeFigureOut">
              <a:rPr lang="en-US" smtClean="0"/>
              <a:t>11/6/2018</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A852A-8C52-4404-BB59-58ABF0D76269}" type="slidenum">
              <a:rPr lang="en-US" smtClean="0"/>
              <a:t>‹#›</a:t>
            </a:fld>
            <a:endParaRPr lang="en-US"/>
          </a:p>
        </p:txBody>
      </p:sp>
    </p:spTree>
    <p:extLst>
      <p:ext uri="{BB962C8B-B14F-4D97-AF65-F5344CB8AC3E}">
        <p14:creationId xmlns:p14="http://schemas.microsoft.com/office/powerpoint/2010/main" val="3292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itation.cfm?id=3152461"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conferences.sigcomm.org/sigcomm/2018/workshop-netcompute.html" TargetMode="External"/><Relationship Id="rId5" Type="http://schemas.openxmlformats.org/officeDocument/2006/relationships/hyperlink" Target="https://ieeexplore.ieee.org/document/7830486/" TargetMode="External"/><Relationship Id="rId4" Type="http://schemas.openxmlformats.org/officeDocument/2006/relationships/hyperlink" Target="http://www.sysml.cc/doc/182.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Calibri" panose="020F0502020204030204" pitchFamily="34" charset="0"/>
                <a:ea typeface="黑体" pitchFamily="49" charset="-122"/>
                <a:cs typeface="Calibri" panose="020F0502020204030204" pitchFamily="34" charset="0"/>
                <a:hlinkClick r:id="rId3"/>
              </a:rPr>
              <a:t>https://dl.acm.org/citation.cfm?id=3152461 </a:t>
            </a:r>
          </a:p>
          <a:p>
            <a:r>
              <a:rPr lang="en-US" sz="1200" b="0" i="0" kern="1200" dirty="0" err="1" smtClean="0">
                <a:solidFill>
                  <a:schemeClr val="tx1"/>
                </a:solidFill>
                <a:effectLst/>
                <a:latin typeface="+mn-lt"/>
                <a:ea typeface="+mn-ea"/>
                <a:cs typeface="+mn-cs"/>
              </a:rPr>
              <a:t>Sapio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Amadeo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Abdelaziz</a:t>
            </a:r>
            <a:r>
              <a:rPr lang="en-US" sz="1200" b="0" i="0" kern="1200" dirty="0" smtClean="0">
                <a:solidFill>
                  <a:schemeClr val="tx1"/>
                </a:solidFill>
                <a:effectLst/>
                <a:latin typeface="+mn-lt"/>
                <a:ea typeface="+mn-ea"/>
                <a:cs typeface="+mn-cs"/>
              </a:rPr>
              <a:t> Ibrahim, </a:t>
            </a:r>
            <a:r>
              <a:rPr lang="en-US" sz="1200" b="0" i="0" kern="1200" dirty="0" err="1" smtClean="0">
                <a:solidFill>
                  <a:schemeClr val="tx1"/>
                </a:solidFill>
                <a:effectLst/>
                <a:latin typeface="+mn-lt"/>
                <a:ea typeface="+mn-ea"/>
                <a:cs typeface="+mn-cs"/>
              </a:rPr>
              <a:t>Aldilaijan</a:t>
            </a:r>
            <a:r>
              <a:rPr lang="en-US" sz="1200" b="0" i="0" kern="1200" dirty="0" smtClean="0">
                <a:solidFill>
                  <a:schemeClr val="tx1"/>
                </a:solidFill>
                <a:effectLst/>
                <a:latin typeface="+mn-lt"/>
                <a:ea typeface="+mn-ea"/>
                <a:cs typeface="+mn-cs"/>
              </a:rPr>
              <a:t>, Abdulla, Canini, Mario and </a:t>
            </a:r>
            <a:r>
              <a:rPr lang="en-US" sz="1200" b="0" i="0" kern="1200" dirty="0" err="1" smtClean="0">
                <a:solidFill>
                  <a:schemeClr val="tx1"/>
                </a:solidFill>
                <a:effectLst/>
                <a:latin typeface="+mn-lt"/>
                <a:ea typeface="+mn-ea"/>
                <a:cs typeface="+mn-cs"/>
              </a:rPr>
              <a:t>Kalnis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Panos</a:t>
            </a:r>
            <a:r>
              <a:rPr lang="en-US" sz="1200" b="0" i="0" kern="1200" dirty="0" smtClean="0">
                <a:solidFill>
                  <a:schemeClr val="tx1"/>
                </a:solidFill>
                <a:effectLst/>
                <a:latin typeface="+mn-lt"/>
                <a:ea typeface="+mn-ea"/>
                <a:cs typeface="+mn-cs"/>
              </a:rPr>
              <a:t>, " In net computing is a dumb idea whose time has come ", </a:t>
            </a:r>
            <a:r>
              <a:rPr lang="en-US" sz="1200" b="0" i="0" kern="1200" dirty="0" err="1" smtClean="0">
                <a:solidFill>
                  <a:schemeClr val="tx1"/>
                </a:solidFill>
                <a:effectLst/>
                <a:latin typeface="+mn-lt"/>
                <a:ea typeface="+mn-ea"/>
                <a:cs typeface="+mn-cs"/>
              </a:rPr>
              <a:t>Hotnets</a:t>
            </a:r>
            <a:r>
              <a:rPr lang="en-US" sz="1200" b="0" i="0" kern="1200" dirty="0" smtClean="0">
                <a:solidFill>
                  <a:schemeClr val="tx1"/>
                </a:solidFill>
                <a:effectLst/>
                <a:latin typeface="+mn-lt"/>
                <a:ea typeface="+mn-ea"/>
                <a:cs typeface="+mn-cs"/>
              </a:rPr>
              <a:t> 2017 </a:t>
            </a:r>
            <a:r>
              <a:rPr lang="en-US" sz="1200" b="0" i="0" u="none" strike="noStrike" kern="1200" dirty="0" smtClean="0">
                <a:solidFill>
                  <a:schemeClr val="tx1"/>
                </a:solidFill>
                <a:effectLst/>
                <a:latin typeface="+mn-lt"/>
                <a:ea typeface="+mn-ea"/>
                <a:cs typeface="+mn-cs"/>
                <a:hlinkClick r:id="rId3"/>
              </a:rPr>
              <a:t>​https://dl.acm.org/citation.cfm?id=3152461</a:t>
            </a:r>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In graph analysis, three algorithms with various characteristics have been considered in [SAPIO]: PageRank, Single Source Shortest Path (SSSP) and Weakly Connected Components (WCC) with a</a:t>
            </a:r>
          </a:p>
          <a:p>
            <a:r>
              <a:rPr lang="en-US" sz="1200" b="0" i="0" u="none" strike="noStrike" kern="1200" baseline="0" dirty="0" smtClean="0">
                <a:solidFill>
                  <a:schemeClr val="tx1"/>
                </a:solidFill>
                <a:latin typeface="+mn-lt"/>
                <a:ea typeface="+mn-ea"/>
                <a:cs typeface="+mn-cs"/>
              </a:rPr>
              <a:t>commutative and associative aggregation function. Experiment shows that the potential traffic reduction ratio in the three applications is signification.</a:t>
            </a:r>
          </a:p>
          <a:p>
            <a:r>
              <a:rPr lang="en-US" dirty="0" smtClean="0"/>
              <a:t/>
            </a:r>
            <a:br>
              <a:rPr lang="en-US" dirty="0" smtClean="0"/>
            </a:br>
            <a:r>
              <a:rPr lang="en-US" dirty="0" smtClean="0"/>
              <a:t> data intensive applications that can be improved in terms of network load by in-network computing include: machine learning, graph analysis, data analytics and map reduce. </a:t>
            </a:r>
          </a:p>
          <a:p>
            <a:r>
              <a:rPr lang="en-US" dirty="0" smtClean="0"/>
              <a:t>aggregation functions in the computing hardware provides a reduction of potential network congestion; </a:t>
            </a:r>
            <a:r>
              <a:rPr lang="en-US" altLang="zh-CN" dirty="0" smtClean="0"/>
              <a:t>and </a:t>
            </a:r>
            <a:r>
              <a:rPr lang="en-US" dirty="0" smtClean="0"/>
              <a:t>the overall application performance is improved. The traffic reduction was shown to range from 48% up to 93% [SAPIO]. </a:t>
            </a:r>
          </a:p>
          <a:p>
            <a:r>
              <a:rPr lang="en-US" dirty="0" smtClean="0"/>
              <a:t>Machine learning is a very active research area for in-network computing because of the large datasets it both requires and generates. </a:t>
            </a:r>
          </a:p>
          <a:p>
            <a:r>
              <a:rPr lang="en-US" dirty="0" smtClean="0"/>
              <a:t>For example, in </a:t>
            </a:r>
            <a:r>
              <a:rPr lang="en-US" dirty="0" err="1" smtClean="0"/>
              <a:t>TensorFlow</a:t>
            </a:r>
            <a:r>
              <a:rPr lang="en-US" dirty="0" smtClean="0"/>
              <a:t> [TENSOR], parameters updates are small deltas that only change a subset of the overall tensor and can be aggregated by a vector addition operation. The overlap of the tensor updates, i.e. the portion of tensor elements that are updated by multi workers at the same time, is representative of the possible data reduction achievable when the updates are aggregated inside the network. </a:t>
            </a:r>
          </a:p>
          <a:p>
            <a:r>
              <a:rPr lang="en-US" dirty="0" smtClean="0"/>
              <a:t>In graph analysis, three algorithms with various characteristics have been considered in [SAPIO]: PageRank, Single Source Shortest Path (SSSP) and Weakly Connected Components (WCC) with a commutative and associative aggregation function. Experiment shows that the potential traffic reduction ratio in the three applications is signification. </a:t>
            </a:r>
          </a:p>
          <a:p>
            <a:r>
              <a:rPr lang="en-US" dirty="0" smtClean="0"/>
              <a:t>Finally, in map-reduce, experiments in the same paper show that after aggregation computing, the number of packets received by the reducer decreases by 88%~90% compared UDP, by 40% compared to using TCP. There is thus great promise for </a:t>
            </a:r>
            <a:r>
              <a:rPr lang="en-US" dirty="0" err="1" smtClean="0"/>
              <a:t>mapReduce</a:t>
            </a:r>
            <a:r>
              <a:rPr lang="en-US" dirty="0" smtClean="0"/>
              <a:t>-like to take advantage of computing and storage optimization.</a:t>
            </a:r>
          </a:p>
          <a:p>
            <a:endParaRPr lang="en-US" dirty="0" smtClean="0"/>
          </a:p>
          <a:p>
            <a:pPr>
              <a:lnSpc>
                <a:spcPct val="150000"/>
              </a:lnSpc>
              <a:spcBef>
                <a:spcPts val="0"/>
              </a:spcBef>
            </a:pPr>
            <a:r>
              <a:rPr lang="en-US" altLang="zh-CN" sz="1800" dirty="0" smtClean="0">
                <a:solidFill>
                  <a:srgbClr val="000000"/>
                </a:solidFill>
                <a:latin typeface="Calibri" panose="020F0502020204030204" pitchFamily="34" charset="0"/>
                <a:cs typeface="Calibri" panose="020F0502020204030204" pitchFamily="34" charset="0"/>
              </a:rPr>
              <a:t>Michael Alan Chang, </a:t>
            </a:r>
            <a:r>
              <a:rPr lang="en-US" altLang="zh-CN" sz="1800" b="1" dirty="0" smtClean="0">
                <a:solidFill>
                  <a:srgbClr val="000000"/>
                </a:solidFill>
                <a:latin typeface="Calibri" panose="020F0502020204030204" pitchFamily="34" charset="0"/>
                <a:cs typeface="Calibri" panose="020F0502020204030204" pitchFamily="34" charset="0"/>
              </a:rPr>
              <a:t>Scott </a:t>
            </a:r>
            <a:r>
              <a:rPr lang="en-US" altLang="zh-CN" sz="1800" b="1" dirty="0" err="1" smtClean="0">
                <a:solidFill>
                  <a:srgbClr val="000000"/>
                </a:solidFill>
                <a:latin typeface="Calibri" panose="020F0502020204030204" pitchFamily="34" charset="0"/>
                <a:cs typeface="Calibri" panose="020F0502020204030204" pitchFamily="34" charset="0"/>
              </a:rPr>
              <a:t>Shenker</a:t>
            </a:r>
            <a:r>
              <a:rPr lang="en-US" altLang="zh-CN" sz="1800" dirty="0" smtClean="0">
                <a:solidFill>
                  <a:srgbClr val="000000"/>
                </a:solidFill>
                <a:latin typeface="Calibri" panose="020F0502020204030204" pitchFamily="34" charset="0"/>
                <a:cs typeface="Calibri" panose="020F0502020204030204" pitchFamily="34" charset="0"/>
              </a:rPr>
              <a:t>, etc. “</a:t>
            </a:r>
            <a:r>
              <a:rPr lang="en-US" altLang="zh-CN" sz="1800" dirty="0" err="1" smtClean="0">
                <a:solidFill>
                  <a:srgbClr val="000000"/>
                </a:solidFill>
                <a:latin typeface="Calibri" panose="020F0502020204030204" pitchFamily="34" charset="0"/>
                <a:cs typeface="Calibri" panose="020F0502020204030204" pitchFamily="34" charset="0"/>
              </a:rPr>
              <a:t>ChangNetwork</a:t>
            </a:r>
            <a:r>
              <a:rPr lang="en-US" altLang="zh-CN" sz="1800" dirty="0" smtClean="0">
                <a:solidFill>
                  <a:srgbClr val="000000"/>
                </a:solidFill>
                <a:latin typeface="Calibri" panose="020F0502020204030204" pitchFamily="34" charset="0"/>
                <a:cs typeface="Calibri" panose="020F0502020204030204" pitchFamily="34" charset="0"/>
              </a:rPr>
              <a:t> Evolution for DNNs”,</a:t>
            </a:r>
            <a:r>
              <a:rPr lang="it-IT" altLang="zh-CN" sz="1800" dirty="0" smtClean="0">
                <a:solidFill>
                  <a:srgbClr val="000000"/>
                </a:solidFill>
                <a:latin typeface="Calibri" panose="020F0502020204030204" pitchFamily="34" charset="0"/>
                <a:cs typeface="Calibri" panose="020F0502020204030204" pitchFamily="34" charset="0"/>
              </a:rPr>
              <a:t> SysML, Feb 2018, Palo Alto, California</a:t>
            </a:r>
            <a:r>
              <a:rPr lang="it-IT" altLang="zh-CN" sz="1800" baseline="0" dirty="0" smtClean="0">
                <a:solidFill>
                  <a:srgbClr val="000000"/>
                </a:solidFill>
                <a:latin typeface="Calibri" panose="020F0502020204030204" pitchFamily="34" charset="0"/>
                <a:cs typeface="Calibri" panose="020F0502020204030204" pitchFamily="34" charset="0"/>
              </a:rPr>
              <a:t>  </a:t>
            </a:r>
            <a:r>
              <a:rPr lang="en-US" altLang="zh-CN" sz="1600" dirty="0" smtClean="0">
                <a:solidFill>
                  <a:srgbClr val="000000"/>
                </a:solidFill>
                <a:latin typeface="Calibri" panose="020F0502020204030204" pitchFamily="34" charset="0"/>
                <a:cs typeface="Calibri" panose="020F0502020204030204" pitchFamily="34" charset="0"/>
              </a:rPr>
              <a:t>Optimizing the network fabric can improve DNN training time</a:t>
            </a:r>
            <a:r>
              <a:rPr lang="en-US" altLang="zh-CN" sz="1600" baseline="0" dirty="0" smtClean="0">
                <a:solidFill>
                  <a:srgbClr val="000000"/>
                </a:solidFill>
                <a:latin typeface="Calibri" panose="020F0502020204030204" pitchFamily="34" charset="0"/>
                <a:cs typeface="Calibri" panose="020F0502020204030204" pitchFamily="34" charset="0"/>
              </a:rPr>
              <a:t>  </a:t>
            </a:r>
            <a:r>
              <a:rPr lang="en-US" altLang="zh-CN" sz="1600" dirty="0" smtClean="0">
                <a:solidFill>
                  <a:srgbClr val="000000"/>
                </a:solidFill>
                <a:latin typeface="Calibri" panose="020F0502020204030204" pitchFamily="34" charset="0"/>
                <a:cs typeface="Calibri" panose="020F0502020204030204" pitchFamily="34" charset="0"/>
                <a:hlinkClick r:id=""/>
              </a:rPr>
              <a:t>https://</a:t>
            </a:r>
            <a:r>
              <a:rPr lang="en-US" altLang="zh-CN" sz="1600" dirty="0" smtClean="0">
                <a:solidFill>
                  <a:srgbClr val="000000"/>
                </a:solidFill>
                <a:latin typeface="Calibri" panose="020F0502020204030204" pitchFamily="34" charset="0"/>
                <a:cs typeface="Calibri" panose="020F0502020204030204" pitchFamily="34" charset="0"/>
                <a:hlinkClick r:id="rId4"/>
              </a:rPr>
              <a:t>www.sysml.cc/doc/182.pdf</a:t>
            </a:r>
            <a:endParaRPr lang="en-US" altLang="zh-CN" sz="1600" dirty="0" smtClean="0">
              <a:solidFill>
                <a:srgbClr val="000000"/>
              </a:solidFill>
              <a:latin typeface="Calibri" panose="020F0502020204030204" pitchFamily="34" charset="0"/>
              <a:cs typeface="Calibri" panose="020F0502020204030204" pitchFamily="34" charset="0"/>
            </a:endParaRPr>
          </a:p>
          <a:p>
            <a:pPr>
              <a:lnSpc>
                <a:spcPct val="150000"/>
              </a:lnSpc>
              <a:spcBef>
                <a:spcPts val="0"/>
              </a:spcBef>
            </a:pPr>
            <a:r>
              <a:rPr lang="en-US" altLang="zh-CN" sz="1800" dirty="0" smtClean="0">
                <a:solidFill>
                  <a:srgbClr val="000000"/>
                </a:solidFill>
                <a:latin typeface="Calibri" panose="020F0502020204030204" pitchFamily="34" charset="0"/>
                <a:cs typeface="Calibri" panose="020F0502020204030204" pitchFamily="34" charset="0"/>
              </a:rPr>
              <a:t>R. L. Graham, P. </a:t>
            </a:r>
            <a:r>
              <a:rPr lang="en-US" altLang="zh-CN" sz="1800" dirty="0" err="1" smtClean="0">
                <a:solidFill>
                  <a:srgbClr val="000000"/>
                </a:solidFill>
                <a:latin typeface="Calibri" panose="020F0502020204030204" pitchFamily="34" charset="0"/>
                <a:cs typeface="Calibri" panose="020F0502020204030204" pitchFamily="34" charset="0"/>
              </a:rPr>
              <a:t>Lui</a:t>
            </a:r>
            <a:r>
              <a:rPr lang="en-US" altLang="zh-CN" sz="1800" dirty="0" smtClean="0">
                <a:solidFill>
                  <a:srgbClr val="000000"/>
                </a:solidFill>
                <a:latin typeface="Calibri" panose="020F0502020204030204" pitchFamily="34" charset="0"/>
                <a:cs typeface="Calibri" panose="020F0502020204030204" pitchFamily="34" charset="0"/>
              </a:rPr>
              <a:t>, etc. Scalable Hierarchical Aggregation Protocol (</a:t>
            </a:r>
            <a:r>
              <a:rPr lang="en-US" altLang="zh-CN" sz="1800" dirty="0" err="1" smtClean="0">
                <a:solidFill>
                  <a:srgbClr val="000000"/>
                </a:solidFill>
                <a:latin typeface="Calibri" panose="020F0502020204030204" pitchFamily="34" charset="0"/>
                <a:cs typeface="Calibri" panose="020F0502020204030204" pitchFamily="34" charset="0"/>
              </a:rPr>
              <a:t>SHArP</a:t>
            </a:r>
            <a:r>
              <a:rPr lang="en-US" altLang="zh-CN" sz="1800" dirty="0" smtClean="0">
                <a:solidFill>
                  <a:srgbClr val="000000"/>
                </a:solidFill>
                <a:latin typeface="Calibri" panose="020F0502020204030204" pitchFamily="34" charset="0"/>
                <a:cs typeface="Calibri" panose="020F0502020204030204" pitchFamily="34" charset="0"/>
              </a:rPr>
              <a:t>): A Hardware Architecture for Efficient Data Reduction. In COM-HPC, 2016.</a:t>
            </a:r>
          </a:p>
          <a:p>
            <a:pPr lvl="1">
              <a:lnSpc>
                <a:spcPct val="150000"/>
              </a:lnSpc>
              <a:spcBef>
                <a:spcPts val="0"/>
              </a:spcBef>
            </a:pPr>
            <a:r>
              <a:rPr lang="en-US" altLang="zh-CN" sz="1600" dirty="0" smtClean="0">
                <a:solidFill>
                  <a:srgbClr val="000000"/>
                </a:solidFill>
                <a:latin typeface="Calibri" panose="020F0502020204030204" pitchFamily="34" charset="0"/>
                <a:cs typeface="Calibri" panose="020F0502020204030204" pitchFamily="34" charset="0"/>
              </a:rPr>
              <a:t>Improvement of a factor of 3.24 in the latency of a 4096 byte </a:t>
            </a:r>
            <a:r>
              <a:rPr lang="en-US" altLang="zh-CN" sz="1600" dirty="0" err="1" smtClean="0">
                <a:solidFill>
                  <a:srgbClr val="000000"/>
                </a:solidFill>
                <a:latin typeface="Calibri" panose="020F0502020204030204" pitchFamily="34" charset="0"/>
                <a:cs typeface="Calibri" panose="020F0502020204030204" pitchFamily="34" charset="0"/>
              </a:rPr>
              <a:t>MPI_Allreduce</a:t>
            </a:r>
            <a:r>
              <a:rPr lang="en-US" altLang="zh-CN" sz="1600" dirty="0" smtClean="0">
                <a:solidFill>
                  <a:srgbClr val="000000"/>
                </a:solidFill>
                <a:latin typeface="Calibri" panose="020F0502020204030204" pitchFamily="34" charset="0"/>
                <a:cs typeface="Calibri" panose="020F0502020204030204" pitchFamily="34" charset="0"/>
              </a:rPr>
              <a:t>() operations, declining from 46.93 to 14.48 microseconds. </a:t>
            </a:r>
          </a:p>
          <a:p>
            <a:pPr lvl="1">
              <a:lnSpc>
                <a:spcPct val="150000"/>
              </a:lnSpc>
              <a:spcBef>
                <a:spcPts val="0"/>
              </a:spcBef>
            </a:pPr>
            <a:r>
              <a:rPr lang="en-US" altLang="zh-CN" sz="1600" dirty="0" smtClean="0">
                <a:solidFill>
                  <a:srgbClr val="000000"/>
                </a:solidFill>
                <a:latin typeface="Calibri" panose="020F0502020204030204" pitchFamily="34" charset="0"/>
                <a:cs typeface="Calibri" panose="020F0502020204030204" pitchFamily="34" charset="0"/>
                <a:hlinkClick r:id="rId5"/>
              </a:rPr>
              <a:t>https://ieeexplore.ieee.org/document/7830486/</a:t>
            </a:r>
            <a:endParaRPr lang="en-US" altLang="zh-CN" sz="1600" dirty="0" smtClean="0">
              <a:solidFill>
                <a:srgbClr val="000000"/>
              </a:solidFill>
              <a:latin typeface="Calibri" panose="020F0502020204030204" pitchFamily="34" charset="0"/>
              <a:cs typeface="Calibri" panose="020F0502020204030204" pitchFamily="34" charset="0"/>
            </a:endParaRPr>
          </a:p>
          <a:p>
            <a:pPr>
              <a:lnSpc>
                <a:spcPct val="150000"/>
              </a:lnSpc>
              <a:spcBef>
                <a:spcPts val="0"/>
              </a:spcBef>
            </a:pPr>
            <a:r>
              <a:rPr lang="en-US" sz="1800" b="1" dirty="0" err="1" smtClean="0">
                <a:solidFill>
                  <a:srgbClr val="000000"/>
                </a:solidFill>
                <a:latin typeface="Calibri" panose="020F0502020204030204" pitchFamily="34" charset="0"/>
                <a:cs typeface="Calibri" panose="020F0502020204030204" pitchFamily="34" charset="0"/>
              </a:rPr>
              <a:t>NetCompute</a:t>
            </a:r>
            <a:r>
              <a:rPr lang="en-US" sz="1800" b="1" dirty="0" smtClean="0">
                <a:solidFill>
                  <a:srgbClr val="000000"/>
                </a:solidFill>
                <a:latin typeface="Calibri" panose="020F0502020204030204" pitchFamily="34" charset="0"/>
                <a:cs typeface="Calibri" panose="020F0502020204030204" pitchFamily="34" charset="0"/>
              </a:rPr>
              <a:t> 2018:In-Network Computing workshop in sigcomm2018. (this August)</a:t>
            </a:r>
          </a:p>
          <a:p>
            <a:pPr lvl="1">
              <a:lnSpc>
                <a:spcPct val="150000"/>
              </a:lnSpc>
              <a:spcBef>
                <a:spcPts val="0"/>
              </a:spcBef>
            </a:pPr>
            <a:r>
              <a:rPr lang="en-US" sz="1600" dirty="0" smtClean="0">
                <a:latin typeface="Calibri" panose="020F0502020204030204" pitchFamily="34" charset="0"/>
                <a:cs typeface="Calibri" panose="020F0502020204030204" pitchFamily="34" charset="0"/>
                <a:hlinkClick r:id="rId6"/>
              </a:rPr>
              <a:t>https://conferences.sigcomm.org/sigcomm/2018/workshop-netcompute.html</a:t>
            </a:r>
            <a:endParaRPr lang="en-US" sz="1600" dirty="0" smtClean="0">
              <a:latin typeface="Calibri" panose="020F0502020204030204" pitchFamily="34" charset="0"/>
              <a:cs typeface="Calibri" panose="020F0502020204030204" pitchFamily="34" charset="0"/>
            </a:endParaRPr>
          </a:p>
          <a:p>
            <a:endParaRPr lang="en-US" dirty="0"/>
          </a:p>
        </p:txBody>
      </p:sp>
      <p:sp>
        <p:nvSpPr>
          <p:cNvPr id="4" name="灯片编号占位符 3"/>
          <p:cNvSpPr>
            <a:spLocks noGrp="1"/>
          </p:cNvSpPr>
          <p:nvPr>
            <p:ph type="sldNum" sz="quarter" idx="10"/>
          </p:nvPr>
        </p:nvSpPr>
        <p:spPr/>
        <p:txBody>
          <a:bodyPr/>
          <a:lstStyle/>
          <a:p>
            <a:fld id="{5819BCE8-5C7F-4D0B-84B7-A90D0BC1705E}" type="slidenum">
              <a:rPr lang="zh-CN" altLang="en-US" smtClean="0"/>
              <a:t>3</a:t>
            </a:fld>
            <a:endParaRPr lang="zh-CN" altLang="en-US"/>
          </a:p>
        </p:txBody>
      </p:sp>
    </p:spTree>
    <p:extLst>
      <p:ext uri="{BB962C8B-B14F-4D97-AF65-F5344CB8AC3E}">
        <p14:creationId xmlns:p14="http://schemas.microsoft.com/office/powerpoint/2010/main" val="352434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63184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5405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53236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34416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15266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6452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10455-8007-454F-87DF-1D0D359BA7A7}"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79698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10455-8007-454F-87DF-1D0D359BA7A7}"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6092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10455-8007-454F-87DF-1D0D359BA7A7}"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279800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41160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3252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November 9, 2018</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COIN Side Meeting @ IETF 103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CB956-9D73-474F-8D5F-CE1DB416DA18}" type="slidenum">
              <a:rPr lang="en-US" smtClean="0"/>
              <a:t>‹#›</a:t>
            </a:fld>
            <a:endParaRPr lang="en-US"/>
          </a:p>
        </p:txBody>
      </p:sp>
    </p:spTree>
    <p:extLst>
      <p:ext uri="{BB962C8B-B14F-4D97-AF65-F5344CB8AC3E}">
        <p14:creationId xmlns:p14="http://schemas.microsoft.com/office/powerpoint/2010/main" val="289065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ac.ietf.org/trac/irtf/wiki/co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jeffreyhe@huawei.com" TargetMode="External"/><Relationship Id="rId2" Type="http://schemas.openxmlformats.org/officeDocument/2006/relationships/hyperlink" Target="mailto:Jeffreyhe@huawei.com" TargetMode="External"/><Relationship Id="rId1" Type="http://schemas.openxmlformats.org/officeDocument/2006/relationships/slideLayout" Target="../slideLayouts/slideLayout2.xml"/><Relationship Id="rId5" Type="http://schemas.openxmlformats.org/officeDocument/2006/relationships/hyperlink" Target="mailto:marie@mjmontpetit.com" TargetMode="External"/><Relationship Id="rId4" Type="http://schemas.openxmlformats.org/officeDocument/2006/relationships/hyperlink" Target="mailto:chenlijuan5@huawe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In-network datacenter computing</a:t>
            </a:r>
            <a:br>
              <a:rPr lang="en-US" dirty="0" smtClean="0"/>
            </a:br>
            <a:r>
              <a:rPr lang="en-US" sz="3100" dirty="0" smtClean="0"/>
              <a:t>draft-he-coin-datacenter-00</a:t>
            </a:r>
            <a:endParaRPr lang="en-US" sz="3100" dirty="0"/>
          </a:p>
        </p:txBody>
      </p:sp>
      <p:sp>
        <p:nvSpPr>
          <p:cNvPr id="3" name="Subtitle 2"/>
          <p:cNvSpPr>
            <a:spLocks noGrp="1"/>
          </p:cNvSpPr>
          <p:nvPr>
            <p:ph type="subTitle" idx="1"/>
          </p:nvPr>
        </p:nvSpPr>
        <p:spPr>
          <a:xfrm>
            <a:off x="1072791" y="3886200"/>
            <a:ext cx="6770925" cy="1752600"/>
          </a:xfrm>
        </p:spPr>
        <p:txBody>
          <a:bodyPr>
            <a:normAutofit fontScale="92500"/>
          </a:bodyPr>
          <a:lstStyle/>
          <a:p>
            <a:r>
              <a:rPr lang="en-US" b="1" dirty="0" smtClean="0"/>
              <a:t>Jeffrey He, Huawei</a:t>
            </a:r>
          </a:p>
          <a:p>
            <a:r>
              <a:rPr lang="en-US" dirty="0" smtClean="0"/>
              <a:t>Rachel Chen, Huawei</a:t>
            </a:r>
          </a:p>
          <a:p>
            <a:r>
              <a:rPr lang="en-US" dirty="0" smtClean="0"/>
              <a:t>Marie-José Montpetit, Triangle Video (</a:t>
            </a:r>
            <a:r>
              <a:rPr lang="en-US" dirty="0" err="1" smtClean="0"/>
              <a:t>ed</a:t>
            </a:r>
            <a:r>
              <a:rPr lang="en-US" dirty="0" smtClean="0"/>
              <a:t>).</a:t>
            </a:r>
          </a:p>
          <a:p>
            <a:endParaRPr lang="en-US" dirty="0"/>
          </a:p>
        </p:txBody>
      </p:sp>
    </p:spTree>
    <p:extLst>
      <p:ext uri="{BB962C8B-B14F-4D97-AF65-F5344CB8AC3E}">
        <p14:creationId xmlns:p14="http://schemas.microsoft.com/office/powerpoint/2010/main" val="3800878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Draft Overview</a:t>
            </a:r>
            <a:endParaRPr lang="en-US" dirty="0"/>
          </a:p>
        </p:txBody>
      </p:sp>
      <p:sp>
        <p:nvSpPr>
          <p:cNvPr id="3" name="Content Placeholder 2"/>
          <p:cNvSpPr>
            <a:spLocks noGrp="1"/>
          </p:cNvSpPr>
          <p:nvPr>
            <p:ph idx="1"/>
          </p:nvPr>
        </p:nvSpPr>
        <p:spPr/>
        <p:txBody>
          <a:bodyPr/>
          <a:lstStyle/>
          <a:p>
            <a:r>
              <a:rPr lang="en-US" dirty="0" smtClean="0"/>
              <a:t>Informative</a:t>
            </a:r>
          </a:p>
          <a:p>
            <a:pPr lvl="1"/>
            <a:r>
              <a:rPr lang="en-US" dirty="0" smtClean="0"/>
              <a:t>Review the state of the art, current research and open questions</a:t>
            </a:r>
          </a:p>
          <a:p>
            <a:r>
              <a:rPr lang="en-US" dirty="0" smtClean="0"/>
              <a:t>Goal:</a:t>
            </a:r>
          </a:p>
          <a:p>
            <a:pPr lvl="1"/>
            <a:r>
              <a:rPr lang="en-US" dirty="0"/>
              <a:t>I</a:t>
            </a:r>
            <a:r>
              <a:rPr lang="en-US" dirty="0" smtClean="0"/>
              <a:t>nitiate a dialogue on the directions of in-network computing in the data-centers both of native networking functions but also for applications</a:t>
            </a:r>
            <a:endParaRPr lang="en-US" dirty="0"/>
          </a:p>
        </p:txBody>
      </p:sp>
    </p:spTree>
    <p:extLst>
      <p:ext uri="{BB962C8B-B14F-4D97-AF65-F5344CB8AC3E}">
        <p14:creationId xmlns:p14="http://schemas.microsoft.com/office/powerpoint/2010/main" val="339311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5924"/>
            <a:ext cx="8064000" cy="864000"/>
          </a:xfrm>
        </p:spPr>
        <p:txBody>
          <a:bodyPr>
            <a:noAutofit/>
          </a:bodyPr>
          <a:lstStyle/>
          <a:p>
            <a:r>
              <a:rPr lang="en-US" altLang="zh-CN" sz="3600" dirty="0"/>
              <a:t>Recent advances in </a:t>
            </a:r>
            <a:r>
              <a:rPr lang="en-US" altLang="zh-CN" sz="3600" dirty="0" smtClean="0"/>
              <a:t>research</a:t>
            </a:r>
            <a:endParaRPr lang="en-US" sz="3600" dirty="0"/>
          </a:p>
        </p:txBody>
      </p:sp>
      <p:sp>
        <p:nvSpPr>
          <p:cNvPr id="3" name="内容占位符 2"/>
          <p:cNvSpPr>
            <a:spLocks noGrp="1"/>
          </p:cNvSpPr>
          <p:nvPr>
            <p:ph idx="1"/>
          </p:nvPr>
        </p:nvSpPr>
        <p:spPr>
          <a:xfrm>
            <a:off x="251520" y="908719"/>
            <a:ext cx="8856000" cy="3617561"/>
          </a:xfrm>
        </p:spPr>
        <p:txBody>
          <a:bodyPr>
            <a:noAutofit/>
          </a:bodyPr>
          <a:lstStyle/>
          <a:p>
            <a:pPr>
              <a:lnSpc>
                <a:spcPct val="120000"/>
              </a:lnSpc>
            </a:pPr>
            <a:r>
              <a:rPr lang="en-US" altLang="zh-CN" sz="1800" b="1" dirty="0" smtClean="0"/>
              <a:t>In-Network Computing  for Data-intensive </a:t>
            </a:r>
            <a:r>
              <a:rPr lang="en-US" altLang="zh-CN" sz="1800" b="1" dirty="0"/>
              <a:t>applications </a:t>
            </a:r>
            <a:endParaRPr lang="en-US" altLang="zh-CN" sz="1800" b="1" dirty="0" smtClean="0"/>
          </a:p>
          <a:p>
            <a:pPr lvl="1">
              <a:lnSpc>
                <a:spcPct val="120000"/>
              </a:lnSpc>
            </a:pPr>
            <a:r>
              <a:rPr lang="en-US" sz="1600" dirty="0" err="1">
                <a:solidFill>
                  <a:srgbClr val="000000"/>
                </a:solidFill>
                <a:latin typeface="Calibri" panose="020F0502020204030204" pitchFamily="34" charset="0"/>
                <a:cs typeface="Calibri" panose="020F0502020204030204" pitchFamily="34" charset="0"/>
              </a:rPr>
              <a:t>eg</a:t>
            </a:r>
            <a:r>
              <a:rPr lang="en-US" sz="1600" dirty="0">
                <a:solidFill>
                  <a:srgbClr val="000000"/>
                </a:solidFill>
                <a:latin typeface="Calibri" panose="020F0502020204030204" pitchFamily="34" charset="0"/>
                <a:cs typeface="Calibri" panose="020F0502020204030204" pitchFamily="34" charset="0"/>
              </a:rPr>
              <a:t>, machine learning, graph analysis and map reduce </a:t>
            </a:r>
            <a:r>
              <a:rPr lang="en-US" sz="1600" dirty="0" err="1">
                <a:solidFill>
                  <a:srgbClr val="000000"/>
                </a:solidFill>
                <a:latin typeface="Calibri" panose="020F0502020204030204" pitchFamily="34" charset="0"/>
                <a:cs typeface="Calibri" panose="020F0502020204030204" pitchFamily="34" charset="0"/>
              </a:rPr>
              <a:t>etc</a:t>
            </a:r>
            <a:endParaRPr lang="en-US" sz="1600" dirty="0">
              <a:solidFill>
                <a:srgbClr val="000000"/>
              </a:solidFill>
              <a:latin typeface="Calibri" panose="020F0502020204030204" pitchFamily="34" charset="0"/>
              <a:cs typeface="Calibri" panose="020F0502020204030204" pitchFamily="34" charset="0"/>
            </a:endParaRPr>
          </a:p>
          <a:p>
            <a:pPr lvl="1">
              <a:lnSpc>
                <a:spcPct val="120000"/>
              </a:lnSpc>
            </a:pPr>
            <a:r>
              <a:rPr lang="en-US" sz="1600" dirty="0">
                <a:solidFill>
                  <a:srgbClr val="000000"/>
                </a:solidFill>
                <a:latin typeface="Calibri" panose="020F0502020204030204" pitchFamily="34" charset="0"/>
                <a:cs typeface="Calibri" panose="020F0502020204030204" pitchFamily="34" charset="0"/>
              </a:rPr>
              <a:t>a potential traffic reduction ranging from 48% to 93% [SAPIO]. </a:t>
            </a:r>
          </a:p>
          <a:p>
            <a:pPr lvl="1">
              <a:lnSpc>
                <a:spcPct val="120000"/>
              </a:lnSpc>
            </a:pPr>
            <a:r>
              <a:rPr lang="en-US" altLang="zh-CN" sz="1600" dirty="0">
                <a:solidFill>
                  <a:srgbClr val="000000"/>
                </a:solidFill>
                <a:latin typeface="Calibri" panose="020F0502020204030204" pitchFamily="34" charset="0"/>
                <a:cs typeface="Calibri" panose="020F0502020204030204" pitchFamily="34" charset="0"/>
              </a:rPr>
              <a:t>Improvement of a factor of 3.24 in the latency , declining from 46.93 to 14.48 </a:t>
            </a:r>
            <a:r>
              <a:rPr lang="en-US" altLang="zh-CN" sz="1600" dirty="0" err="1">
                <a:solidFill>
                  <a:srgbClr val="000000"/>
                </a:solidFill>
                <a:latin typeface="Calibri" panose="020F0502020204030204" pitchFamily="34" charset="0"/>
                <a:cs typeface="Calibri" panose="020F0502020204030204" pitchFamily="34" charset="0"/>
              </a:rPr>
              <a:t>ms</a:t>
            </a:r>
            <a:r>
              <a:rPr lang="en-US" altLang="zh-CN" sz="1600" dirty="0">
                <a:solidFill>
                  <a:srgbClr val="000000"/>
                </a:solidFill>
                <a:latin typeface="Calibri" panose="020F0502020204030204" pitchFamily="34" charset="0"/>
                <a:cs typeface="Calibri" panose="020F0502020204030204" pitchFamily="34" charset="0"/>
              </a:rPr>
              <a:t> [Graham]. </a:t>
            </a:r>
          </a:p>
          <a:p>
            <a:pPr>
              <a:lnSpc>
                <a:spcPct val="120000"/>
              </a:lnSpc>
            </a:pPr>
            <a:r>
              <a:rPr lang="en-US" altLang="zh-CN" sz="2000" b="1" dirty="0" smtClean="0">
                <a:solidFill>
                  <a:srgbClr val="000000"/>
                </a:solidFill>
                <a:latin typeface="Calibri" panose="020F0502020204030204" pitchFamily="34" charset="0"/>
                <a:cs typeface="Calibri" panose="020F0502020204030204" pitchFamily="34" charset="0"/>
              </a:rPr>
              <a:t>In-Network </a:t>
            </a:r>
            <a:r>
              <a:rPr lang="en-US" altLang="zh-CN" sz="2000" b="1" dirty="0">
                <a:solidFill>
                  <a:srgbClr val="000000"/>
                </a:solidFill>
                <a:latin typeface="Calibri" panose="020F0502020204030204" pitchFamily="34" charset="0"/>
                <a:cs typeface="Calibri" panose="020F0502020204030204" pitchFamily="34" charset="0"/>
              </a:rPr>
              <a:t>C</a:t>
            </a:r>
            <a:r>
              <a:rPr lang="en-US" altLang="zh-CN" sz="2000" b="1" dirty="0" smtClean="0">
                <a:solidFill>
                  <a:srgbClr val="000000"/>
                </a:solidFill>
                <a:latin typeface="Calibri" panose="020F0502020204030204" pitchFamily="34" charset="0"/>
                <a:cs typeface="Calibri" panose="020F0502020204030204" pitchFamily="34" charset="0"/>
              </a:rPr>
              <a:t>ache for key-value store</a:t>
            </a:r>
            <a:endParaRPr lang="en-US" altLang="zh-CN" sz="2000" dirty="0">
              <a:solidFill>
                <a:srgbClr val="000000"/>
              </a:solidFill>
              <a:latin typeface="Calibri" panose="020F0502020204030204" pitchFamily="34" charset="0"/>
              <a:cs typeface="Calibri" panose="020F0502020204030204" pitchFamily="34" charset="0"/>
            </a:endParaRPr>
          </a:p>
          <a:p>
            <a:pPr lvl="1">
              <a:lnSpc>
                <a:spcPct val="120000"/>
              </a:lnSpc>
            </a:pPr>
            <a:r>
              <a:rPr lang="en-US" altLang="zh-CN" sz="1600" dirty="0">
                <a:solidFill>
                  <a:srgbClr val="000000"/>
                </a:solidFill>
                <a:latin typeface="Calibri" panose="020F0502020204030204" pitchFamily="34" charset="0"/>
                <a:cs typeface="Calibri" panose="020F0502020204030204" pitchFamily="34" charset="0"/>
              </a:rPr>
              <a:t>frontend cache for highly-skewed and rapidly-changing workload</a:t>
            </a:r>
          </a:p>
          <a:p>
            <a:pPr lvl="1">
              <a:lnSpc>
                <a:spcPct val="120000"/>
              </a:lnSpc>
            </a:pPr>
            <a:r>
              <a:rPr lang="en-US" altLang="zh-CN" sz="1600" dirty="0">
                <a:solidFill>
                  <a:srgbClr val="000000"/>
                </a:solidFill>
                <a:latin typeface="Calibri" panose="020F0502020204030204" pitchFamily="34" charset="0"/>
                <a:cs typeface="Calibri" panose="020F0502020204030204" pitchFamily="34" charset="0"/>
              </a:rPr>
              <a:t>throughput can be improved by 3~10 times [JIN]</a:t>
            </a:r>
          </a:p>
          <a:p>
            <a:pPr>
              <a:lnSpc>
                <a:spcPct val="120000"/>
              </a:lnSpc>
            </a:pPr>
            <a:r>
              <a:rPr lang="en-US" altLang="zh-CN" sz="2000" b="1" dirty="0" smtClean="0">
                <a:solidFill>
                  <a:srgbClr val="000000"/>
                </a:solidFill>
                <a:latin typeface="Calibri" panose="020F0502020204030204" pitchFamily="34" charset="0"/>
                <a:cs typeface="Calibri" panose="020F0502020204030204" pitchFamily="34" charset="0"/>
              </a:rPr>
              <a:t>In-Network </a:t>
            </a:r>
            <a:r>
              <a:rPr lang="en-US" altLang="zh-CN" sz="2000" b="1" dirty="0">
                <a:solidFill>
                  <a:srgbClr val="000000"/>
                </a:solidFill>
                <a:latin typeface="Calibri" panose="020F0502020204030204" pitchFamily="34" charset="0"/>
                <a:cs typeface="Calibri" panose="020F0502020204030204" pitchFamily="34" charset="0"/>
              </a:rPr>
              <a:t>C</a:t>
            </a:r>
            <a:r>
              <a:rPr lang="en-US" altLang="zh-CN" sz="2000" b="1" dirty="0" smtClean="0">
                <a:solidFill>
                  <a:srgbClr val="000000"/>
                </a:solidFill>
                <a:latin typeface="Calibri" panose="020F0502020204030204" pitchFamily="34" charset="0"/>
                <a:cs typeface="Calibri" panose="020F0502020204030204" pitchFamily="34" charset="0"/>
              </a:rPr>
              <a:t>omputing for high-performance consensus</a:t>
            </a:r>
            <a:endParaRPr lang="en-US" altLang="zh-CN" sz="2000" b="1" dirty="0">
              <a:solidFill>
                <a:srgbClr val="000000"/>
              </a:solidFill>
              <a:latin typeface="Calibri" panose="020F0502020204030204" pitchFamily="34" charset="0"/>
              <a:cs typeface="Calibri" panose="020F0502020204030204" pitchFamily="34" charset="0"/>
            </a:endParaRPr>
          </a:p>
          <a:p>
            <a:pPr lvl="1">
              <a:lnSpc>
                <a:spcPct val="120000"/>
              </a:lnSpc>
            </a:pPr>
            <a:r>
              <a:rPr lang="en-US" altLang="zh-CN" sz="1600" dirty="0">
                <a:solidFill>
                  <a:srgbClr val="000000"/>
                </a:solidFill>
                <a:latin typeface="Calibri" panose="020F0502020204030204" pitchFamily="34" charset="0"/>
                <a:cs typeface="Calibri" panose="020F0502020204030204" pitchFamily="34" charset="0"/>
              </a:rPr>
              <a:t>Switches play the role of coordinators and acceptors</a:t>
            </a:r>
          </a:p>
          <a:p>
            <a:pPr lvl="1">
              <a:lnSpc>
                <a:spcPct val="120000"/>
              </a:lnSpc>
            </a:pPr>
            <a:r>
              <a:rPr lang="en-US" altLang="zh-CN" sz="1600" dirty="0" err="1">
                <a:solidFill>
                  <a:srgbClr val="000000"/>
                </a:solidFill>
                <a:latin typeface="Calibri" panose="020F0502020204030204" pitchFamily="34" charset="0"/>
                <a:cs typeface="Calibri" panose="020F0502020204030204" pitchFamily="34" charset="0"/>
              </a:rPr>
              <a:t>NetPaxos</a:t>
            </a:r>
            <a:r>
              <a:rPr lang="en-US" altLang="zh-CN" sz="1600" dirty="0">
                <a:solidFill>
                  <a:srgbClr val="000000"/>
                </a:solidFill>
                <a:latin typeface="Calibri" panose="020F0502020204030204" pitchFamily="34" charset="0"/>
                <a:cs typeface="Calibri" panose="020F0502020204030204" pitchFamily="34" charset="0"/>
              </a:rPr>
              <a:t> achieves a maximum throughput of 57,457 messages/s, while basic </a:t>
            </a:r>
            <a:r>
              <a:rPr lang="en-US" altLang="zh-CN" sz="1600" dirty="0" err="1">
                <a:solidFill>
                  <a:srgbClr val="000000"/>
                </a:solidFill>
                <a:latin typeface="Calibri" panose="020F0502020204030204" pitchFamily="34" charset="0"/>
                <a:cs typeface="Calibri" panose="020F0502020204030204" pitchFamily="34" charset="0"/>
              </a:rPr>
              <a:t>Paxos</a:t>
            </a:r>
            <a:r>
              <a:rPr lang="en-US" altLang="zh-CN" sz="1600" dirty="0">
                <a:solidFill>
                  <a:srgbClr val="000000"/>
                </a:solidFill>
                <a:latin typeface="Calibri" panose="020F0502020204030204" pitchFamily="34" charset="0"/>
                <a:cs typeface="Calibri" panose="020F0502020204030204" pitchFamily="34" charset="0"/>
              </a:rPr>
              <a:t> is only able to send 6,369 messages/s [DANG15]</a:t>
            </a:r>
          </a:p>
          <a:p>
            <a:pPr marL="142875" indent="-180975">
              <a:lnSpc>
                <a:spcPct val="120000"/>
              </a:lnSpc>
              <a:spcBef>
                <a:spcPts val="0"/>
              </a:spcBef>
            </a:pPr>
            <a:r>
              <a:rPr lang="en-US" sz="2000" dirty="0" err="1" smtClean="0">
                <a:solidFill>
                  <a:srgbClr val="000000"/>
                </a:solidFill>
                <a:latin typeface="Calibri" panose="020F0502020204030204" pitchFamily="34" charset="0"/>
                <a:cs typeface="Calibri" panose="020F0502020204030204" pitchFamily="34" charset="0"/>
              </a:rPr>
              <a:t>NetCompute</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2018</a:t>
            </a:r>
            <a:r>
              <a:rPr lang="en-US" sz="2000" dirty="0" smtClean="0">
                <a:solidFill>
                  <a:srgbClr val="000000"/>
                </a:solidFill>
                <a:latin typeface="Calibri" panose="020F0502020204030204" pitchFamily="34" charset="0"/>
                <a:cs typeface="Calibri" panose="020F0502020204030204" pitchFamily="34" charset="0"/>
              </a:rPr>
              <a:t>: In-Network </a:t>
            </a:r>
            <a:r>
              <a:rPr lang="en-US" sz="2000" dirty="0">
                <a:solidFill>
                  <a:srgbClr val="000000"/>
                </a:solidFill>
                <a:latin typeface="Calibri" panose="020F0502020204030204" pitchFamily="34" charset="0"/>
                <a:cs typeface="Calibri" panose="020F0502020204030204" pitchFamily="34" charset="0"/>
              </a:rPr>
              <a:t>Computing workshop in sigcomm2018</a:t>
            </a:r>
            <a:r>
              <a:rPr lang="en-US" sz="2000" dirty="0" smtClean="0">
                <a:solidFill>
                  <a:srgbClr val="000000"/>
                </a:solidFill>
                <a:latin typeface="Calibri" panose="020F0502020204030204" pitchFamily="34" charset="0"/>
                <a:cs typeface="Calibri" panose="020F0502020204030204" pitchFamily="34" charset="0"/>
              </a:rPr>
              <a:t>.</a:t>
            </a:r>
            <a:endParaRPr lang="en-US" sz="2000" dirty="0">
              <a:solidFill>
                <a:srgbClr val="000000"/>
              </a:solidFill>
              <a:latin typeface="Calibri" panose="020F0502020204030204" pitchFamily="34" charset="0"/>
              <a:cs typeface="Calibri" panose="020F0502020204030204" pitchFamily="34" charset="0"/>
            </a:endParaRPr>
          </a:p>
        </p:txBody>
      </p:sp>
      <p:sp>
        <p:nvSpPr>
          <p:cNvPr id="4" name="矩形 3"/>
          <p:cNvSpPr/>
          <p:nvPr/>
        </p:nvSpPr>
        <p:spPr>
          <a:xfrm>
            <a:off x="251520" y="5100448"/>
            <a:ext cx="8780514" cy="1643527"/>
          </a:xfrm>
          <a:prstGeom prst="rect">
            <a:avLst/>
          </a:prstGeom>
        </p:spPr>
        <p:txBody>
          <a:bodyPr wrap="square">
            <a:spAutoFit/>
          </a:bodyPr>
          <a:lstStyle/>
          <a:p>
            <a:pPr>
              <a:lnSpc>
                <a:spcPct val="120000"/>
              </a:lnSpc>
            </a:pPr>
            <a:r>
              <a:rPr lang="en-US" sz="1400" dirty="0"/>
              <a:t>[SAPIO] </a:t>
            </a:r>
            <a:r>
              <a:rPr lang="en-US" sz="1400" dirty="0" err="1"/>
              <a:t>Sapio</a:t>
            </a:r>
            <a:r>
              <a:rPr lang="en-US" sz="1400" dirty="0"/>
              <a:t> et al., In net computing is a dumb idea whose time has come, </a:t>
            </a:r>
            <a:r>
              <a:rPr lang="en-US" sz="1400" dirty="0" err="1"/>
              <a:t>Hotnets</a:t>
            </a:r>
            <a:r>
              <a:rPr lang="en-US" sz="1400" dirty="0"/>
              <a:t> 2017 </a:t>
            </a:r>
          </a:p>
          <a:p>
            <a:pPr>
              <a:lnSpc>
                <a:spcPct val="120000"/>
              </a:lnSpc>
            </a:pPr>
            <a:r>
              <a:rPr lang="en-US" altLang="zh-CN" sz="1400" dirty="0" smtClean="0"/>
              <a:t>[</a:t>
            </a:r>
            <a:r>
              <a:rPr lang="en-US" altLang="zh-CN" sz="1400" dirty="0"/>
              <a:t>Graham] Graham et al., Scalable Hierarchical Aggregation Protocol (</a:t>
            </a:r>
            <a:r>
              <a:rPr lang="en-US" altLang="zh-CN" sz="1400" dirty="0" err="1"/>
              <a:t>SHArP</a:t>
            </a:r>
            <a:r>
              <a:rPr lang="en-US" altLang="zh-CN" sz="1400" dirty="0"/>
              <a:t>): A Hardware Architecture for Efficient Data Reduction</a:t>
            </a:r>
            <a:r>
              <a:rPr lang="en-US" altLang="zh-CN" sz="1400" dirty="0" smtClean="0"/>
              <a:t>.</a:t>
            </a:r>
          </a:p>
          <a:p>
            <a:pPr>
              <a:lnSpc>
                <a:spcPct val="120000"/>
              </a:lnSpc>
            </a:pPr>
            <a:r>
              <a:rPr lang="en-US" altLang="zh-CN" sz="1400" dirty="0"/>
              <a:t>[JIN]Jin et al., “</a:t>
            </a:r>
            <a:r>
              <a:rPr lang="en-US" altLang="zh-CN" sz="1400" dirty="0" err="1"/>
              <a:t>NetCache</a:t>
            </a:r>
            <a:r>
              <a:rPr lang="en-US" altLang="zh-CN" sz="1400" dirty="0"/>
              <a:t>: Balancing Key-Value Stores with Fast In-Network Caching", SOSP2017</a:t>
            </a:r>
          </a:p>
          <a:p>
            <a:pPr>
              <a:lnSpc>
                <a:spcPct val="120000"/>
              </a:lnSpc>
            </a:pPr>
            <a:r>
              <a:rPr lang="en-US" altLang="zh-CN" sz="1400" dirty="0"/>
              <a:t>[DANG15] Dang Huynh </a:t>
            </a:r>
            <a:r>
              <a:rPr lang="en-US" altLang="zh-CN" sz="1400" dirty="0" err="1"/>
              <a:t>Tu</a:t>
            </a:r>
            <a:r>
              <a:rPr lang="en-US" altLang="zh-CN" sz="1400" dirty="0"/>
              <a:t>, et al., </a:t>
            </a:r>
            <a:r>
              <a:rPr lang="en-US" altLang="zh-CN" sz="1400" dirty="0" err="1"/>
              <a:t>NetPaxos</a:t>
            </a:r>
            <a:r>
              <a:rPr lang="en-US" altLang="zh-CN" sz="1400" dirty="0"/>
              <a:t>: Consensus at Network Speed </a:t>
            </a:r>
            <a:r>
              <a:rPr lang="en-US" altLang="zh-CN" sz="1400" dirty="0" smtClean="0"/>
              <a:t>SOSR15</a:t>
            </a:r>
            <a:endParaRPr lang="en-US" sz="1400" dirty="0"/>
          </a:p>
          <a:p>
            <a:pPr>
              <a:lnSpc>
                <a:spcPct val="120000"/>
              </a:lnSpc>
            </a:pPr>
            <a:r>
              <a:rPr lang="en-US" sz="1400" dirty="0"/>
              <a:t>For more informationa</a:t>
            </a:r>
            <a:r>
              <a:rPr lang="en-US" sz="1400" dirty="0" smtClean="0"/>
              <a:t>l references:  </a:t>
            </a:r>
            <a:r>
              <a:rPr lang="en-US" sz="1400" dirty="0" smtClean="0">
                <a:hlinkClick r:id="rId3"/>
              </a:rPr>
              <a:t>https://trac.ietf.org/trac/irtf/wiki/coin</a:t>
            </a:r>
            <a:r>
              <a:rPr lang="en-US" sz="1400" dirty="0" smtClean="0"/>
              <a:t> </a:t>
            </a:r>
            <a:endParaRPr lang="en-US" sz="1400" dirty="0"/>
          </a:p>
        </p:txBody>
      </p:sp>
    </p:spTree>
    <p:extLst>
      <p:ext uri="{BB962C8B-B14F-4D97-AF65-F5344CB8AC3E}">
        <p14:creationId xmlns:p14="http://schemas.microsoft.com/office/powerpoint/2010/main" val="50986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Research Topics for COIN in DCs(1</a:t>
            </a:r>
            <a:r>
              <a:rPr lang="en-US" sz="3600" dirty="0" smtClean="0"/>
              <a:t>)</a:t>
            </a:r>
            <a:endParaRPr lang="en-US" sz="3600" dirty="0"/>
          </a:p>
        </p:txBody>
      </p:sp>
      <p:sp>
        <p:nvSpPr>
          <p:cNvPr id="3" name="Content Placeholder 2"/>
          <p:cNvSpPr>
            <a:spLocks noGrp="1"/>
          </p:cNvSpPr>
          <p:nvPr>
            <p:ph idx="1"/>
          </p:nvPr>
        </p:nvSpPr>
        <p:spPr>
          <a:xfrm>
            <a:off x="457200" y="1365532"/>
            <a:ext cx="8229600" cy="4525963"/>
          </a:xfrm>
        </p:spPr>
        <p:txBody>
          <a:bodyPr>
            <a:noAutofit/>
          </a:bodyPr>
          <a:lstStyle/>
          <a:p>
            <a:pPr lvl="0"/>
            <a:r>
              <a:rPr lang="en-US" sz="2000" dirty="0"/>
              <a:t>Fixed-point calculation for current application vs. of floating-point calculation for more complex operations and services</a:t>
            </a:r>
          </a:p>
          <a:p>
            <a:pPr lvl="1"/>
            <a:r>
              <a:rPr lang="en-US" sz="1600" dirty="0"/>
              <a:t>network switches typically do not support floating-point calculation. Is it necessary to introduce this capability and scale to the demand? </a:t>
            </a:r>
            <a:endParaRPr lang="en-US" sz="1600" dirty="0" smtClean="0"/>
          </a:p>
          <a:p>
            <a:pPr lvl="0"/>
            <a:r>
              <a:rPr lang="en-US" sz="2000" dirty="0" smtClean="0"/>
              <a:t>What are the gains brought by aggregation in distributed and decentralized networks?</a:t>
            </a:r>
          </a:p>
          <a:p>
            <a:pPr lvl="1"/>
            <a:r>
              <a:rPr lang="en-US" sz="1600" dirty="0" smtClean="0"/>
              <a:t>The built-in buffer of the network device is often limited, and, for example the AI parameters can reach hundreds of megabytes.  </a:t>
            </a:r>
          </a:p>
          <a:p>
            <a:pPr lvl="0"/>
            <a:r>
              <a:rPr lang="en-US" sz="2000" dirty="0" smtClean="0"/>
              <a:t>What is the relationship between the depth of packet inspection and not only performance but security and privacy?</a:t>
            </a:r>
          </a:p>
          <a:p>
            <a:pPr lvl="1"/>
            <a:r>
              <a:rPr lang="en-US" sz="1600" dirty="0" smtClean="0"/>
              <a:t>There is a need to find what application layer cryptography is ready to expose to other layers and even “collaborating nodes”</a:t>
            </a:r>
          </a:p>
        </p:txBody>
      </p:sp>
    </p:spTree>
    <p:extLst>
      <p:ext uri="{BB962C8B-B14F-4D97-AF65-F5344CB8AC3E}">
        <p14:creationId xmlns:p14="http://schemas.microsoft.com/office/powerpoint/2010/main" val="3572895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Research Topics for COIN in DCs (2)</a:t>
            </a:r>
            <a:endParaRPr lang="en-US" sz="3600" dirty="0"/>
          </a:p>
        </p:txBody>
      </p:sp>
      <p:sp>
        <p:nvSpPr>
          <p:cNvPr id="3" name="Content Placeholder 2"/>
          <p:cNvSpPr>
            <a:spLocks noGrp="1"/>
          </p:cNvSpPr>
          <p:nvPr>
            <p:ph idx="1"/>
          </p:nvPr>
        </p:nvSpPr>
        <p:spPr/>
        <p:txBody>
          <a:bodyPr>
            <a:normAutofit/>
          </a:bodyPr>
          <a:lstStyle/>
          <a:p>
            <a:pPr lvl="0"/>
            <a:r>
              <a:rPr lang="en-US" dirty="0" smtClean="0"/>
              <a:t>Protocol </a:t>
            </a:r>
            <a:r>
              <a:rPr lang="en-US" dirty="0"/>
              <a:t>design and network architecture</a:t>
            </a:r>
          </a:p>
          <a:p>
            <a:pPr lvl="1"/>
            <a:r>
              <a:rPr lang="en-US" dirty="0" smtClean="0"/>
              <a:t>How </a:t>
            </a:r>
            <a:r>
              <a:rPr lang="en-US" dirty="0"/>
              <a:t>can in-network optimization interact (or not) with </a:t>
            </a:r>
            <a:r>
              <a:rPr lang="en-US" dirty="0" smtClean="0"/>
              <a:t>transport/application </a:t>
            </a:r>
            <a:r>
              <a:rPr lang="en-US" dirty="0"/>
              <a:t>layer optimizations?</a:t>
            </a:r>
          </a:p>
          <a:p>
            <a:pPr lvl="0"/>
            <a:r>
              <a:rPr lang="en-US" dirty="0"/>
              <a:t>Can the end-to-end assumptions of existing transport like TCP still be applicable in the in-network compute era?</a:t>
            </a:r>
          </a:p>
          <a:p>
            <a:pPr lvl="1"/>
            <a:r>
              <a:rPr lang="en-US" dirty="0"/>
              <a:t>There is heritage in </a:t>
            </a:r>
            <a:r>
              <a:rPr lang="en-US" dirty="0" err="1"/>
              <a:t>middlebox</a:t>
            </a:r>
            <a:r>
              <a:rPr lang="en-US" dirty="0"/>
              <a:t> interactions with existing flows</a:t>
            </a:r>
            <a:r>
              <a:rPr lang="en-US" dirty="0" smtClean="0"/>
              <a:t>.</a:t>
            </a:r>
            <a:endParaRPr lang="en-US" dirty="0"/>
          </a:p>
        </p:txBody>
      </p:sp>
    </p:spTree>
    <p:extLst>
      <p:ext uri="{BB962C8B-B14F-4D97-AF65-F5344CB8AC3E}">
        <p14:creationId xmlns:p14="http://schemas.microsoft.com/office/powerpoint/2010/main" val="172763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Request comments from the COIN mailing list</a:t>
            </a:r>
          </a:p>
          <a:p>
            <a:r>
              <a:rPr lang="en-US" dirty="0" smtClean="0"/>
              <a:t>Generate a v1 for IETF 104 (Prague)</a:t>
            </a:r>
          </a:p>
          <a:p>
            <a:r>
              <a:rPr lang="en-US" dirty="0" smtClean="0"/>
              <a:t>(Eventually) have it adopted as a COIN RG Document</a:t>
            </a:r>
          </a:p>
          <a:p>
            <a:endParaRPr lang="en-US" dirty="0"/>
          </a:p>
          <a:p>
            <a:pPr marL="0" indent="0" algn="ctr">
              <a:buNone/>
            </a:pPr>
            <a:r>
              <a:rPr lang="en-US" dirty="0" smtClean="0"/>
              <a:t>Contributors Welcome!</a:t>
            </a:r>
          </a:p>
        </p:txBody>
      </p:sp>
    </p:spTree>
    <p:extLst>
      <p:ext uri="{BB962C8B-B14F-4D97-AF65-F5344CB8AC3E}">
        <p14:creationId xmlns:p14="http://schemas.microsoft.com/office/powerpoint/2010/main" val="935505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marL="0" indent="0" algn="ctr">
              <a:buNone/>
            </a:pPr>
            <a:endParaRPr lang="en-US" dirty="0" smtClean="0"/>
          </a:p>
          <a:p>
            <a:pPr marL="0" indent="0" algn="ctr">
              <a:buNone/>
            </a:pPr>
            <a:r>
              <a:rPr lang="en-US" sz="4000" b="1" dirty="0" smtClean="0"/>
              <a:t>QUESTIONS?</a:t>
            </a:r>
            <a:endParaRPr lang="en-US" sz="4000" b="1" dirty="0">
              <a:hlinkClick r:id="rId2"/>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r>
              <a:rPr lang="en-US" dirty="0" smtClean="0">
                <a:hlinkClick r:id="rId3"/>
              </a:rPr>
              <a:t>Jeffrey.he@huawei.com</a:t>
            </a:r>
            <a:endParaRPr lang="en-US" dirty="0" smtClean="0"/>
          </a:p>
          <a:p>
            <a:pPr marL="0" indent="0" algn="ctr">
              <a:buNone/>
            </a:pPr>
            <a:endParaRPr lang="en-US" sz="2800" dirty="0" smtClean="0">
              <a:hlinkClick r:id="rId4"/>
            </a:endParaRPr>
          </a:p>
          <a:p>
            <a:pPr marL="0" indent="0" algn="ctr">
              <a:buNone/>
            </a:pPr>
            <a:r>
              <a:rPr lang="en-US" sz="2800" dirty="0" smtClean="0">
                <a:hlinkClick r:id="rId4"/>
              </a:rPr>
              <a:t>chenlijuan5@huawei.com</a:t>
            </a:r>
            <a:endParaRPr lang="en-US" sz="2800" dirty="0" smtClean="0"/>
          </a:p>
          <a:p>
            <a:pPr marL="0" indent="0" algn="ctr">
              <a:buNone/>
            </a:pPr>
            <a:r>
              <a:rPr lang="en-US" sz="2800" dirty="0" smtClean="0">
                <a:hlinkClick r:id="rId5"/>
              </a:rPr>
              <a:t>marie@mjmontpetit.com</a:t>
            </a:r>
            <a:endParaRPr lang="en-US" sz="2800" dirty="0" smtClean="0"/>
          </a:p>
          <a:p>
            <a:endParaRPr lang="en-US" dirty="0"/>
          </a:p>
        </p:txBody>
      </p:sp>
    </p:spTree>
    <p:extLst>
      <p:ext uri="{BB962C8B-B14F-4D97-AF65-F5344CB8AC3E}">
        <p14:creationId xmlns:p14="http://schemas.microsoft.com/office/powerpoint/2010/main" val="1812744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2296</TotalTime>
  <Words>451</Words>
  <Application>Microsoft Office PowerPoint</Application>
  <PresentationFormat>全屏显示(4:3)</PresentationFormat>
  <Paragraphs>70</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黑体</vt:lpstr>
      <vt:lpstr>宋体</vt:lpstr>
      <vt:lpstr>Arial</vt:lpstr>
      <vt:lpstr>Calibri</vt:lpstr>
      <vt:lpstr>Office Theme</vt:lpstr>
      <vt:lpstr>In-network datacenter computing draft-he-coin-datacenter-00</vt:lpstr>
      <vt:lpstr>Draft Overview</vt:lpstr>
      <vt:lpstr>Recent advances in research</vt:lpstr>
      <vt:lpstr>Research Topics for COIN in DCs(1)</vt:lpstr>
      <vt:lpstr>Research Topics for COIN in DCs (2)</vt:lpstr>
      <vt:lpstr>Next Steps</vt:lpstr>
      <vt:lpstr>PowerPoint 演示文稿</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is time to re-consider "computing in the networks"</dc:title>
  <dc:creator>Marie-Jose Montpetit</dc:creator>
  <cp:lastModifiedBy>Lifeng (Frank)</cp:lastModifiedBy>
  <cp:revision>93</cp:revision>
  <dcterms:created xsi:type="dcterms:W3CDTF">2018-10-15T12:11:51Z</dcterms:created>
  <dcterms:modified xsi:type="dcterms:W3CDTF">2018-11-06T08:40:57Z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(3)Ta0qfPty9EZvv4WPeOqNBJp7SDL6yCozyqaRw6CMHSqEo0A06wAmVOlr7r9jS+p9gbcQO5Ak
XNAxsSvIsRDf3qF7gDWiSdPZTR4FF18zEcwbyAbVsdL1zO1OjnuhvDyWR7vySpR2dpef4Q3y
2nLL2/C29p5+znciis9h+9/qG2aXxutEeWwz/vL70BSwXVdj8lwzNMq3ofzkLAhb9UBFjX6z
TfT7z4XzU6+ytwAg5V</vt:lpwstr>
  </property>
  <property fmtid="{D5CDD505-2E9C-101B-9397-08002B2CF9AE}" pid="3" name="_2015_ms_pID_7253431">
    <vt:lpwstr>6jZ6GSYuZMPFifipDQ1HgHyun++KJypuLwkpm/BGKWcyV+TRqbgGSK
18r/rhSHfn4AYDDybGKhnBpFRDMoiRecq56LhQw5SuQfWhZixJGhk0BzllqTjz4dhL68LD2E
RLhx4P21r1pvRvIeN/8RwH58duq+ZC4FfSZgcSkDrDZDTsICatZPihoK/8bQj51yXzoKA6js
T1ScGKW9o0s/n15lRdpIKnn66zVIieFqXQpK</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1540980646</vt:lpwstr>
  </property>
  <property fmtid="{D5CDD505-2E9C-101B-9397-08002B2CF9AE}" pid="8" name="_2015_ms_pID_7253432">
    <vt:lpwstr>gLO7jMfem2BroFZzi4vbe8w=</vt:lpwstr>
  </property>
</Properties>
</file>