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2" r:id="rId5"/>
    <p:sldId id="264" r:id="rId6"/>
    <p:sldId id="259"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63184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54051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53236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34416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810455-8007-454F-87DF-1D0D359BA7A7}"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15266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164520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810455-8007-454F-87DF-1D0D359BA7A7}"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79698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10455-8007-454F-87DF-1D0D359BA7A7}"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6092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10455-8007-454F-87DF-1D0D359BA7A7}"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2798008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41160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10455-8007-454F-87DF-1D0D359BA7A7}"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7CB956-9D73-474F-8D5F-CE1DB416DA18}" type="slidenum">
              <a:rPr lang="en-US" smtClean="0"/>
              <a:t>‹#›</a:t>
            </a:fld>
            <a:endParaRPr lang="en-US"/>
          </a:p>
        </p:txBody>
      </p:sp>
    </p:spTree>
    <p:extLst>
      <p:ext uri="{BB962C8B-B14F-4D97-AF65-F5344CB8AC3E}">
        <p14:creationId xmlns:p14="http://schemas.microsoft.com/office/powerpoint/2010/main" val="33252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10455-8007-454F-87DF-1D0D359BA7A7}" type="datetimeFigureOut">
              <a:rPr lang="en-US" smtClean="0"/>
              <a:t>11/6/2018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7CB956-9D73-474F-8D5F-CE1DB416DA18}" type="slidenum">
              <a:rPr lang="en-US" smtClean="0"/>
              <a:t>‹#›</a:t>
            </a:fld>
            <a:endParaRPr lang="en-US"/>
          </a:p>
        </p:txBody>
      </p:sp>
    </p:spTree>
    <p:extLst>
      <p:ext uri="{BB962C8B-B14F-4D97-AF65-F5344CB8AC3E}">
        <p14:creationId xmlns:p14="http://schemas.microsoft.com/office/powerpoint/2010/main" val="2890652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marie@mjmontpetit.com" TargetMode="External"/><Relationship Id="rId2" Type="http://schemas.openxmlformats.org/officeDocument/2006/relationships/hyperlink" Target="mailto:Jeffreyhe@huawei.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COIN</a:t>
            </a:r>
            <a:br>
              <a:rPr lang="en-US" dirty="0" smtClean="0"/>
            </a:br>
            <a:r>
              <a:rPr lang="en-US" dirty="0" smtClean="0"/>
              <a:t>Motivation </a:t>
            </a:r>
            <a:r>
              <a:rPr lang="en-US" dirty="0"/>
              <a:t>and Objectives</a:t>
            </a:r>
          </a:p>
        </p:txBody>
      </p:sp>
      <p:sp>
        <p:nvSpPr>
          <p:cNvPr id="3" name="Subtitle 2"/>
          <p:cNvSpPr>
            <a:spLocks noGrp="1"/>
          </p:cNvSpPr>
          <p:nvPr>
            <p:ph type="subTitle" idx="1"/>
          </p:nvPr>
        </p:nvSpPr>
        <p:spPr/>
        <p:txBody>
          <a:bodyPr/>
          <a:lstStyle/>
          <a:p>
            <a:r>
              <a:rPr lang="en-US" b="1" dirty="0" smtClean="0"/>
              <a:t>Jeffrey He, Huawei</a:t>
            </a:r>
          </a:p>
          <a:p>
            <a:r>
              <a:rPr lang="en-US" dirty="0" smtClean="0"/>
              <a:t>Marie-José Montpetit, Triangle Video</a:t>
            </a:r>
          </a:p>
        </p:txBody>
      </p:sp>
    </p:spTree>
    <p:extLst>
      <p:ext uri="{BB962C8B-B14F-4D97-AF65-F5344CB8AC3E}">
        <p14:creationId xmlns:p14="http://schemas.microsoft.com/office/powerpoint/2010/main" val="3800878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179576"/>
            <a:ext cx="8229600" cy="4525963"/>
          </a:xfrm>
        </p:spPr>
        <p:txBody>
          <a:bodyPr>
            <a:noAutofit/>
          </a:bodyPr>
          <a:lstStyle/>
          <a:p>
            <a:r>
              <a:rPr lang="en-US" sz="2400" dirty="0"/>
              <a:t>1981</a:t>
            </a:r>
            <a:r>
              <a:rPr lang="en-US" sz="2400" dirty="0" smtClean="0"/>
              <a:t>: ”</a:t>
            </a:r>
            <a:r>
              <a:rPr lang="en-US" sz="2400" i="1" dirty="0" smtClean="0"/>
              <a:t>End-To-End </a:t>
            </a:r>
            <a:r>
              <a:rPr lang="en-US" sz="2400" i="1" dirty="0"/>
              <a:t>Arguments </a:t>
            </a:r>
            <a:r>
              <a:rPr lang="en-US" sz="2400" i="1" dirty="0" smtClean="0"/>
              <a:t>in System Design</a:t>
            </a:r>
            <a:r>
              <a:rPr lang="en-US" sz="2400" dirty="0" smtClean="0"/>
              <a:t>”</a:t>
            </a:r>
          </a:p>
          <a:p>
            <a:r>
              <a:rPr lang="en-US" sz="2400" dirty="0" smtClean="0"/>
              <a:t>1998: “</a:t>
            </a:r>
            <a:r>
              <a:rPr lang="en-US" sz="2400" i="1" dirty="0"/>
              <a:t>Active </a:t>
            </a:r>
            <a:r>
              <a:rPr lang="en-US" sz="2400" i="1" dirty="0" smtClean="0"/>
              <a:t>Networking and End-To-End Arguments</a:t>
            </a:r>
            <a:r>
              <a:rPr lang="en-US" sz="2400" dirty="0" smtClean="0"/>
              <a:t>”</a:t>
            </a:r>
          </a:p>
          <a:p>
            <a:r>
              <a:rPr lang="en-US" sz="2400" dirty="0" smtClean="0"/>
              <a:t>2018:</a:t>
            </a:r>
          </a:p>
          <a:p>
            <a:pPr lvl="1"/>
            <a:r>
              <a:rPr lang="en-US" sz="2000" dirty="0" err="1"/>
              <a:t>Softwarization</a:t>
            </a:r>
            <a:r>
              <a:rPr lang="en-US" sz="2000" dirty="0"/>
              <a:t> of the networking </a:t>
            </a:r>
            <a:r>
              <a:rPr lang="en-US" sz="2000" dirty="0" smtClean="0"/>
              <a:t>functions(SDN</a:t>
            </a:r>
            <a:r>
              <a:rPr lang="en-US" sz="2000" dirty="0"/>
              <a:t>, NFV) </a:t>
            </a:r>
          </a:p>
          <a:p>
            <a:pPr lvl="1"/>
            <a:r>
              <a:rPr lang="en-US" sz="2000" dirty="0" smtClean="0"/>
              <a:t>Rising </a:t>
            </a:r>
            <a:r>
              <a:rPr lang="en-US" sz="2000" dirty="0"/>
              <a:t>of programmable switching and </a:t>
            </a:r>
            <a:r>
              <a:rPr lang="en-US" sz="2000" dirty="0" smtClean="0"/>
              <a:t>P4 </a:t>
            </a:r>
            <a:r>
              <a:rPr lang="en-US" sz="2000" dirty="0"/>
              <a:t>programming language </a:t>
            </a:r>
          </a:p>
          <a:p>
            <a:r>
              <a:rPr lang="en-US" sz="2400" dirty="0" smtClean="0"/>
              <a:t>Active Research </a:t>
            </a:r>
            <a:r>
              <a:rPr lang="en-US" sz="2400" dirty="0"/>
              <a:t>A</a:t>
            </a:r>
            <a:r>
              <a:rPr lang="en-US" sz="2400" dirty="0" smtClean="0"/>
              <a:t>ctivities</a:t>
            </a:r>
          </a:p>
          <a:p>
            <a:pPr lvl="1"/>
            <a:r>
              <a:rPr lang="en-US" sz="2000" dirty="0" smtClean="0"/>
              <a:t>In-Net Computing for high performance distributed systems in DC</a:t>
            </a:r>
          </a:p>
          <a:p>
            <a:pPr lvl="2"/>
            <a:r>
              <a:rPr lang="en-US" sz="1600" dirty="0" smtClean="0"/>
              <a:t>DNN </a:t>
            </a:r>
            <a:r>
              <a:rPr lang="en-US" sz="1600" dirty="0"/>
              <a:t>(Deep Neural Network) </a:t>
            </a:r>
            <a:r>
              <a:rPr lang="en-US" sz="1600" dirty="0" smtClean="0"/>
              <a:t>training</a:t>
            </a:r>
          </a:p>
          <a:p>
            <a:pPr lvl="2"/>
            <a:r>
              <a:rPr lang="en-US" sz="1600" dirty="0"/>
              <a:t>F</a:t>
            </a:r>
            <a:r>
              <a:rPr lang="en-US" sz="1600" dirty="0" smtClean="0"/>
              <a:t>rontend </a:t>
            </a:r>
            <a:r>
              <a:rPr lang="en-US" sz="1600" dirty="0"/>
              <a:t>KV (Key-Value) </a:t>
            </a:r>
            <a:r>
              <a:rPr lang="en-US" sz="1600" dirty="0" smtClean="0"/>
              <a:t>caching</a:t>
            </a:r>
          </a:p>
          <a:p>
            <a:pPr lvl="2"/>
            <a:r>
              <a:rPr lang="en-US" sz="1600" dirty="0"/>
              <a:t>C</a:t>
            </a:r>
            <a:r>
              <a:rPr lang="en-US" sz="1600" dirty="0" smtClean="0"/>
              <a:t>onsensus </a:t>
            </a:r>
            <a:r>
              <a:rPr lang="en-US" sz="1600" dirty="0"/>
              <a:t>system such as </a:t>
            </a:r>
            <a:r>
              <a:rPr lang="en-US" sz="1600" dirty="0" err="1" smtClean="0"/>
              <a:t>Paxos</a:t>
            </a:r>
            <a:endParaRPr lang="en-US" sz="1600" dirty="0" smtClean="0"/>
          </a:p>
          <a:p>
            <a:pPr lvl="2"/>
            <a:r>
              <a:rPr lang="en-US" sz="1600" dirty="0"/>
              <a:t>ACM SIGCOMM 2018 </a:t>
            </a:r>
            <a:r>
              <a:rPr lang="en-US" sz="1600" dirty="0" smtClean="0"/>
              <a:t>Workshop </a:t>
            </a:r>
            <a:r>
              <a:rPr lang="en-US" sz="1600" dirty="0"/>
              <a:t>on In-Network Computing (</a:t>
            </a:r>
            <a:r>
              <a:rPr lang="en-US" sz="1600" dirty="0" err="1"/>
              <a:t>NetCompute</a:t>
            </a:r>
            <a:r>
              <a:rPr lang="en-US" sz="1600" dirty="0"/>
              <a:t> 2018</a:t>
            </a:r>
            <a:r>
              <a:rPr lang="en-US" sz="1600" dirty="0" smtClean="0"/>
              <a:t>)</a:t>
            </a:r>
          </a:p>
          <a:p>
            <a:pPr lvl="1"/>
            <a:r>
              <a:rPr lang="en-US" sz="2000" dirty="0" smtClean="0"/>
              <a:t>Low latency/high BW services are driving Distributed </a:t>
            </a:r>
            <a:r>
              <a:rPr lang="en-US" sz="2000" dirty="0"/>
              <a:t>C</a:t>
            </a:r>
            <a:r>
              <a:rPr lang="en-US" sz="2000" dirty="0" smtClean="0"/>
              <a:t>omputing</a:t>
            </a:r>
          </a:p>
          <a:p>
            <a:pPr lvl="2"/>
            <a:r>
              <a:rPr lang="en-US" altLang="zh-CN" sz="1600" dirty="0" smtClean="0"/>
              <a:t>Advanced AR</a:t>
            </a:r>
            <a:r>
              <a:rPr lang="en-US" altLang="zh-CN" sz="1600" dirty="0" smtClean="0"/>
              <a:t>/VR</a:t>
            </a:r>
            <a:endParaRPr lang="en-US" sz="1600" dirty="0" smtClean="0"/>
          </a:p>
          <a:p>
            <a:pPr lvl="2"/>
            <a:r>
              <a:rPr lang="en-US" sz="1600" dirty="0" smtClean="0"/>
              <a:t>NSF </a:t>
            </a:r>
            <a:r>
              <a:rPr lang="en-US" sz="1600" dirty="0"/>
              <a:t>Workshop on Grand Challenges in Edge Computing, 2016</a:t>
            </a:r>
          </a:p>
          <a:p>
            <a:pPr lvl="2"/>
            <a:r>
              <a:rPr lang="en-US" sz="1600" dirty="0"/>
              <a:t>ACM SIGCOMM 2018 Workshop on </a:t>
            </a:r>
            <a:r>
              <a:rPr lang="en-US" sz="1600" dirty="0" smtClean="0"/>
              <a:t>Mobile </a:t>
            </a:r>
            <a:r>
              <a:rPr lang="en-US" sz="1600" dirty="0"/>
              <a:t>Edge Communications (MECOMM 2018</a:t>
            </a:r>
            <a:r>
              <a:rPr lang="en-US" sz="1600" dirty="0" smtClean="0"/>
              <a:t>)</a:t>
            </a:r>
            <a:endParaRPr lang="en-US" sz="1600" dirty="0"/>
          </a:p>
        </p:txBody>
      </p:sp>
    </p:spTree>
    <p:extLst>
      <p:ext uri="{BB962C8B-B14F-4D97-AF65-F5344CB8AC3E}">
        <p14:creationId xmlns:p14="http://schemas.microsoft.com/office/powerpoint/2010/main" val="3299114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Motivations and Challenges</a:t>
            </a:r>
            <a:endParaRPr lang="en-US" dirty="0"/>
          </a:p>
        </p:txBody>
      </p:sp>
      <p:sp>
        <p:nvSpPr>
          <p:cNvPr id="3" name="内容占位符 2"/>
          <p:cNvSpPr>
            <a:spLocks noGrp="1"/>
          </p:cNvSpPr>
          <p:nvPr>
            <p:ph idx="1"/>
          </p:nvPr>
        </p:nvSpPr>
        <p:spPr/>
        <p:txBody>
          <a:bodyPr>
            <a:noAutofit/>
          </a:bodyPr>
          <a:lstStyle/>
          <a:p>
            <a:pPr>
              <a:lnSpc>
                <a:spcPct val="80000"/>
              </a:lnSpc>
            </a:pPr>
            <a:r>
              <a:rPr lang="en-US" sz="2500" dirty="0"/>
              <a:t>Network programmability provides new opportunities to enhance performance and availability as well as to develop new types of networked applications and systems. </a:t>
            </a:r>
          </a:p>
          <a:p>
            <a:pPr>
              <a:lnSpc>
                <a:spcPct val="80000"/>
              </a:lnSpc>
            </a:pPr>
            <a:r>
              <a:rPr lang="en-US" sz="2500" dirty="0" smtClean="0"/>
              <a:t>Looking </a:t>
            </a:r>
            <a:r>
              <a:rPr lang="en-US" sz="2500" dirty="0"/>
              <a:t>at different instantiations of integrating computing and networking, the following questions arise:</a:t>
            </a:r>
          </a:p>
          <a:p>
            <a:pPr lvl="1">
              <a:lnSpc>
                <a:spcPct val="80000"/>
              </a:lnSpc>
            </a:pPr>
            <a:r>
              <a:rPr lang="en-US" sz="2000" dirty="0"/>
              <a:t>What are best practices and relevant considerations for computing/networking systems, in particular with respect to previous discussions regarding active networking and end-to-end-arguments?</a:t>
            </a:r>
          </a:p>
          <a:p>
            <a:pPr lvl="1">
              <a:lnSpc>
                <a:spcPct val="80000"/>
              </a:lnSpc>
            </a:pPr>
            <a:r>
              <a:rPr lang="en-US" sz="2000" dirty="0"/>
              <a:t>To which level must the abstraction of the programmable data plane be for a network with non-forwarding functions? </a:t>
            </a:r>
          </a:p>
          <a:p>
            <a:pPr lvl="1">
              <a:lnSpc>
                <a:spcPct val="80000"/>
              </a:lnSpc>
            </a:pPr>
            <a:r>
              <a:rPr lang="en-US" sz="2000" dirty="0"/>
              <a:t>Are there common principles, abstractions and mechanisms that can be applied across this range of different types of computing/networking </a:t>
            </a:r>
            <a:r>
              <a:rPr lang="en-US" sz="2000" dirty="0" smtClean="0"/>
              <a:t>applications/approaches</a:t>
            </a:r>
            <a:r>
              <a:rPr lang="en-US" sz="2000" dirty="0"/>
              <a:t>?</a:t>
            </a:r>
          </a:p>
          <a:p>
            <a:pPr lvl="1">
              <a:lnSpc>
                <a:spcPct val="80000"/>
              </a:lnSpc>
            </a:pPr>
            <a:r>
              <a:rPr lang="en-US" sz="2000" dirty="0"/>
              <a:t>What will the impact of these in-network functions on end-to-end transport protocols and security? </a:t>
            </a:r>
          </a:p>
          <a:p>
            <a:pPr lvl="1">
              <a:lnSpc>
                <a:spcPct val="80000"/>
              </a:lnSpc>
            </a:pPr>
            <a:r>
              <a:rPr lang="en-US" sz="2000" dirty="0"/>
              <a:t>What are the </a:t>
            </a:r>
            <a:r>
              <a:rPr lang="en-US" sz="2000" dirty="0" smtClean="0"/>
              <a:t>incentives </a:t>
            </a:r>
            <a:r>
              <a:rPr lang="en-US" sz="2000" dirty="0"/>
              <a:t>for the network to add new computing capabilities and resources in an open </a:t>
            </a:r>
            <a:r>
              <a:rPr lang="en-US" sz="2000" dirty="0" smtClean="0"/>
              <a:t>ecosystem?</a:t>
            </a:r>
            <a:endParaRPr lang="en-US" sz="2000" dirty="0"/>
          </a:p>
          <a:p>
            <a:endParaRPr lang="en-US" sz="2800" dirty="0"/>
          </a:p>
        </p:txBody>
      </p:sp>
    </p:spTree>
    <p:extLst>
      <p:ext uri="{BB962C8B-B14F-4D97-AF65-F5344CB8AC3E}">
        <p14:creationId xmlns:p14="http://schemas.microsoft.com/office/powerpoint/2010/main" val="3811862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a:t>
            </a:r>
            <a:r>
              <a:rPr lang="en-US" u="sng" dirty="0" smtClean="0"/>
              <a:t>Co</a:t>
            </a:r>
            <a:r>
              <a:rPr lang="en-US" dirty="0" smtClean="0"/>
              <a:t>mputing </a:t>
            </a:r>
            <a:r>
              <a:rPr lang="en-US" u="sng" dirty="0" smtClean="0"/>
              <a:t>i</a:t>
            </a:r>
            <a:r>
              <a:rPr lang="en-US" dirty="0" smtClean="0"/>
              <a:t>n the </a:t>
            </a:r>
            <a:r>
              <a:rPr lang="en-US" u="sng" dirty="0" smtClean="0"/>
              <a:t>N</a:t>
            </a:r>
            <a:r>
              <a:rPr lang="en-US" dirty="0" smtClean="0"/>
              <a:t>etwork</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Propos</a:t>
            </a:r>
            <a:r>
              <a:rPr lang="en-US" altLang="zh-CN" dirty="0" smtClean="0"/>
              <a:t>ing a new</a:t>
            </a:r>
            <a:r>
              <a:rPr lang="en-US" dirty="0" smtClean="0"/>
              <a:t> </a:t>
            </a:r>
            <a:r>
              <a:rPr lang="en-US" dirty="0" smtClean="0"/>
              <a:t>IRTF </a:t>
            </a:r>
            <a:r>
              <a:rPr lang="en-US" dirty="0" smtClean="0"/>
              <a:t>RG</a:t>
            </a:r>
          </a:p>
          <a:p>
            <a:r>
              <a:rPr lang="en-US" altLang="zh-CN" dirty="0" smtClean="0"/>
              <a:t>COIN </a:t>
            </a:r>
            <a:r>
              <a:rPr lang="en-US" altLang="zh-CN" dirty="0"/>
              <a:t>wants to focus on the challenges facing computing in the network across all network segments and identify how these challenges are met in current and future research. Moreover, the specific use cases will link the challenges to some future network architectures and implementations.</a:t>
            </a:r>
            <a:endParaRPr lang="en-US" dirty="0" smtClean="0"/>
          </a:p>
          <a:p>
            <a:r>
              <a:rPr lang="en-US" dirty="0" smtClean="0"/>
              <a:t>Goals:</a:t>
            </a:r>
          </a:p>
          <a:p>
            <a:pPr lvl="1"/>
            <a:r>
              <a:rPr lang="en-US" dirty="0" smtClean="0"/>
              <a:t>Understanding </a:t>
            </a:r>
            <a:r>
              <a:rPr lang="en-US" dirty="0"/>
              <a:t>the use cases and different types of network programmability and their different characteristics </a:t>
            </a:r>
            <a:endParaRPr lang="en-US" dirty="0" smtClean="0"/>
          </a:p>
          <a:p>
            <a:pPr lvl="1"/>
            <a:r>
              <a:rPr lang="en-US" dirty="0" smtClean="0"/>
              <a:t>Understanding </a:t>
            </a:r>
            <a:r>
              <a:rPr lang="en-US" dirty="0"/>
              <a:t>relationship to and impact on existing Internet protocols </a:t>
            </a:r>
            <a:r>
              <a:rPr lang="en-US" dirty="0" smtClean="0"/>
              <a:t>and frameworks.</a:t>
            </a:r>
          </a:p>
          <a:p>
            <a:pPr lvl="1"/>
            <a:r>
              <a:rPr lang="en-US" dirty="0"/>
              <a:t>Investigating architectural questions such as system architecture and protocol designs for in-network computing</a:t>
            </a:r>
          </a:p>
          <a:p>
            <a:pPr lvl="1"/>
            <a:r>
              <a:rPr lang="en-US" dirty="0" smtClean="0"/>
              <a:t>Developing </a:t>
            </a:r>
            <a:r>
              <a:rPr lang="en-US" dirty="0"/>
              <a:t>common terminology, concepts and potentially system elements such as data plane protocols and management </a:t>
            </a:r>
            <a:r>
              <a:rPr lang="en-US" dirty="0" smtClean="0"/>
              <a:t>concepts.</a:t>
            </a:r>
          </a:p>
          <a:p>
            <a:pPr lvl="1"/>
            <a:r>
              <a:rPr lang="en-US" dirty="0" smtClean="0"/>
              <a:t>Providing </a:t>
            </a:r>
            <a:r>
              <a:rPr lang="en-US" dirty="0"/>
              <a:t>guidance for potential future IETF work on distributed and in-network </a:t>
            </a:r>
            <a:r>
              <a:rPr lang="en-US" dirty="0" smtClean="0"/>
              <a:t>computing</a:t>
            </a:r>
            <a:endParaRPr lang="en-US" dirty="0"/>
          </a:p>
        </p:txBody>
      </p:sp>
    </p:spTree>
    <p:extLst>
      <p:ext uri="{BB962C8B-B14F-4D97-AF65-F5344CB8AC3E}">
        <p14:creationId xmlns:p14="http://schemas.microsoft.com/office/powerpoint/2010/main" val="92776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a:t>
            </a:r>
            <a:r>
              <a:rPr lang="en-US" u="sng" dirty="0" smtClean="0"/>
              <a:t>Co</a:t>
            </a:r>
            <a:r>
              <a:rPr lang="en-US" dirty="0" smtClean="0"/>
              <a:t>mputing </a:t>
            </a:r>
            <a:r>
              <a:rPr lang="en-US" u="sng" dirty="0" smtClean="0"/>
              <a:t>i</a:t>
            </a:r>
            <a:r>
              <a:rPr lang="en-US" dirty="0" smtClean="0"/>
              <a:t>n the </a:t>
            </a:r>
            <a:r>
              <a:rPr lang="en-US" u="sng" dirty="0" smtClean="0"/>
              <a:t>N</a:t>
            </a:r>
            <a:r>
              <a:rPr lang="en-US" dirty="0" smtClean="0"/>
              <a:t>etwork</a:t>
            </a:r>
            <a:endParaRPr lang="en-US" dirty="0"/>
          </a:p>
        </p:txBody>
      </p:sp>
      <p:sp>
        <p:nvSpPr>
          <p:cNvPr id="3" name="Content Placeholder 2"/>
          <p:cNvSpPr>
            <a:spLocks noGrp="1"/>
          </p:cNvSpPr>
          <p:nvPr>
            <p:ph idx="1"/>
          </p:nvPr>
        </p:nvSpPr>
        <p:spPr>
          <a:xfrm>
            <a:off x="301752" y="1600200"/>
            <a:ext cx="8668512" cy="4525963"/>
          </a:xfrm>
        </p:spPr>
        <p:txBody>
          <a:bodyPr>
            <a:normAutofit fontScale="77500" lnSpcReduction="20000"/>
          </a:bodyPr>
          <a:lstStyle/>
          <a:p>
            <a:r>
              <a:rPr lang="en-US" altLang="zh-CN" dirty="0"/>
              <a:t>COIN wants to build a forum to explore and discuss how the network architectures and protocols will adapt to the introduction of distributed systems and decentralized computing resources. </a:t>
            </a:r>
            <a:endParaRPr lang="en-US" altLang="zh-CN" dirty="0" smtClean="0"/>
          </a:p>
          <a:p>
            <a:r>
              <a:rPr lang="en-US" altLang="zh-CN" dirty="0" smtClean="0"/>
              <a:t>Hence </a:t>
            </a:r>
            <a:r>
              <a:rPr lang="en-US" altLang="zh-CN" dirty="0"/>
              <a:t>the following outcomes are proposed:</a:t>
            </a:r>
          </a:p>
          <a:p>
            <a:pPr marL="400050" lvl="1" indent="0">
              <a:buNone/>
            </a:pPr>
            <a:r>
              <a:rPr lang="en-US" altLang="zh-CN" dirty="0"/>
              <a:t>(1) An informational RFC on the challenges of computing in the network</a:t>
            </a:r>
          </a:p>
          <a:p>
            <a:pPr marL="400050" lvl="1" indent="0">
              <a:buNone/>
            </a:pPr>
            <a:r>
              <a:rPr lang="en-US" altLang="zh-CN" dirty="0"/>
              <a:t>(2) An informational RFC on data center (already there and with a draft)</a:t>
            </a:r>
          </a:p>
          <a:p>
            <a:pPr marL="400050" lvl="1" indent="0">
              <a:buNone/>
            </a:pPr>
            <a:r>
              <a:rPr lang="en-US" altLang="zh-CN" dirty="0"/>
              <a:t>(3) A Compute First Networking informational RFC</a:t>
            </a:r>
          </a:p>
          <a:p>
            <a:pPr marL="400050" lvl="1" indent="0">
              <a:buNone/>
            </a:pPr>
            <a:r>
              <a:rPr lang="en-US" altLang="zh-CN" dirty="0"/>
              <a:t>(4) An informational (maybe experimental) RFC on AI/ML and COIN</a:t>
            </a:r>
          </a:p>
          <a:p>
            <a:pPr marL="400050" lvl="1" indent="0">
              <a:buNone/>
            </a:pPr>
            <a:r>
              <a:rPr lang="en-US" altLang="zh-CN" dirty="0"/>
              <a:t>(5) An informational (maybe experimental) RFC on XR and COIN</a:t>
            </a:r>
          </a:p>
          <a:p>
            <a:pPr marL="400050" lvl="1" indent="0">
              <a:buNone/>
            </a:pPr>
            <a:r>
              <a:rPr lang="en-US" altLang="zh-CN" dirty="0"/>
              <a:t>&lt;other specific contributions to be added with the help of the community - to come&gt;</a:t>
            </a:r>
          </a:p>
        </p:txBody>
      </p:sp>
    </p:spTree>
    <p:extLst>
      <p:ext uri="{BB962C8B-B14F-4D97-AF65-F5344CB8AC3E}">
        <p14:creationId xmlns:p14="http://schemas.microsoft.com/office/powerpoint/2010/main" val="3071911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smtClean="0">
              <a:hlinkClick r:id="rId2"/>
            </a:endParaRPr>
          </a:p>
          <a:p>
            <a:pPr marL="0" indent="0" algn="ctr">
              <a:buNone/>
            </a:pPr>
            <a:endParaRPr lang="en-US" dirty="0">
              <a:hlinkClick r:id="rId2"/>
            </a:endParaRPr>
          </a:p>
          <a:p>
            <a:pPr marL="0" indent="0" algn="ctr">
              <a:buNone/>
            </a:pPr>
            <a:r>
              <a:rPr lang="en-US" dirty="0" smtClean="0">
                <a:hlinkClick r:id="rId2"/>
              </a:rPr>
              <a:t>Jeffrey.he@huawei.com</a:t>
            </a:r>
            <a:endParaRPr lang="en-US" dirty="0" smtClean="0"/>
          </a:p>
          <a:p>
            <a:pPr marL="0" indent="0" algn="ctr">
              <a:buNone/>
            </a:pPr>
            <a:r>
              <a:rPr lang="en-US" dirty="0" smtClean="0">
                <a:hlinkClick r:id="rId3"/>
              </a:rPr>
              <a:t>marie@mjmontpetit.com</a:t>
            </a:r>
            <a:endParaRPr lang="en-US" dirty="0" smtClean="0"/>
          </a:p>
          <a:p>
            <a:endParaRPr lang="en-US" dirty="0"/>
          </a:p>
        </p:txBody>
      </p:sp>
    </p:spTree>
    <p:extLst>
      <p:ext uri="{BB962C8B-B14F-4D97-AF65-F5344CB8AC3E}">
        <p14:creationId xmlns:p14="http://schemas.microsoft.com/office/powerpoint/2010/main" val="1812744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723</TotalTime>
  <Words>518</Words>
  <Application>Microsoft Office PowerPoint</Application>
  <PresentationFormat>全屏显示(4:3)</PresentationFormat>
  <Paragraphs>49</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Arial</vt:lpstr>
      <vt:lpstr>Calibri</vt:lpstr>
      <vt:lpstr>Office Theme</vt:lpstr>
      <vt:lpstr>COIN Motivation and Objectives</vt:lpstr>
      <vt:lpstr>Background</vt:lpstr>
      <vt:lpstr>Motivations and Challenges</vt:lpstr>
      <vt:lpstr>COIN: Computing in the Network</vt:lpstr>
      <vt:lpstr>COIN: Computing in the Network</vt:lpstr>
      <vt:lpstr>PowerPoint 演示文稿</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is time to re-consider "computing in the networks"</dc:title>
  <dc:creator>Marie-Jose Montpetit</dc:creator>
  <cp:lastModifiedBy>Lifeng (Frank)</cp:lastModifiedBy>
  <cp:revision>27</cp:revision>
  <dcterms:created xsi:type="dcterms:W3CDTF">2018-10-15T12:11:51Z</dcterms:created>
  <dcterms:modified xsi:type="dcterms:W3CDTF">2018-11-06T08:03:41Z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(3)eAOn7LPoAWWeJ1R5U49L8NFduIzrpjTMZit9hP4kBqW5GZQTUaBkbV4hPlbU5nGO0cJEc9Am
1cX/9dGETiYR4zylSfq15OUAv4RDgraUMvGAW4YJF5AcDjfLzKVuCtyBGls5kgMp7rxysiNL
5b5ddWd6YlrDIK9tyW9ke7ifu3hGSLRopnXQBuMjCaStcpN0zrtTUXiG+z718OXgce9WqbgH
ZYGtKamw7RkJMSc7O2</vt:lpwstr>
  </property>
  <property fmtid="{D5CDD505-2E9C-101B-9397-08002B2CF9AE}" pid="3" name="_2015_ms_pID_7253431">
    <vt:lpwstr>E159R73fOjslwK+tNisiPP/lLAoxAvNM/UFgS6kJ15PuPrvHwlQAo0
r9jOvO58AQMv9M8hmJC6gwujJv4vmj11hzfEgxUF7/Fj3oVN2jz0Uje1xFQ2+ktRApimzbGp
NZrXPzTv5UBSLgsDMkrnCN3W/dZD4idrvL3RNYuHWFH4jqa8EMv1YK+DxYqzyOk4VTtOoNRl
ZQS4ycZqQWKxOcC9thQiiKlFDqcyB6WHvAH2</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1539910250</vt:lpwstr>
  </property>
  <property fmtid="{D5CDD505-2E9C-101B-9397-08002B2CF9AE}" pid="8" name="_2015_ms_pID_7253432">
    <vt:lpwstr>uc7kw3F+cudYNfW9yPsGL0w=</vt:lpwstr>
  </property>
</Properties>
</file>