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87" r:id="rId2"/>
    <p:sldId id="388" r:id="rId3"/>
    <p:sldId id="389" r:id="rId4"/>
    <p:sldId id="402" r:id="rId5"/>
    <p:sldId id="403" r:id="rId6"/>
    <p:sldId id="406" r:id="rId7"/>
    <p:sldId id="433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34" r:id="rId20"/>
    <p:sldId id="430" r:id="rId21"/>
    <p:sldId id="424" r:id="rId22"/>
    <p:sldId id="425" r:id="rId23"/>
    <p:sldId id="435" r:id="rId24"/>
    <p:sldId id="427" r:id="rId25"/>
    <p:sldId id="428" r:id="rId26"/>
    <p:sldId id="429" r:id="rId27"/>
    <p:sldId id="431" r:id="rId28"/>
    <p:sldId id="436" r:id="rId29"/>
    <p:sldId id="404" r:id="rId30"/>
    <p:sldId id="405" r:id="rId31"/>
    <p:sldId id="407" r:id="rId32"/>
    <p:sldId id="408" r:id="rId33"/>
    <p:sldId id="432" r:id="rId34"/>
    <p:sldId id="409" r:id="rId35"/>
    <p:sldId id="4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2520" autoAdjust="0"/>
  </p:normalViewPr>
  <p:slideViewPr>
    <p:cSldViewPr snapToGrid="0" showGuides="1">
      <p:cViewPr varScale="1">
        <p:scale>
          <a:sx n="113" d="100"/>
          <a:sy n="113" d="100"/>
        </p:scale>
        <p:origin x="-47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0%BD%D0%B8%D0%B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частей речи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714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Vmn</a:t>
                      </a:r>
                      <a:r>
                        <a:rPr lang="en-US" dirty="0" smtClean="0"/>
                        <a:t>----a-e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деловой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Afpnsaf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Ncnsnn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SENT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  <p:pic>
        <p:nvPicPr>
          <p:cNvPr id="8194" name="Picture 2" descr="C:\Users\mSamarin\Desktop\Morph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зависимостей</a:t>
            </a:r>
          </a:p>
        </p:txBody>
      </p:sp>
      <p:pic>
        <p:nvPicPr>
          <p:cNvPr id="9218" name="Picture 2" descr="C:\Users\mSamarin\Desktop\Morpho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92305"/>
              </p:ext>
            </p:extLst>
          </p:nvPr>
        </p:nvGraphicFramePr>
        <p:xfrm>
          <a:off x="2058377" y="3700259"/>
          <a:ext cx="8127999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Хозяин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Подчиненный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Тип зависимости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обст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предик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Поиск </a:t>
            </a:r>
            <a:r>
              <a:rPr lang="ru-RU" dirty="0"/>
              <a:t>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0245" name="Picture 5" descr="C:\Users\mSamarin\Desktop\Concept_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1268" name="Picture 4" descr="C:\Users\mSamarin\Desktop\Concept_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2292" name="Picture 4" descr="C:\Users\mSamarin\Desktop\Concept_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вести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3316" name="Picture 4" descr="C:\Users\mSamarin\Desktop\Concept_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486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Извлечение лексических типов ответа(</a:t>
            </a:r>
            <a:r>
              <a:rPr lang="en-US" sz="2000" dirty="0"/>
              <a:t>LAT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общение - общественные связи или отношения</a:t>
            </a:r>
          </a:p>
          <a:p>
            <a:r>
              <a:rPr lang="ru-RU" dirty="0"/>
              <a:t>общение - сообщение</a:t>
            </a:r>
          </a:p>
          <a:p>
            <a:r>
              <a:rPr lang="ru-RU" dirty="0"/>
              <a:t>общение - действие</a:t>
            </a:r>
          </a:p>
          <a:p>
            <a:r>
              <a:rPr lang="ru-RU" dirty="0"/>
              <a:t>общение - событие</a:t>
            </a:r>
            <a:endParaRPr lang="ru-RU" dirty="0" smtClean="0"/>
          </a:p>
        </p:txBody>
      </p:sp>
      <p:pic>
        <p:nvPicPr>
          <p:cNvPr id="14339" name="Picture 3" descr="C:\Users\mSamarin\Desktop\L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95" y="2874347"/>
            <a:ext cx="4533900" cy="30099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12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Выделение ключевых слов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Ключевые</a:t>
            </a:r>
            <a:r>
              <a:rPr lang="en-US" dirty="0" smtClean="0"/>
              <a:t> </a:t>
            </a:r>
            <a:r>
              <a:rPr lang="ru-RU" dirty="0" smtClean="0"/>
              <a:t>слова </a:t>
            </a:r>
            <a:r>
              <a:rPr lang="en-US" dirty="0" err="1" smtClean="0"/>
              <a:t>выделяются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вопросительному</a:t>
            </a:r>
            <a:r>
              <a:rPr lang="en-US" dirty="0" smtClean="0"/>
              <a:t> </a:t>
            </a:r>
            <a:r>
              <a:rPr lang="en-US" dirty="0" err="1" smtClean="0"/>
              <a:t>слову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основному</a:t>
            </a:r>
            <a:r>
              <a:rPr lang="en-US" dirty="0" smtClean="0"/>
              <a:t> </a:t>
            </a:r>
            <a:r>
              <a:rPr lang="en-US" dirty="0" err="1" smtClean="0"/>
              <a:t>глаголу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имени</a:t>
            </a:r>
            <a:r>
              <a:rPr lang="en-US" dirty="0" smtClean="0"/>
              <a:t> </a:t>
            </a:r>
            <a:r>
              <a:rPr lang="en-US" dirty="0" err="1" smtClean="0"/>
              <a:t>собственному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лексическим</a:t>
            </a:r>
            <a:r>
              <a:rPr lang="en-US" dirty="0" smtClean="0"/>
              <a:t> </a:t>
            </a:r>
            <a:r>
              <a:rPr lang="en-US" dirty="0" err="1" smtClean="0"/>
              <a:t>типам</a:t>
            </a:r>
            <a:r>
              <a:rPr lang="en-US" dirty="0" smtClean="0"/>
              <a:t> </a:t>
            </a:r>
            <a:r>
              <a:rPr lang="en-US" dirty="0" err="1" smtClean="0"/>
              <a:t>ответов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существительным</a:t>
            </a:r>
            <a:endParaRPr lang="ru-RU" dirty="0" smtClean="0"/>
          </a:p>
        </p:txBody>
      </p:sp>
      <p:pic>
        <p:nvPicPr>
          <p:cNvPr id="15362" name="Picture 2" descr="C:\Users\mSamarin\Desktop\C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76" y="2892668"/>
            <a:ext cx="4587457" cy="32195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26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концептов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К</a:t>
            </a:r>
            <a:r>
              <a:rPr lang="ru-RU" dirty="0" err="1" smtClean="0"/>
              <a:t>онцепты</a:t>
            </a:r>
            <a:r>
              <a:rPr lang="ru-RU" dirty="0" smtClean="0"/>
              <a:t> состоят из: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Метки 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Заголовка</a:t>
            </a:r>
            <a:r>
              <a:rPr lang="en-US" dirty="0" smtClean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Ссылка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статью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6386" name="Picture 2" descr="C:\Users\mSamarin\Desktop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1335748"/>
            <a:ext cx="5374320" cy="9939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3208" y="5308680"/>
            <a:ext cx="293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https://ru.wikipedia.org/wiki/%D0%9E%D0%B1%D1%89%D0%B5%D0%BD%D0%B8%D0%B5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389" name="Picture 5" descr="C:\Users\mSamarin\Desktop\W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3079767"/>
            <a:ext cx="5374320" cy="28863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44662"/>
          </a:xfrm>
        </p:spPr>
        <p:txBody>
          <a:bodyPr/>
          <a:lstStyle/>
          <a:p>
            <a:r>
              <a:rPr lang="en-US" dirty="0"/>
              <a:t>Answer Producer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7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Answer Producer</a:t>
            </a:r>
            <a:endParaRPr lang="ru-RU" dirty="0"/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08730"/>
              </p:ext>
            </p:extLst>
          </p:nvPr>
        </p:nvGraphicFramePr>
        <p:xfrm>
          <a:off x="838200" y="2322912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4534811" imgH="1475110" progId="Visio.Drawing.11">
                  <p:embed/>
                </p:oleObj>
              </mc:Choice>
              <mc:Fallback>
                <p:oleObj name="Visio" r:id="rId3" imgW="4534811" imgH="1475110" progId="Visio.Drawing.11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22912"/>
                        <a:ext cx="8746066" cy="284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838200" y="1506022"/>
            <a:ext cx="38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Формирование кандидата для ответа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44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911146" y="1441914"/>
            <a:ext cx="5192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Индекс, формат запроса к </a:t>
            </a:r>
            <a:r>
              <a:rPr lang="en-US" sz="2000" dirty="0" err="1" smtClean="0"/>
              <a:t>Solr</a:t>
            </a:r>
            <a:r>
              <a:rPr lang="ru-RU" sz="2000" dirty="0" smtClean="0"/>
              <a:t>, релевантность</a:t>
            </a:r>
            <a:endParaRPr lang="en-US" sz="2000" dirty="0"/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54578"/>
              </p:ext>
            </p:extLst>
          </p:nvPr>
        </p:nvGraphicFramePr>
        <p:xfrm>
          <a:off x="270676" y="1695189"/>
          <a:ext cx="249872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3" imgW="1307765" imgH="1178783" progId="Visio.Drawing.11">
                  <p:embed/>
                </p:oleObj>
              </mc:Choice>
              <mc:Fallback>
                <p:oleObj name="Visio" r:id="rId3" imgW="1307765" imgH="1178783" progId="Visio.Drawing.11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76" y="1695189"/>
                        <a:ext cx="2498725" cy="225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69401" y="2098484"/>
            <a:ext cx="7488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правильно держать вилку?</a:t>
            </a:r>
          </a:p>
          <a:p>
            <a:endParaRPr lang="ru-RU" dirty="0" smtClean="0"/>
          </a:p>
          <a:p>
            <a:r>
              <a:rPr lang="en-US" dirty="0" err="1" smtClean="0"/>
              <a:t>SolrDocPrimarySearch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+("</a:t>
            </a:r>
            <a:r>
              <a:rPr lang="ru-RU" dirty="0"/>
              <a:t>держать")^1.0 ("</a:t>
            </a:r>
            <a:r>
              <a:rPr lang="ru-RU" dirty="0" err="1"/>
              <a:t>Fork</a:t>
            </a:r>
            <a:r>
              <a:rPr lang="ru-RU" dirty="0"/>
              <a:t>")^1.6 +("вилка")^1.6  ("держать вилка "~4)^2.6 ("держать вилка "~12)^1.3 ("держать вилка "~36)^</a:t>
            </a:r>
            <a:r>
              <a:rPr lang="ru-RU" dirty="0" smtClean="0"/>
              <a:t>0.65</a:t>
            </a:r>
          </a:p>
          <a:p>
            <a:endParaRPr lang="ru-RU" dirty="0" smtClean="0"/>
          </a:p>
          <a:p>
            <a:r>
              <a:rPr lang="en-US" dirty="0" err="1"/>
              <a:t>SolrFullPrimarySearch</a:t>
            </a:r>
            <a:endParaRPr lang="ru-RU" dirty="0"/>
          </a:p>
          <a:p>
            <a:r>
              <a:rPr lang="ru-RU" dirty="0"/>
              <a:t>+("держать"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держать")^1.0 ("</a:t>
            </a:r>
            <a:r>
              <a:rPr lang="en-US" dirty="0"/>
              <a:t>Fork" OR </a:t>
            </a:r>
            <a:r>
              <a:rPr lang="en-US" dirty="0" err="1"/>
              <a:t>titleText</a:t>
            </a:r>
            <a:r>
              <a:rPr lang="en-US" dirty="0"/>
              <a:t>:"Fork")^1.6 +("</a:t>
            </a:r>
            <a:r>
              <a:rPr lang="ru-RU" dirty="0"/>
              <a:t>вилка"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вилка")^1.6  ("держать вилка "~4)^2.6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"~4)^2.6 ("держать вилка "~12)^1.3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"~12)^1.3 ("держать вилка "~36)^0.65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"~36)^0.65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477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11146" y="1441914"/>
            <a:ext cx="7359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Фильтры </a:t>
            </a:r>
            <a:r>
              <a:rPr lang="en-US" sz="2000" dirty="0" err="1" smtClean="0"/>
              <a:t>Solr</a:t>
            </a:r>
            <a:r>
              <a:rPr lang="ru-RU" sz="2000" dirty="0" smtClean="0"/>
              <a:t> для поиска, оптимизация поиска по русскому тексту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489342"/>
            <a:ext cx="95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text_ru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solr.TextField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positionIncrementGap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analyzer&gt;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&lt;tokenizer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solr.StandardTokenizerFactory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solr.LowerCaseFilterFactory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solr.SnowballPorterFilterFactory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Russian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&lt;/analyzer&gt;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4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44662"/>
          </a:xfrm>
        </p:spPr>
        <p:txBody>
          <a:bodyPr/>
          <a:lstStyle/>
          <a:p>
            <a:r>
              <a:rPr lang="en-US" dirty="0"/>
              <a:t>Apache Spark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564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Подготовка файлов книг к индексации </a:t>
            </a:r>
            <a:r>
              <a:rPr lang="en-US" dirty="0" err="1" smtClean="0"/>
              <a:t>Solr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48" y="2536734"/>
            <a:ext cx="3581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>
            <a:off x="4728754" y="3596638"/>
            <a:ext cx="1071155" cy="8621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534297" y="4019006"/>
            <a:ext cx="853440" cy="2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6174378" y="3596641"/>
            <a:ext cx="1166949" cy="853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976" y="4464051"/>
            <a:ext cx="7532053" cy="140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497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88869" y="4920342"/>
            <a:ext cx="922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HTMLHandler</a:t>
            </a:r>
            <a:r>
              <a:rPr lang="en-US" dirty="0" smtClean="0"/>
              <a:t> </a:t>
            </a:r>
            <a:r>
              <a:rPr lang="ru-RU" dirty="0" err="1" smtClean="0"/>
              <a:t>парсит</a:t>
            </a:r>
            <a:r>
              <a:rPr lang="ru-RU" dirty="0" smtClean="0"/>
              <a:t> </a:t>
            </a:r>
            <a:r>
              <a:rPr lang="en-US" dirty="0" smtClean="0"/>
              <a:t>html-</a:t>
            </a:r>
            <a:r>
              <a:rPr lang="ru-RU" dirty="0" smtClean="0"/>
              <a:t>документ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PDFHandler</a:t>
            </a:r>
            <a:r>
              <a:rPr lang="en-US" dirty="0" smtClean="0"/>
              <a:t> </a:t>
            </a:r>
            <a:r>
              <a:rPr lang="ru-RU" dirty="0" smtClean="0"/>
              <a:t>использует библиотеку </a:t>
            </a:r>
            <a:r>
              <a:rPr lang="en-US" dirty="0" err="1" smtClean="0"/>
              <a:t>PdfBox</a:t>
            </a:r>
            <a:r>
              <a:rPr lang="ru-RU" dirty="0" smtClean="0"/>
              <a:t> для конвертации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333" y="1717087"/>
            <a:ext cx="98758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628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Формирование списка статей из текста книги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2745" y="2210480"/>
            <a:ext cx="3429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23109" y="2881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ru-RU" dirty="0" smtClean="0"/>
              <a:t>Признаки заголовка статьи: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Вертикальные отступы перед и после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Короткое предложение (как правило, умещается в одной строке)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буквы заглавные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точки в конце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Наличие цифр в начале предложения (номера глав)</a:t>
            </a:r>
          </a:p>
        </p:txBody>
      </p:sp>
    </p:spTree>
    <p:extLst>
      <p:ext uri="{BB962C8B-B14F-4D97-AF65-F5344CB8AC3E}">
        <p14:creationId xmlns:p14="http://schemas.microsoft.com/office/powerpoint/2010/main" val="401985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33994" y="4171407"/>
            <a:ext cx="10515600" cy="12453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 smtClean="0"/>
              <a:t>Шаг 1 – формирование набора структур с описанием файлов</a:t>
            </a:r>
          </a:p>
          <a:p>
            <a:pPr>
              <a:buNone/>
            </a:pPr>
            <a:r>
              <a:rPr lang="ru-RU" sz="2200" dirty="0" smtClean="0"/>
              <a:t>Шаг 2 – Наполнение структур заголовками и текстами статей</a:t>
            </a:r>
          </a:p>
          <a:p>
            <a:pPr>
              <a:buNone/>
            </a:pPr>
            <a:r>
              <a:rPr lang="ru-RU" sz="2200" dirty="0" smtClean="0"/>
              <a:t>Шаг 3 – преобразование к набору строк, содержащих необходимые </a:t>
            </a:r>
            <a:r>
              <a:rPr lang="en-US" sz="2200" dirty="0" smtClean="0"/>
              <a:t>xml-</a:t>
            </a:r>
            <a:r>
              <a:rPr lang="ru-RU" sz="2200" dirty="0" smtClean="0"/>
              <a:t>теги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162" y="1875609"/>
            <a:ext cx="91138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44662"/>
          </a:xfrm>
        </p:spPr>
        <p:txBody>
          <a:bodyPr/>
          <a:lstStyle/>
          <a:p>
            <a:r>
              <a:rPr lang="en-US" dirty="0"/>
              <a:t>Answer Analysis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8440844" imgH="2825010" progId="Visio.Drawing.11">
                  <p:embed/>
                </p:oleObj>
              </mc:Choice>
              <mc:Fallback>
                <p:oleObj name="Visio" r:id="rId3" imgW="8440844" imgH="2825010" progId="Visio.Drawing.11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98" y="1387475"/>
                        <a:ext cx="10016069" cy="3351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30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и ответы </a:t>
            </a:r>
            <a:r>
              <a:rPr lang="ru-RU" dirty="0" smtClean="0"/>
              <a:t>должны быть в области знаний правил этикета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3" imgW="6334888" imgH="2555010" progId="Visio.Drawing.11">
                  <p:embed/>
                </p:oleObj>
              </mc:Choice>
              <mc:Fallback>
                <p:oleObj name="Visio" r:id="rId3" imgW="6334888" imgH="2555010" progId="Visio.Drawing.11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464" y="1305455"/>
                        <a:ext cx="8940803" cy="3605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3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</a:p>
          <a:p>
            <a:r>
              <a:rPr lang="ru-RU" dirty="0" smtClean="0"/>
              <a:t>Время ответа на 1 вопрос 1-3 мин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</a:p>
          <a:p>
            <a:r>
              <a:rPr lang="ru-RU" dirty="0" err="1" smtClean="0"/>
              <a:t>Нативные</a:t>
            </a:r>
            <a:r>
              <a:rPr lang="ru-RU" dirty="0" smtClean="0"/>
              <a:t> библиотеки </a:t>
            </a:r>
            <a:r>
              <a:rPr lang="ru-RU" dirty="0" err="1" smtClean="0"/>
              <a:t>парсеров</a:t>
            </a:r>
            <a:r>
              <a:rPr lang="ru-RU" dirty="0" smtClean="0"/>
              <a:t> не совместимы с версией </a:t>
            </a:r>
            <a:r>
              <a:rPr lang="en-US" dirty="0" smtClean="0"/>
              <a:t>Linux </a:t>
            </a:r>
            <a:r>
              <a:rPr lang="ru-RU" dirty="0" smtClean="0"/>
              <a:t>на кластере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UIMA</a:t>
            </a:r>
            <a:endParaRPr lang="en-US" dirty="0" smtClean="0"/>
          </a:p>
          <a:p>
            <a:r>
              <a:rPr lang="en-US" dirty="0" err="1" smtClean="0"/>
              <a:t>DkPro</a:t>
            </a:r>
            <a:endParaRPr lang="en-US" dirty="0" smtClean="0"/>
          </a:p>
          <a:p>
            <a:r>
              <a:rPr lang="en-US" dirty="0" err="1" smtClean="0"/>
              <a:t>YodaQA</a:t>
            </a:r>
            <a:endParaRPr lang="en-US" dirty="0" smtClean="0"/>
          </a:p>
          <a:p>
            <a:r>
              <a:rPr lang="en-US" dirty="0" err="1" smtClean="0"/>
              <a:t>SparQL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5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5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4534992" imgH="1475010" progId="Visio.Drawing.11">
                  <p:embed/>
                </p:oleObj>
              </mc:Choice>
              <mc:Fallback>
                <p:oleObj name="Visio" r:id="rId4" imgW="4534992" imgH="1475010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21" y="1456266"/>
                        <a:ext cx="9008493" cy="2929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168991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4534811" imgH="1475110" progId="Visio.Drawing.11">
                  <p:embed/>
                </p:oleObj>
              </mc:Choice>
              <mc:Fallback>
                <p:oleObj name="Visio" r:id="rId3" imgW="4534811" imgH="1475110" progId="Visio.Drawing.11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Spark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44662"/>
          </a:xfrm>
        </p:spPr>
        <p:txBody>
          <a:bodyPr/>
          <a:lstStyle/>
          <a:p>
            <a:r>
              <a:rPr lang="en-US" dirty="0"/>
              <a:t>Question Analysis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/>
              <a:t>о</a:t>
            </a:r>
            <a:r>
              <a:rPr lang="ru-RU" dirty="0" smtClean="0"/>
              <a:t>рфологический анализ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имен собственных, фокуса и основного глагола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ответа(</a:t>
            </a:r>
            <a:r>
              <a:rPr lang="en-US" dirty="0" smtClean="0"/>
              <a:t>LAT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ключевых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концептов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51" name="Picture 7" descr="C:\Users\mSamarin\Desktop\QuestionAnalisys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1" y="1579100"/>
            <a:ext cx="10732591" cy="23950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err="1" smtClean="0"/>
              <a:t>Токенизация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50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</a:tbl>
          </a:graphicData>
        </a:graphic>
      </p:graphicFrame>
      <p:pic>
        <p:nvPicPr>
          <p:cNvPr id="7170" name="Picture 2" descr="C:\Users\mSamarin\Desktop\Morph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93" y="1591382"/>
            <a:ext cx="7144248" cy="7552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910</Words>
  <Application>Microsoft Office PowerPoint</Application>
  <PresentationFormat>Custom</PresentationFormat>
  <Paragraphs>354</Paragraphs>
  <Slides>35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Тема Office</vt:lpstr>
      <vt:lpstr>Visio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Answer Producer</vt:lpstr>
      <vt:lpstr>Answer Producer</vt:lpstr>
      <vt:lpstr>Answer Producer</vt:lpstr>
      <vt:lpstr>Answer Producer</vt:lpstr>
      <vt:lpstr>Apache Spark</vt:lpstr>
      <vt:lpstr>Apache Spark</vt:lpstr>
      <vt:lpstr>Apache Spark</vt:lpstr>
      <vt:lpstr>Apache Spark</vt:lpstr>
      <vt:lpstr>Apache Spark</vt:lpstr>
      <vt:lpstr>Answer Analysis</vt:lpstr>
      <vt:lpstr>Answer Analysis</vt:lpstr>
      <vt:lpstr>Answer Analysis</vt:lpstr>
      <vt:lpstr>Полученные результаты</vt:lpstr>
      <vt:lpstr>Полученный опыт</vt:lpstr>
      <vt:lpstr>Используемые инструменты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Sergey Kuzmin</cp:lastModifiedBy>
  <cp:revision>105</cp:revision>
  <dcterms:created xsi:type="dcterms:W3CDTF">2014-09-02T18:03:26Z</dcterms:created>
  <dcterms:modified xsi:type="dcterms:W3CDTF">2016-03-29T07:00:24Z</dcterms:modified>
</cp:coreProperties>
</file>