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87" r:id="rId2"/>
    <p:sldId id="388" r:id="rId3"/>
    <p:sldId id="389" r:id="rId4"/>
    <p:sldId id="402" r:id="rId5"/>
    <p:sldId id="403" r:id="rId6"/>
    <p:sldId id="406" r:id="rId7"/>
    <p:sldId id="404" r:id="rId8"/>
    <p:sldId id="405" r:id="rId9"/>
    <p:sldId id="4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3" autoAdjust="0"/>
    <p:restoredTop sz="92520" autoAdjust="0"/>
  </p:normalViewPr>
  <p:slideViewPr>
    <p:cSldViewPr snapToGrid="0" showGuides="1">
      <p:cViewPr varScale="1">
        <p:scale>
          <a:sx n="113" d="100"/>
          <a:sy n="113" d="100"/>
        </p:scale>
        <p:origin x="-480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9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4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D9B5-79DC-4D13-AD9B-603A64EA5011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03477-049C-4F9F-8D39-E3817819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3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03477-049C-4F9F-8D39-E3817819A4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84F1-1C83-4D6F-937B-F4A0931E74AF}" type="datetime1">
              <a:rPr lang="en-US" smtClean="0"/>
              <a:t>3/1/2016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8B7D-3C9C-433B-88BC-15C9F0EC6FB4}" type="datetime1">
              <a:rPr lang="en-US" smtClean="0"/>
              <a:t>3/1/2016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4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DEFA-5DDE-45F6-AAF3-660D4BB67DCD}" type="datetime1">
              <a:rPr lang="en-US" smtClean="0"/>
              <a:t>3/1/2016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6F06-9412-4087-9519-F250D40FAA9B}" type="datetime1">
              <a:rPr lang="en-US" smtClean="0"/>
              <a:t>3/1/2016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D88-3BBE-4BF8-B99C-69153F1B6B00}" type="datetime1">
              <a:rPr lang="en-US" smtClean="0"/>
              <a:t>3/1/2016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1C4-5731-4FE5-8E75-E8C8DA1DE6BC}" type="datetime1">
              <a:rPr lang="en-US" smtClean="0"/>
              <a:t>3/1/2016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5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A0F6-EC27-4718-8268-067DCF0570D4}" type="datetime1">
              <a:rPr lang="en-US" smtClean="0"/>
              <a:t>3/1/2016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BC4E-F023-4D8A-B06B-ACD25120275F}" type="datetime1">
              <a:rPr lang="en-US" smtClean="0"/>
              <a:t>3/1/2016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2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C1F3-E5AB-4887-81B1-3ED695DD901B}" type="datetime1">
              <a:rPr lang="en-US" smtClean="0"/>
              <a:t>3/1/2016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BD79-94CD-4C46-A343-83CB75AFD5BD}" type="datetime1">
              <a:rPr lang="en-US" smtClean="0"/>
              <a:t>3/1/2016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1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C8E6-E082-4645-831D-F582550B1470}" type="datetime1">
              <a:rPr lang="en-US" smtClean="0"/>
              <a:t>3/1/2016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E9A4-4438-40EF-8DD7-AE6A8DDFEF8F}" type="datetime1">
              <a:rPr lang="en-US" smtClean="0"/>
              <a:t>3/1/2016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ART-NLP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Вопрос-ответная система</a:t>
            </a:r>
            <a:endParaRPr lang="en-US" dirty="0" smtClean="0"/>
          </a:p>
          <a:p>
            <a:r>
              <a:rPr lang="ru-RU" dirty="0" smtClean="0"/>
              <a:t>«Правила этикета»</a:t>
            </a:r>
            <a:endParaRPr lang="ru-RU" dirty="0" smtClean="0"/>
          </a:p>
          <a:p>
            <a:r>
              <a:rPr lang="ru-RU" dirty="0" smtClean="0"/>
              <a:t>2016 </a:t>
            </a:r>
            <a:r>
              <a:rPr lang="ru-RU" dirty="0" smtClean="0"/>
              <a:t>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Artezio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получает файлы энциклопедии этикета и справочника по </a:t>
            </a:r>
            <a:r>
              <a:rPr lang="ru-RU" dirty="0" smtClean="0"/>
              <a:t>этикету</a:t>
            </a:r>
            <a:endParaRPr lang="ru-RU" dirty="0"/>
          </a:p>
          <a:p>
            <a:r>
              <a:rPr lang="ru-RU" dirty="0"/>
              <a:t>Требуется разработать и развернуть систему, позволяющую в свободной форме отвечать на вопросы по правилам этикета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9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позволяет отвечать на вопросы с простой грамматикой:</a:t>
            </a:r>
          </a:p>
          <a:p>
            <a:pPr lvl="1"/>
            <a:r>
              <a:rPr lang="ru-RU" dirty="0" smtClean="0"/>
              <a:t>Одно вопросительное слово на вопрос</a:t>
            </a:r>
          </a:p>
          <a:p>
            <a:pPr lvl="1"/>
            <a:r>
              <a:rPr lang="ru-RU" dirty="0" smtClean="0"/>
              <a:t>Отсутствие сложноподчиненных предложений</a:t>
            </a:r>
          </a:p>
          <a:p>
            <a:pPr lvl="1"/>
            <a:r>
              <a:rPr lang="ru-RU" dirty="0" smtClean="0"/>
              <a:t>Отсутствие фразеологических оборотов</a:t>
            </a:r>
          </a:p>
          <a:p>
            <a:pPr lvl="1"/>
            <a:r>
              <a:rPr lang="ru-RU" dirty="0" err="1" smtClean="0"/>
              <a:t>Односмысленный</a:t>
            </a:r>
            <a:r>
              <a:rPr lang="ru-RU" dirty="0" smtClean="0"/>
              <a:t> вопрос</a:t>
            </a:r>
          </a:p>
          <a:p>
            <a:r>
              <a:rPr lang="ru-RU" dirty="0" smtClean="0"/>
              <a:t>Время ответа на вопрос не должно превышать 5 мин</a:t>
            </a:r>
          </a:p>
          <a:p>
            <a:r>
              <a:rPr lang="ru-RU" dirty="0" smtClean="0"/>
              <a:t>Система должна предоставить несколько (до 25) ранжированных ответов на выбор</a:t>
            </a:r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6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архитектура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452544"/>
              </p:ext>
            </p:extLst>
          </p:nvPr>
        </p:nvGraphicFramePr>
        <p:xfrm>
          <a:off x="1034521" y="1456266"/>
          <a:ext cx="9008493" cy="2929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4534992" imgH="1475010" progId="Visio.Drawing.11">
                  <p:embed/>
                </p:oleObj>
              </mc:Choice>
              <mc:Fallback>
                <p:oleObj name="Visio" r:id="rId3" imgW="4534992" imgH="14750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4521" y="1456266"/>
                        <a:ext cx="9008493" cy="2929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58332" y="4470401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Базируется на </a:t>
            </a:r>
            <a:r>
              <a:rPr lang="en-US" dirty="0" smtClean="0"/>
              <a:t>Apache UIMA, </a:t>
            </a:r>
            <a:r>
              <a:rPr lang="ru-RU" dirty="0" smtClean="0"/>
              <a:t>использует </a:t>
            </a:r>
            <a:r>
              <a:rPr lang="ru-RU" dirty="0" err="1" smtClean="0"/>
              <a:t>аннотаторы</a:t>
            </a:r>
            <a:r>
              <a:rPr lang="ru-RU" dirty="0" smtClean="0"/>
              <a:t> </a:t>
            </a:r>
            <a:r>
              <a:rPr lang="en-US" dirty="0" err="1" smtClean="0"/>
              <a:t>DKPro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Reader </a:t>
            </a:r>
            <a:r>
              <a:rPr lang="ru-RU" dirty="0" smtClean="0"/>
              <a:t>– источник вопросов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Analysis Engine – </a:t>
            </a:r>
            <a:r>
              <a:rPr lang="ru-RU" dirty="0" smtClean="0"/>
              <a:t>основная обработка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Answer Printer – </a:t>
            </a:r>
            <a:r>
              <a:rPr lang="ru-RU" dirty="0" smtClean="0"/>
              <a:t>вывод результатов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Engine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9" y="4385734"/>
            <a:ext cx="1044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Analysis – </a:t>
            </a:r>
            <a:r>
              <a:rPr lang="ru-RU" dirty="0" smtClean="0"/>
              <a:t>анализ вопроса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Answer Producer – </a:t>
            </a:r>
            <a:r>
              <a:rPr lang="ru-RU" dirty="0" smtClean="0"/>
              <a:t>формирует кандидаты на ответ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Answer </a:t>
            </a:r>
            <a:r>
              <a:rPr lang="en-US" dirty="0" smtClean="0"/>
              <a:t>Analysis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анализ ответа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072047"/>
              </p:ext>
            </p:extLst>
          </p:nvPr>
        </p:nvGraphicFramePr>
        <p:xfrm>
          <a:off x="973661" y="1452564"/>
          <a:ext cx="8746066" cy="284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4534992" imgH="1475010" progId="Visio.Drawing.11">
                  <p:embed/>
                </p:oleObj>
              </mc:Choice>
              <mc:Fallback>
                <p:oleObj name="Visio" r:id="rId3" imgW="4534992" imgH="14750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661" y="1452564"/>
                        <a:ext cx="8746066" cy="284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85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задач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9" y="4385734"/>
            <a:ext cx="10447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3 концептуальных блока – 3 задачи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инфраструктура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273438"/>
              </p:ext>
            </p:extLst>
          </p:nvPr>
        </p:nvGraphicFramePr>
        <p:xfrm>
          <a:off x="973661" y="1452564"/>
          <a:ext cx="8746066" cy="284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3" imgW="4534992" imgH="1475010" progId="Visio.Drawing.11">
                  <p:embed/>
                </p:oleObj>
              </mc:Choice>
              <mc:Fallback>
                <p:oleObj name="Visio" r:id="rId3" imgW="4534992" imgH="14750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661" y="1452564"/>
                        <a:ext cx="8746066" cy="284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32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7" y="4893734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Базовый морфологический </a:t>
            </a:r>
            <a:r>
              <a:rPr lang="ru-RU" dirty="0" err="1" smtClean="0"/>
              <a:t>парсинг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Препроцессинг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Извлечение лексических типов ответа (</a:t>
            </a:r>
            <a:r>
              <a:rPr lang="en-US" dirty="0" smtClean="0"/>
              <a:t>LAT)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Продолжение следует…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873912"/>
              </p:ext>
            </p:extLst>
          </p:nvPr>
        </p:nvGraphicFramePr>
        <p:xfrm>
          <a:off x="965198" y="1387475"/>
          <a:ext cx="10016069" cy="3351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8440844" imgH="2825010" progId="Visio.Drawing.11">
                  <p:embed/>
                </p:oleObj>
              </mc:Choice>
              <mc:Fallback>
                <p:oleObj name="Visio" r:id="rId3" imgW="8440844" imgH="28250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198" y="1387475"/>
                        <a:ext cx="10016069" cy="3351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30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7" y="4893734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Приведение </a:t>
            </a:r>
            <a:r>
              <a:rPr lang="en-US" dirty="0" smtClean="0"/>
              <a:t>LAT </a:t>
            </a:r>
            <a:r>
              <a:rPr lang="ru-RU" dirty="0" smtClean="0"/>
              <a:t>к каноническому виду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Сравнение </a:t>
            </a:r>
            <a:r>
              <a:rPr lang="en-US" dirty="0" smtClean="0"/>
              <a:t>LAT </a:t>
            </a:r>
            <a:r>
              <a:rPr lang="ru-RU" dirty="0" smtClean="0"/>
              <a:t>ответа с </a:t>
            </a:r>
            <a:r>
              <a:rPr lang="en-US" dirty="0" smtClean="0"/>
              <a:t>Clue </a:t>
            </a:r>
            <a:r>
              <a:rPr lang="ru-RU" dirty="0" smtClean="0"/>
              <a:t>из вопроса по различным критериями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Сравнение </a:t>
            </a:r>
            <a:r>
              <a:rPr lang="en-US" dirty="0"/>
              <a:t>LAT </a:t>
            </a:r>
            <a:r>
              <a:rPr lang="ru-RU" dirty="0"/>
              <a:t>ответа с </a:t>
            </a:r>
            <a:r>
              <a:rPr lang="en-US" dirty="0" smtClean="0"/>
              <a:t>LAT </a:t>
            </a:r>
            <a:r>
              <a:rPr lang="ru-RU" dirty="0" smtClean="0"/>
              <a:t>из вопроса </a:t>
            </a:r>
            <a:r>
              <a:rPr lang="ru-RU" dirty="0"/>
              <a:t>по различным критериями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Формирование массива метрик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Вычисление финальной метрики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17271"/>
              </p:ext>
            </p:extLst>
          </p:nvPr>
        </p:nvGraphicFramePr>
        <p:xfrm>
          <a:off x="897464" y="1305455"/>
          <a:ext cx="8940803" cy="360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6334888" imgH="2555010" progId="Visio.Drawing.11">
                  <p:embed/>
                </p:oleObj>
              </mc:Choice>
              <mc:Fallback>
                <p:oleObj name="Visio" r:id="rId3" imgW="6334888" imgH="25550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7464" y="1305455"/>
                        <a:ext cx="8940803" cy="3605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73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686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14141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14141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212</Words>
  <Application>Microsoft Office PowerPoint</Application>
  <PresentationFormat>Custom</PresentationFormat>
  <Paragraphs>58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Тема Office</vt:lpstr>
      <vt:lpstr>Microsoft Visio Drawing</vt:lpstr>
      <vt:lpstr>ART-NLP</vt:lpstr>
      <vt:lpstr>Описание задачи</vt:lpstr>
      <vt:lpstr>Требования</vt:lpstr>
      <vt:lpstr>Общая архитектура</vt:lpstr>
      <vt:lpstr>Analysis Engine</vt:lpstr>
      <vt:lpstr>Распределение задач</vt:lpstr>
      <vt:lpstr>Answer Analysis</vt:lpstr>
      <vt:lpstr>Answer Analysis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БОЛЬШИХ ДАННЫХ</dc:title>
  <dc:creator>Vladimir Krylov</dc:creator>
  <cp:lastModifiedBy>Sergey Kuzmin</cp:lastModifiedBy>
  <cp:revision>76</cp:revision>
  <dcterms:created xsi:type="dcterms:W3CDTF">2014-09-02T18:03:26Z</dcterms:created>
  <dcterms:modified xsi:type="dcterms:W3CDTF">2016-03-01T11:19:57Z</dcterms:modified>
</cp:coreProperties>
</file>