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87" r:id="rId2"/>
    <p:sldId id="388" r:id="rId3"/>
    <p:sldId id="389" r:id="rId4"/>
    <p:sldId id="402" r:id="rId5"/>
    <p:sldId id="403" r:id="rId6"/>
    <p:sldId id="406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04" r:id="rId19"/>
    <p:sldId id="405" r:id="rId20"/>
    <p:sldId id="407" r:id="rId21"/>
    <p:sldId id="421" r:id="rId22"/>
    <p:sldId id="422" r:id="rId23"/>
    <p:sldId id="423" r:id="rId24"/>
    <p:sldId id="408" r:id="rId25"/>
    <p:sldId id="409" r:id="rId26"/>
    <p:sldId id="4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6" autoAdjust="0"/>
    <p:restoredTop sz="92520" autoAdjust="0"/>
  </p:normalViewPr>
  <p:slideViewPr>
    <p:cSldViewPr snapToGrid="0" showGuides="1">
      <p:cViewPr varScale="1">
        <p:scale>
          <a:sx n="109" d="100"/>
          <a:sy n="109" d="100"/>
        </p:scale>
        <p:origin x="-774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9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45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D9B5-79DC-4D13-AD9B-603A64EA5011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03477-049C-4F9F-8D39-E3817819A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703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03477-049C-4F9F-8D39-E3817819A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162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</a:t>
            </a:r>
            <a:r>
              <a:rPr lang="en-US" baseline="0" dirty="0" smtClean="0"/>
              <a:t>S – Common Analysis System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03477-049C-4F9F-8D39-E3817819A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517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84F1-1C83-4D6F-937B-F4A0931E74AF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292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8B7D-3C9C-433B-88BC-15C9F0EC6FB4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774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DEFA-5DDE-45F6-AAF3-660D4BB67DCD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15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6F06-9412-4087-9519-F250D40FAA9B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051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D88-3BBE-4BF8-B99C-69153F1B6B00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95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1C4-5731-4FE5-8E75-E8C8DA1DE6BC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145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A0F6-EC27-4718-8268-067DCF0570D4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15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BC4E-F023-4D8A-B06B-ACD25120275F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282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C1F3-E5AB-4887-81B1-3ED695DD901B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236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BD79-94CD-4C46-A343-83CB75AFD5BD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691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C8E6-E082-4645-831D-F582550B1470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930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E9A4-4438-40EF-8DD7-AE6A8DDFEF8F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411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1%D1%89%D0%B5%D0%BD%D0%B8%D0%B5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ART-NLP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Вопрос-ответная система</a:t>
            </a:r>
            <a:endParaRPr lang="en-US" dirty="0" smtClean="0"/>
          </a:p>
          <a:p>
            <a:r>
              <a:rPr lang="ru-RU" dirty="0" smtClean="0"/>
              <a:t>«Правила этикета»</a:t>
            </a:r>
          </a:p>
          <a:p>
            <a:r>
              <a:rPr lang="ru-RU" dirty="0" smtClean="0"/>
              <a:t>2016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Artezio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988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28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Морфологический анализ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ru-RU" dirty="0" smtClean="0"/>
              <a:t>Определение зависимостей</a:t>
            </a:r>
          </a:p>
        </p:txBody>
      </p:sp>
      <p:pic>
        <p:nvPicPr>
          <p:cNvPr id="9218" name="Picture 2" descr="C:\Users\mSamarin\Desktop\Morpho_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0800" y="1591200"/>
            <a:ext cx="7146000" cy="75543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5892305"/>
              </p:ext>
            </p:extLst>
          </p:nvPr>
        </p:nvGraphicFramePr>
        <p:xfrm>
          <a:off x="2058377" y="3700259"/>
          <a:ext cx="8127999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Хозяин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Подчиненный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Тип зависимости</a:t>
                      </a:r>
                      <a:endParaRPr lang="ru-RU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огранич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обст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предик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деловое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огранич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PUNC</a:t>
                      </a:r>
                      <a:endParaRPr lang="ru-RU" dirty="0"/>
                    </a:p>
                  </a:txBody>
                  <a:tcPr marL="360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018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Поиск </a:t>
            </a:r>
            <a:r>
              <a:rPr lang="ru-RU" dirty="0"/>
              <a:t>основного </a:t>
            </a:r>
            <a:r>
              <a:rPr lang="ru-RU" dirty="0" smtClean="0"/>
              <a:t>глагола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0245" name="Picture 5" descr="C:\Users\mSamarin\Desktop\Concept_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5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11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Отсутствуют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- Поиск основного </a:t>
            </a:r>
            <a:r>
              <a:rPr lang="ru-RU" dirty="0" smtClean="0"/>
              <a:t>глагола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1268" name="Picture 4" descr="C:\Users\mSamarin\Desktop\Concept_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5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444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Отсутствуют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Как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- Поиск основного </a:t>
            </a:r>
            <a:r>
              <a:rPr lang="ru-RU" dirty="0" smtClean="0"/>
              <a:t>глагола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2292" name="Picture 4" descr="C:\Users\mSamarin\Desktop\Concept_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6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82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Отсутствуют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Как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- Поиск основного </a:t>
            </a:r>
            <a:r>
              <a:rPr lang="ru-RU" dirty="0" smtClean="0"/>
              <a:t>глагола</a:t>
            </a:r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вести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3316" name="Picture 4" descr="C:\Users\mSamarin\Desktop\Concept_4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6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93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4864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Извлечение лексических типов ответа(</a:t>
            </a:r>
            <a:r>
              <a:rPr lang="en-US" sz="2000" dirty="0"/>
              <a:t>LAT</a:t>
            </a:r>
            <a:r>
              <a:rPr lang="ru-RU" sz="2000" dirty="0"/>
              <a:t>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en-US" dirty="0" err="1" smtClean="0"/>
              <a:t>Wordnet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общение - общественные связи или отношения</a:t>
            </a:r>
          </a:p>
          <a:p>
            <a:r>
              <a:rPr lang="ru-RU" dirty="0"/>
              <a:t>общение - сообщение</a:t>
            </a:r>
          </a:p>
          <a:p>
            <a:r>
              <a:rPr lang="ru-RU" dirty="0"/>
              <a:t>общение - действие</a:t>
            </a:r>
          </a:p>
          <a:p>
            <a:r>
              <a:rPr lang="ru-RU" dirty="0"/>
              <a:t>общение - событие</a:t>
            </a:r>
            <a:endParaRPr lang="ru-RU" dirty="0" smtClean="0"/>
          </a:p>
        </p:txBody>
      </p:sp>
      <p:pic>
        <p:nvPicPr>
          <p:cNvPr id="14339" name="Picture 3" descr="C:\Users\mSamarin\Desktop\L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3995" y="2874347"/>
            <a:ext cx="4533900" cy="30099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88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125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Выделение ключевых слов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en-US" dirty="0" err="1" smtClean="0"/>
              <a:t>Ключевые</a:t>
            </a:r>
            <a:r>
              <a:rPr lang="en-US" dirty="0" smtClean="0"/>
              <a:t> </a:t>
            </a:r>
            <a:r>
              <a:rPr lang="ru-RU" dirty="0" smtClean="0"/>
              <a:t>слова </a:t>
            </a:r>
            <a:r>
              <a:rPr lang="en-US" dirty="0" err="1" smtClean="0"/>
              <a:t>выделяются</a:t>
            </a:r>
            <a:r>
              <a:rPr lang="en-US" dirty="0" smtClean="0"/>
              <a:t> </a:t>
            </a:r>
            <a:r>
              <a:rPr lang="en-US" dirty="0" err="1" smtClean="0"/>
              <a:t>по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вопросительному</a:t>
            </a:r>
            <a:r>
              <a:rPr lang="en-US" dirty="0" smtClean="0"/>
              <a:t> </a:t>
            </a:r>
            <a:r>
              <a:rPr lang="en-US" dirty="0" err="1" smtClean="0"/>
              <a:t>слову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основному</a:t>
            </a:r>
            <a:r>
              <a:rPr lang="en-US" dirty="0" smtClean="0"/>
              <a:t> </a:t>
            </a:r>
            <a:r>
              <a:rPr lang="en-US" dirty="0" err="1" smtClean="0"/>
              <a:t>глаголу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имени</a:t>
            </a:r>
            <a:r>
              <a:rPr lang="en-US" dirty="0" smtClean="0"/>
              <a:t> </a:t>
            </a:r>
            <a:r>
              <a:rPr lang="en-US" dirty="0" err="1" smtClean="0"/>
              <a:t>собственному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лексическим</a:t>
            </a:r>
            <a:r>
              <a:rPr lang="en-US" dirty="0" smtClean="0"/>
              <a:t> </a:t>
            </a:r>
            <a:r>
              <a:rPr lang="en-US" dirty="0" err="1" smtClean="0"/>
              <a:t>типам</a:t>
            </a:r>
            <a:r>
              <a:rPr lang="en-US" dirty="0" smtClean="0"/>
              <a:t> </a:t>
            </a:r>
            <a:r>
              <a:rPr lang="en-US" dirty="0" err="1" smtClean="0"/>
              <a:t>ответов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существительным</a:t>
            </a:r>
            <a:endParaRPr lang="ru-RU" dirty="0" smtClean="0"/>
          </a:p>
        </p:txBody>
      </p:sp>
      <p:pic>
        <p:nvPicPr>
          <p:cNvPr id="15362" name="Picture 2" descr="C:\Users\mSamarin\Desktop\C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0576" y="2892668"/>
            <a:ext cx="4587457" cy="32195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474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2621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Выделение концептов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К</a:t>
            </a:r>
            <a:r>
              <a:rPr lang="ru-RU" dirty="0" err="1" smtClean="0"/>
              <a:t>онцепты</a:t>
            </a:r>
            <a:r>
              <a:rPr lang="ru-RU" dirty="0" smtClean="0"/>
              <a:t> состоят из:</a:t>
            </a:r>
          </a:p>
          <a:p>
            <a:r>
              <a:rPr lang="ru-RU" dirty="0"/>
              <a:t>	</a:t>
            </a:r>
            <a:endParaRPr lang="ru-RU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 smtClean="0"/>
              <a:t>Метки </a:t>
            </a:r>
            <a:endParaRPr lang="en-US" dirty="0" smtClean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общение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 smtClean="0"/>
              <a:t>Заголовка</a:t>
            </a:r>
            <a:r>
              <a:rPr lang="en-US" dirty="0" smtClean="0"/>
              <a:t>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Общение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Ссылка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статью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pic>
        <p:nvPicPr>
          <p:cNvPr id="16386" name="Picture 2" descr="C:\Users\mSamarin\Desktop\Conce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2400" y="1335748"/>
            <a:ext cx="5374320" cy="9939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33208" y="5308680"/>
            <a:ext cx="2932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https://ru.wikipedia.org/wiki/%D0%9E%D0%B1%D1%89%D0%B5%D0%BD%D0%B8%D0%B5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6389" name="Picture 5" descr="C:\Users\mSamarin\Desktop\Wik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2400" y="3079767"/>
            <a:ext cx="5374320" cy="28863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980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7" y="4893734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Базовый морфологический </a:t>
            </a:r>
            <a:r>
              <a:rPr lang="ru-RU" dirty="0" err="1" smtClean="0"/>
              <a:t>парсинг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Препроцессинг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Извлечение лексических типов ответа (</a:t>
            </a:r>
            <a:r>
              <a:rPr lang="en-US" dirty="0" smtClean="0"/>
              <a:t>LAT)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Продолжение следует…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93873912"/>
              </p:ext>
            </p:extLst>
          </p:nvPr>
        </p:nvGraphicFramePr>
        <p:xfrm>
          <a:off x="965198" y="1387475"/>
          <a:ext cx="10016069" cy="3351852"/>
        </p:xfrm>
        <a:graphic>
          <a:graphicData uri="http://schemas.openxmlformats.org/presentationml/2006/ole">
            <p:oleObj spid="_x0000_s3080" name="Visio" r:id="rId3" imgW="8440844" imgH="282501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20304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7" y="4893734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Приведение </a:t>
            </a:r>
            <a:r>
              <a:rPr lang="en-US" dirty="0" smtClean="0"/>
              <a:t>LAT </a:t>
            </a:r>
            <a:r>
              <a:rPr lang="ru-RU" dirty="0" smtClean="0"/>
              <a:t>к каноническому виду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Сравнение </a:t>
            </a:r>
            <a:r>
              <a:rPr lang="en-US" dirty="0" smtClean="0"/>
              <a:t>LAT </a:t>
            </a:r>
            <a:r>
              <a:rPr lang="ru-RU" dirty="0" smtClean="0"/>
              <a:t>ответа с </a:t>
            </a:r>
            <a:r>
              <a:rPr lang="en-US" dirty="0" smtClean="0"/>
              <a:t>Clue </a:t>
            </a:r>
            <a:r>
              <a:rPr lang="ru-RU" dirty="0" smtClean="0"/>
              <a:t>из вопроса по различным критериями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Сравнение </a:t>
            </a:r>
            <a:r>
              <a:rPr lang="en-US" dirty="0"/>
              <a:t>LAT </a:t>
            </a:r>
            <a:r>
              <a:rPr lang="ru-RU" dirty="0"/>
              <a:t>ответа с </a:t>
            </a:r>
            <a:r>
              <a:rPr lang="en-US" dirty="0" smtClean="0"/>
              <a:t>LAT </a:t>
            </a:r>
            <a:r>
              <a:rPr lang="ru-RU" dirty="0" smtClean="0"/>
              <a:t>из вопроса </a:t>
            </a:r>
            <a:r>
              <a:rPr lang="ru-RU" dirty="0"/>
              <a:t>по различным критериями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Формирование массива метрик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Вычисление финальной метрики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99217271"/>
              </p:ext>
            </p:extLst>
          </p:nvPr>
        </p:nvGraphicFramePr>
        <p:xfrm>
          <a:off x="897464" y="1305455"/>
          <a:ext cx="8940803" cy="3605206"/>
        </p:xfrm>
        <a:graphic>
          <a:graphicData uri="http://schemas.openxmlformats.org/presentationml/2006/ole">
            <p:oleObj spid="_x0000_s4104" name="Visio" r:id="rId3" imgW="6334888" imgH="255501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2173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получает файлы энциклопедии этикета и справочника по </a:t>
            </a:r>
            <a:r>
              <a:rPr lang="ru-RU" dirty="0" smtClean="0"/>
              <a:t>этикету</a:t>
            </a:r>
            <a:endParaRPr lang="ru-RU" dirty="0"/>
          </a:p>
          <a:p>
            <a:r>
              <a:rPr lang="ru-RU" dirty="0"/>
              <a:t>Требуется разработать и развернуть систему, позволяющую в свободной форме отвечать на вопросы по правилам этикета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2690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Полученные 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выборке в 50 вопросов</a:t>
            </a:r>
          </a:p>
          <a:p>
            <a:pPr lvl="1"/>
            <a:r>
              <a:rPr lang="ru-RU" dirty="0" smtClean="0"/>
              <a:t>% получения ответа: </a:t>
            </a:r>
            <a:r>
              <a:rPr lang="ru-RU" b="1" dirty="0" smtClean="0"/>
              <a:t>60%</a:t>
            </a:r>
          </a:p>
          <a:p>
            <a:pPr lvl="1"/>
            <a:r>
              <a:rPr lang="ru-RU" dirty="0" smtClean="0"/>
              <a:t>Условная точность ответа: </a:t>
            </a:r>
            <a:r>
              <a:rPr lang="ru-RU" b="1" dirty="0" smtClean="0"/>
              <a:t>80%</a:t>
            </a:r>
          </a:p>
          <a:p>
            <a:r>
              <a:rPr lang="ru-RU" dirty="0" smtClean="0"/>
              <a:t>Время ответа на 1 вопрос 1-3 мин</a:t>
            </a:r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7781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9564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Подготовка файлов кни</a:t>
            </a:r>
            <a:r>
              <a:rPr lang="ru-RU" dirty="0" smtClean="0"/>
              <a:t>г</a:t>
            </a:r>
            <a:r>
              <a:rPr lang="ru-RU" dirty="0" smtClean="0"/>
              <a:t> к индексации </a:t>
            </a:r>
            <a:r>
              <a:rPr lang="en-US" dirty="0" err="1" smtClean="0"/>
              <a:t>Solr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3048" y="2536734"/>
            <a:ext cx="35814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Прямая со стрелкой 10"/>
          <p:cNvCxnSpPr/>
          <p:nvPr/>
        </p:nvCxnSpPr>
        <p:spPr>
          <a:xfrm>
            <a:off x="4728754" y="3596638"/>
            <a:ext cx="1071155" cy="8621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6200000" flipH="1">
            <a:off x="5534297" y="4019006"/>
            <a:ext cx="853440" cy="26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10800000" flipV="1">
            <a:off x="6174378" y="3596641"/>
            <a:ext cx="1166949" cy="8534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1976" y="4464051"/>
            <a:ext cx="7532053" cy="140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288869" y="4920342"/>
            <a:ext cx="922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HTMLHandler</a:t>
            </a:r>
            <a:r>
              <a:rPr lang="en-US" dirty="0" smtClean="0"/>
              <a:t> </a:t>
            </a:r>
            <a:r>
              <a:rPr lang="ru-RU" dirty="0" err="1" smtClean="0"/>
              <a:t>парсит</a:t>
            </a:r>
            <a:r>
              <a:rPr lang="ru-RU" dirty="0" smtClean="0"/>
              <a:t> </a:t>
            </a:r>
            <a:r>
              <a:rPr lang="en-US" dirty="0" smtClean="0"/>
              <a:t>html-</a:t>
            </a:r>
            <a:r>
              <a:rPr lang="ru-RU" dirty="0" smtClean="0"/>
              <a:t>документ, заменяя теги на отступы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PDFHandler</a:t>
            </a:r>
            <a:r>
              <a:rPr lang="en-US" dirty="0" smtClean="0"/>
              <a:t> </a:t>
            </a:r>
            <a:r>
              <a:rPr lang="ru-RU" dirty="0" smtClean="0"/>
              <a:t>использует </a:t>
            </a:r>
            <a:r>
              <a:rPr lang="ru-RU" dirty="0" smtClean="0"/>
              <a:t>библиотек</a:t>
            </a:r>
            <a:r>
              <a:rPr lang="ru-RU" dirty="0" smtClean="0"/>
              <a:t>у</a:t>
            </a:r>
            <a:r>
              <a:rPr lang="ru-RU" dirty="0" smtClean="0"/>
              <a:t> </a:t>
            </a:r>
            <a:r>
              <a:rPr lang="en-US" dirty="0" err="1" smtClean="0"/>
              <a:t>PdfBox</a:t>
            </a:r>
            <a:r>
              <a:rPr lang="ru-RU" dirty="0" smtClean="0"/>
              <a:t> для </a:t>
            </a:r>
            <a:r>
              <a:rPr lang="ru-RU" dirty="0" smtClean="0"/>
              <a:t>конвертации</a:t>
            </a:r>
            <a:endParaRPr lang="ru-RU" dirty="0" smtClean="0"/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6678" y="1645080"/>
            <a:ext cx="89154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Формирование списка статей из текста книги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2745" y="2210480"/>
            <a:ext cx="34290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923109" y="288108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/>
            <a:r>
              <a:rPr lang="ru-RU" dirty="0" smtClean="0"/>
              <a:t>Признаки заголовка статьи: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Вертикальные отступы перед и после текста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Короткое предложение (как правило, умещается в одной строке)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буквы заглавные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точки в конце предложения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Наличие цифр в начале предложения (номера глав)</a:t>
            </a:r>
            <a:endParaRPr lang="ru-RU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Полученный опыт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Инструменты </a:t>
            </a:r>
            <a:r>
              <a:rPr lang="en-US" dirty="0" smtClean="0"/>
              <a:t>NLP </a:t>
            </a:r>
            <a:r>
              <a:rPr lang="ru-RU" dirty="0" smtClean="0"/>
              <a:t>для русского языка</a:t>
            </a:r>
            <a:r>
              <a:rPr lang="en-US" dirty="0" smtClean="0"/>
              <a:t> </a:t>
            </a:r>
            <a:r>
              <a:rPr lang="ru-RU" dirty="0" smtClean="0"/>
              <a:t>очень «сырые»</a:t>
            </a:r>
            <a:endParaRPr lang="en-US" dirty="0" smtClean="0"/>
          </a:p>
          <a:p>
            <a:r>
              <a:rPr lang="ru-RU" dirty="0" smtClean="0"/>
              <a:t>Материалы и модели имеют сомнительные лицензии</a:t>
            </a:r>
          </a:p>
          <a:p>
            <a:r>
              <a:rPr lang="ru-RU" dirty="0"/>
              <a:t>Инструменты </a:t>
            </a:r>
            <a:r>
              <a:rPr lang="en-US" dirty="0"/>
              <a:t>NLP </a:t>
            </a:r>
            <a:r>
              <a:rPr lang="ru-RU" dirty="0"/>
              <a:t>крайне ресурсоемки (</a:t>
            </a:r>
            <a:r>
              <a:rPr lang="en-US" dirty="0"/>
              <a:t>32-256 Gb RAM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Apache UIMA</a:t>
            </a:r>
            <a:r>
              <a:rPr lang="ru-RU" dirty="0" smtClean="0"/>
              <a:t> не совместима с версией </a:t>
            </a:r>
            <a:r>
              <a:rPr lang="en-US" dirty="0" smtClean="0"/>
              <a:t>Apache Spark</a:t>
            </a:r>
            <a:r>
              <a:rPr lang="ru-RU" dirty="0" smtClean="0"/>
              <a:t> на кластере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204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DbPedia</a:t>
            </a:r>
            <a:r>
              <a:rPr lang="ru-RU" dirty="0" smtClean="0"/>
              <a:t> (</a:t>
            </a:r>
            <a:r>
              <a:rPr lang="en-US" dirty="0" smtClean="0"/>
              <a:t>several datasets)</a:t>
            </a:r>
          </a:p>
          <a:p>
            <a:r>
              <a:rPr lang="en-US" dirty="0" err="1" smtClean="0"/>
              <a:t>Wordnet</a:t>
            </a:r>
            <a:endParaRPr lang="en-US" dirty="0" smtClean="0"/>
          </a:p>
          <a:p>
            <a:r>
              <a:rPr lang="en-US" dirty="0" smtClean="0"/>
              <a:t>Freebase</a:t>
            </a:r>
          </a:p>
          <a:p>
            <a:r>
              <a:rPr lang="en-US" dirty="0" err="1" smtClean="0"/>
              <a:t>Yandex</a:t>
            </a:r>
            <a:r>
              <a:rPr lang="en-US" dirty="0" smtClean="0"/>
              <a:t> </a:t>
            </a:r>
            <a:r>
              <a:rPr lang="en-US" dirty="0" err="1" smtClean="0"/>
              <a:t>SpeechKit</a:t>
            </a:r>
            <a:endParaRPr lang="en-US" dirty="0" smtClean="0"/>
          </a:p>
          <a:p>
            <a:r>
              <a:rPr lang="en-US" dirty="0" err="1" smtClean="0"/>
              <a:t>OpenCorpora</a:t>
            </a:r>
            <a:endParaRPr lang="en-US" dirty="0" smtClean="0"/>
          </a:p>
          <a:p>
            <a:r>
              <a:rPr lang="ru-RU" dirty="0" err="1" smtClean="0"/>
              <a:t>СинТагРус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3035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006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позволяет отвечать на вопросы с простой грамматикой:</a:t>
            </a:r>
          </a:p>
          <a:p>
            <a:pPr lvl="1"/>
            <a:r>
              <a:rPr lang="ru-RU" dirty="0" smtClean="0"/>
              <a:t>Одно вопросительное слово на вопрос</a:t>
            </a:r>
          </a:p>
          <a:p>
            <a:pPr lvl="1"/>
            <a:r>
              <a:rPr lang="ru-RU" dirty="0" smtClean="0"/>
              <a:t>Отсутствие сложноподчиненных предложений</a:t>
            </a:r>
          </a:p>
          <a:p>
            <a:pPr lvl="1"/>
            <a:r>
              <a:rPr lang="ru-RU" dirty="0" smtClean="0"/>
              <a:t>Отсутствие фразеологических оборотов</a:t>
            </a:r>
          </a:p>
          <a:p>
            <a:pPr lvl="1"/>
            <a:r>
              <a:rPr lang="ru-RU" dirty="0" err="1" smtClean="0"/>
              <a:t>Односмысленный</a:t>
            </a:r>
            <a:r>
              <a:rPr lang="ru-RU" dirty="0" smtClean="0"/>
              <a:t> вопрос</a:t>
            </a:r>
          </a:p>
          <a:p>
            <a:r>
              <a:rPr lang="ru-RU" dirty="0" smtClean="0"/>
              <a:t>Время ответа на вопрос не должно превышать 5 мин</a:t>
            </a:r>
          </a:p>
          <a:p>
            <a:r>
              <a:rPr lang="ru-RU" dirty="0" smtClean="0"/>
              <a:t>Система должна предоставить несколько (до 25) ранжированных ответов на выбор</a:t>
            </a:r>
          </a:p>
          <a:p>
            <a:r>
              <a:rPr lang="ru-RU" dirty="0" smtClean="0"/>
              <a:t>Вопросы должны быть в области знаний правил этикета</a:t>
            </a:r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046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архитектура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57452544"/>
              </p:ext>
            </p:extLst>
          </p:nvPr>
        </p:nvGraphicFramePr>
        <p:xfrm>
          <a:off x="1034521" y="1456266"/>
          <a:ext cx="9008493" cy="2929467"/>
        </p:xfrm>
        <a:graphic>
          <a:graphicData uri="http://schemas.openxmlformats.org/presentationml/2006/ole">
            <p:oleObj spid="_x0000_s1034" name="Visio" r:id="rId4" imgW="4534992" imgH="1475010" progId="Visio.Drawing.11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58332" y="4470401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Базируется на </a:t>
            </a:r>
            <a:r>
              <a:rPr lang="en-US" dirty="0" smtClean="0"/>
              <a:t>Apache UIMA, </a:t>
            </a:r>
            <a:r>
              <a:rPr lang="ru-RU" dirty="0" smtClean="0"/>
              <a:t>использует </a:t>
            </a:r>
            <a:r>
              <a:rPr lang="ru-RU" dirty="0" err="1" smtClean="0"/>
              <a:t>аннотаторы</a:t>
            </a:r>
            <a:r>
              <a:rPr lang="ru-RU" dirty="0" smtClean="0"/>
              <a:t> </a:t>
            </a:r>
            <a:r>
              <a:rPr lang="en-US" dirty="0" err="1" smtClean="0"/>
              <a:t>DKPro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Reader </a:t>
            </a:r>
            <a:r>
              <a:rPr lang="ru-RU" dirty="0" smtClean="0"/>
              <a:t>– источник вопросов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Analysis Engine – </a:t>
            </a:r>
            <a:r>
              <a:rPr lang="ru-RU" dirty="0" smtClean="0"/>
              <a:t>основная обработка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Answer Printer – </a:t>
            </a:r>
            <a:r>
              <a:rPr lang="ru-RU" dirty="0" smtClean="0"/>
              <a:t>вывод результатов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10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Engine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9" y="4385734"/>
            <a:ext cx="1044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Analysis – </a:t>
            </a:r>
            <a:r>
              <a:rPr lang="ru-RU" dirty="0" smtClean="0"/>
              <a:t>анализ вопроса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Answer Producer – </a:t>
            </a:r>
            <a:r>
              <a:rPr lang="ru-RU" dirty="0" smtClean="0"/>
              <a:t>формирует кандидаты на ответ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Answer </a:t>
            </a:r>
            <a:r>
              <a:rPr lang="en-US" dirty="0" smtClean="0"/>
              <a:t>Analysis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анализ ответа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60072047"/>
              </p:ext>
            </p:extLst>
          </p:nvPr>
        </p:nvGraphicFramePr>
        <p:xfrm>
          <a:off x="973661" y="1452564"/>
          <a:ext cx="8746066" cy="2844056"/>
        </p:xfrm>
        <a:graphic>
          <a:graphicData uri="http://schemas.openxmlformats.org/presentationml/2006/ole">
            <p:oleObj spid="_x0000_s2057" name="Visio" r:id="rId3" imgW="4534992" imgH="147501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9585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задач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9" y="4385734"/>
            <a:ext cx="10447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3 концептуальных блока – 3 задачи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инфраструктура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12273438"/>
              </p:ext>
            </p:extLst>
          </p:nvPr>
        </p:nvGraphicFramePr>
        <p:xfrm>
          <a:off x="973661" y="1452564"/>
          <a:ext cx="8746066" cy="2844056"/>
        </p:xfrm>
        <a:graphic>
          <a:graphicData uri="http://schemas.openxmlformats.org/presentationml/2006/ole">
            <p:oleObj spid="_x0000_s5127" name="Visio" r:id="rId3" imgW="4534992" imgH="147501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4732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9" y="4385734"/>
            <a:ext cx="10447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</a:t>
            </a:r>
            <a:r>
              <a:rPr lang="ru-RU" dirty="0"/>
              <a:t>о</a:t>
            </a:r>
            <a:r>
              <a:rPr lang="ru-RU" dirty="0" smtClean="0"/>
              <a:t>рфологический анализ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Поиск имен собственных, фокуса и основного глагола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Извлечение лексических типов ответа(</a:t>
            </a:r>
            <a:r>
              <a:rPr lang="en-US" dirty="0" smtClean="0"/>
              <a:t>LAT</a:t>
            </a:r>
            <a:r>
              <a:rPr lang="ru-RU" dirty="0" smtClean="0"/>
              <a:t>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Выделение ключевых слов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Выделение концептов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151" name="Picture 7" descr="C:\Users\mSamarin\Desktop\QuestionAnalisys_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4331" y="1579100"/>
            <a:ext cx="10732591" cy="23950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484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28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Морфологический анализ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ru-RU" dirty="0" err="1" smtClean="0"/>
              <a:t>Токенизация</a:t>
            </a:r>
            <a:endParaRPr lang="ru-RU" dirty="0" smtClean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227503"/>
              </p:ext>
            </p:extLst>
          </p:nvPr>
        </p:nvGraphicFramePr>
        <p:xfrm>
          <a:off x="1027952" y="3579407"/>
          <a:ext cx="10151035" cy="259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0207"/>
                <a:gridCol w="2030207"/>
                <a:gridCol w="2030207"/>
                <a:gridCol w="2030207"/>
                <a:gridCol w="20302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Текст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Начало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Конец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Лемма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Часть речи</a:t>
                      </a:r>
                      <a:endParaRPr lang="ru-RU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деловое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 dirty="0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32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 dirty="0"/>
                    </a:p>
                  </a:txBody>
                  <a:tcPr marL="252000"/>
                </a:tc>
              </a:tr>
            </a:tbl>
          </a:graphicData>
        </a:graphic>
      </p:graphicFrame>
      <p:pic>
        <p:nvPicPr>
          <p:cNvPr id="7170" name="Picture 2" descr="C:\Users\mSamarin\Desktop\Morpho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0493" y="1591382"/>
            <a:ext cx="7144248" cy="75525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34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28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Морфологический анализ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ru-RU" dirty="0" smtClean="0"/>
              <a:t>Определение частей речи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787143"/>
              </p:ext>
            </p:extLst>
          </p:nvPr>
        </p:nvGraphicFramePr>
        <p:xfrm>
          <a:off x="1027952" y="3579407"/>
          <a:ext cx="10151035" cy="259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0207"/>
                <a:gridCol w="2030207"/>
                <a:gridCol w="2030207"/>
                <a:gridCol w="2030207"/>
                <a:gridCol w="20302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Текст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Начало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Конец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Лемма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Часть речи</a:t>
                      </a:r>
                      <a:endParaRPr lang="ru-RU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err="1" smtClean="0"/>
                        <a:t>Vmn</a:t>
                      </a:r>
                      <a:r>
                        <a:rPr lang="en-US" dirty="0" smtClean="0"/>
                        <a:t>----a-e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деловое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деловой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err="1" smtClean="0"/>
                        <a:t>Afpnsaf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err="1" smtClean="0"/>
                        <a:t>Ncnsnn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32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SENT</a:t>
                      </a:r>
                      <a:endParaRPr lang="ru-RU" dirty="0"/>
                    </a:p>
                  </a:txBody>
                  <a:tcPr marL="360000"/>
                </a:tc>
              </a:tr>
            </a:tbl>
          </a:graphicData>
        </a:graphic>
      </p:graphicFrame>
      <p:pic>
        <p:nvPicPr>
          <p:cNvPr id="8194" name="Picture 2" descr="C:\Users\mSamarin\Desktop\Morpho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0800" y="1591200"/>
            <a:ext cx="7146000" cy="75543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755</Words>
  <Application>Microsoft Office PowerPoint</Application>
  <PresentationFormat>Произвольный</PresentationFormat>
  <Paragraphs>304</Paragraphs>
  <Slides>26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Тема Office</vt:lpstr>
      <vt:lpstr>Visio</vt:lpstr>
      <vt:lpstr>ART-NLP</vt:lpstr>
      <vt:lpstr>Описание задачи</vt:lpstr>
      <vt:lpstr>Требования</vt:lpstr>
      <vt:lpstr>Общая архитектура</vt:lpstr>
      <vt:lpstr>Analysis Engine</vt:lpstr>
      <vt:lpstr>Распределение задач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Answer Analysis</vt:lpstr>
      <vt:lpstr>Answer Analysis</vt:lpstr>
      <vt:lpstr>Полученные результаты</vt:lpstr>
      <vt:lpstr>Apache Spark</vt:lpstr>
      <vt:lpstr>Apache Spark</vt:lpstr>
      <vt:lpstr>Apache Spark</vt:lpstr>
      <vt:lpstr>Полученный опыт</vt:lpstr>
      <vt:lpstr>Используемые ресурсы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БОЛЬШИХ ДАННЫХ</dc:title>
  <dc:creator>Vladimir Krylov</dc:creator>
  <cp:lastModifiedBy>Ivan</cp:lastModifiedBy>
  <cp:revision>82</cp:revision>
  <dcterms:created xsi:type="dcterms:W3CDTF">2014-09-02T18:03:26Z</dcterms:created>
  <dcterms:modified xsi:type="dcterms:W3CDTF">2016-03-27T23:36:52Z</dcterms:modified>
</cp:coreProperties>
</file>