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7106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9502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81552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61030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53647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1712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849437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369524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0378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0412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72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9794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721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5268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4413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7/1/2022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5359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7/1/2022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384913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Housing Price Prediction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Ike Aguwa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8CF9-C8D6-4BE5-A9FE-F899A0A4B836}"/>
              </a:ext>
            </a:extLst>
          </p:cNvPr>
          <p:cNvSpPr>
            <a:spLocks noGrp="1"/>
          </p:cNvSpPr>
          <p:nvPr>
            <p:ph type="title"/>
          </p:nvPr>
        </p:nvSpPr>
        <p:spPr/>
        <p:txBody>
          <a:bodyPr/>
          <a:lstStyle/>
          <a:p>
            <a:r>
              <a:rPr lang="en-US" dirty="0"/>
              <a:t>Transforming and Engineering Features</a:t>
            </a:r>
            <a:br>
              <a:rPr lang="en-US" dirty="0"/>
            </a:br>
            <a:r>
              <a:rPr lang="en-US" dirty="0" err="1"/>
              <a:t>Cont</a:t>
            </a:r>
            <a:r>
              <a:rPr lang="en-US" dirty="0"/>
              <a:t>….</a:t>
            </a:r>
          </a:p>
        </p:txBody>
      </p:sp>
      <p:sp>
        <p:nvSpPr>
          <p:cNvPr id="3" name="Content Placeholder 2">
            <a:extLst>
              <a:ext uri="{FF2B5EF4-FFF2-40B4-BE49-F238E27FC236}">
                <a16:creationId xmlns:a16="http://schemas.microsoft.com/office/drawing/2014/main" id="{7E03D7B8-D48A-49AA-B8E1-B2A5A4AA559F}"/>
              </a:ext>
            </a:extLst>
          </p:cNvPr>
          <p:cNvSpPr>
            <a:spLocks noGrp="1"/>
          </p:cNvSpPr>
          <p:nvPr>
            <p:ph idx="1"/>
          </p:nvPr>
        </p:nvSpPr>
        <p:spPr/>
        <p:txBody>
          <a:bodyPr/>
          <a:lstStyle/>
          <a:p>
            <a:r>
              <a:rPr lang="en-US" dirty="0"/>
              <a:t>After doing a pivot model for the Sale condition that is partial we found that the higher median price.</a:t>
            </a:r>
          </a:p>
          <a:p>
            <a:r>
              <a:rPr lang="en-US" dirty="0"/>
              <a:t>Before starting the model first fill the missing values through interpolation. </a:t>
            </a:r>
          </a:p>
          <a:p>
            <a:endParaRPr lang="en-US" dirty="0"/>
          </a:p>
          <a:p>
            <a:endParaRPr lang="en-US" dirty="0"/>
          </a:p>
        </p:txBody>
      </p:sp>
    </p:spTree>
    <p:extLst>
      <p:ext uri="{BB962C8B-B14F-4D97-AF65-F5344CB8AC3E}">
        <p14:creationId xmlns:p14="http://schemas.microsoft.com/office/powerpoint/2010/main" val="13454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62CB-BCEA-4C32-B40F-2DBDC31281AD}"/>
              </a:ext>
            </a:extLst>
          </p:cNvPr>
          <p:cNvSpPr>
            <a:spLocks noGrp="1"/>
          </p:cNvSpPr>
          <p:nvPr>
            <p:ph type="title"/>
          </p:nvPr>
        </p:nvSpPr>
        <p:spPr/>
        <p:txBody>
          <a:bodyPr/>
          <a:lstStyle/>
          <a:p>
            <a:r>
              <a:rPr lang="en-US" dirty="0"/>
              <a:t>Building the model		</a:t>
            </a:r>
          </a:p>
        </p:txBody>
      </p:sp>
      <p:sp>
        <p:nvSpPr>
          <p:cNvPr id="3" name="Content Placeholder 2">
            <a:extLst>
              <a:ext uri="{FF2B5EF4-FFF2-40B4-BE49-F238E27FC236}">
                <a16:creationId xmlns:a16="http://schemas.microsoft.com/office/drawing/2014/main" id="{CC31FE31-474D-474C-B570-982C8F981C8A}"/>
              </a:ext>
            </a:extLst>
          </p:cNvPr>
          <p:cNvSpPr>
            <a:spLocks noGrp="1"/>
          </p:cNvSpPr>
          <p:nvPr>
            <p:ph idx="1"/>
          </p:nvPr>
        </p:nvSpPr>
        <p:spPr/>
        <p:txBody>
          <a:bodyPr/>
          <a:lstStyle/>
          <a:p>
            <a:r>
              <a:rPr lang="en-US" dirty="0"/>
              <a:t>Use y = Sale Price target value and x = all other important features besides the Sale Price and Id.</a:t>
            </a:r>
          </a:p>
          <a:p>
            <a:r>
              <a:rPr lang="en-US" dirty="0"/>
              <a:t>First the partitioned the date to return an </a:t>
            </a:r>
            <a:r>
              <a:rPr lang="en-US" dirty="0" err="1"/>
              <a:t>X_train</a:t>
            </a:r>
            <a:r>
              <a:rPr lang="en-US" dirty="0"/>
              <a:t>, </a:t>
            </a:r>
            <a:r>
              <a:rPr lang="en-US" dirty="0" err="1"/>
              <a:t>X_test</a:t>
            </a:r>
            <a:r>
              <a:rPr lang="en-US" dirty="0"/>
              <a:t>, </a:t>
            </a:r>
            <a:r>
              <a:rPr lang="en-US" dirty="0" err="1"/>
              <a:t>y_test</a:t>
            </a:r>
            <a:r>
              <a:rPr lang="en-US" dirty="0"/>
              <a:t> and a </a:t>
            </a:r>
            <a:r>
              <a:rPr lang="en-US" dirty="0" err="1"/>
              <a:t>y_train</a:t>
            </a:r>
            <a:r>
              <a:rPr lang="en-US" dirty="0"/>
              <a:t>, with a </a:t>
            </a:r>
            <a:r>
              <a:rPr lang="en-US" dirty="0" err="1"/>
              <a:t>test_size</a:t>
            </a:r>
            <a:r>
              <a:rPr lang="en-US" dirty="0"/>
              <a:t> of 33%</a:t>
            </a:r>
          </a:p>
          <a:p>
            <a:r>
              <a:rPr lang="en-US" dirty="0"/>
              <a:t>Once that was done I create the linear regression model </a:t>
            </a:r>
          </a:p>
          <a:p>
            <a:pPr lvl="1"/>
            <a:r>
              <a:rPr lang="en-US" dirty="0"/>
              <a:t>First instantiate the model</a:t>
            </a:r>
          </a:p>
          <a:p>
            <a:pPr lvl="1"/>
            <a:r>
              <a:rPr lang="en-US" dirty="0"/>
              <a:t>Then we fit the model that estimates the relationship between the predictors and the target variable.  </a:t>
            </a:r>
          </a:p>
          <a:p>
            <a:r>
              <a:rPr lang="en-US" dirty="0"/>
              <a:t>In evaluation of the model we used the R^2 value which was at 0.888 that features explain approximately 89% of the variance in our target variable. </a:t>
            </a:r>
          </a:p>
        </p:txBody>
      </p:sp>
    </p:spTree>
    <p:extLst>
      <p:ext uri="{BB962C8B-B14F-4D97-AF65-F5344CB8AC3E}">
        <p14:creationId xmlns:p14="http://schemas.microsoft.com/office/powerpoint/2010/main" val="186961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A6777-C28F-4A1E-ADAB-6352EE32E100}"/>
              </a:ext>
            </a:extLst>
          </p:cNvPr>
          <p:cNvSpPr>
            <a:spLocks noGrp="1"/>
          </p:cNvSpPr>
          <p:nvPr>
            <p:ph type="title"/>
          </p:nvPr>
        </p:nvSpPr>
        <p:spPr/>
        <p:txBody>
          <a:bodyPr/>
          <a:lstStyle/>
          <a:p>
            <a:r>
              <a:rPr lang="en-US" dirty="0"/>
              <a:t>Predictions		</a:t>
            </a:r>
          </a:p>
        </p:txBody>
      </p:sp>
      <p:sp>
        <p:nvSpPr>
          <p:cNvPr id="3" name="Content Placeholder 2">
            <a:extLst>
              <a:ext uri="{FF2B5EF4-FFF2-40B4-BE49-F238E27FC236}">
                <a16:creationId xmlns:a16="http://schemas.microsoft.com/office/drawing/2014/main" id="{BFE58397-A5D3-400E-8A4C-2E9EFBA9DBC3}"/>
              </a:ext>
            </a:extLst>
          </p:cNvPr>
          <p:cNvSpPr>
            <a:spLocks noGrp="1"/>
          </p:cNvSpPr>
          <p:nvPr>
            <p:ph idx="1"/>
          </p:nvPr>
        </p:nvSpPr>
        <p:spPr/>
        <p:txBody>
          <a:bodyPr/>
          <a:lstStyle/>
          <a:p>
            <a:r>
              <a:rPr lang="en-US" dirty="0"/>
              <a:t>Can we improve on that 89% variance?</a:t>
            </a:r>
          </a:p>
          <a:p>
            <a:r>
              <a:rPr lang="en-US" dirty="0"/>
              <a:t>Lets use the ridge regularization to shrink the coefficients of the less important features.</a:t>
            </a:r>
          </a:p>
          <a:p>
            <a:r>
              <a:rPr lang="en-US" dirty="0"/>
              <a:t>As a result I found the graphs were almost identical from the first model and did not do much to improve the model.  </a:t>
            </a:r>
          </a:p>
          <a:p>
            <a:r>
              <a:rPr lang="en-US" dirty="0"/>
              <a:t>After all of the data we have gathered and ran the final predictions of house sales </a:t>
            </a:r>
            <a:r>
              <a:rPr lang="en-US"/>
              <a:t>range between $120,000 and $200,000.  </a:t>
            </a:r>
            <a:endParaRPr lang="en-US" dirty="0"/>
          </a:p>
        </p:txBody>
      </p:sp>
    </p:spTree>
    <p:extLst>
      <p:ext uri="{BB962C8B-B14F-4D97-AF65-F5344CB8AC3E}">
        <p14:creationId xmlns:p14="http://schemas.microsoft.com/office/powerpoint/2010/main" val="405594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8A21-03DD-1781-3545-5C4BD2BE108F}"/>
              </a:ext>
            </a:extLst>
          </p:cNvPr>
          <p:cNvSpPr>
            <a:spLocks noGrp="1"/>
          </p:cNvSpPr>
          <p:nvPr>
            <p:ph type="title"/>
          </p:nvPr>
        </p:nvSpPr>
        <p:spPr>
          <a:xfrm>
            <a:off x="677334" y="609600"/>
            <a:ext cx="8596668" cy="1007165"/>
          </a:xfrm>
        </p:spPr>
        <p:txBody>
          <a:bodyPr/>
          <a:lstStyle/>
          <a:p>
            <a:r>
              <a:rPr lang="en-US" dirty="0"/>
              <a:t>Introduction</a:t>
            </a:r>
          </a:p>
        </p:txBody>
      </p:sp>
      <p:sp>
        <p:nvSpPr>
          <p:cNvPr id="3" name="Content Placeholder 2">
            <a:extLst>
              <a:ext uri="{FF2B5EF4-FFF2-40B4-BE49-F238E27FC236}">
                <a16:creationId xmlns:a16="http://schemas.microsoft.com/office/drawing/2014/main" id="{1B6D7AF4-3126-810D-D37D-05328129C757}"/>
              </a:ext>
            </a:extLst>
          </p:cNvPr>
          <p:cNvSpPr>
            <a:spLocks noGrp="1"/>
          </p:cNvSpPr>
          <p:nvPr>
            <p:ph idx="1"/>
          </p:nvPr>
        </p:nvSpPr>
        <p:spPr>
          <a:xfrm>
            <a:off x="677334" y="1749287"/>
            <a:ext cx="8596668" cy="4292075"/>
          </a:xfrm>
        </p:spPr>
        <p:txBody>
          <a:bodyPr/>
          <a:lstStyle/>
          <a:p>
            <a:r>
              <a:rPr lang="en-US" dirty="0"/>
              <a:t>Looking to sell the house but not sure how much you should list it?  Not to worry in this presentation I will take you through the process in order to get the most accurate price. </a:t>
            </a:r>
          </a:p>
          <a:p>
            <a:r>
              <a:rPr lang="en-US" dirty="0"/>
              <a:t>This will go beyond </a:t>
            </a:r>
          </a:p>
          <a:p>
            <a:r>
              <a:rPr lang="en-US" dirty="0"/>
              <a:t>In order to that we will:</a:t>
            </a:r>
          </a:p>
          <a:p>
            <a:pPr lvl="1"/>
            <a:r>
              <a:rPr lang="en-US" dirty="0"/>
              <a:t>Acquire the data</a:t>
            </a:r>
          </a:p>
          <a:p>
            <a:pPr lvl="1"/>
            <a:r>
              <a:rPr lang="en-US" dirty="0"/>
              <a:t>Explore the data</a:t>
            </a:r>
          </a:p>
          <a:p>
            <a:pPr lvl="1"/>
            <a:r>
              <a:rPr lang="en-US" dirty="0"/>
              <a:t>Engineer and transform the features and the target variable</a:t>
            </a:r>
          </a:p>
          <a:p>
            <a:pPr lvl="1"/>
            <a:r>
              <a:rPr lang="en-US" dirty="0"/>
              <a:t>Build a model </a:t>
            </a:r>
          </a:p>
          <a:p>
            <a:pPr lvl="1"/>
            <a:r>
              <a:rPr lang="en-US" dirty="0"/>
              <a:t>Make predictions</a:t>
            </a:r>
          </a:p>
        </p:txBody>
      </p:sp>
    </p:spTree>
    <p:extLst>
      <p:ext uri="{BB962C8B-B14F-4D97-AF65-F5344CB8AC3E}">
        <p14:creationId xmlns:p14="http://schemas.microsoft.com/office/powerpoint/2010/main" val="304103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8286-83FD-0B7A-26A9-97E1FAF756BB}"/>
              </a:ext>
            </a:extLst>
          </p:cNvPr>
          <p:cNvSpPr>
            <a:spLocks noGrp="1"/>
          </p:cNvSpPr>
          <p:nvPr>
            <p:ph type="title"/>
          </p:nvPr>
        </p:nvSpPr>
        <p:spPr>
          <a:xfrm>
            <a:off x="677334" y="609600"/>
            <a:ext cx="8596668" cy="1099930"/>
          </a:xfrm>
        </p:spPr>
        <p:txBody>
          <a:bodyPr>
            <a:normAutofit/>
          </a:bodyPr>
          <a:lstStyle/>
          <a:p>
            <a:r>
              <a:rPr lang="en-US" dirty="0"/>
              <a:t>Acquiring the Data</a:t>
            </a:r>
          </a:p>
        </p:txBody>
      </p:sp>
      <p:sp>
        <p:nvSpPr>
          <p:cNvPr id="3" name="Content Placeholder 2">
            <a:extLst>
              <a:ext uri="{FF2B5EF4-FFF2-40B4-BE49-F238E27FC236}">
                <a16:creationId xmlns:a16="http://schemas.microsoft.com/office/drawing/2014/main" id="{B887D9B2-B90E-38B0-998B-3A596E8DE0F7}"/>
              </a:ext>
            </a:extLst>
          </p:cNvPr>
          <p:cNvSpPr>
            <a:spLocks noGrp="1"/>
          </p:cNvSpPr>
          <p:nvPr>
            <p:ph idx="1"/>
          </p:nvPr>
        </p:nvSpPr>
        <p:spPr>
          <a:xfrm>
            <a:off x="677334" y="2067339"/>
            <a:ext cx="8596668" cy="3974023"/>
          </a:xfrm>
        </p:spPr>
        <p:txBody>
          <a:bodyPr/>
          <a:lstStyle/>
          <a:p>
            <a:r>
              <a:rPr lang="en-US" dirty="0"/>
              <a:t>We must first load and view the training data. After training the model we will the make predictions from the test data.</a:t>
            </a:r>
          </a:p>
          <a:p>
            <a:r>
              <a:rPr lang="en-US" dirty="0"/>
              <a:t>Then use pandas to read the csv files.</a:t>
            </a:r>
          </a:p>
          <a:p>
            <a:r>
              <a:rPr lang="en-US" dirty="0"/>
              <a:t>The size of the data</a:t>
            </a:r>
          </a:p>
          <a:p>
            <a:pPr lvl="1"/>
            <a:r>
              <a:rPr lang="en-US" dirty="0"/>
              <a:t>Train data has 81 columns</a:t>
            </a:r>
          </a:p>
          <a:p>
            <a:pPr lvl="1"/>
            <a:r>
              <a:rPr lang="en-US" dirty="0"/>
              <a:t>Test data has 80 columns</a:t>
            </a:r>
          </a:p>
          <a:p>
            <a:pPr lvl="2"/>
            <a:r>
              <a:rPr lang="en-US" dirty="0"/>
              <a:t>This is due to test data not including the final sale price information.</a:t>
            </a:r>
          </a:p>
        </p:txBody>
      </p:sp>
    </p:spTree>
    <p:extLst>
      <p:ext uri="{BB962C8B-B14F-4D97-AF65-F5344CB8AC3E}">
        <p14:creationId xmlns:p14="http://schemas.microsoft.com/office/powerpoint/2010/main" val="117658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36DD-C1B2-0879-5058-95513251EE29}"/>
              </a:ext>
            </a:extLst>
          </p:cNvPr>
          <p:cNvSpPr>
            <a:spLocks noGrp="1"/>
          </p:cNvSpPr>
          <p:nvPr>
            <p:ph type="title"/>
          </p:nvPr>
        </p:nvSpPr>
        <p:spPr/>
        <p:txBody>
          <a:bodyPr/>
          <a:lstStyle/>
          <a:p>
            <a:r>
              <a:rPr lang="en-US" dirty="0"/>
              <a:t>Acquiring the Data</a:t>
            </a:r>
            <a:br>
              <a:rPr lang="en-US" dirty="0"/>
            </a:br>
            <a:r>
              <a:rPr lang="en-US" dirty="0" err="1"/>
              <a:t>Cont</a:t>
            </a:r>
            <a:r>
              <a:rPr lang="en-US" dirty="0"/>
              <a:t>…</a:t>
            </a:r>
          </a:p>
        </p:txBody>
      </p:sp>
      <p:sp>
        <p:nvSpPr>
          <p:cNvPr id="3" name="Content Placeholder 2">
            <a:extLst>
              <a:ext uri="{FF2B5EF4-FFF2-40B4-BE49-F238E27FC236}">
                <a16:creationId xmlns:a16="http://schemas.microsoft.com/office/drawing/2014/main" id="{EC1A9F52-6074-05AC-06BC-732625FB90F3}"/>
              </a:ext>
            </a:extLst>
          </p:cNvPr>
          <p:cNvSpPr>
            <a:spLocks noGrp="1"/>
          </p:cNvSpPr>
          <p:nvPr>
            <p:ph idx="1"/>
          </p:nvPr>
        </p:nvSpPr>
        <p:spPr/>
        <p:txBody>
          <a:bodyPr>
            <a:normAutofit fontScale="85000" lnSpcReduction="10000"/>
          </a:bodyPr>
          <a:lstStyle/>
          <a:p>
            <a:r>
              <a:rPr lang="en-US" dirty="0"/>
              <a:t>Now looking at the rows of data which include the features of the each home you’ll find</a:t>
            </a:r>
          </a:p>
          <a:p>
            <a:pPr lvl="1"/>
            <a:r>
              <a:rPr lang="en-US" dirty="0" err="1"/>
              <a:t>SalePrice</a:t>
            </a:r>
            <a:r>
              <a:rPr lang="en-US" dirty="0"/>
              <a:t>-Sale Price in dollars</a:t>
            </a:r>
          </a:p>
          <a:p>
            <a:pPr lvl="1"/>
            <a:r>
              <a:rPr lang="en-US" dirty="0" err="1"/>
              <a:t>MSSubClass</a:t>
            </a:r>
            <a:r>
              <a:rPr lang="en-US" dirty="0"/>
              <a:t>-Building Class</a:t>
            </a:r>
          </a:p>
          <a:p>
            <a:pPr lvl="1"/>
            <a:r>
              <a:rPr lang="en-US" dirty="0" err="1"/>
              <a:t>MSZoning</a:t>
            </a:r>
            <a:r>
              <a:rPr lang="en-US" dirty="0"/>
              <a:t>-General Zoning Classification</a:t>
            </a:r>
          </a:p>
          <a:p>
            <a:pPr lvl="1"/>
            <a:r>
              <a:rPr lang="en-US" dirty="0" err="1"/>
              <a:t>LotFrontage</a:t>
            </a:r>
            <a:r>
              <a:rPr lang="en-US" dirty="0"/>
              <a:t>-Linear feet of street connected to property</a:t>
            </a:r>
          </a:p>
          <a:p>
            <a:pPr lvl="1"/>
            <a:r>
              <a:rPr lang="en-US" dirty="0" err="1"/>
              <a:t>LotArea</a:t>
            </a:r>
            <a:r>
              <a:rPr lang="en-US" dirty="0"/>
              <a:t>-Lot size in square feet</a:t>
            </a:r>
          </a:p>
          <a:p>
            <a:pPr lvl="1"/>
            <a:r>
              <a:rPr lang="en-US" dirty="0"/>
              <a:t>Street-Type of road access</a:t>
            </a:r>
          </a:p>
          <a:p>
            <a:pPr lvl="1"/>
            <a:r>
              <a:rPr lang="en-US" dirty="0"/>
              <a:t>Alley-Type of alley access</a:t>
            </a:r>
          </a:p>
          <a:p>
            <a:pPr lvl="1"/>
            <a:r>
              <a:rPr lang="en-US" dirty="0" err="1"/>
              <a:t>LotShape</a:t>
            </a:r>
            <a:r>
              <a:rPr lang="en-US" dirty="0"/>
              <a:t>-General Shape of property</a:t>
            </a:r>
          </a:p>
          <a:p>
            <a:pPr lvl="1"/>
            <a:r>
              <a:rPr lang="en-US" dirty="0" err="1"/>
              <a:t>LandContour</a:t>
            </a:r>
            <a:r>
              <a:rPr lang="en-US" dirty="0"/>
              <a:t>-Flatness of the property</a:t>
            </a:r>
          </a:p>
          <a:p>
            <a:pPr lvl="1"/>
            <a:r>
              <a:rPr lang="en-US" dirty="0"/>
              <a:t>Utilities-Type of utilities available</a:t>
            </a:r>
          </a:p>
          <a:p>
            <a:pPr lvl="1"/>
            <a:r>
              <a:rPr lang="en-US" dirty="0" err="1"/>
              <a:t>LotConfig</a:t>
            </a:r>
            <a:r>
              <a:rPr lang="en-US" dirty="0"/>
              <a:t>-Lot </a:t>
            </a:r>
            <a:r>
              <a:rPr lang="en-US" dirty="0" err="1"/>
              <a:t>configuration,etc</a:t>
            </a:r>
            <a:endParaRPr lang="en-US" dirty="0"/>
          </a:p>
        </p:txBody>
      </p:sp>
    </p:spTree>
    <p:extLst>
      <p:ext uri="{BB962C8B-B14F-4D97-AF65-F5344CB8AC3E}">
        <p14:creationId xmlns:p14="http://schemas.microsoft.com/office/powerpoint/2010/main" val="364538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F578-2F25-1158-F7D8-97DADD9E3E3D}"/>
              </a:ext>
            </a:extLst>
          </p:cNvPr>
          <p:cNvSpPr>
            <a:spLocks noGrp="1"/>
          </p:cNvSpPr>
          <p:nvPr>
            <p:ph type="title"/>
          </p:nvPr>
        </p:nvSpPr>
        <p:spPr/>
        <p:txBody>
          <a:bodyPr/>
          <a:lstStyle/>
          <a:p>
            <a:r>
              <a:rPr lang="en-US" dirty="0"/>
              <a:t>Explore the data and engineer Features</a:t>
            </a:r>
          </a:p>
        </p:txBody>
      </p:sp>
      <p:sp>
        <p:nvSpPr>
          <p:cNvPr id="3" name="Content Placeholder 2">
            <a:extLst>
              <a:ext uri="{FF2B5EF4-FFF2-40B4-BE49-F238E27FC236}">
                <a16:creationId xmlns:a16="http://schemas.microsoft.com/office/drawing/2014/main" id="{16A0E6AA-9AE9-14BF-FD24-A36CEDE9ECD5}"/>
              </a:ext>
            </a:extLst>
          </p:cNvPr>
          <p:cNvSpPr>
            <a:spLocks noGrp="1"/>
          </p:cNvSpPr>
          <p:nvPr>
            <p:ph idx="1"/>
          </p:nvPr>
        </p:nvSpPr>
        <p:spPr/>
        <p:txBody>
          <a:bodyPr/>
          <a:lstStyle/>
          <a:p>
            <a:r>
              <a:rPr lang="en-US" dirty="0"/>
              <a:t>Since the </a:t>
            </a:r>
            <a:r>
              <a:rPr lang="en-US" dirty="0" err="1"/>
              <a:t>SalePrice</a:t>
            </a:r>
            <a:r>
              <a:rPr lang="en-US" dirty="0"/>
              <a:t> is the target variable do a </a:t>
            </a:r>
            <a:r>
              <a:rPr lang="en-US" dirty="0" err="1"/>
              <a:t>SalePrice.describe</a:t>
            </a:r>
            <a:r>
              <a:rPr lang="en-US" dirty="0"/>
              <a:t>() to get more information.  I found the average sales is just above $180,00 with most values between $130,000  and $215,000 range. </a:t>
            </a:r>
          </a:p>
          <a:p>
            <a:r>
              <a:rPr lang="en-US" dirty="0"/>
              <a:t>Now checking for skewness which measures the shape of the distribution of values.  </a:t>
            </a:r>
          </a:p>
          <a:p>
            <a:r>
              <a:rPr lang="en-US" dirty="0"/>
              <a:t>First I put a histogram of the </a:t>
            </a:r>
            <a:r>
              <a:rPr lang="en-US" dirty="0" err="1"/>
              <a:t>SalePrice</a:t>
            </a:r>
            <a:r>
              <a:rPr lang="en-US" dirty="0"/>
              <a:t> and found that it was very highly skewed at approximately 1.88, the log-transformed the </a:t>
            </a:r>
            <a:r>
              <a:rPr lang="en-US" dirty="0" err="1"/>
              <a:t>SalePrice</a:t>
            </a:r>
            <a:r>
              <a:rPr lang="en-US" dirty="0"/>
              <a:t> and calculated the skewness the second time.  The value was at 0.12 which means the data will more resemble a normal distribution. </a:t>
            </a:r>
          </a:p>
        </p:txBody>
      </p:sp>
    </p:spTree>
    <p:extLst>
      <p:ext uri="{BB962C8B-B14F-4D97-AF65-F5344CB8AC3E}">
        <p14:creationId xmlns:p14="http://schemas.microsoft.com/office/powerpoint/2010/main" val="289775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3990-4751-00A4-7C3B-3BCD7FFB4CB6}"/>
              </a:ext>
            </a:extLst>
          </p:cNvPr>
          <p:cNvSpPr>
            <a:spLocks noGrp="1"/>
          </p:cNvSpPr>
          <p:nvPr>
            <p:ph type="title"/>
          </p:nvPr>
        </p:nvSpPr>
        <p:spPr/>
        <p:txBody>
          <a:bodyPr/>
          <a:lstStyle/>
          <a:p>
            <a:r>
              <a:rPr lang="en-US" dirty="0"/>
              <a:t>Numeric Features</a:t>
            </a:r>
          </a:p>
        </p:txBody>
      </p:sp>
      <p:sp>
        <p:nvSpPr>
          <p:cNvPr id="3" name="Content Placeholder 2">
            <a:extLst>
              <a:ext uri="{FF2B5EF4-FFF2-40B4-BE49-F238E27FC236}">
                <a16:creationId xmlns:a16="http://schemas.microsoft.com/office/drawing/2014/main" id="{EB5567E6-08E2-C258-BC74-DD77DDAFF46A}"/>
              </a:ext>
            </a:extLst>
          </p:cNvPr>
          <p:cNvSpPr>
            <a:spLocks noGrp="1"/>
          </p:cNvSpPr>
          <p:nvPr>
            <p:ph idx="1"/>
          </p:nvPr>
        </p:nvSpPr>
        <p:spPr/>
        <p:txBody>
          <a:bodyPr>
            <a:normAutofit lnSpcReduction="10000"/>
          </a:bodyPr>
          <a:lstStyle/>
          <a:p>
            <a:r>
              <a:rPr lang="en-US" dirty="0"/>
              <a:t>Lets examine the correlation between the numeric features and the target Sale Price</a:t>
            </a:r>
          </a:p>
          <a:p>
            <a:r>
              <a:rPr lang="en-US" dirty="0"/>
              <a:t>The first five features are most positively correlated</a:t>
            </a:r>
          </a:p>
          <a:p>
            <a:r>
              <a:rPr lang="en-US" dirty="0"/>
              <a:t>The next five are the most negatively correlated</a:t>
            </a:r>
          </a:p>
          <a:p>
            <a:r>
              <a:rPr lang="en-US" dirty="0"/>
              <a:t>Taking a deeper look at Overall Quality</a:t>
            </a:r>
          </a:p>
          <a:p>
            <a:r>
              <a:rPr lang="en-US" dirty="0"/>
              <a:t>As we see from Living Area and Garage Area </a:t>
            </a:r>
          </a:p>
          <a:p>
            <a:pPr lvl="1"/>
            <a:r>
              <a:rPr lang="en-US" dirty="0"/>
              <a:t>We see that living corresponds to the increase in price</a:t>
            </a:r>
          </a:p>
          <a:p>
            <a:pPr lvl="1"/>
            <a:r>
              <a:rPr lang="en-US" dirty="0"/>
              <a:t>With garage are the are some homes with 0 meaning they do not have a garage.</a:t>
            </a:r>
          </a:p>
          <a:p>
            <a:pPr lvl="1"/>
            <a:r>
              <a:rPr lang="en-US" dirty="0"/>
              <a:t>That gives us a chance to deal with outliers which can affect a regression model by pulling the regression line further away from the true population regression line. </a:t>
            </a:r>
          </a:p>
          <a:p>
            <a:pPr lvl="1"/>
            <a:r>
              <a:rPr lang="en-US" dirty="0"/>
              <a:t>We create a new data frame with some of these outliers removed. </a:t>
            </a:r>
          </a:p>
        </p:txBody>
      </p:sp>
    </p:spTree>
    <p:extLst>
      <p:ext uri="{BB962C8B-B14F-4D97-AF65-F5344CB8AC3E}">
        <p14:creationId xmlns:p14="http://schemas.microsoft.com/office/powerpoint/2010/main" val="302875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2478-2B48-4B90-9F66-EBF7D0E74B72}"/>
              </a:ext>
            </a:extLst>
          </p:cNvPr>
          <p:cNvSpPr>
            <a:spLocks noGrp="1"/>
          </p:cNvSpPr>
          <p:nvPr>
            <p:ph type="title"/>
          </p:nvPr>
        </p:nvSpPr>
        <p:spPr/>
        <p:txBody>
          <a:bodyPr/>
          <a:lstStyle/>
          <a:p>
            <a:r>
              <a:rPr lang="en-US" dirty="0"/>
              <a:t>Handling Null Values	</a:t>
            </a:r>
          </a:p>
        </p:txBody>
      </p:sp>
      <p:sp>
        <p:nvSpPr>
          <p:cNvPr id="3" name="Content Placeholder 2">
            <a:extLst>
              <a:ext uri="{FF2B5EF4-FFF2-40B4-BE49-F238E27FC236}">
                <a16:creationId xmlns:a16="http://schemas.microsoft.com/office/drawing/2014/main" id="{2FC4F460-65CC-4DF5-90D7-04A91E52B65A}"/>
              </a:ext>
            </a:extLst>
          </p:cNvPr>
          <p:cNvSpPr>
            <a:spLocks noGrp="1"/>
          </p:cNvSpPr>
          <p:nvPr>
            <p:ph idx="1"/>
          </p:nvPr>
        </p:nvSpPr>
        <p:spPr/>
        <p:txBody>
          <a:bodyPr>
            <a:normAutofit fontScale="92500" lnSpcReduction="20000"/>
          </a:bodyPr>
          <a:lstStyle/>
          <a:p>
            <a:r>
              <a:rPr lang="en-US" dirty="0"/>
              <a:t>In research it returned a series of null values:</a:t>
            </a:r>
          </a:p>
          <a:p>
            <a:pPr lvl="1"/>
            <a:r>
              <a:rPr lang="en-US" dirty="0" err="1"/>
              <a:t>PoolQC</a:t>
            </a:r>
            <a:endParaRPr lang="en-US" dirty="0"/>
          </a:p>
          <a:p>
            <a:pPr lvl="1"/>
            <a:r>
              <a:rPr lang="en-US" dirty="0" err="1"/>
              <a:t>MiscFeature</a:t>
            </a:r>
            <a:endParaRPr lang="en-US" dirty="0"/>
          </a:p>
          <a:p>
            <a:pPr lvl="1"/>
            <a:r>
              <a:rPr lang="en-US" dirty="0"/>
              <a:t>Alley</a:t>
            </a:r>
          </a:p>
          <a:p>
            <a:pPr lvl="1"/>
            <a:r>
              <a:rPr lang="en-US" dirty="0"/>
              <a:t>Fence</a:t>
            </a:r>
          </a:p>
          <a:p>
            <a:pPr lvl="1"/>
            <a:r>
              <a:rPr lang="en-US" dirty="0" err="1"/>
              <a:t>FireplaceQu</a:t>
            </a:r>
            <a:endParaRPr lang="en-US" dirty="0"/>
          </a:p>
          <a:p>
            <a:pPr lvl="1"/>
            <a:r>
              <a:rPr lang="en-US" dirty="0" err="1"/>
              <a:t>LotFrontage</a:t>
            </a:r>
            <a:endParaRPr lang="en-US" dirty="0"/>
          </a:p>
          <a:p>
            <a:pPr lvl="1"/>
            <a:r>
              <a:rPr lang="en-US" dirty="0"/>
              <a:t>Garage Features</a:t>
            </a:r>
          </a:p>
          <a:p>
            <a:pPr lvl="1"/>
            <a:r>
              <a:rPr lang="en-US" dirty="0"/>
              <a:t>Basement Features</a:t>
            </a:r>
          </a:p>
          <a:p>
            <a:pPr lvl="1"/>
            <a:endParaRPr lang="en-US" dirty="0"/>
          </a:p>
          <a:p>
            <a:r>
              <a:rPr lang="en-US" dirty="0"/>
              <a:t>It is either they do not have these features such as garages, pools or basements and etc.</a:t>
            </a:r>
          </a:p>
        </p:txBody>
      </p:sp>
    </p:spTree>
    <p:extLst>
      <p:ext uri="{BB962C8B-B14F-4D97-AF65-F5344CB8AC3E}">
        <p14:creationId xmlns:p14="http://schemas.microsoft.com/office/powerpoint/2010/main" val="15012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3ECB-4FEC-4DEB-8AF0-9EA2B4F135DA}"/>
              </a:ext>
            </a:extLst>
          </p:cNvPr>
          <p:cNvSpPr>
            <a:spLocks noGrp="1"/>
          </p:cNvSpPr>
          <p:nvPr>
            <p:ph type="title"/>
          </p:nvPr>
        </p:nvSpPr>
        <p:spPr/>
        <p:txBody>
          <a:bodyPr/>
          <a:lstStyle/>
          <a:p>
            <a:r>
              <a:rPr lang="en-US" dirty="0"/>
              <a:t>Handling Null Values </a:t>
            </a:r>
            <a:r>
              <a:rPr lang="en-US" dirty="0" err="1"/>
              <a:t>Cont</a:t>
            </a:r>
            <a:r>
              <a:rPr lang="en-US" dirty="0"/>
              <a:t>…</a:t>
            </a:r>
          </a:p>
        </p:txBody>
      </p:sp>
      <p:sp>
        <p:nvSpPr>
          <p:cNvPr id="3" name="Content Placeholder 2">
            <a:extLst>
              <a:ext uri="{FF2B5EF4-FFF2-40B4-BE49-F238E27FC236}">
                <a16:creationId xmlns:a16="http://schemas.microsoft.com/office/drawing/2014/main" id="{3E67852E-6F4F-419C-9267-10E9A77EB059}"/>
              </a:ext>
            </a:extLst>
          </p:cNvPr>
          <p:cNvSpPr>
            <a:spLocks noGrp="1"/>
          </p:cNvSpPr>
          <p:nvPr>
            <p:ph idx="1"/>
          </p:nvPr>
        </p:nvSpPr>
        <p:spPr/>
        <p:txBody>
          <a:bodyPr>
            <a:normAutofit lnSpcReduction="10000"/>
          </a:bodyPr>
          <a:lstStyle/>
          <a:p>
            <a:r>
              <a:rPr lang="en-US" dirty="0"/>
              <a:t>How do we handle the null values</a:t>
            </a:r>
          </a:p>
          <a:p>
            <a:pPr lvl="1"/>
            <a:r>
              <a:rPr lang="en-US" dirty="0"/>
              <a:t>First we find the unique values and find out what each value indicates</a:t>
            </a:r>
          </a:p>
          <a:p>
            <a:pPr lvl="2"/>
            <a:r>
              <a:rPr lang="en-US" dirty="0"/>
              <a:t>These values indicate whether or not:</a:t>
            </a:r>
          </a:p>
          <a:p>
            <a:pPr lvl="3"/>
            <a:r>
              <a:rPr lang="en-US" dirty="0"/>
              <a:t>There is a shed over 100ft</a:t>
            </a:r>
          </a:p>
          <a:p>
            <a:pPr lvl="3"/>
            <a:r>
              <a:rPr lang="en-US" dirty="0"/>
              <a:t>2</a:t>
            </a:r>
            <a:r>
              <a:rPr lang="en-US" baseline="30000" dirty="0"/>
              <a:t>nd</a:t>
            </a:r>
            <a:r>
              <a:rPr lang="en-US" dirty="0"/>
              <a:t> garage</a:t>
            </a:r>
          </a:p>
          <a:p>
            <a:pPr lvl="3"/>
            <a:r>
              <a:rPr lang="en-US" dirty="0"/>
              <a:t>Elevator</a:t>
            </a:r>
          </a:p>
          <a:p>
            <a:pPr lvl="3"/>
            <a:r>
              <a:rPr lang="en-US" dirty="0"/>
              <a:t>Tennis Court</a:t>
            </a:r>
          </a:p>
          <a:p>
            <a:pPr lvl="3"/>
            <a:r>
              <a:rPr lang="en-US" dirty="0"/>
              <a:t>Pave</a:t>
            </a:r>
          </a:p>
          <a:p>
            <a:pPr lvl="3"/>
            <a:r>
              <a:rPr lang="en-US" dirty="0"/>
              <a:t>Gravel</a:t>
            </a:r>
          </a:p>
          <a:p>
            <a:pPr lvl="1"/>
            <a:r>
              <a:rPr lang="en-US" dirty="0"/>
              <a:t>Then wrangle the non numeric values:</a:t>
            </a:r>
          </a:p>
          <a:p>
            <a:pPr lvl="2"/>
            <a:r>
              <a:rPr lang="en-US" dirty="0"/>
              <a:t>To do this we use one-hot encoding that will transform categorical data into numbers so the model can understand whether or not an observation falls into one category or another. </a:t>
            </a:r>
          </a:p>
          <a:p>
            <a:pPr lvl="3"/>
            <a:endParaRPr lang="en-US" dirty="0"/>
          </a:p>
        </p:txBody>
      </p:sp>
    </p:spTree>
    <p:extLst>
      <p:ext uri="{BB962C8B-B14F-4D97-AF65-F5344CB8AC3E}">
        <p14:creationId xmlns:p14="http://schemas.microsoft.com/office/powerpoint/2010/main" val="128859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6C0D-6374-4132-BAD4-9067D250F14E}"/>
              </a:ext>
            </a:extLst>
          </p:cNvPr>
          <p:cNvSpPr>
            <a:spLocks noGrp="1"/>
          </p:cNvSpPr>
          <p:nvPr>
            <p:ph type="title"/>
          </p:nvPr>
        </p:nvSpPr>
        <p:spPr/>
        <p:txBody>
          <a:bodyPr/>
          <a:lstStyle/>
          <a:p>
            <a:r>
              <a:rPr lang="en-US" dirty="0"/>
              <a:t>Transforming and Engineering Features</a:t>
            </a:r>
          </a:p>
        </p:txBody>
      </p:sp>
      <p:sp>
        <p:nvSpPr>
          <p:cNvPr id="3" name="Content Placeholder 2">
            <a:extLst>
              <a:ext uri="{FF2B5EF4-FFF2-40B4-BE49-F238E27FC236}">
                <a16:creationId xmlns:a16="http://schemas.microsoft.com/office/drawing/2014/main" id="{F24051E2-2E88-4716-98DE-4DF4C301C867}"/>
              </a:ext>
            </a:extLst>
          </p:cNvPr>
          <p:cNvSpPr>
            <a:spLocks noGrp="1"/>
          </p:cNvSpPr>
          <p:nvPr>
            <p:ph idx="1"/>
          </p:nvPr>
        </p:nvSpPr>
        <p:spPr/>
        <p:txBody>
          <a:bodyPr/>
          <a:lstStyle/>
          <a:p>
            <a:r>
              <a:rPr lang="en-US" dirty="0"/>
              <a:t>The model is expected that the shape of the features from the training set match the test set meaning any feature engineering that occurred while working on the training data should be applied to the test set. </a:t>
            </a:r>
          </a:p>
          <a:p>
            <a:r>
              <a:rPr lang="en-US" dirty="0"/>
              <a:t>For example the street data has unique values which include paves and gravel.  </a:t>
            </a:r>
          </a:p>
          <a:p>
            <a:pPr lvl="1"/>
            <a:r>
              <a:rPr lang="en-US" dirty="0"/>
              <a:t>In the training set only 5 homes have gravel access. </a:t>
            </a:r>
          </a:p>
          <a:p>
            <a:pPr lvl="1"/>
            <a:r>
              <a:rPr lang="en-US" dirty="0"/>
              <a:t>One hot encoding can transform the unique values into numerical data</a:t>
            </a:r>
          </a:p>
          <a:p>
            <a:r>
              <a:rPr lang="en-US" dirty="0"/>
              <a:t>Now lets look at the sale condition which has unique values of Partial, Abnormal, Allocation, Family, Normal and Adjusted Land. </a:t>
            </a:r>
          </a:p>
          <a:p>
            <a:r>
              <a:rPr lang="en-US" dirty="0"/>
              <a:t>In comparison Partial condition has a significantly higher median price than the others. </a:t>
            </a:r>
          </a:p>
        </p:txBody>
      </p:sp>
    </p:spTree>
    <p:extLst>
      <p:ext uri="{BB962C8B-B14F-4D97-AF65-F5344CB8AC3E}">
        <p14:creationId xmlns:p14="http://schemas.microsoft.com/office/powerpoint/2010/main" val="37116200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601</TotalTime>
  <Words>908</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Housing Price Prediction</vt:lpstr>
      <vt:lpstr>Introduction</vt:lpstr>
      <vt:lpstr>Acquiring the Data</vt:lpstr>
      <vt:lpstr>Acquiring the Data Cont…</vt:lpstr>
      <vt:lpstr>Explore the data and engineer Features</vt:lpstr>
      <vt:lpstr>Numeric Features</vt:lpstr>
      <vt:lpstr>Handling Null Values </vt:lpstr>
      <vt:lpstr>Handling Null Values Cont…</vt:lpstr>
      <vt:lpstr>Transforming and Engineering Features</vt:lpstr>
      <vt:lpstr>Transforming and Engineering Features Cont….</vt:lpstr>
      <vt:lpstr>Building the model  </vt:lpstr>
      <vt:lpstr>Predictions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ikennaa53@gmail.com</dc:creator>
  <cp:lastModifiedBy>ikennaa53@gmail.com</cp:lastModifiedBy>
  <cp:revision>12</cp:revision>
  <dcterms:created xsi:type="dcterms:W3CDTF">2022-06-28T02:47:18Z</dcterms:created>
  <dcterms:modified xsi:type="dcterms:W3CDTF">2022-07-01T22:56:19Z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