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6"/>
    <p:sldMasterId id="2147483736" r:id="rId7"/>
  </p:sldMasterIdLst>
  <p:notesMasterIdLst>
    <p:notesMasterId r:id="rId22"/>
  </p:notesMasterIdLst>
  <p:handoutMasterIdLst>
    <p:handoutMasterId r:id="rId23"/>
  </p:handoutMasterIdLst>
  <p:sldIdLst>
    <p:sldId id="1167" r:id="rId8"/>
    <p:sldId id="1251" r:id="rId9"/>
    <p:sldId id="1252" r:id="rId10"/>
    <p:sldId id="1250" r:id="rId11"/>
    <p:sldId id="1253" r:id="rId12"/>
    <p:sldId id="1261" r:id="rId13"/>
    <p:sldId id="1237" r:id="rId14"/>
    <p:sldId id="1254" r:id="rId15"/>
    <p:sldId id="1255" r:id="rId16"/>
    <p:sldId id="1256" r:id="rId17"/>
    <p:sldId id="1257" r:id="rId18"/>
    <p:sldId id="1258" r:id="rId19"/>
    <p:sldId id="1259" r:id="rId20"/>
    <p:sldId id="126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66FF"/>
    <a:srgbClr val="FF3300"/>
    <a:srgbClr val="FFFF99"/>
    <a:srgbClr val="FFFFCC"/>
    <a:srgbClr val="9933FF"/>
    <a:srgbClr val="6666FF"/>
    <a:srgbClr val="CCCCFF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3" autoAdjust="0"/>
    <p:restoredTop sz="86387" autoAdjust="0"/>
  </p:normalViewPr>
  <p:slideViewPr>
    <p:cSldViewPr snapToObjects="1">
      <p:cViewPr>
        <p:scale>
          <a:sx n="70" d="100"/>
          <a:sy n="70" d="100"/>
        </p:scale>
        <p:origin x="-773" y="389"/>
      </p:cViewPr>
      <p:guideLst>
        <p:guide orient="horz" pos="480"/>
        <p:guide pos="5472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2"/>
    </p:cViewPr>
  </p:sorterViewPr>
  <p:notesViewPr>
    <p:cSldViewPr snapToObjects="1">
      <p:cViewPr varScale="1">
        <p:scale>
          <a:sx n="55" d="100"/>
          <a:sy n="55" d="100"/>
        </p:scale>
        <p:origin x="-2832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643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0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643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396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643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28396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643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9668761-DFE3-427F-B320-D22C8EA8DF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9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defTabSz="933159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6" y="0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r" defTabSz="933159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396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defTabSz="933159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6" y="8828396"/>
            <a:ext cx="3038372" cy="46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r" defTabSz="933159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A7028CA-F9E6-475C-9813-BEFFDBEC8B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3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028CA-F9E6-475C-9813-BEFFDBEC8B3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3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0574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A5C8FE65-F1B7-4555-AB48-47EF917E0ED6}" type="datetime1">
              <a:rPr lang="en-US"/>
              <a:pPr>
                <a:defRPr/>
              </a:pPr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6576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Footer goes here | web | phone?</a:t>
            </a:r>
          </a:p>
        </p:txBody>
      </p:sp>
    </p:spTree>
    <p:extLst>
      <p:ext uri="{BB962C8B-B14F-4D97-AF65-F5344CB8AC3E}">
        <p14:creationId xmlns:p14="http://schemas.microsoft.com/office/powerpoint/2010/main" val="220562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397000"/>
            <a:ext cx="4040188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397000"/>
            <a:ext cx="4041775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2108200"/>
            <a:ext cx="4038600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1082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4EDBC7B-A446-459E-A496-D4083D430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1221102"/>
            <a:ext cx="5923598" cy="69151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7800"/>
            <a:ext cx="547688" cy="730251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2108200"/>
            <a:ext cx="5943600" cy="3962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FB32F01-DA41-4F76-BC84-94D463D35F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7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79400"/>
            <a:ext cx="6172200" cy="732117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27D1F86-458E-4DDF-AC63-7C9B264AD3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AB51D88-F128-45E4-A6B1-FEA01F2FA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45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610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4610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381000"/>
            <a:ext cx="5923598" cy="69151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295400"/>
            <a:ext cx="71491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305A4F2-3CC7-4D8C-8715-4A720706F5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8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010400" y="5461000"/>
            <a:ext cx="2133600" cy="7302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4610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4610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91475" y="2819400"/>
            <a:ext cx="731838" cy="974725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08913" y="3327400"/>
            <a:ext cx="547687" cy="73183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189913" y="3124200"/>
            <a:ext cx="954087" cy="18288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23313" y="1701800"/>
            <a:ext cx="420687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402513" y="2243138"/>
            <a:ext cx="406400" cy="54133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534150" y="5130800"/>
            <a:ext cx="406400" cy="542925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67625" y="4851400"/>
            <a:ext cx="615950" cy="82232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177088" y="4768850"/>
            <a:ext cx="276225" cy="3683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583613" y="5562600"/>
            <a:ext cx="406400" cy="542925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787401"/>
            <a:ext cx="7261494" cy="39817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C880C4C-87B3-4104-AB68-4F8762D3C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1295400"/>
            <a:ext cx="2577102" cy="4368800"/>
          </a:xfrm>
        </p:spPr>
        <p:txBody>
          <a:bodyPr l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1295400"/>
            <a:ext cx="5029200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6993399-EC7A-4F5D-8A90-CCE6840E9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1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498600"/>
            <a:ext cx="4267200" cy="43688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616200"/>
            <a:ext cx="3429000" cy="914400"/>
          </a:xfrm>
        </p:spPr>
        <p:txBody>
          <a:bodyPr lIns="0" tIns="0" rIns="0" bIns="0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90104CD-E753-4E45-A284-C889542FA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5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76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D23B8A6-FA6D-4C65-902D-BA11998B8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8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05"/>
            <a:ext cx="1066800" cy="5900796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9400"/>
            <a:ext cx="6019800" cy="5892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5BDD502-23A0-447F-8C47-E80F08A9E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0574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2AB5CFFA-1A62-4C2B-B702-B9386E5BD671}" type="datetime1">
              <a:rPr lang="en-US"/>
              <a:pPr>
                <a:defRPr/>
              </a:pPr>
              <a:t>10/10/2013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6576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Footer goes here | web | phone?</a:t>
            </a:r>
          </a:p>
        </p:txBody>
      </p:sp>
    </p:spTree>
    <p:extLst>
      <p:ext uri="{BB962C8B-B14F-4D97-AF65-F5344CB8AC3E}">
        <p14:creationId xmlns:p14="http://schemas.microsoft.com/office/powerpoint/2010/main" val="396913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0574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3DBF992E-FD8D-4223-A6C5-9FDBACC4C3F8}" type="datetime1">
              <a:rPr lang="en-US"/>
              <a:pPr>
                <a:defRPr/>
              </a:pPr>
              <a:t>10/10/2013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6576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Footer goes here | web | phone?</a:t>
            </a:r>
          </a:p>
        </p:txBody>
      </p:sp>
    </p:spTree>
    <p:extLst>
      <p:ext uri="{BB962C8B-B14F-4D97-AF65-F5344CB8AC3E}">
        <p14:creationId xmlns:p14="http://schemas.microsoft.com/office/powerpoint/2010/main" val="25109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0574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230F8F91-C2DD-46A2-B039-B78A6513CFE5}" type="datetime1">
              <a:rPr lang="en-US"/>
              <a:pPr>
                <a:defRPr/>
              </a:pPr>
              <a:t>10/10/2013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6576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Footer goes here | web | phone?</a:t>
            </a:r>
          </a:p>
        </p:txBody>
      </p:sp>
    </p:spTree>
    <p:extLst>
      <p:ext uri="{BB962C8B-B14F-4D97-AF65-F5344CB8AC3E}">
        <p14:creationId xmlns:p14="http://schemas.microsoft.com/office/powerpoint/2010/main" val="35788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0574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fld id="{7323576C-A6D7-4BBA-A02C-E26CDC2A2B4C}" type="datetime1">
              <a:rPr lang="en-US"/>
              <a:pPr>
                <a:defRPr/>
              </a:pPr>
              <a:t>10/10/2013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657600" cy="304800"/>
          </a:xfrm>
          <a:prstGeom prst="rect">
            <a:avLst/>
          </a:prstGeom>
        </p:spPr>
        <p:txBody>
          <a:bodyPr/>
          <a:lstStyle>
            <a:lvl1pPr eaLnBrk="1" hangingPunct="1">
              <a:defRPr sz="2000" b="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Footer goes here | web | phone?</a:t>
            </a:r>
          </a:p>
        </p:txBody>
      </p:sp>
    </p:spTree>
    <p:extLst>
      <p:ext uri="{BB962C8B-B14F-4D97-AF65-F5344CB8AC3E}">
        <p14:creationId xmlns:p14="http://schemas.microsoft.com/office/powerpoint/2010/main" val="24619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30600"/>
            <a:ext cx="7086600" cy="106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30600"/>
            <a:ext cx="854075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086600" y="3530600"/>
            <a:ext cx="2057400" cy="10668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14350" y="6445250"/>
            <a:ext cx="4572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700" b="0" dirty="0">
                <a:solidFill>
                  <a:srgbClr val="1D2B34"/>
                </a:solidFill>
              </a:rPr>
              <a:t>© 2012 DealerTrack, Inc. All rights reserved.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91475" y="2819400"/>
            <a:ext cx="731838" cy="974725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808913" y="3327400"/>
            <a:ext cx="547687" cy="73183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189913" y="3124200"/>
            <a:ext cx="954087" cy="18288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23313" y="1701800"/>
            <a:ext cx="420687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402513" y="2243138"/>
            <a:ext cx="406400" cy="54133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534150" y="5130800"/>
            <a:ext cx="406400" cy="542925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67625" y="4851400"/>
            <a:ext cx="615950" cy="82232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177088" y="4768850"/>
            <a:ext cx="276225" cy="3683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583613" y="5562600"/>
            <a:ext cx="406400" cy="542925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3530600"/>
            <a:ext cx="6233160" cy="10668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4749800"/>
            <a:ext cx="7909560" cy="1016000"/>
          </a:xfrm>
        </p:spPr>
        <p:txBody>
          <a:bodyPr lIns="137160" rIns="137160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73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9" y="1295400"/>
            <a:ext cx="8063501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744DC85-6675-49B1-AAED-26D623AC0F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600200"/>
            <a:ext cx="7772400" cy="1286256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86077"/>
            <a:ext cx="7772400" cy="1509712"/>
          </a:xfrm>
        </p:spPr>
        <p:txBody>
          <a:bodyPr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4E84963-3C40-4A44-BC70-2C54304B17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100" y="1397000"/>
            <a:ext cx="39487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3970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87EDC44-8C3A-4DA0-9A71-2DE76853AC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8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0" y="255588"/>
            <a:ext cx="541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6" descr="logoDT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7663"/>
            <a:ext cx="18145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144" rIns="0" bIns="9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2209800"/>
            <a:ext cx="82296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b="1">
                <a:solidFill>
                  <a:srgbClr val="1D2B34"/>
                </a:solidFill>
                <a:latin typeface="Arial"/>
              </a:defRPr>
            </a:lvl1pPr>
          </a:lstStyle>
          <a:p>
            <a:pPr>
              <a:defRPr/>
            </a:pPr>
            <a:fld id="{C352D3E7-5B2B-4B2B-A597-F9E9C7015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-6350"/>
            <a:ext cx="7064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38900"/>
            <a:ext cx="2281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ln w="500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pitchFamily="34" charset="0"/>
        <a:buChar char="□"/>
        <a:defRPr lang="en-US" sz="1400" kern="1200" dirty="0">
          <a:solidFill>
            <a:srgbClr val="5E6167"/>
          </a:solidFill>
          <a:latin typeface="+mn-lt"/>
          <a:ea typeface="+mn-ea"/>
          <a:cs typeface="+mn-cs"/>
        </a:defRPr>
      </a:lvl2pPr>
      <a:lvl3pPr marL="933450" indent="-2857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pitchFamily="34" charset="0"/>
        <a:buChar char="▪"/>
        <a:defRPr sz="1400" kern="1200">
          <a:solidFill>
            <a:srgbClr val="797979"/>
          </a:solidFill>
          <a:latin typeface="+mn-lt"/>
          <a:ea typeface="+mn-ea"/>
          <a:cs typeface="+mn-cs"/>
        </a:defRPr>
      </a:lvl3pPr>
      <a:lvl4pPr marL="1244600" indent="-2857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pitchFamily="34" charset="0"/>
        <a:buChar char="▫"/>
        <a:defRPr sz="1200" kern="1200">
          <a:solidFill>
            <a:srgbClr val="797979"/>
          </a:solidFill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pitchFamily="34" charset="0"/>
        <a:buChar char="·"/>
        <a:defRPr sz="1200" kern="1200">
          <a:solidFill>
            <a:srgbClr val="797979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Reference Model – Training Curriculum</a:t>
            </a:r>
            <a:br>
              <a:rPr lang="en-US" dirty="0" smtClean="0"/>
            </a:br>
            <a:r>
              <a:rPr lang="en-US" dirty="0" smtClean="0"/>
              <a:t>(Jira \ Qmetry)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Session # 2:</a:t>
            </a:r>
            <a:r>
              <a:rPr lang="en-US" sz="2000" dirty="0"/>
              <a:t> Backlog , Scrum Board &amp; Sprints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(2 of 2)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219254234"/>
              </p:ext>
            </p:extLst>
          </p:nvPr>
        </p:nvGraphicFramePr>
        <p:xfrm>
          <a:off x="493594" y="944797"/>
          <a:ext cx="8650406" cy="432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06"/>
                <a:gridCol w="6400800"/>
                <a:gridCol w="1066800"/>
              </a:tblGrid>
              <a:tr h="30606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Session #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Topics/Use Cases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Duration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964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Session # 2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Sprint Execution, Closure &amp; Acceptance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Working with Stories during Development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Code review &amp; comments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Test case execution &amp; result reporting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Performance Testing for Stories, if applicable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Story Transition States in a Sprint  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Creating Bugs in JIRA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Creating Defect in JIRA (difference Bug vs. Defect)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Sprint Closure \ Acceptance in JIRA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Sprint Retrospection (Review of closed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10 Min</a:t>
                      </a: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1406997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Q &amp; A  </a:t>
                      </a:r>
                      <a:r>
                        <a:rPr lang="en-US" sz="1400" dirty="0" smtClean="0">
                          <a:latin typeface="+mn-lt"/>
                        </a:rPr>
                        <a:t>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Session # 3</a:t>
            </a:r>
            <a:r>
              <a:rPr lang="en-US" sz="2000" dirty="0"/>
              <a:t>: Workflows &amp; Transitions | Search, Reporting &amp; </a:t>
            </a:r>
            <a:r>
              <a:rPr lang="en-US" sz="2000" dirty="0" smtClean="0"/>
              <a:t>Dashboards (1 of 2)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192188042"/>
              </p:ext>
            </p:extLst>
          </p:nvPr>
        </p:nvGraphicFramePr>
        <p:xfrm>
          <a:off x="493594" y="990600"/>
          <a:ext cx="8345606" cy="531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9"/>
                <a:gridCol w="6175266"/>
                <a:gridCol w="1029211"/>
              </a:tblGrid>
              <a:tr h="2602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Session #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Topics/Use Cases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Duration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9642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Session # 3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Workflow Demonstration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Issue Type Workflows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Story \ Technical Story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Defect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Performance Testing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Requirement  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Sub Tasks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Workflow Conditions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25 Min</a:t>
                      </a: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462117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Transition &amp; Results 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Scrum Board - 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6997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Search &amp; Filters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Create Filters &amp; Subscribe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Use Basic JQL Syntax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Use Power Search (using dropdowns) \ Advanced Search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customize Search Results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Export Search Results into</a:t>
                      </a:r>
                    </a:p>
                    <a:p>
                      <a:pPr marL="1557338" lvl="3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PDF</a:t>
                      </a:r>
                    </a:p>
                    <a:p>
                      <a:pPr marL="1557338" lvl="3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Excel</a:t>
                      </a:r>
                    </a:p>
                    <a:p>
                      <a:pPr marL="1557338" lvl="3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Session # 3</a:t>
            </a:r>
            <a:r>
              <a:rPr lang="en-US" sz="2000" dirty="0"/>
              <a:t>: Workflows &amp; Transitions | Search, Reporting &amp; </a:t>
            </a:r>
            <a:r>
              <a:rPr lang="en-US" sz="2000" dirty="0" smtClean="0"/>
              <a:t>Dashboards (2 of 2)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835372187"/>
              </p:ext>
            </p:extLst>
          </p:nvPr>
        </p:nvGraphicFramePr>
        <p:xfrm>
          <a:off x="493594" y="944797"/>
          <a:ext cx="8650406" cy="457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06"/>
                <a:gridCol w="6400800"/>
                <a:gridCol w="1066800"/>
              </a:tblGrid>
              <a:tr h="30606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Session #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Topics/Use Cases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Duration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964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Session # 3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Reporting &amp; Dashboards 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Use Filters for Gadgets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Use &amp; Configure Gadgets for Reporting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QA Gadgets</a:t>
                      </a:r>
                    </a:p>
                    <a:p>
                      <a:pPr marL="1100138" lvl="2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Agile Gadgets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Interpreting Reports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Using Charts to Visualize Data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Create &amp; Manage dashboards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Sharing dashboard with others team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Audit Trial &amp; History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10 Min</a:t>
                      </a: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1406997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Q &amp; A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Session # 4</a:t>
            </a:r>
            <a:r>
              <a:rPr lang="en-US" sz="2000" dirty="0"/>
              <a:t>: Change &amp; Release Management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131051426"/>
              </p:ext>
            </p:extLst>
          </p:nvPr>
        </p:nvGraphicFramePr>
        <p:xfrm>
          <a:off x="493594" y="944797"/>
          <a:ext cx="8650406" cy="535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06"/>
                <a:gridCol w="6400800"/>
                <a:gridCol w="1066800"/>
              </a:tblGrid>
              <a:tr h="30606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Session #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Topics/Use Cases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Duration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9642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Session # 4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Release and Deployment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Different Scenarios in which a Release ticket should be created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Release Initiation &amp; Creation of Change Package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link Stories/Defects to a particular Release (Internal and External)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use filters for linking Stores &amp; Defects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create a Release Package for a Project 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Entry and Exit Criteria for creating a Release/Change Package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Release &amp; Change Package entire Lifecycle \ Workflow 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Emergency deployment &amp; approval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Use case for Production defect and patch deployment 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bypass environments which does not exist for a solution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 Min</a:t>
                      </a: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547461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Release Tickets Tracking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track release tickets using the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6997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Q &amp;</a:t>
                      </a:r>
                      <a:r>
                        <a:rPr lang="en-US" sz="1400" b="0" baseline="0" dirty="0" smtClean="0">
                          <a:latin typeface="+mn-lt"/>
                        </a:rPr>
                        <a:t> A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Session # 5</a:t>
            </a:r>
            <a:r>
              <a:rPr lang="en-US" sz="2000" dirty="0"/>
              <a:t>: QMetry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54414273"/>
              </p:ext>
            </p:extLst>
          </p:nvPr>
        </p:nvGraphicFramePr>
        <p:xfrm>
          <a:off x="228600" y="961547"/>
          <a:ext cx="8650406" cy="534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06"/>
                <a:gridCol w="6400800"/>
                <a:gridCol w="1066800"/>
              </a:tblGrid>
              <a:tr h="28214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Session #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Topics/Use Cases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Duration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44336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Session # 5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latin typeface=""/>
                        </a:rPr>
                        <a:t>QMetry</a:t>
                      </a:r>
                      <a:endParaRPr lang="en-US" sz="1400" dirty="0" smtClean="0">
                        <a:latin typeface="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Create &amp; Manage Release \ Sprints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Create &amp; Manage Requirements 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Map Requirements from Jira – (Export from Jira)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Write Test Cases with test case steps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Link Test Cases to Jira Requirements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Create &amp; Manage Test Suites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Link Test Cases to Test Suites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Test Case Execution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"/>
                        </a:rPr>
                        <a:t>Creating Defects through Qmetry into </a:t>
                      </a:r>
                      <a:r>
                        <a:rPr lang="en-US" sz="1400" b="0" dirty="0" err="1" smtClean="0">
                          <a:latin typeface=""/>
                        </a:rPr>
                        <a:t>Jira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 Min</a:t>
                      </a: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1230145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QMetry &amp; Selenium – Automation Integration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link automation test cases into QMetry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Schedule automation test cases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View automation test cases results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Report Defects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144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Reporting Existing gadgets &amp; reports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Custom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726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7188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Dealertrack as part of its One Dealer track vision has adopted Atlassian/Jira toolset and defined a standard Reference Model for engineering lifecycle activities.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training curriculum as defined here are designed to meet the following objectives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Train the Administrators of the tools to </a:t>
            </a:r>
          </a:p>
          <a:p>
            <a:pPr lvl="1"/>
            <a:r>
              <a:rPr lang="en-US" dirty="0" smtClean="0"/>
              <a:t>Understand the Tools and its basic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Understand the DT </a:t>
            </a:r>
            <a:r>
              <a:rPr lang="en-US" dirty="0"/>
              <a:t>Standard Reference Model</a:t>
            </a:r>
            <a:endParaRPr lang="en-US" dirty="0" smtClean="0"/>
          </a:p>
          <a:p>
            <a:pPr lvl="1"/>
            <a:r>
              <a:rPr lang="en-US" dirty="0" smtClean="0"/>
              <a:t>Carry out </a:t>
            </a:r>
            <a:r>
              <a:rPr lang="en-US" dirty="0" smtClean="0"/>
              <a:t>administrative functions like Project/User </a:t>
            </a:r>
            <a:r>
              <a:rPr lang="en-US" dirty="0" smtClean="0"/>
              <a:t>Creations, Providing access etc.</a:t>
            </a:r>
          </a:p>
          <a:p>
            <a:pPr lvl="1"/>
            <a:r>
              <a:rPr lang="en-US" dirty="0" smtClean="0"/>
              <a:t>Migrating data from old to the new Atlassian/Qmetry tools</a:t>
            </a:r>
          </a:p>
          <a:p>
            <a:pPr lvl="1"/>
            <a:r>
              <a:rPr lang="en-US" dirty="0" smtClean="0"/>
              <a:t>Providing Level 1 support for their local solution lines end users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Train the End Users to</a:t>
            </a:r>
          </a:p>
          <a:p>
            <a:pPr lvl="1"/>
            <a:r>
              <a:rPr lang="en-US" dirty="0" smtClean="0"/>
              <a:t>Understand the tool, concepts and the DT Standard Reference Model</a:t>
            </a:r>
          </a:p>
          <a:p>
            <a:pPr lvl="1"/>
            <a:r>
              <a:rPr lang="en-US" dirty="0" smtClean="0"/>
              <a:t>Ability to use the tool to carry out engineering lifecycle activities – requirements/backlog management, Dev/QA, change control and reporting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#1 – </a:t>
            </a:r>
            <a:r>
              <a:rPr lang="en-US" sz="2400" dirty="0" smtClean="0"/>
              <a:t>Jira and Qmetry Administration Training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9" y="191449"/>
            <a:ext cx="6150541" cy="7294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 : Jira\Qmetry - </a:t>
            </a:r>
            <a:r>
              <a:rPr lang="en-US" dirty="0" smtClean="0"/>
              <a:t>Admin 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45818"/>
              </p:ext>
            </p:extLst>
          </p:nvPr>
        </p:nvGraphicFramePr>
        <p:xfrm>
          <a:off x="152400" y="1143002"/>
          <a:ext cx="8915400" cy="333068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43200"/>
                <a:gridCol w="3048000"/>
                <a:gridCol w="3124200"/>
              </a:tblGrid>
              <a:tr h="304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Audience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rgbClr val="00B0F0"/>
                    </a:solidFill>
                  </a:tcPr>
                </a:tc>
              </a:tr>
              <a:tr h="874889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Jira\QMetry : Reference Model Migration Training 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&amp; Context Settings</a:t>
                      </a: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administrators technical walkthrough of the 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Guidelines document</a:t>
                      </a: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Central Admin, Local Admin</a:t>
                      </a:r>
                      <a:b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Anyone interested in learning the technical backend details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  <a:tr h="8748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Jira\QMetry : Jira Migration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migrate data into Jira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Central Admin, Local Admin</a:t>
                      </a:r>
                      <a:b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Anyone interested in learning the technical backend details</a:t>
                      </a:r>
                    </a:p>
                    <a:p>
                      <a:pPr algn="l" fontAlgn="t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  <a:tr h="8748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Jira\QMetry : Qmetry Project Administration &amp; Data Migration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Qmetry project administration</a:t>
                      </a:r>
                    </a:p>
                    <a:p>
                      <a:pPr marL="285750" marR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Qmetry data migration </a:t>
                      </a: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Central Admin, Local Admin</a:t>
                      </a:r>
                      <a:b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Anyone interested in learning the technical backend details</a:t>
                      </a:r>
                    </a:p>
                    <a:p>
                      <a:pPr algn="l" fontAlgn="t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7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Jira\QMetry : Reference Model Migration </a:t>
            </a:r>
            <a:r>
              <a:rPr lang="en-US" dirty="0" smtClean="0">
                <a:solidFill>
                  <a:schemeClr val="bg1"/>
                </a:solidFill>
              </a:rPr>
              <a:t>Training –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Admin Training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733325263"/>
              </p:ext>
            </p:extLst>
          </p:nvPr>
        </p:nvGraphicFramePr>
        <p:xfrm>
          <a:off x="341194" y="1143000"/>
          <a:ext cx="8458200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534"/>
                <a:gridCol w="5435631"/>
                <a:gridCol w="1199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#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Topics/Use Cases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91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Session # 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Introduction -</a:t>
                      </a:r>
                    </a:p>
                    <a:p>
                      <a:pPr lv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Technical Guidelines for Migration -</a:t>
                      </a:r>
                    </a:p>
                    <a:p>
                      <a:pPr lvl="2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Creating a new project in Jira</a:t>
                      </a:r>
                    </a:p>
                    <a:p>
                      <a:pPr lvl="2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How to Migrate existing project in Jira to DT Reference Model V1.0</a:t>
                      </a:r>
                    </a:p>
                    <a:p>
                      <a:pPr lvl="2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Applying DT Reference Model V1.0 schemes</a:t>
                      </a:r>
                    </a:p>
                    <a:p>
                      <a:pPr lvl="2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Adding Users &amp; Roles</a:t>
                      </a:r>
                    </a:p>
                    <a:p>
                      <a:pPr lv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Do’s &amp; Don’t -</a:t>
                      </a:r>
                    </a:p>
                    <a:p>
                      <a:pPr lv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Q&amp;A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Min</a:t>
                      </a:r>
                    </a:p>
                    <a:p>
                      <a:r>
                        <a:rPr lang="en-US" sz="1400" dirty="0" smtClean="0"/>
                        <a:t>25 Min</a:t>
                      </a:r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r>
                        <a:rPr lang="en-US" sz="1400" dirty="0" smtClean="0"/>
                        <a:t>20 Min</a:t>
                      </a:r>
                    </a:p>
                    <a:p>
                      <a:r>
                        <a:rPr lang="en-US" sz="1400" dirty="0" smtClean="0"/>
                        <a:t>10 Min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Session #2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eaLnBrk="1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to migrate data into Jira from the following sources - </a:t>
                      </a:r>
                    </a:p>
                    <a:p>
                      <a:pPr marL="914400" lvl="2" algn="l" rtl="0" eaLnBrk="1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 </a:t>
                      </a:r>
                    </a:p>
                    <a:p>
                      <a:pPr marL="914400" lvl="2" algn="l" rtl="0" eaLnBrk="1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Plugins </a:t>
                      </a:r>
                    </a:p>
                    <a:p>
                      <a:pPr marL="914400" lvl="2" algn="l" rtl="0" eaLnBrk="1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 Tools</a:t>
                      </a:r>
                    </a:p>
                    <a:p>
                      <a:pPr lvl="0" algn="l" rtl="0" eaLnBrk="1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Q&amp;A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Session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eaLnBrk="1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Creating &amp; Setting up Projects in Qmetry</a:t>
                      </a:r>
                    </a:p>
                    <a:p>
                      <a:pPr lvl="0" algn="l" rtl="0" eaLnBrk="1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to Setup Users</a:t>
                      </a:r>
                    </a:p>
                    <a:p>
                      <a:pPr lvl="0" algn="l" rtl="0" eaLnBrk="1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to do Qmetry data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Migration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other sources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 rtl="0" eaLnBrk="1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</a:p>
                    <a:p>
                      <a:pPr lvl="1" algn="l" rtl="0" eaLnBrk="1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 Tools</a:t>
                      </a:r>
                    </a:p>
                    <a:p>
                      <a:pPr lvl="0" algn="l" rtl="0" eaLnBrk="1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Q&amp;A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#2 – End User Tools Training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9" y="191449"/>
            <a:ext cx="4245541" cy="7294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 : End </a:t>
            </a:r>
            <a:r>
              <a:rPr lang="en-US" dirty="0">
                <a:solidFill>
                  <a:schemeClr val="bg1"/>
                </a:solidFill>
              </a:rPr>
              <a:t>User </a:t>
            </a:r>
            <a:r>
              <a:rPr lang="en-US" dirty="0" smtClean="0">
                <a:solidFill>
                  <a:schemeClr val="bg1"/>
                </a:solidFill>
              </a:rPr>
              <a:t>Tools 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72222"/>
              </p:ext>
            </p:extLst>
          </p:nvPr>
        </p:nvGraphicFramePr>
        <p:xfrm>
          <a:off x="228600" y="1304432"/>
          <a:ext cx="8763000" cy="4767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24364"/>
                <a:gridCol w="3319318"/>
                <a:gridCol w="3319318"/>
              </a:tblGrid>
              <a:tr h="2325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Purpose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ahoma"/>
                        </a:rPr>
                        <a:t>Audience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rgbClr val="00B0F0"/>
                    </a:solidFill>
                  </a:tcPr>
                </a:tc>
              </a:tr>
              <a:tr h="880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smtClean="0"/>
                        <a:t>Session # 1 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Tools, Concepts &amp; Methodologies </a:t>
                      </a:r>
                      <a:r>
                        <a:rPr lang="en-US" sz="1200" dirty="0" smtClean="0"/>
                        <a:t>	</a:t>
                      </a:r>
                      <a:r>
                        <a:rPr lang="en-US" sz="1050" dirty="0" smtClean="0"/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Introduce the teams with Dealertrack Reference Model &amp; provide an overview of the tools &amp; key concepts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Primary</a:t>
                      </a:r>
                      <a:r>
                        <a:rPr lang="en-US" sz="1200" u="none" strike="noStrike" dirty="0">
                          <a:effectLst/>
                        </a:rPr>
                        <a:t>: Business Users, Product Owners, Dev, QA, Change Control and Infrastructure Teams, Admins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Secondary</a:t>
                      </a:r>
                      <a:r>
                        <a:rPr lang="en-US" sz="1200" u="none" strike="noStrike" dirty="0">
                          <a:effectLst/>
                        </a:rPr>
                        <a:t>: Senior Leadership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  <a:tr h="9266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 # 2: </a:t>
                      </a:r>
                      <a:r>
                        <a:rPr lang="en-US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Backlog, Scrum Board &amp; Sprints</a:t>
                      </a:r>
                      <a:r>
                        <a:rPr lang="en-US" sz="1200" dirty="0" smtClean="0"/>
                        <a:t>	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i="0" dirty="0" smtClean="0"/>
                        <a:t>How to manage Backlogs, scrum board , and sprints using Jira &amp; green hopper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Primary</a:t>
                      </a:r>
                      <a:r>
                        <a:rPr lang="en-US" sz="1200" u="none" strike="noStrike" dirty="0">
                          <a:effectLst/>
                        </a:rPr>
                        <a:t>: Business Users, Product Owners, Dev, QA, Change Control and Infrastructure Teams, Admins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Secondary</a:t>
                      </a:r>
                      <a:r>
                        <a:rPr lang="en-US" sz="1200" u="none" strike="noStrike" dirty="0">
                          <a:effectLst/>
                        </a:rPr>
                        <a:t>: Senior Leadership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  <a:tr h="9266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 # 3: </a:t>
                      </a:r>
                      <a:r>
                        <a:rPr lang="en-US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Workflows &amp; Transitions | Search, Reporting &amp; </a:t>
                      </a:r>
                      <a:r>
                        <a:rPr lang="en-US" sz="12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Dashboards</a:t>
                      </a:r>
                      <a:endParaRPr lang="en-US" sz="12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Walkthrough of the workflows that are defined as part of reference model in Jira (Sub-Tasks, Story, Defect,Tech Story, Requirement, etc. Search &amp; Reporting)</a:t>
                      </a: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Primary</a:t>
                      </a:r>
                      <a:r>
                        <a:rPr lang="en-US" sz="1200" u="none" strike="noStrike" dirty="0">
                          <a:effectLst/>
                        </a:rPr>
                        <a:t>: Business Users, Product Owners, Dev, QA, Change Control and Infrastructure Teams,Admins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Secondary</a:t>
                      </a:r>
                      <a:r>
                        <a:rPr lang="en-US" sz="1200" u="none" strike="noStrike" dirty="0">
                          <a:effectLst/>
                        </a:rPr>
                        <a:t>: Senior Leadership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  <a:tr h="745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 # 4: </a:t>
                      </a:r>
                      <a:r>
                        <a:rPr lang="en-US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Change &amp; Release Management</a:t>
                      </a:r>
                      <a:endParaRPr lang="en-US" sz="12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How to create &amp; manage Release ticket for change and release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Primary</a:t>
                      </a:r>
                      <a:r>
                        <a:rPr lang="en-US" sz="1200" u="none" strike="noStrike" dirty="0">
                          <a:effectLst/>
                        </a:rPr>
                        <a:t>: Change Management, Infrastructure and QA teams, Product Owners, Admins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Secondary</a:t>
                      </a:r>
                      <a:r>
                        <a:rPr lang="en-US" sz="1200" u="none" strike="noStrike" dirty="0">
                          <a:effectLst/>
                        </a:rPr>
                        <a:t>: Senior Leadership,  Dev teams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  <a:tr h="10135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 # 5: </a:t>
                      </a:r>
                      <a:r>
                        <a:rPr lang="en-US" sz="12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QMetry </a:t>
                      </a:r>
                      <a:endParaRPr lang="en-US" sz="12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/>
                        <a:t>How to use QMetry and its integration with Jira</a:t>
                      </a: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Primary</a:t>
                      </a:r>
                      <a:r>
                        <a:rPr lang="en-US" sz="1200" u="none" strike="noStrike" dirty="0">
                          <a:effectLst/>
                        </a:rPr>
                        <a:t>: Change Management, Infrastructure and QA teams, Product Owners, Admins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Secondary</a:t>
                      </a:r>
                      <a:r>
                        <a:rPr lang="en-US" sz="1200" u="none" strike="noStrike" dirty="0">
                          <a:effectLst/>
                        </a:rPr>
                        <a:t>: Senior Leadership, Dev teams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8698" marR="8698" marT="8698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2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Session # 1</a:t>
            </a:r>
            <a:r>
              <a:rPr lang="en-US" sz="2000" b="1" dirty="0" smtClean="0"/>
              <a:t> </a:t>
            </a:r>
            <a:r>
              <a:rPr lang="en-US" sz="2000" dirty="0"/>
              <a:t>: </a:t>
            </a:r>
            <a:r>
              <a:rPr lang="en-US" dirty="0"/>
              <a:t>Tools, Concepts &amp; Methodologies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50557991"/>
              </p:ext>
            </p:extLst>
          </p:nvPr>
        </p:nvGraphicFramePr>
        <p:xfrm>
          <a:off x="228600" y="1143000"/>
          <a:ext cx="8650406" cy="527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06"/>
                <a:gridCol w="6400800"/>
                <a:gridCol w="1066800"/>
              </a:tblGrid>
              <a:tr h="306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Session #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Topics/Use Cases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Duration</a:t>
                      </a:r>
                      <a:endParaRPr 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9642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Session # 1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smtClean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/>
                        <a:t>Introduction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Jira \ Green hopper \ QMetry Tools Overview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Reference Model Overview (Supported Methodologies&amp; How)</a:t>
                      </a:r>
                    </a:p>
                    <a:p>
                      <a:pPr lvl="2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Agile</a:t>
                      </a:r>
                    </a:p>
                    <a:p>
                      <a:pPr lvl="2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Min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  <a:tr h="146931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/>
                        <a:t>Jira Key Concepts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Jira \ Qmetry Key Concepts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How to perform detailed operation on issue type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Collaboration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Tools Navigation 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Issue types 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Sub-tasks    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9245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/>
                        <a:t>QMetry Key Concepts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Test Cases</a:t>
                      </a:r>
                    </a:p>
                    <a:p>
                      <a:pPr lvl="1"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Test Suites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9245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Session # 2:</a:t>
            </a:r>
            <a:r>
              <a:rPr lang="en-US" sz="2000" dirty="0"/>
              <a:t> Backlog , Scrum Board &amp; Sprints	</a:t>
            </a:r>
            <a:r>
              <a:rPr lang="en-US" sz="2000" dirty="0" smtClean="0"/>
              <a:t>(1 of 2)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967921151"/>
              </p:ext>
            </p:extLst>
          </p:nvPr>
        </p:nvGraphicFramePr>
        <p:xfrm>
          <a:off x="493594" y="944797"/>
          <a:ext cx="8650406" cy="573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06"/>
                <a:gridCol w="6400800"/>
                <a:gridCol w="1066800"/>
              </a:tblGrid>
              <a:tr h="30606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Session #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Topics/Use Cases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Duration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1964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Session # 2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Backlog Management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&amp; Tracking Issues \ Subtasks </a:t>
                      </a:r>
                    </a:p>
                    <a:p>
                      <a:pPr marL="933450" lvl="2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Attachments</a:t>
                      </a:r>
                    </a:p>
                    <a:p>
                      <a:pPr marL="933450" lvl="2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 Links</a:t>
                      </a:r>
                    </a:p>
                    <a:p>
                      <a:pPr marL="933450" lvl="2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Logging Work</a:t>
                      </a:r>
                    </a:p>
                    <a:p>
                      <a:pPr marL="933450" lvl="2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Watching</a:t>
                      </a:r>
                    </a:p>
                    <a:p>
                      <a:pPr marL="933450" lvl="2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Labeling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 creation for release \ pre release planning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Issue Creation which is not Ready For Development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Story Grooming &amp; Estimation for Agile &amp; M&amp;E 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 \ Epic \ Theme Grouping &amp; Categorization 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Hierarchy effectively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Grouping &amp; Categorization</a:t>
                      </a:r>
                    </a:p>
                    <a:p>
                      <a:pPr marL="642938" lvl="1" indent="-285750" algn="l" rtl="0" eaLnBrk="1" hangingPunct="1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Sub-Task Creation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 Min</a:t>
                      </a: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  <a:tr h="1406997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9088" indent="-319088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anose="05000000000000000000" pitchFamily="2" charset="2"/>
                        <a:buChar char="q"/>
                      </a:pPr>
                      <a:r>
                        <a:rPr lang="en-US" sz="1400" b="0" dirty="0" smtClean="0">
                          <a:latin typeface="+mn-lt"/>
                        </a:rPr>
                        <a:t>Scrum Board Management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Customize &amp; Manage Agile Scrum Boards 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Filter setup before creating any scrum board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Configure a scrum board for a sprint &amp; naming conventions that should be used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How to initiate a Sprint &amp; add stories to the Sprints</a:t>
                      </a:r>
                    </a:p>
                    <a:p>
                      <a:pPr marL="642938" lvl="1" indent="-285750">
                        <a:spcBef>
                          <a:spcPct val="20000"/>
                        </a:spcBef>
                        <a:buClr>
                          <a:srgbClr val="5BB5E4"/>
                        </a:buClr>
                        <a:buSzPct val="100000"/>
                        <a:buFont typeface="Wingdings" pitchFamily="2" charset="2"/>
                        <a:buChar char="ü"/>
                      </a:pPr>
                      <a:r>
                        <a:rPr lang="en-US" sz="1400" b="0" dirty="0" smtClean="0">
                          <a:latin typeface="+mn-lt"/>
                        </a:rPr>
                        <a:t>Using Reports available at the scrum board level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Min</a:t>
                      </a: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744DC85-6675-49B1-AAED-26D623AC0F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ata Services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A69B8DC51D04ABBD8FF6EBA85D928" ma:contentTypeVersion="2" ma:contentTypeDescription="Create a new document." ma:contentTypeScope="" ma:versionID="b975626fb93eba3b2aeef3937c96fe6c">
  <xsd:schema xmlns:xsd="http://www.w3.org/2001/XMLSchema" xmlns:xs="http://www.w3.org/2001/XMLSchema" xmlns:p="http://schemas.microsoft.com/office/2006/metadata/properties" xmlns:ns2="cc55acb4-a8c2-47ab-915a-23058f7af43c" targetNamespace="http://schemas.microsoft.com/office/2006/metadata/properties" ma:root="true" ma:fieldsID="821d36d8a9e099c4fde6472bae0a9b6c" ns2:_="">
    <xsd:import namespace="cc55acb4-a8c2-47ab-915a-23058f7af43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5acb4-a8c2-47ab-915a-23058f7af43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D749937-7C80-4420-96F3-531521EBE9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3D0F0B-9288-42A0-A316-6DADD6B24CE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C098009-8E5F-49D7-8844-A41B6518A8A5}">
  <ds:schemaRefs>
    <ds:schemaRef ds:uri="http://purl.org/dc/elements/1.1/"/>
    <ds:schemaRef ds:uri="cc55acb4-a8c2-47ab-915a-23058f7af43c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8846DCE-E186-4711-A5F1-B79AB12A9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5acb4-a8c2-47ab-915a-23058f7af4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6B894193-663E-402C-8977-FA1BAB5B4822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44871</TotalTime>
  <Words>1274</Words>
  <Application>Microsoft Office PowerPoint</Application>
  <PresentationFormat>On-screen Show (4:3)</PresentationFormat>
  <Paragraphs>300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1_Data Services Content</vt:lpstr>
      <vt:lpstr>dealertrack light</vt:lpstr>
      <vt:lpstr>DT Reference Model – Training Curriculum (Jira \ Qmetry)</vt:lpstr>
      <vt:lpstr>Training Objectives</vt:lpstr>
      <vt:lpstr>Module #1 – Jira and Qmetry Administration Training </vt:lpstr>
      <vt:lpstr>Summary : Jira\Qmetry - Admin Training</vt:lpstr>
      <vt:lpstr>Jira\QMetry : Reference Model Migration Training –  Admin Training </vt:lpstr>
      <vt:lpstr>Module #2 – End User Tools Training </vt:lpstr>
      <vt:lpstr>Summary : End User Tools Training</vt:lpstr>
      <vt:lpstr>Session # 1 : Tools, Concepts &amp; Methodologies</vt:lpstr>
      <vt:lpstr>Session # 2: Backlog , Scrum Board &amp; Sprints (1 of 2)</vt:lpstr>
      <vt:lpstr>Session # 2: Backlog , Scrum Board &amp; Sprints  (2 of 2)</vt:lpstr>
      <vt:lpstr>Session # 3: Workflows &amp; Transitions | Search, Reporting &amp; Dashboards (1 of 2)</vt:lpstr>
      <vt:lpstr>Session # 3: Workflows &amp; Transitions | Search, Reporting &amp; Dashboards (2 of 2)</vt:lpstr>
      <vt:lpstr>Session # 4: Change &amp; Release Management </vt:lpstr>
      <vt:lpstr>Session # 5: QMetry </vt:lpstr>
    </vt:vector>
  </TitlesOfParts>
  <Company>DealerTrack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Solutions Q3 2009 QBR</dc:title>
  <dc:creator>Dam Meas</dc:creator>
  <cp:lastModifiedBy>Abdul Jabbar</cp:lastModifiedBy>
  <cp:revision>1839</cp:revision>
  <cp:lastPrinted>2013-03-29T15:02:15Z</cp:lastPrinted>
  <dcterms:created xsi:type="dcterms:W3CDTF">2007-01-29T23:44:41Z</dcterms:created>
  <dcterms:modified xsi:type="dcterms:W3CDTF">2013-10-10T21:10:27Z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W5PTPK526WRR-251-23</vt:lpwstr>
  </property>
  <property fmtid="{D5CDD505-2E9C-101B-9397-08002B2CF9AE}" pid="3" name="_dlc_DocIdItemGuid">
    <vt:lpwstr>152f3dc7-c2fb-4c5c-8e46-00940e3a3a21</vt:lpwstr>
  </property>
  <property fmtid="{D5CDD505-2E9C-101B-9397-08002B2CF9AE}" pid="4" name="_dlc_DocIdUrl">
    <vt:lpwstr>http://insidetrack.hq.dt.inc/SiteDirectory/Technology/Process/Project%20Management%20Office/_layouts/DocIdRedir.aspx?ID=W5PTPK526WRR-251-23, W5PTPK526WRR-251-23</vt:lpwstr>
  </property>
  <property fmtid="{D5CDD505-2E9C-101B-9397-08002B2CF9AE}" pid="5" name="ContentTypeId">
    <vt:lpwstr>0x010100FE3A69B8DC51D04ABBD8FF6EBA85D928</vt:lpwstr>
  </property>
</Properties>
</file>