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handoutMasterIdLst>
    <p:handoutMasterId r:id="rId21"/>
  </p:handoutMasterIdLst>
  <p:sldIdLst>
    <p:sldId id="314" r:id="rId2"/>
    <p:sldId id="381" r:id="rId3"/>
    <p:sldId id="383" r:id="rId4"/>
    <p:sldId id="384" r:id="rId5"/>
    <p:sldId id="406" r:id="rId6"/>
    <p:sldId id="439" r:id="rId7"/>
    <p:sldId id="440" r:id="rId8"/>
    <p:sldId id="438" r:id="rId9"/>
    <p:sldId id="422" r:id="rId10"/>
    <p:sldId id="420" r:id="rId11"/>
    <p:sldId id="395" r:id="rId12"/>
    <p:sldId id="432" r:id="rId13"/>
    <p:sldId id="397" r:id="rId14"/>
    <p:sldId id="423" r:id="rId15"/>
    <p:sldId id="330" r:id="rId16"/>
    <p:sldId id="434" r:id="rId17"/>
    <p:sldId id="435" r:id="rId18"/>
    <p:sldId id="376" r:id="rId1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5CD"/>
    <a:srgbClr val="66FF99"/>
    <a:srgbClr val="FFFF99"/>
    <a:srgbClr val="A2D016"/>
    <a:srgbClr val="434B57"/>
    <a:srgbClr val="FFFFFF"/>
    <a:srgbClr val="7F7F7F"/>
    <a:srgbClr val="F39C12"/>
    <a:srgbClr val="8E44AD"/>
    <a:srgbClr val="C0392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709" autoAdjust="0"/>
    <p:restoredTop sz="98347" autoAdjust="0"/>
  </p:normalViewPr>
  <p:slideViewPr>
    <p:cSldViewPr>
      <p:cViewPr>
        <p:scale>
          <a:sx n="67" d="100"/>
          <a:sy n="67" d="100"/>
        </p:scale>
        <p:origin x="-2214" y="-480"/>
      </p:cViewPr>
      <p:guideLst>
        <p:guide orient="horz" pos="1116"/>
        <p:guide pos="2177"/>
      </p:guideLst>
    </p:cSldViewPr>
  </p:slideViewPr>
  <p:notesTextViewPr>
    <p:cViewPr>
      <p:scale>
        <a:sx n="1" d="1"/>
        <a:sy n="1" d="1"/>
      </p:scale>
      <p:origin x="0" y="0"/>
    </p:cViewPr>
  </p:notesTextViewPr>
  <p:sorterViewPr>
    <p:cViewPr>
      <p:scale>
        <a:sx n="66" d="100"/>
        <a:sy n="66" d="100"/>
      </p:scale>
      <p:origin x="0" y="0"/>
    </p:cViewPr>
  </p:sorterViewPr>
  <p:notesViewPr>
    <p:cSldViewPr>
      <p:cViewPr>
        <p:scale>
          <a:sx n="83" d="100"/>
          <a:sy n="83" d="100"/>
        </p:scale>
        <p:origin x="-1788" y="1368"/>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143375" y="0"/>
            <a:ext cx="3170238" cy="479425"/>
          </a:xfrm>
          <a:prstGeom prst="rect">
            <a:avLst/>
          </a:prstGeom>
        </p:spPr>
        <p:txBody>
          <a:bodyPr vert="horz" lIns="91440" tIns="45720" rIns="91440" bIns="45720" rtlCol="0"/>
          <a:lstStyle>
            <a:lvl1pPr algn="r">
              <a:defRPr sz="1200"/>
            </a:lvl1pPr>
          </a:lstStyle>
          <a:p>
            <a:fld id="{907EFF6E-504B-4B1D-AAEA-20915DDDD263}" type="datetimeFigureOut">
              <a:rPr lang="en-US" smtClean="0"/>
              <a:t>10/15/2014</a:t>
            </a:fld>
            <a:endParaRPr lang="en-US" dirty="0"/>
          </a:p>
        </p:txBody>
      </p:sp>
      <p:sp>
        <p:nvSpPr>
          <p:cNvPr id="4" name="Footer Placeholder 3"/>
          <p:cNvSpPr>
            <a:spLocks noGrp="1"/>
          </p:cNvSpPr>
          <p:nvPr>
            <p:ph type="ftr" sz="quarter" idx="2"/>
          </p:nvPr>
        </p:nvSpPr>
        <p:spPr>
          <a:xfrm>
            <a:off x="0" y="9120188"/>
            <a:ext cx="3170238" cy="479425"/>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lIns="91440" tIns="45720" rIns="91440" bIns="45720" rtlCol="0" anchor="b"/>
          <a:lstStyle>
            <a:lvl1pPr algn="r">
              <a:defRPr sz="1200"/>
            </a:lvl1pPr>
          </a:lstStyle>
          <a:p>
            <a:fld id="{F526FE1F-8C95-4D76-846B-7023F753FF8C}" type="slidenum">
              <a:rPr lang="en-US" smtClean="0"/>
              <a:t>‹#›</a:t>
            </a:fld>
            <a:endParaRPr lang="en-US" dirty="0"/>
          </a:p>
        </p:txBody>
      </p:sp>
    </p:spTree>
    <p:extLst>
      <p:ext uri="{BB962C8B-B14F-4D97-AF65-F5344CB8AC3E}">
        <p14:creationId xmlns:p14="http://schemas.microsoft.com/office/powerpoint/2010/main" val="294318302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rot="16200000">
            <a:off x="4229947" y="2704253"/>
            <a:ext cx="1065106" cy="228600"/>
          </a:xfrm>
          <a:prstGeom prst="rect">
            <a:avLst/>
          </a:prstGeom>
        </p:spPr>
        <p:txBody>
          <a:bodyPr vert="horz" lIns="96655" tIns="48328" rIns="96655" bIns="48328" rtlCol="0"/>
          <a:lstStyle>
            <a:lvl1pPr algn="r">
              <a:defRPr sz="1200"/>
            </a:lvl1pPr>
          </a:lstStyle>
          <a:p>
            <a:fld id="{5743E973-07DE-467C-8CD1-B7B3CE8BA29E}" type="datetimeFigureOut">
              <a:rPr lang="en-US" smtClean="0"/>
              <a:t>10/15/2014</a:t>
            </a:fld>
            <a:endParaRPr lang="en-US" dirty="0"/>
          </a:p>
        </p:txBody>
      </p:sp>
      <p:sp>
        <p:nvSpPr>
          <p:cNvPr id="4" name="Slide Image Placeholder 3"/>
          <p:cNvSpPr>
            <a:spLocks noGrp="1" noRot="1" noChangeAspect="1"/>
          </p:cNvSpPr>
          <p:nvPr>
            <p:ph type="sldImg" idx="2"/>
          </p:nvPr>
        </p:nvSpPr>
        <p:spPr>
          <a:xfrm>
            <a:off x="723900" y="685800"/>
            <a:ext cx="3581400" cy="2686050"/>
          </a:xfrm>
          <a:prstGeom prst="rect">
            <a:avLst/>
          </a:prstGeom>
          <a:noFill/>
          <a:ln w="12700">
            <a:solidFill>
              <a:prstClr val="black"/>
            </a:solidFill>
          </a:ln>
        </p:spPr>
        <p:txBody>
          <a:bodyPr vert="horz" lIns="96655" tIns="48328" rIns="96655" bIns="48328" rtlCol="0" anchor="ctr"/>
          <a:lstStyle/>
          <a:p>
            <a:endParaRPr lang="en-US" dirty="0"/>
          </a:p>
        </p:txBody>
      </p:sp>
      <p:sp>
        <p:nvSpPr>
          <p:cNvPr id="5" name="Notes Placeholder 4"/>
          <p:cNvSpPr>
            <a:spLocks noGrp="1"/>
          </p:cNvSpPr>
          <p:nvPr>
            <p:ph type="body" sz="quarter" idx="3"/>
          </p:nvPr>
        </p:nvSpPr>
        <p:spPr>
          <a:xfrm>
            <a:off x="457200" y="3505200"/>
            <a:ext cx="6126480" cy="5375911"/>
          </a:xfrm>
          <a:prstGeom prst="rect">
            <a:avLst/>
          </a:prstGeom>
        </p:spPr>
        <p:txBody>
          <a:bodyPr vert="horz" lIns="96655" tIns="48328" rIns="96655" bIns="48328" rtlCol="0"/>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8" name="TextBox 7"/>
          <p:cNvSpPr txBox="1"/>
          <p:nvPr/>
        </p:nvSpPr>
        <p:spPr>
          <a:xfrm>
            <a:off x="0" y="9363952"/>
            <a:ext cx="6553200" cy="253916"/>
          </a:xfrm>
          <a:prstGeom prst="rect">
            <a:avLst/>
          </a:prstGeom>
          <a:noFill/>
        </p:spPr>
        <p:txBody>
          <a:bodyPr wrap="square" rtlCol="0">
            <a:spAutoFit/>
          </a:bodyPr>
          <a:lstStyle/>
          <a:p>
            <a:r>
              <a:rPr lang="en-US" sz="1050" dirty="0" smtClean="0">
                <a:latin typeface="Gill Sans MT" pitchFamily="34" charset="0"/>
              </a:rPr>
              <a:t>© 2014, Confidential and Proprietary Information,  All Rights Reserved.                         www.ness.com                             </a:t>
            </a:r>
            <a:endParaRPr lang="en-US" sz="1050" dirty="0">
              <a:latin typeface="Gill Sans MT" pitchFamily="34" charset="0"/>
            </a:endParaRPr>
          </a:p>
        </p:txBody>
      </p:sp>
      <p:sp>
        <p:nvSpPr>
          <p:cNvPr id="10" name="Slide Number Placeholder 1"/>
          <p:cNvSpPr txBox="1">
            <a:spLocks/>
          </p:cNvSpPr>
          <p:nvPr/>
        </p:nvSpPr>
        <p:spPr>
          <a:xfrm>
            <a:off x="6362311" y="9432215"/>
            <a:ext cx="724289" cy="11739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434B57"/>
                </a:solidFill>
                <a:latin typeface="Gill Sans MT" pitchFamily="34" charset="0"/>
              </a:rPr>
              <a:t>Page. </a:t>
            </a:r>
            <a:endParaRPr lang="en-US" sz="1050" dirty="0">
              <a:solidFill>
                <a:srgbClr val="434B57"/>
              </a:solidFill>
              <a:latin typeface="Gill Sans MT" pitchFamily="34" charset="0"/>
            </a:endParaRPr>
          </a:p>
        </p:txBody>
      </p:sp>
      <p:cxnSp>
        <p:nvCxnSpPr>
          <p:cNvPr id="11" name="Straight Connector 10"/>
          <p:cNvCxnSpPr/>
          <p:nvPr/>
        </p:nvCxnSpPr>
        <p:spPr>
          <a:xfrm>
            <a:off x="0" y="9374668"/>
            <a:ext cx="7315200" cy="0"/>
          </a:xfrm>
          <a:prstGeom prst="line">
            <a:avLst/>
          </a:prstGeom>
          <a:ln>
            <a:solidFill>
              <a:srgbClr val="0080CD"/>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0" y="0"/>
            <a:ext cx="7315200" cy="41910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3" descr="C:\Users\p5103119\Pictures\ness-flattened-logo.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77720" y="18484"/>
            <a:ext cx="437480" cy="362516"/>
          </a:xfrm>
          <a:prstGeom prst="rect">
            <a:avLst/>
          </a:prstGeom>
          <a:noFill/>
          <a:extLst>
            <a:ext uri="{909E8E84-426E-40DD-AFC4-6F175D3DCCD1}">
              <a14:hiddenFill xmlns:a14="http://schemas.microsoft.com/office/drawing/2010/main">
                <a:solidFill>
                  <a:srgbClr val="FFFFFF"/>
                </a:solidFill>
              </a14:hiddenFill>
            </a:ext>
          </a:extLst>
        </p:spPr>
      </p:pic>
      <p:sp>
        <p:nvSpPr>
          <p:cNvPr id="18" name="Slide Number Placeholder 17"/>
          <p:cNvSpPr>
            <a:spLocks noGrp="1"/>
          </p:cNvSpPr>
          <p:nvPr>
            <p:ph type="sldNum" sz="quarter" idx="5"/>
          </p:nvPr>
        </p:nvSpPr>
        <p:spPr>
          <a:xfrm>
            <a:off x="6811962" y="9400032"/>
            <a:ext cx="503238" cy="228601"/>
          </a:xfrm>
          <a:prstGeom prst="rect">
            <a:avLst/>
          </a:prstGeom>
        </p:spPr>
        <p:txBody>
          <a:bodyPr vert="horz" lIns="91440" tIns="45720" rIns="91440" bIns="45720" rtlCol="0" anchor="b"/>
          <a:lstStyle>
            <a:lvl1pPr algn="r">
              <a:defRPr sz="1200"/>
            </a:lvl1pPr>
          </a:lstStyle>
          <a:p>
            <a:fld id="{F124E205-7B95-4FFF-98DA-986E081A5523}" type="slidenum">
              <a:rPr lang="en-US" smtClean="0"/>
              <a:t>‹#›</a:t>
            </a:fld>
            <a:endParaRPr lang="en-US" dirty="0"/>
          </a:p>
        </p:txBody>
      </p:sp>
    </p:spTree>
    <p:extLst>
      <p:ext uri="{BB962C8B-B14F-4D97-AF65-F5344CB8AC3E}">
        <p14:creationId xmlns:p14="http://schemas.microsoft.com/office/powerpoint/2010/main" val="3097684338"/>
      </p:ext>
    </p:extLst>
  </p:cSld>
  <p:clrMap bg1="lt1" tx1="dk1" bg2="lt2" tx2="dk2" accent1="accent1" accent2="accent2" accent3="accent3" accent4="accent4" accent5="accent5" accent6="accent6" hlink="hlink" folHlink="folHlink"/>
  <p:notesStyle>
    <a:lvl1pPr marL="0" algn="l" defTabSz="914400" rtl="0" eaLnBrk="1" latinLnBrk="0" hangingPunct="1">
      <a:defRPr sz="800" kern="1200">
        <a:solidFill>
          <a:schemeClr val="tx1"/>
        </a:solidFill>
        <a:latin typeface="Arial Narrow" pitchFamily="34" charset="0"/>
        <a:ea typeface="+mn-ea"/>
        <a:cs typeface="+mn-cs"/>
      </a:defRPr>
    </a:lvl1pPr>
    <a:lvl2pPr marL="457200" algn="l" defTabSz="914400" rtl="0" eaLnBrk="1" latinLnBrk="0" hangingPunct="1">
      <a:defRPr sz="800" kern="1200">
        <a:solidFill>
          <a:schemeClr val="tx1"/>
        </a:solidFill>
        <a:latin typeface="Arial Narrow" pitchFamily="34" charset="0"/>
        <a:ea typeface="+mn-ea"/>
        <a:cs typeface="+mn-cs"/>
      </a:defRPr>
    </a:lvl2pPr>
    <a:lvl3pPr marL="914400" algn="l" defTabSz="914400" rtl="0" eaLnBrk="1" latinLnBrk="0" hangingPunct="1">
      <a:defRPr sz="800" kern="1200">
        <a:solidFill>
          <a:schemeClr val="tx1"/>
        </a:solidFill>
        <a:latin typeface="Arial Narrow" pitchFamily="34" charset="0"/>
        <a:ea typeface="+mn-ea"/>
        <a:cs typeface="+mn-cs"/>
      </a:defRPr>
    </a:lvl3pPr>
    <a:lvl4pPr marL="1371600" algn="l" defTabSz="914400" rtl="0" eaLnBrk="1" latinLnBrk="0" hangingPunct="1">
      <a:defRPr sz="800" kern="1200">
        <a:solidFill>
          <a:schemeClr val="tx1"/>
        </a:solidFill>
        <a:latin typeface="Arial Narrow" pitchFamily="34" charset="0"/>
        <a:ea typeface="+mn-ea"/>
        <a:cs typeface="+mn-cs"/>
      </a:defRPr>
    </a:lvl4pPr>
    <a:lvl5pPr marL="1828800" algn="l" defTabSz="914400" rtl="0" eaLnBrk="1" latinLnBrk="0" hangingPunct="1">
      <a:defRPr sz="800" kern="1200">
        <a:solidFill>
          <a:schemeClr val="tx1"/>
        </a:solidFill>
        <a:latin typeface="Arial Narrow"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8876FC73-0ECF-4430-B4D4-40EF36C8522A}" type="slidenum">
              <a:rPr lang="en-GB" smtClean="0"/>
              <a:t>2</a:t>
            </a:fld>
            <a:endParaRPr lang="en-GB" dirty="0"/>
          </a:p>
        </p:txBody>
      </p:sp>
    </p:spTree>
    <p:extLst>
      <p:ext uri="{BB962C8B-B14F-4D97-AF65-F5344CB8AC3E}">
        <p14:creationId xmlns:p14="http://schemas.microsoft.com/office/powerpoint/2010/main" val="18899045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Gill Sans MT" pitchFamily="34" charset="0"/>
              </a:rPr>
              <a:t>The Client </a:t>
            </a:r>
            <a:r>
              <a:rPr lang="en-US" sz="1100" dirty="0">
                <a:latin typeface="Gill Sans MT" pitchFamily="34" charset="0"/>
              </a:rPr>
              <a:t>: </a:t>
            </a:r>
            <a:r>
              <a:rPr lang="en-US" sz="1100" dirty="0"/>
              <a:t> Dealertrack Technologies (Nasdaq: TRAK), which was established in 2001 and is headquartered in Lake Success, N.Y, provides high-value and intuitive web-based software solutions and services to drive efficiency and profitability for all major segments of the automotive retail industry, including dealers, lenders, OEMs, third-party retailers, agents, aftermarket providers and other service providers.</a:t>
            </a:r>
          </a:p>
          <a:p>
            <a:endParaRPr lang="en-US" sz="1100" dirty="0"/>
          </a:p>
          <a:p>
            <a:r>
              <a:rPr lang="en-US" sz="1100" b="1" dirty="0"/>
              <a:t>Specialties - </a:t>
            </a:r>
            <a:r>
              <a:rPr lang="en-US" sz="1100" dirty="0"/>
              <a:t>Automotive, Technology, Lender Solutions, Dealer Solutions</a:t>
            </a:r>
            <a:endParaRPr lang="en-US" sz="1100" b="1" dirty="0">
              <a:solidFill>
                <a:prstClr val="black"/>
              </a:solidFill>
              <a:latin typeface="Gill Sans MT" pitchFamily="34" charset="0"/>
            </a:endParaRPr>
          </a:p>
          <a:p>
            <a:pPr defTabSz="966612">
              <a:defRPr/>
            </a:pPr>
            <a:endParaRPr lang="en-US" sz="1100" b="1" dirty="0">
              <a:solidFill>
                <a:prstClr val="black"/>
              </a:solidFill>
              <a:latin typeface="Gill Sans MT" pitchFamily="34" charset="0"/>
            </a:endParaRPr>
          </a:p>
          <a:p>
            <a:pPr defTabSz="966612">
              <a:defRPr/>
            </a:pPr>
            <a:r>
              <a:rPr lang="en-US" sz="1100" b="1" dirty="0">
                <a:solidFill>
                  <a:prstClr val="black"/>
                </a:solidFill>
                <a:latin typeface="Gill Sans MT" pitchFamily="34" charset="0"/>
              </a:rPr>
              <a:t>Domain </a:t>
            </a:r>
            <a:r>
              <a:rPr lang="en-US" sz="1100" dirty="0">
                <a:solidFill>
                  <a:prstClr val="black"/>
                </a:solidFill>
                <a:latin typeface="Gill Sans MT" pitchFamily="34" charset="0"/>
              </a:rPr>
              <a:t>: Retail</a:t>
            </a:r>
          </a:p>
          <a:p>
            <a:pPr defTabSz="966612">
              <a:defRPr/>
            </a:pPr>
            <a:endParaRPr lang="en-US" sz="1100" dirty="0">
              <a:solidFill>
                <a:prstClr val="black"/>
              </a:solidFill>
              <a:latin typeface="Gill Sans MT" pitchFamily="34" charset="0"/>
            </a:endParaRPr>
          </a:p>
          <a:p>
            <a:pPr defTabSz="966612">
              <a:defRPr/>
            </a:pPr>
            <a:r>
              <a:rPr lang="en-US" sz="1100" b="1" dirty="0">
                <a:solidFill>
                  <a:prstClr val="black"/>
                </a:solidFill>
                <a:latin typeface="Gill Sans MT" pitchFamily="34" charset="0"/>
              </a:rPr>
              <a:t>No of Resources </a:t>
            </a:r>
            <a:r>
              <a:rPr lang="en-US" sz="1100" dirty="0">
                <a:solidFill>
                  <a:prstClr val="black"/>
                </a:solidFill>
                <a:latin typeface="Gill Sans MT" pitchFamily="34" charset="0"/>
              </a:rPr>
              <a:t>: 35 (Onsite) + 35 (Offshore)</a:t>
            </a:r>
          </a:p>
          <a:p>
            <a:pPr defTabSz="966612">
              <a:defRPr/>
            </a:pPr>
            <a:endParaRPr lang="en-US" sz="1100" dirty="0">
              <a:solidFill>
                <a:prstClr val="black"/>
              </a:solidFill>
              <a:latin typeface="Gill Sans MT" pitchFamily="34" charset="0"/>
            </a:endParaRPr>
          </a:p>
          <a:p>
            <a:pPr defTabSz="966612">
              <a:defRPr/>
            </a:pPr>
            <a:r>
              <a:rPr lang="en-US" sz="1100" b="1" dirty="0">
                <a:solidFill>
                  <a:prstClr val="black"/>
                </a:solidFill>
                <a:latin typeface="Gill Sans MT" pitchFamily="34" charset="0"/>
              </a:rPr>
              <a:t>Technology Stack </a:t>
            </a:r>
            <a:r>
              <a:rPr lang="en-US" sz="1100" dirty="0">
                <a:solidFill>
                  <a:prstClr val="black"/>
                </a:solidFill>
                <a:latin typeface="Gill Sans MT" pitchFamily="34" charset="0"/>
              </a:rPr>
              <a:t>:</a:t>
            </a:r>
            <a:r>
              <a:rPr lang="en-US" sz="1100" dirty="0">
                <a:latin typeface="Gill Sans MT" pitchFamily="34" charset="0"/>
              </a:rPr>
              <a:t> Java/J2EE, </a:t>
            </a:r>
            <a:r>
              <a:rPr lang="en-US" sz="1100" dirty="0" err="1">
                <a:latin typeface="Gill Sans MT" pitchFamily="34" charset="0"/>
              </a:rPr>
              <a:t>.Net</a:t>
            </a:r>
            <a:r>
              <a:rPr lang="en-US" sz="1100" dirty="0">
                <a:latin typeface="Gill Sans MT" pitchFamily="34" charset="0"/>
              </a:rPr>
              <a:t>, Python, QA- Automation(Selenium). Tools – Blade Logic &amp; </a:t>
            </a:r>
            <a:r>
              <a:rPr lang="en-US" sz="1100" dirty="0" err="1">
                <a:latin typeface="Gill Sans MT" pitchFamily="34" charset="0"/>
              </a:rPr>
              <a:t>Atlassian</a:t>
            </a:r>
            <a:endParaRPr lang="en-US" sz="1100" dirty="0">
              <a:latin typeface="Gill Sans MT" pitchFamily="34" charset="0"/>
            </a:endParaRPr>
          </a:p>
          <a:p>
            <a:pPr defTabSz="966612">
              <a:defRPr/>
            </a:pPr>
            <a:endParaRPr lang="en-US" sz="1100" dirty="0">
              <a:latin typeface="Gill Sans MT" pitchFamily="34" charset="0"/>
            </a:endParaRPr>
          </a:p>
          <a:p>
            <a:pPr defTabSz="966612">
              <a:defRPr/>
            </a:pPr>
            <a:r>
              <a:rPr lang="en-US" sz="1100" b="1" dirty="0">
                <a:latin typeface="Gill Sans MT" pitchFamily="34" charset="0"/>
              </a:rPr>
              <a:t>Emerging Technologies </a:t>
            </a:r>
            <a:r>
              <a:rPr lang="en-US" sz="1100" dirty="0">
                <a:latin typeface="Gill Sans MT" pitchFamily="34" charset="0"/>
              </a:rPr>
              <a:t>: Python, Data Power</a:t>
            </a:r>
          </a:p>
          <a:p>
            <a:pPr defTabSz="966612">
              <a:defRPr/>
            </a:pPr>
            <a:endParaRPr lang="en-US" sz="1100" dirty="0">
              <a:solidFill>
                <a:prstClr val="black"/>
              </a:solidFill>
              <a:latin typeface="Gill Sans MT" pitchFamily="34" charset="0"/>
            </a:endParaRPr>
          </a:p>
          <a:p>
            <a:pPr defTabSz="966612">
              <a:defRPr/>
            </a:pPr>
            <a:r>
              <a:rPr lang="en-US" sz="1100" b="1" dirty="0">
                <a:solidFill>
                  <a:prstClr val="black"/>
                </a:solidFill>
                <a:latin typeface="Gill Sans MT" pitchFamily="34" charset="0"/>
              </a:rPr>
              <a:t>Type of work </a:t>
            </a:r>
            <a:r>
              <a:rPr lang="en-US" sz="1100" dirty="0">
                <a:solidFill>
                  <a:prstClr val="black"/>
                </a:solidFill>
                <a:latin typeface="Gill Sans MT" pitchFamily="34" charset="0"/>
              </a:rPr>
              <a:t>: </a:t>
            </a:r>
          </a:p>
          <a:p>
            <a:pPr defTabSz="966612">
              <a:defRPr/>
            </a:pPr>
            <a:endParaRPr lang="en-US" sz="1100" dirty="0">
              <a:solidFill>
                <a:prstClr val="black"/>
              </a:solidFill>
              <a:latin typeface="Gill Sans MT" pitchFamily="34" charset="0"/>
            </a:endParaRPr>
          </a:p>
          <a:p>
            <a:pPr defTabSz="966612">
              <a:defRPr/>
            </a:pPr>
            <a:r>
              <a:rPr lang="en-US" sz="1100" dirty="0">
                <a:latin typeface="Gill Sans MT" pitchFamily="34" charset="0"/>
              </a:rPr>
              <a:t>•	Product Design and Development Services</a:t>
            </a:r>
          </a:p>
          <a:p>
            <a:pPr marL="483306" lvl="1" defTabSz="966612">
              <a:defRPr/>
            </a:pPr>
            <a:r>
              <a:rPr lang="en-US" sz="1100" dirty="0">
                <a:latin typeface="Gill Sans MT" pitchFamily="34" charset="0"/>
              </a:rPr>
              <a:t>o	Architecture and Common Product Framework Development</a:t>
            </a:r>
          </a:p>
          <a:p>
            <a:pPr marL="483306" lvl="1" defTabSz="966612">
              <a:defRPr/>
            </a:pPr>
            <a:r>
              <a:rPr lang="en-US" sz="1100" dirty="0">
                <a:latin typeface="Gill Sans MT" pitchFamily="34" charset="0"/>
              </a:rPr>
              <a:t>o	Technology Migration</a:t>
            </a:r>
          </a:p>
          <a:p>
            <a:pPr marL="483306" lvl="1" defTabSz="966612">
              <a:defRPr/>
            </a:pPr>
            <a:r>
              <a:rPr lang="en-US" sz="1100" dirty="0">
                <a:latin typeface="Gill Sans MT" pitchFamily="34" charset="0"/>
              </a:rPr>
              <a:t>o	Technology Evaluation</a:t>
            </a:r>
          </a:p>
          <a:p>
            <a:pPr marL="483306" lvl="1" defTabSz="966612">
              <a:defRPr/>
            </a:pPr>
            <a:r>
              <a:rPr lang="en-US" sz="1100" dirty="0">
                <a:latin typeface="Gill Sans MT" pitchFamily="34" charset="0"/>
              </a:rPr>
              <a:t>o	Product Development</a:t>
            </a:r>
          </a:p>
          <a:p>
            <a:pPr marL="483306" lvl="1" defTabSz="966612">
              <a:defRPr/>
            </a:pPr>
            <a:r>
              <a:rPr lang="en-US" sz="1100" dirty="0">
                <a:latin typeface="Gill Sans MT" pitchFamily="34" charset="0"/>
              </a:rPr>
              <a:t>o	Product Maintenance (Bug Fixes, Support) and Enhancements</a:t>
            </a:r>
          </a:p>
          <a:p>
            <a:pPr defTabSz="966612">
              <a:defRPr/>
            </a:pPr>
            <a:endParaRPr lang="en-US" sz="1100" dirty="0">
              <a:latin typeface="Gill Sans MT" pitchFamily="34" charset="0"/>
            </a:endParaRPr>
          </a:p>
          <a:p>
            <a:pPr defTabSz="966612">
              <a:defRPr/>
            </a:pPr>
            <a:r>
              <a:rPr lang="en-US" sz="1100" dirty="0">
                <a:latin typeface="Gill Sans MT" pitchFamily="34" charset="0"/>
              </a:rPr>
              <a:t>•	Testing Services</a:t>
            </a:r>
          </a:p>
          <a:p>
            <a:pPr marL="483306" lvl="1" defTabSz="966612">
              <a:defRPr/>
            </a:pPr>
            <a:r>
              <a:rPr lang="en-US" sz="1100" dirty="0">
                <a:latin typeface="Gill Sans MT" pitchFamily="34" charset="0"/>
              </a:rPr>
              <a:t>o	Manual Testing (Functional, Regression)</a:t>
            </a:r>
          </a:p>
          <a:p>
            <a:pPr marL="483306" lvl="1" defTabSz="966612">
              <a:defRPr/>
            </a:pPr>
            <a:r>
              <a:rPr lang="en-US" sz="1100" dirty="0">
                <a:latin typeface="Gill Sans MT" pitchFamily="34" charset="0"/>
              </a:rPr>
              <a:t>o	Test Automation</a:t>
            </a:r>
          </a:p>
          <a:p>
            <a:pPr marL="483306" lvl="1" defTabSz="966612">
              <a:defRPr/>
            </a:pPr>
            <a:r>
              <a:rPr lang="en-US" sz="1100" dirty="0">
                <a:latin typeface="Gill Sans MT" pitchFamily="34" charset="0"/>
              </a:rPr>
              <a:t>o	Performance Testing</a:t>
            </a:r>
          </a:p>
          <a:p>
            <a:pPr defTabSz="966612">
              <a:defRPr/>
            </a:pPr>
            <a:endParaRPr lang="en-US" sz="1100" dirty="0">
              <a:latin typeface="Gill Sans MT" pitchFamily="34" charset="0"/>
            </a:endParaRPr>
          </a:p>
          <a:p>
            <a:pPr defTabSz="966612">
              <a:defRPr/>
            </a:pPr>
            <a:r>
              <a:rPr lang="en-US" sz="1100" dirty="0">
                <a:latin typeface="Gill Sans MT" pitchFamily="34" charset="0"/>
              </a:rPr>
              <a:t>•	Application Security Remediation</a:t>
            </a:r>
          </a:p>
          <a:p>
            <a:pPr defTabSz="966612">
              <a:defRPr/>
            </a:pPr>
            <a:r>
              <a:rPr lang="en-US" sz="1100" dirty="0">
                <a:latin typeface="Gill Sans MT" pitchFamily="34" charset="0"/>
              </a:rPr>
              <a:t>•	Product Rebranding Solution and Implementation</a:t>
            </a:r>
          </a:p>
          <a:p>
            <a:pPr defTabSz="966612">
              <a:defRPr/>
            </a:pPr>
            <a:r>
              <a:rPr lang="en-US" sz="1100" dirty="0">
                <a:latin typeface="Gill Sans MT" pitchFamily="34" charset="0"/>
              </a:rPr>
              <a:t>•	Engineering Effectiveness - Ness Smart Platform Implementation</a:t>
            </a:r>
          </a:p>
          <a:p>
            <a:pPr defTabSz="966612">
              <a:defRPr/>
            </a:pPr>
            <a:r>
              <a:rPr lang="en-US" sz="1100" dirty="0">
                <a:latin typeface="Gill Sans MT" pitchFamily="34" charset="0"/>
              </a:rPr>
              <a:t>•	Process Consulting – PDLC and Build/Deployment Process Improvements</a:t>
            </a:r>
          </a:p>
          <a:p>
            <a:pPr defTabSz="966612">
              <a:defRPr/>
            </a:pPr>
            <a:r>
              <a:rPr lang="en-US" sz="1100" dirty="0">
                <a:latin typeface="Gill Sans MT" pitchFamily="34" charset="0"/>
              </a:rPr>
              <a:t>•	Consulting for Process definition, assessment</a:t>
            </a:r>
          </a:p>
          <a:p>
            <a:pPr defTabSz="966612">
              <a:defRPr/>
            </a:pPr>
            <a:r>
              <a:rPr lang="en-US" sz="1100" dirty="0">
                <a:latin typeface="Gill Sans MT" pitchFamily="34" charset="0"/>
              </a:rPr>
              <a:t>•	Engineering Tools implementation and Integration</a:t>
            </a:r>
          </a:p>
          <a:p>
            <a:pPr defTabSz="966612">
              <a:defRPr/>
            </a:pPr>
            <a:r>
              <a:rPr lang="en-US" sz="1100" dirty="0">
                <a:latin typeface="Gill Sans MT" pitchFamily="34" charset="0"/>
              </a:rPr>
              <a:t>•	Program Management and Scrum Coaching</a:t>
            </a:r>
          </a:p>
          <a:p>
            <a:pPr defTabSz="966612">
              <a:defRPr/>
            </a:pPr>
            <a:endParaRPr lang="en-US" sz="1100" dirty="0">
              <a:latin typeface="Gill Sans MT" pitchFamily="34" charset="0"/>
            </a:endParaRPr>
          </a:p>
          <a:p>
            <a:endParaRPr lang="en-US" sz="1100" dirty="0">
              <a:latin typeface="Gill Sans MT" pitchFamily="34" charset="0"/>
            </a:endParaRPr>
          </a:p>
          <a:p>
            <a:r>
              <a:rPr lang="en-US" sz="1100" b="1" dirty="0">
                <a:latin typeface="Gill Sans MT" pitchFamily="34" charset="0"/>
              </a:rPr>
              <a:t>Engagement Highlights </a:t>
            </a:r>
            <a:r>
              <a:rPr lang="en-US" sz="1100" dirty="0">
                <a:latin typeface="Gill Sans MT" pitchFamily="34" charset="0"/>
              </a:rPr>
              <a:t>: </a:t>
            </a:r>
          </a:p>
          <a:p>
            <a:pPr marL="302066" indent="-302066">
              <a:buFont typeface="Arial" pitchFamily="34" charset="0"/>
              <a:buChar char="•"/>
            </a:pPr>
            <a:r>
              <a:rPr lang="en-US" sz="1100" dirty="0"/>
              <a:t>Executed Projects in Scrum, Hybrid and Waterfall methodologies</a:t>
            </a:r>
          </a:p>
          <a:p>
            <a:pPr marL="302066" indent="-302066">
              <a:buFont typeface="Arial" pitchFamily="34" charset="0"/>
              <a:buChar char="•"/>
            </a:pPr>
            <a:r>
              <a:rPr lang="en-US" sz="1100" dirty="0"/>
              <a:t>Key Projects include:</a:t>
            </a:r>
          </a:p>
          <a:p>
            <a:pPr marL="785372" lvl="1" indent="-302066">
              <a:buFont typeface="Arial" pitchFamily="34" charset="0"/>
              <a:buChar char="•"/>
            </a:pPr>
            <a:r>
              <a:rPr lang="en-US" sz="1100" dirty="0"/>
              <a:t>Product Rebranding Solution and Implementation</a:t>
            </a:r>
          </a:p>
          <a:p>
            <a:pPr marL="785372" lvl="1" indent="-302066">
              <a:buFont typeface="Arial" pitchFamily="34" charset="0"/>
              <a:buChar char="•"/>
            </a:pPr>
            <a:r>
              <a:rPr lang="en-US" sz="1100" dirty="0"/>
              <a:t>Delivered a Bidding Engine Component on time for an online auction/bid site for their dealers</a:t>
            </a:r>
          </a:p>
          <a:p>
            <a:pPr marL="785372" lvl="1" indent="-302066">
              <a:buFont typeface="Arial" pitchFamily="34" charset="0"/>
              <a:buChar char="•"/>
            </a:pPr>
            <a:r>
              <a:rPr lang="en-US" sz="1100" dirty="0"/>
              <a:t>Transitioned 6 products maintenance offshore enabling DT to take up new product initiatives.</a:t>
            </a:r>
          </a:p>
          <a:p>
            <a:pPr marL="785372" lvl="1" indent="-302066">
              <a:buFont typeface="Arial" pitchFamily="34" charset="0"/>
              <a:buChar char="•"/>
            </a:pPr>
            <a:r>
              <a:rPr lang="en-US" sz="1100" dirty="0"/>
              <a:t>Engineering Effectiveness - Ness Smart Platform Implementation</a:t>
            </a:r>
          </a:p>
          <a:p>
            <a:pPr marL="785372" lvl="1" indent="-302066">
              <a:buFont typeface="Arial" pitchFamily="34" charset="0"/>
              <a:buChar char="•"/>
            </a:pPr>
            <a:r>
              <a:rPr lang="en-US" sz="1100" dirty="0"/>
              <a:t>Application Security Remediation</a:t>
            </a:r>
          </a:p>
          <a:p>
            <a:pPr marL="785372" lvl="1" indent="-302066">
              <a:buFont typeface="Arial" pitchFamily="34" charset="0"/>
              <a:buChar char="•"/>
            </a:pPr>
            <a:r>
              <a:rPr lang="en-US" sz="1100" dirty="0"/>
              <a:t>Process Consulting – PDLC and Build/Deployment Process Improvements</a:t>
            </a:r>
          </a:p>
          <a:p>
            <a:pPr marL="302066" indent="-302066">
              <a:buFont typeface="Arial" pitchFamily="34" charset="0"/>
              <a:buChar char="•"/>
            </a:pPr>
            <a:r>
              <a:rPr lang="en-US" sz="1100" dirty="0"/>
              <a:t>Key Achievements</a:t>
            </a:r>
          </a:p>
          <a:p>
            <a:pPr marL="785372" lvl="1" indent="-302066">
              <a:buFont typeface="Arial" pitchFamily="34" charset="0"/>
              <a:buChar char="•"/>
            </a:pPr>
            <a:r>
              <a:rPr lang="en-US" sz="1100" dirty="0"/>
              <a:t>Platform/Architecture work</a:t>
            </a:r>
          </a:p>
          <a:p>
            <a:pPr marL="785372" lvl="1" indent="-302066">
              <a:buFont typeface="Arial" pitchFamily="34" charset="0"/>
              <a:buChar char="•"/>
            </a:pPr>
            <a:r>
              <a:rPr lang="en-US" sz="1100" dirty="0"/>
              <a:t>Delivered High Scalability Framework Components for .NET based Products </a:t>
            </a:r>
          </a:p>
          <a:p>
            <a:pPr marL="785372" lvl="1" indent="-302066">
              <a:buFont typeface="Arial" pitchFamily="34" charset="0"/>
              <a:buChar char="•"/>
            </a:pPr>
            <a:r>
              <a:rPr lang="en-US" sz="1100" dirty="0"/>
              <a:t>Helped evaluate new Technologies (Open Source) and conduct POCs</a:t>
            </a:r>
          </a:p>
          <a:p>
            <a:pPr marL="785372" lvl="1" indent="-302066">
              <a:buFont typeface="Arial" pitchFamily="34" charset="0"/>
              <a:buChar char="•"/>
            </a:pPr>
            <a:r>
              <a:rPr lang="en-US" sz="1100" dirty="0"/>
              <a:t>World Class Deployment – Taking over from IBM for the Implementation Phase</a:t>
            </a:r>
          </a:p>
          <a:p>
            <a:pPr marL="785372" lvl="1" indent="-302066">
              <a:buFont typeface="Arial" pitchFamily="34" charset="0"/>
              <a:buChar char="•"/>
            </a:pPr>
            <a:r>
              <a:rPr lang="en-US" sz="1100" dirty="0"/>
              <a:t>Consistent Zero defect deliveries</a:t>
            </a:r>
          </a:p>
          <a:p>
            <a:pPr marL="483306" lvl="1"/>
            <a:endParaRPr lang="en-US" sz="1100" dirty="0"/>
          </a:p>
          <a:p>
            <a:pPr marL="181240" indent="-181240">
              <a:buFont typeface="Arial" pitchFamily="34" charset="0"/>
              <a:buChar char="•"/>
            </a:pPr>
            <a:r>
              <a:rPr lang="en-US" sz="1300" dirty="0">
                <a:latin typeface="+mn-lt"/>
              </a:rPr>
              <a:t>Helped create highly scalable architecture for the current legacy systems and adopting a common reference data integration between various products. This helped improve the availability, scalability of systems and also cross share reference data between products for better customer experience and increasing capability to cross-sell, up-sell</a:t>
            </a:r>
          </a:p>
          <a:p>
            <a:pPr marL="181240" indent="-181240">
              <a:buFont typeface="Arial" pitchFamily="34" charset="0"/>
              <a:buChar char="•"/>
            </a:pPr>
            <a:r>
              <a:rPr lang="en-US" sz="1300" dirty="0">
                <a:latin typeface="+mn-lt"/>
              </a:rPr>
              <a:t>Helped Dealertrack accelerate its adoption of open source platforms and deliver one of its key flagship products to market with quicker turn around. Reduce Total Cost of ownership of its product platforms</a:t>
            </a:r>
          </a:p>
          <a:p>
            <a:pPr marL="181240" indent="-181240">
              <a:buFont typeface="Arial" pitchFamily="34" charset="0"/>
              <a:buChar char="•"/>
            </a:pPr>
            <a:r>
              <a:rPr lang="en-US" sz="1300" dirty="0">
                <a:latin typeface="+mn-lt"/>
              </a:rPr>
              <a:t>Helping Dealertrack adopt a common and integrated set of tools with vast potential to improve productivity and improve analysis of engineering metrics.</a:t>
            </a:r>
          </a:p>
          <a:p>
            <a:pPr marL="181240" indent="-181240">
              <a:buFont typeface="Arial" pitchFamily="34" charset="0"/>
              <a:buChar char="•"/>
            </a:pPr>
            <a:r>
              <a:rPr lang="en-US" sz="1300" dirty="0">
                <a:latin typeface="+mn-lt"/>
              </a:rPr>
              <a:t>Enabled quicker deliveries of product to market on the new open source platform </a:t>
            </a:r>
          </a:p>
          <a:p>
            <a:pPr marL="181240" indent="-181240">
              <a:buFont typeface="Arial" pitchFamily="34" charset="0"/>
              <a:buChar char="•"/>
            </a:pPr>
            <a:r>
              <a:rPr lang="en-US" sz="1300" dirty="0">
                <a:latin typeface="+mn-lt"/>
              </a:rPr>
              <a:t>Helped complete rebranding of client facing products to enable one Dealertrack vision</a:t>
            </a:r>
          </a:p>
          <a:p>
            <a:pPr marL="181240" indent="-181240">
              <a:buFont typeface="Arial" pitchFamily="34" charset="0"/>
              <a:buChar char="•"/>
            </a:pPr>
            <a:r>
              <a:rPr lang="en-US" sz="1300" dirty="0">
                <a:latin typeface="+mn-lt"/>
              </a:rPr>
              <a:t>Delivered High Scalability Framework Components for .NET based Products </a:t>
            </a:r>
          </a:p>
          <a:p>
            <a:pPr marL="181240" indent="-181240">
              <a:buFont typeface="Arial" pitchFamily="34" charset="0"/>
              <a:buChar char="•"/>
            </a:pPr>
            <a:r>
              <a:rPr lang="en-US" sz="1300" dirty="0">
                <a:latin typeface="+mn-lt"/>
              </a:rPr>
              <a:t>Took Lead to consult &amp; implement the </a:t>
            </a:r>
            <a:r>
              <a:rPr lang="en-US" sz="1300" dirty="0" err="1">
                <a:latin typeface="+mn-lt"/>
              </a:rPr>
              <a:t>NessSmart</a:t>
            </a:r>
            <a:r>
              <a:rPr lang="en-US" sz="1300" dirty="0">
                <a:latin typeface="+mn-lt"/>
              </a:rPr>
              <a:t> Platform ( </a:t>
            </a:r>
            <a:r>
              <a:rPr lang="en-US" sz="1300" dirty="0" err="1">
                <a:latin typeface="+mn-lt"/>
              </a:rPr>
              <a:t>Atlassian</a:t>
            </a:r>
            <a:r>
              <a:rPr lang="en-US" sz="1300" dirty="0">
                <a:latin typeface="+mn-lt"/>
              </a:rPr>
              <a:t> Tools) </a:t>
            </a:r>
          </a:p>
          <a:p>
            <a:pPr marL="181240" indent="-181240">
              <a:buFont typeface="Arial" pitchFamily="34" charset="0"/>
              <a:buChar char="•"/>
            </a:pPr>
            <a:r>
              <a:rPr lang="en-US" sz="1300" dirty="0">
                <a:latin typeface="+mn-lt"/>
              </a:rPr>
              <a:t>Delivered </a:t>
            </a:r>
            <a:r>
              <a:rPr lang="en-US" sz="1300" dirty="0" err="1">
                <a:latin typeface="+mn-lt"/>
              </a:rPr>
              <a:t>BookOut</a:t>
            </a:r>
            <a:r>
              <a:rPr lang="en-US" sz="1300" dirty="0">
                <a:latin typeface="+mn-lt"/>
              </a:rPr>
              <a:t> Product (valuation of used Cars)– Earlier attempts  by DT not successful</a:t>
            </a:r>
          </a:p>
          <a:p>
            <a:pPr marL="181240" indent="-181240">
              <a:buFont typeface="Arial" pitchFamily="34" charset="0"/>
              <a:buChar char="•"/>
            </a:pPr>
            <a:r>
              <a:rPr lang="en-US" sz="1300" dirty="0">
                <a:latin typeface="+mn-lt"/>
              </a:rPr>
              <a:t>Delivered a Bidding Engine Component on time for an online auction/bid site for their dealers</a:t>
            </a:r>
          </a:p>
          <a:p>
            <a:pPr marL="181240" indent="-181240">
              <a:buFont typeface="Arial" pitchFamily="34" charset="0"/>
              <a:buChar char="•"/>
            </a:pPr>
            <a:r>
              <a:rPr lang="en-US" sz="1300" dirty="0">
                <a:latin typeface="+mn-lt"/>
              </a:rPr>
              <a:t>Transitioned 6 products maintenance offshore enabling DT to take up new product initiatives. Introduced Test Automation and ensured consistent Zero Defect deliveries</a:t>
            </a:r>
          </a:p>
          <a:p>
            <a:pPr marL="181240" indent="-181240">
              <a:buFont typeface="Arial" pitchFamily="34" charset="0"/>
              <a:buChar char="•"/>
            </a:pPr>
            <a:r>
              <a:rPr lang="en-US" sz="1300" dirty="0">
                <a:latin typeface="+mn-lt"/>
              </a:rPr>
              <a:t>Proactive build out of Python Technical Skills yielding new opportunities</a:t>
            </a:r>
          </a:p>
          <a:p>
            <a:pPr marL="181240" indent="-181240">
              <a:buFont typeface="Arial" pitchFamily="34" charset="0"/>
              <a:buChar char="•"/>
            </a:pPr>
            <a:r>
              <a:rPr lang="en-US" sz="1300" dirty="0">
                <a:latin typeface="+mn-lt"/>
              </a:rPr>
              <a:t>Building Knowledge Base and Induction Material</a:t>
            </a:r>
          </a:p>
          <a:p>
            <a:pPr marL="181240" indent="-181240">
              <a:buFont typeface="Arial" pitchFamily="34" charset="0"/>
              <a:buChar char="•"/>
            </a:pPr>
            <a:r>
              <a:rPr lang="en-US" sz="1300" dirty="0">
                <a:latin typeface="+mn-lt"/>
              </a:rPr>
              <a:t>Product Information, Whitepapers, Python Competency</a:t>
            </a:r>
          </a:p>
          <a:p>
            <a:pPr marL="181240" indent="-181240">
              <a:buFont typeface="Arial" pitchFamily="34" charset="0"/>
              <a:buChar char="•"/>
            </a:pPr>
            <a:r>
              <a:rPr lang="en-US" sz="1300" dirty="0">
                <a:latin typeface="+mn-lt"/>
              </a:rPr>
              <a:t>Won &amp; Completed DT Product Rebranding project against competition from IBM, White Hat partnering with IPV, Israel</a:t>
            </a:r>
          </a:p>
          <a:p>
            <a:pPr marL="181240" indent="-181240">
              <a:buFont typeface="Arial" pitchFamily="34" charset="0"/>
              <a:buChar char="•"/>
            </a:pPr>
            <a:r>
              <a:rPr lang="en-US" sz="1300" dirty="0">
                <a:latin typeface="+mn-lt"/>
              </a:rPr>
              <a:t>Completed a Engineering Effectiveness Assessment for DT Canada and won next phase</a:t>
            </a:r>
          </a:p>
          <a:p>
            <a:pPr marL="181240" indent="-181240">
              <a:buFont typeface="Arial" pitchFamily="34" charset="0"/>
              <a:buChar char="•"/>
            </a:pPr>
            <a:r>
              <a:rPr lang="en-US" sz="1300" dirty="0">
                <a:latin typeface="+mn-lt"/>
              </a:rPr>
              <a:t>World Class Deployment – Taking over from IBM the Solution and Implementation Phase</a:t>
            </a:r>
          </a:p>
          <a:p>
            <a:pPr marL="181240" indent="-181240">
              <a:buFont typeface="Arial" pitchFamily="34" charset="0"/>
              <a:buChar char="•"/>
            </a:pPr>
            <a:r>
              <a:rPr lang="en-US" sz="1300" dirty="0">
                <a:latin typeface="+mn-lt"/>
              </a:rPr>
              <a:t>RTS – Partnering to undertake a major Technology Re- </a:t>
            </a:r>
            <a:r>
              <a:rPr lang="en-US" sz="1300" dirty="0" err="1">
                <a:latin typeface="+mn-lt"/>
              </a:rPr>
              <a:t>Platforming</a:t>
            </a:r>
            <a:r>
              <a:rPr lang="en-US" sz="1300" dirty="0">
                <a:latin typeface="+mn-lt"/>
              </a:rPr>
              <a:t> of their products</a:t>
            </a:r>
            <a:endParaRPr lang="en-US" sz="1200" dirty="0"/>
          </a:p>
          <a:p>
            <a:endParaRPr lang="en-US" sz="1100" b="1" dirty="0"/>
          </a:p>
          <a:p>
            <a:endParaRPr lang="en-US" sz="1100" b="1" dirty="0"/>
          </a:p>
          <a:p>
            <a:r>
              <a:rPr lang="sk-SK" sz="1300" b="1" dirty="0">
                <a:latin typeface="+mn-lt"/>
              </a:rPr>
              <a:t>Thing you didn‘t know about the customer</a:t>
            </a:r>
            <a:endParaRPr lang="en-US" sz="1300" b="1" dirty="0">
              <a:latin typeface="+mn-lt"/>
            </a:endParaRPr>
          </a:p>
          <a:p>
            <a:pPr lvl="0"/>
            <a:r>
              <a:rPr lang="en-US" sz="1300" dirty="0">
                <a:latin typeface="+mn-lt"/>
              </a:rPr>
              <a:t>Established in 2001, Dealertrack and its web-based software solutions and services enhance efficiency and profitability for all major segments of the automotive retail industry, including dealers, lenders, OEMs, third-party retailers, agents, and aftermarket providers.</a:t>
            </a:r>
          </a:p>
          <a:p>
            <a:pPr lvl="0"/>
            <a:r>
              <a:rPr lang="en-US" sz="1300" dirty="0">
                <a:latin typeface="+mn-lt"/>
              </a:rPr>
              <a:t>Dealertrack operates the largest online credit application network in North America</a:t>
            </a:r>
          </a:p>
          <a:p>
            <a:pPr lvl="0"/>
            <a:r>
              <a:rPr lang="en-US" sz="1300" dirty="0">
                <a:latin typeface="+mn-lt"/>
              </a:rPr>
              <a:t>Dealertrack has grown around 15-20% each in last 3 years and has made on an average 2 acquisitions over the last 10 years and is slated for $480 M revenue this year.</a:t>
            </a:r>
          </a:p>
          <a:p>
            <a:endParaRPr lang="en-US" sz="1300" b="1" dirty="0">
              <a:latin typeface="+mn-lt"/>
            </a:endParaRPr>
          </a:p>
          <a:p>
            <a:r>
              <a:rPr lang="sk-SK" sz="1300" b="1" dirty="0">
                <a:latin typeface="+mn-lt"/>
              </a:rPr>
              <a:t>Headline achievement or Innovation within the lab</a:t>
            </a:r>
            <a:endParaRPr lang="en-US" sz="1300" b="1" dirty="0">
              <a:latin typeface="+mn-lt"/>
            </a:endParaRPr>
          </a:p>
          <a:p>
            <a:pPr lvl="0"/>
            <a:r>
              <a:rPr lang="en-US" sz="1300" dirty="0">
                <a:latin typeface="+mn-lt"/>
              </a:rPr>
              <a:t>Provided creative solution partnering with IPV to rebrand DT products to new logo ( getting rid of old acquired companies logo and brand fragmentation)</a:t>
            </a:r>
          </a:p>
          <a:p>
            <a:pPr lvl="0"/>
            <a:r>
              <a:rPr lang="en-US" sz="1300" dirty="0">
                <a:latin typeface="+mn-lt"/>
              </a:rPr>
              <a:t>Spearheaded definition of an Agile based Portfolio planning and PDLC process – helping move DT from Waterfall to Agile</a:t>
            </a:r>
          </a:p>
          <a:p>
            <a:pPr lvl="0"/>
            <a:r>
              <a:rPr lang="en-US" sz="1300" dirty="0">
                <a:latin typeface="+mn-lt"/>
              </a:rPr>
              <a:t>Conceived, implemented and rolling out an integrated toolset using </a:t>
            </a:r>
            <a:r>
              <a:rPr lang="en-US" sz="1300" dirty="0" err="1">
                <a:latin typeface="+mn-lt"/>
              </a:rPr>
              <a:t>Atlassian</a:t>
            </a:r>
            <a:r>
              <a:rPr lang="en-US" sz="1300" dirty="0">
                <a:latin typeface="+mn-lt"/>
              </a:rPr>
              <a:t> / </a:t>
            </a:r>
            <a:r>
              <a:rPr lang="en-US" sz="1300" dirty="0" err="1">
                <a:latin typeface="+mn-lt"/>
              </a:rPr>
              <a:t>Jira</a:t>
            </a:r>
            <a:r>
              <a:rPr lang="en-US" sz="1300" dirty="0">
                <a:latin typeface="+mn-lt"/>
              </a:rPr>
              <a:t> with standard workflows, metrics for adoption as a single unified tool for engineering. This is helping DT move to a standard toolset and help improve productivity. The scope includes integration of </a:t>
            </a:r>
            <a:r>
              <a:rPr lang="en-US" sz="1300" dirty="0" err="1">
                <a:latin typeface="+mn-lt"/>
              </a:rPr>
              <a:t>Jira</a:t>
            </a:r>
            <a:r>
              <a:rPr lang="en-US" sz="1300" dirty="0">
                <a:latin typeface="+mn-lt"/>
              </a:rPr>
              <a:t> as a central tool with </a:t>
            </a:r>
            <a:r>
              <a:rPr lang="en-US" sz="1300" dirty="0" err="1">
                <a:latin typeface="+mn-lt"/>
              </a:rPr>
              <a:t>Salesforce</a:t>
            </a:r>
            <a:r>
              <a:rPr lang="en-US" sz="1300" dirty="0">
                <a:latin typeface="+mn-lt"/>
              </a:rPr>
              <a:t>, PPM tools, Selenium and </a:t>
            </a:r>
            <a:r>
              <a:rPr lang="en-US" sz="1300" dirty="0" err="1">
                <a:latin typeface="+mn-lt"/>
              </a:rPr>
              <a:t>Qmetry</a:t>
            </a:r>
            <a:r>
              <a:rPr lang="en-US" sz="1300" dirty="0">
                <a:latin typeface="+mn-lt"/>
              </a:rPr>
              <a:t> (testing) and with CI/Source code; enabling unified process for requirements, development, deployment, change control and customer request servicing.</a:t>
            </a:r>
          </a:p>
          <a:p>
            <a:r>
              <a:rPr lang="en-US" sz="1300" dirty="0">
                <a:latin typeface="+mn-lt"/>
              </a:rPr>
              <a:t> </a:t>
            </a:r>
          </a:p>
          <a:p>
            <a:r>
              <a:rPr lang="en-US" sz="1300" b="1" dirty="0">
                <a:latin typeface="+mn-lt"/>
              </a:rPr>
              <a:t>Value Add</a:t>
            </a:r>
            <a:endParaRPr lang="en-US" sz="1300" dirty="0">
              <a:latin typeface="+mn-lt"/>
            </a:endParaRPr>
          </a:p>
          <a:p>
            <a:pPr lvl="0"/>
            <a:r>
              <a:rPr lang="en-US" sz="1300" dirty="0">
                <a:latin typeface="+mn-lt"/>
              </a:rPr>
              <a:t>Implemented end to end integrated stack of tools including </a:t>
            </a:r>
            <a:r>
              <a:rPr lang="en-US" sz="1300" dirty="0" err="1">
                <a:latin typeface="+mn-lt"/>
              </a:rPr>
              <a:t>Atlassian</a:t>
            </a:r>
            <a:r>
              <a:rPr lang="en-US" sz="1300" dirty="0">
                <a:latin typeface="+mn-lt"/>
              </a:rPr>
              <a:t> JIRA tool stack and its integration to salesforce, Innotas, selenium, </a:t>
            </a:r>
            <a:r>
              <a:rPr lang="en-US" sz="1300" dirty="0" err="1">
                <a:latin typeface="+mn-lt"/>
              </a:rPr>
              <a:t>Qmetry</a:t>
            </a:r>
            <a:r>
              <a:rPr lang="en-US" sz="1300" dirty="0">
                <a:latin typeface="+mn-lt"/>
              </a:rPr>
              <a:t> to enhance engineering effectiveness and productivity</a:t>
            </a:r>
          </a:p>
          <a:p>
            <a:pPr lvl="0"/>
            <a:r>
              <a:rPr lang="en-US" sz="1300" dirty="0">
                <a:latin typeface="+mn-lt"/>
              </a:rPr>
              <a:t>Help define Agile methodology based PDLC and enterprise portfolio mgmt. process using the same</a:t>
            </a:r>
          </a:p>
          <a:p>
            <a:endParaRPr lang="en-US" sz="1100" dirty="0"/>
          </a:p>
          <a:p>
            <a:pPr marL="483306" lvl="1"/>
            <a:endParaRPr lang="en-US" sz="2500" dirty="0">
              <a:solidFill>
                <a:srgbClr val="00005C"/>
              </a:solidFill>
              <a:latin typeface="Gill Sans MT" pitchFamily="34" charset="0"/>
              <a:cs typeface="Arial" charset="0"/>
            </a:endParaRPr>
          </a:p>
          <a:p>
            <a:endParaRPr lang="en-US" dirty="0">
              <a:latin typeface="Gill Sans MT" pitchFamily="34" charset="0"/>
            </a:endParaRPr>
          </a:p>
        </p:txBody>
      </p:sp>
      <p:sp>
        <p:nvSpPr>
          <p:cNvPr id="4" name="Slide Number Placeholder 3"/>
          <p:cNvSpPr>
            <a:spLocks noGrp="1"/>
          </p:cNvSpPr>
          <p:nvPr>
            <p:ph type="sldNum" sz="quarter" idx="10"/>
          </p:nvPr>
        </p:nvSpPr>
        <p:spPr/>
        <p:txBody>
          <a:bodyPr/>
          <a:lstStyle/>
          <a:p>
            <a:fld id="{6A8D35E1-BC6D-4DC5-8515-DA4C117E4B1B}" type="slidenum">
              <a:rPr lang="en-US" smtClean="0"/>
              <a:t>16</a:t>
            </a:fld>
            <a:endParaRPr lang="en-US"/>
          </a:p>
        </p:txBody>
      </p:sp>
    </p:spTree>
    <p:extLst>
      <p:ext uri="{BB962C8B-B14F-4D97-AF65-F5344CB8AC3E}">
        <p14:creationId xmlns:p14="http://schemas.microsoft.com/office/powerpoint/2010/main" val="278202592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www.ness.com/" TargetMode="External"/><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525780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p>
        </p:txBody>
      </p:sp>
      <p:pic>
        <p:nvPicPr>
          <p:cNvPr id="8" name="Picture 3" descr="C:\Users\p5103119\Pictures\ness-flattened-logo.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00" y="533402"/>
            <a:ext cx="1600200" cy="1325997"/>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ctrTitle"/>
          </p:nvPr>
        </p:nvSpPr>
        <p:spPr>
          <a:xfrm>
            <a:off x="3352800" y="1358028"/>
            <a:ext cx="6096000" cy="892333"/>
          </a:xfrm>
          <a:prstGeom prst="rect">
            <a:avLst/>
          </a:prstGeom>
        </p:spPr>
        <p:txBody>
          <a:bodyPr>
            <a:normAutofit/>
          </a:bodyPr>
          <a:lstStyle>
            <a:lvl1pPr algn="l">
              <a:defRPr sz="2800">
                <a:solidFill>
                  <a:schemeClr val="bg1"/>
                </a:solidFill>
                <a:latin typeface="Gill Sans MT" pitchFamily="34" charset="0"/>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3352800" y="2104440"/>
            <a:ext cx="6096000" cy="1752600"/>
          </a:xfrm>
          <a:prstGeom prst="rect">
            <a:avLst/>
          </a:prstGeom>
        </p:spPr>
        <p:txBody>
          <a:bodyPr>
            <a:normAutofit/>
          </a:bodyPr>
          <a:lstStyle>
            <a:lvl1pPr marL="0" indent="0" algn="l">
              <a:buNone/>
              <a:defRPr sz="2400">
                <a:solidFill>
                  <a:schemeClr val="bg1"/>
                </a:solidFill>
                <a:latin typeface="Gill Sans MT" pitchFamily="34" charset="0"/>
                <a:cs typeface="Kalinga"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9" name="Rectangle 8"/>
          <p:cNvSpPr/>
          <p:nvPr userDrawn="1"/>
        </p:nvSpPr>
        <p:spPr>
          <a:xfrm>
            <a:off x="3352800" y="5459852"/>
            <a:ext cx="2590800" cy="954107"/>
          </a:xfrm>
          <a:prstGeom prst="rect">
            <a:avLst/>
          </a:prstGeom>
        </p:spPr>
        <p:txBody>
          <a:bodyPr wrap="square">
            <a:spAutoFit/>
          </a:bodyPr>
          <a:lstStyle/>
          <a:p>
            <a:r>
              <a:rPr lang="en-US" sz="1400" b="1" dirty="0" smtClean="0">
                <a:solidFill>
                  <a:srgbClr val="434B57"/>
                </a:solidFill>
                <a:latin typeface="Gill Sans MT" pitchFamily="34" charset="0"/>
              </a:rPr>
              <a:t>Headquarters</a:t>
            </a:r>
          </a:p>
          <a:p>
            <a:r>
              <a:rPr lang="en-US" sz="1400" dirty="0" smtClean="0">
                <a:solidFill>
                  <a:srgbClr val="434B57"/>
                </a:solidFill>
                <a:latin typeface="Gill Sans MT" pitchFamily="34" charset="0"/>
              </a:rPr>
              <a:t>300 </a:t>
            </a:r>
            <a:r>
              <a:rPr lang="en-US" sz="1400" dirty="0">
                <a:solidFill>
                  <a:srgbClr val="434B57"/>
                </a:solidFill>
                <a:latin typeface="Gill Sans MT" pitchFamily="34" charset="0"/>
              </a:rPr>
              <a:t>Frank W. Burr Boulevard, </a:t>
            </a:r>
            <a:endParaRPr lang="en-US" sz="1400" dirty="0" smtClean="0">
              <a:solidFill>
                <a:srgbClr val="434B57"/>
              </a:solidFill>
              <a:latin typeface="Gill Sans MT" pitchFamily="34" charset="0"/>
            </a:endParaRPr>
          </a:p>
          <a:p>
            <a:r>
              <a:rPr lang="en-US" sz="1400" dirty="0" smtClean="0">
                <a:solidFill>
                  <a:srgbClr val="434B57"/>
                </a:solidFill>
                <a:latin typeface="Gill Sans MT" pitchFamily="34" charset="0"/>
              </a:rPr>
              <a:t>7th </a:t>
            </a:r>
            <a:r>
              <a:rPr lang="en-US" sz="1400" dirty="0">
                <a:solidFill>
                  <a:srgbClr val="434B57"/>
                </a:solidFill>
                <a:latin typeface="Gill Sans MT" pitchFamily="34" charset="0"/>
              </a:rPr>
              <a:t>Floor</a:t>
            </a:r>
            <a:r>
              <a:rPr lang="en-US" sz="1400" dirty="0" smtClean="0">
                <a:solidFill>
                  <a:srgbClr val="434B57"/>
                </a:solidFill>
                <a:latin typeface="Gill Sans MT" pitchFamily="34" charset="0"/>
              </a:rPr>
              <a:t/>
            </a:r>
            <a:br>
              <a:rPr lang="en-US" sz="1400" dirty="0" smtClean="0">
                <a:solidFill>
                  <a:srgbClr val="434B57"/>
                </a:solidFill>
                <a:latin typeface="Gill Sans MT" pitchFamily="34" charset="0"/>
              </a:rPr>
            </a:br>
            <a:r>
              <a:rPr lang="en-US" sz="1400" dirty="0">
                <a:solidFill>
                  <a:srgbClr val="434B57"/>
                </a:solidFill>
                <a:latin typeface="Gill Sans MT" pitchFamily="34" charset="0"/>
              </a:rPr>
              <a:t>Teaneck, NJ </a:t>
            </a:r>
            <a:r>
              <a:rPr lang="en-US" sz="1400" dirty="0" smtClean="0">
                <a:solidFill>
                  <a:srgbClr val="434B57"/>
                </a:solidFill>
                <a:latin typeface="Gill Sans MT" pitchFamily="34" charset="0"/>
              </a:rPr>
              <a:t>07666, USA</a:t>
            </a:r>
            <a:endParaRPr lang="en-US" sz="1400" dirty="0">
              <a:solidFill>
                <a:srgbClr val="434B57"/>
              </a:solidFill>
              <a:latin typeface="Gill Sans MT" pitchFamily="34" charset="0"/>
            </a:endParaRPr>
          </a:p>
        </p:txBody>
      </p:sp>
      <p:sp>
        <p:nvSpPr>
          <p:cNvPr id="10" name="Rectangle 9"/>
          <p:cNvSpPr/>
          <p:nvPr userDrawn="1"/>
        </p:nvSpPr>
        <p:spPr>
          <a:xfrm>
            <a:off x="457200" y="5476082"/>
            <a:ext cx="2743200" cy="307777"/>
          </a:xfrm>
          <a:prstGeom prst="rect">
            <a:avLst/>
          </a:prstGeom>
        </p:spPr>
        <p:txBody>
          <a:bodyPr wrap="square">
            <a:spAutoFit/>
          </a:bodyPr>
          <a:lstStyle/>
          <a:p>
            <a:r>
              <a:rPr lang="en-US" sz="1400" dirty="0" smtClean="0">
                <a:solidFill>
                  <a:srgbClr val="434B57"/>
                </a:solidFill>
                <a:latin typeface="Gill Sans MT" pitchFamily="34" charset="0"/>
                <a:hlinkClick r:id="rId3"/>
              </a:rPr>
              <a:t>www.ness.com</a:t>
            </a:r>
            <a:endParaRPr lang="en-US" sz="1400" dirty="0" smtClean="0">
              <a:solidFill>
                <a:srgbClr val="434B57"/>
              </a:solidFill>
              <a:latin typeface="Gill Sans MT" pitchFamily="34" charset="0"/>
            </a:endParaRPr>
          </a:p>
        </p:txBody>
      </p:sp>
      <p:sp>
        <p:nvSpPr>
          <p:cNvPr id="12" name="Rectangle 11"/>
          <p:cNvSpPr/>
          <p:nvPr userDrawn="1"/>
        </p:nvSpPr>
        <p:spPr>
          <a:xfrm>
            <a:off x="457205" y="5867400"/>
            <a:ext cx="2520727" cy="461665"/>
          </a:xfrm>
          <a:prstGeom prst="rect">
            <a:avLst/>
          </a:prstGeom>
        </p:spPr>
        <p:txBody>
          <a:bodyPr wrap="square">
            <a:spAutoFit/>
          </a:bodyPr>
          <a:lstStyle/>
          <a:p>
            <a:r>
              <a:rPr lang="en-US" sz="1200" dirty="0" smtClean="0">
                <a:latin typeface="Gill Sans MT" pitchFamily="34" charset="0"/>
              </a:rPr>
              <a:t>© 2014, Confidential and Proprietary Information,  All Rights Reserved.</a:t>
            </a:r>
            <a:endParaRPr lang="en-US" sz="1200" dirty="0"/>
          </a:p>
        </p:txBody>
      </p:sp>
      <p:sp>
        <p:nvSpPr>
          <p:cNvPr id="13" name="Rectangle 12"/>
          <p:cNvSpPr/>
          <p:nvPr userDrawn="1"/>
        </p:nvSpPr>
        <p:spPr>
          <a:xfrm>
            <a:off x="0" y="6413959"/>
            <a:ext cx="9144000" cy="444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0344302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One Title only - General">
    <p:spTree>
      <p:nvGrpSpPr>
        <p:cNvPr id="1" name=""/>
        <p:cNvGrpSpPr/>
        <p:nvPr/>
      </p:nvGrpSpPr>
      <p:grpSpPr>
        <a:xfrm>
          <a:off x="0" y="0"/>
          <a:ext cx="0" cy="0"/>
          <a:chOff x="0" y="0"/>
          <a:chExt cx="0" cy="0"/>
        </a:xfrm>
      </p:grpSpPr>
      <p:sp>
        <p:nvSpPr>
          <p:cNvPr id="11" name="Rectangle 10"/>
          <p:cNvSpPr/>
          <p:nvPr userDrawn="1"/>
        </p:nvSpPr>
        <p:spPr>
          <a:xfrm>
            <a:off x="0" y="0"/>
            <a:ext cx="9144000" cy="990600"/>
          </a:xfrm>
          <a:prstGeom prst="rect">
            <a:avLst/>
          </a:prstGeom>
          <a:solidFill>
            <a:srgbClr val="009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2" name="Picture 3" descr="C:\Users\p5103119\Pictures\ness-flattened-logo.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8100883" y="36971"/>
            <a:ext cx="966919" cy="801231"/>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userDrawn="1"/>
        </p:nvSpPr>
        <p:spPr>
          <a:xfrm>
            <a:off x="0" y="6604084"/>
            <a:ext cx="6880410" cy="253916"/>
          </a:xfrm>
          <a:prstGeom prst="rect">
            <a:avLst/>
          </a:prstGeom>
          <a:noFill/>
        </p:spPr>
        <p:txBody>
          <a:bodyPr wrap="none" rtlCol="0">
            <a:spAutoFit/>
          </a:bodyPr>
          <a:lstStyle/>
          <a:p>
            <a:r>
              <a:rPr lang="en-US" sz="1050" dirty="0" smtClean="0">
                <a:latin typeface="Gill Sans MT" pitchFamily="34" charset="0"/>
              </a:rPr>
              <a:t>© 2014, Confidential and Proprietary Information,  All Rights Reserved.                         www.ness.com                             </a:t>
            </a:r>
            <a:endParaRPr lang="en-US" sz="1050" dirty="0">
              <a:latin typeface="Gill Sans MT" pitchFamily="34" charset="0"/>
            </a:endParaRPr>
          </a:p>
        </p:txBody>
      </p:sp>
      <p:sp>
        <p:nvSpPr>
          <p:cNvPr id="9" name="Slide Number Placeholder 1"/>
          <p:cNvSpPr txBox="1">
            <a:spLocks/>
          </p:cNvSpPr>
          <p:nvPr userDrawn="1"/>
        </p:nvSpPr>
        <p:spPr>
          <a:xfrm>
            <a:off x="8013509" y="6672349"/>
            <a:ext cx="724289" cy="11739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434B57"/>
                </a:solidFill>
                <a:latin typeface="Gill Sans MT" pitchFamily="34" charset="0"/>
              </a:rPr>
              <a:t>Page. </a:t>
            </a:r>
            <a:fld id="{649C8FCD-4B9E-4BFD-B8AF-DE6A2BE832D1}" type="slidenum">
              <a:rPr lang="en-US" sz="1050" smtClean="0">
                <a:solidFill>
                  <a:srgbClr val="434B57"/>
                </a:solidFill>
                <a:latin typeface="Gill Sans MT" pitchFamily="34" charset="0"/>
              </a:rPr>
              <a:pPr/>
              <a:t>‹#›</a:t>
            </a:fld>
            <a:endParaRPr lang="en-US" sz="1050" dirty="0">
              <a:solidFill>
                <a:srgbClr val="434B57"/>
              </a:solidFill>
              <a:latin typeface="Gill Sans MT" pitchFamily="34" charset="0"/>
            </a:endParaRPr>
          </a:p>
        </p:txBody>
      </p:sp>
      <p:cxnSp>
        <p:nvCxnSpPr>
          <p:cNvPr id="10" name="Straight Connector 9"/>
          <p:cNvCxnSpPr/>
          <p:nvPr userDrawn="1"/>
        </p:nvCxnSpPr>
        <p:spPr>
          <a:xfrm>
            <a:off x="0" y="6625516"/>
            <a:ext cx="9144000" cy="0"/>
          </a:xfrm>
          <a:prstGeom prst="line">
            <a:avLst/>
          </a:prstGeom>
          <a:ln>
            <a:solidFill>
              <a:srgbClr val="0080CD"/>
            </a:solidFill>
          </a:ln>
        </p:spPr>
        <p:style>
          <a:lnRef idx="1">
            <a:schemeClr val="accent1"/>
          </a:lnRef>
          <a:fillRef idx="0">
            <a:schemeClr val="accent1"/>
          </a:fillRef>
          <a:effectRef idx="0">
            <a:schemeClr val="accent1"/>
          </a:effectRef>
          <a:fontRef idx="minor">
            <a:schemeClr val="tx1"/>
          </a:fontRef>
        </p:style>
      </p:cxnSp>
      <p:sp>
        <p:nvSpPr>
          <p:cNvPr id="6" name="Title 5"/>
          <p:cNvSpPr>
            <a:spLocks noGrp="1"/>
          </p:cNvSpPr>
          <p:nvPr>
            <p:ph type="title"/>
          </p:nvPr>
        </p:nvSpPr>
        <p:spPr>
          <a:xfrm>
            <a:off x="457200" y="198438"/>
            <a:ext cx="8229600" cy="715962"/>
          </a:xfrm>
          <a:prstGeom prst="rect">
            <a:avLst/>
          </a:prstGeom>
        </p:spPr>
        <p:txBody>
          <a:bodyPr/>
          <a:lstStyle>
            <a:lvl1pPr algn="l">
              <a:defRPr sz="36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63087839"/>
      </p:ext>
    </p:extLst>
  </p:cSld>
  <p:clrMapOvr>
    <a:masterClrMapping/>
  </p:clrMapOvr>
  <p:transition spd="slow">
    <p:push dir="u"/>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SECTION DIVIDER">
    <p:spTree>
      <p:nvGrpSpPr>
        <p:cNvPr id="1" name=""/>
        <p:cNvGrpSpPr/>
        <p:nvPr/>
      </p:nvGrpSpPr>
      <p:grpSpPr>
        <a:xfrm>
          <a:off x="0" y="0"/>
          <a:ext cx="0" cy="0"/>
          <a:chOff x="0" y="0"/>
          <a:chExt cx="0" cy="0"/>
        </a:xfrm>
      </p:grpSpPr>
      <p:sp>
        <p:nvSpPr>
          <p:cNvPr id="7" name="Rectangle 6"/>
          <p:cNvSpPr/>
          <p:nvPr userDrawn="1"/>
        </p:nvSpPr>
        <p:spPr>
          <a:xfrm>
            <a:off x="0" y="-9525"/>
            <a:ext cx="9144000" cy="5191125"/>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descr="C:\Users\p5103119\Pictures\ness-flattened-logo.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02" y="838201"/>
            <a:ext cx="1862300" cy="1543184"/>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a:spLocks noGrp="1"/>
          </p:cNvSpPr>
          <p:nvPr>
            <p:ph type="title" hasCustomPrompt="1"/>
          </p:nvPr>
        </p:nvSpPr>
        <p:spPr>
          <a:xfrm>
            <a:off x="2719549" y="1430520"/>
            <a:ext cx="5891051" cy="1362075"/>
          </a:xfrm>
          <a:prstGeom prst="rect">
            <a:avLst/>
          </a:prstGeom>
        </p:spPr>
        <p:txBody>
          <a:bodyPr anchor="t"/>
          <a:lstStyle>
            <a:lvl1pPr algn="l">
              <a:defRPr sz="2800" b="0" cap="none" baseline="0">
                <a:solidFill>
                  <a:schemeClr val="bg1"/>
                </a:solidFill>
              </a:defRPr>
            </a:lvl1pPr>
          </a:lstStyle>
          <a:p>
            <a:r>
              <a:rPr lang="en-US" cap="none" dirty="0" smtClean="0"/>
              <a:t>Additional material</a:t>
            </a:r>
            <a:endParaRPr lang="en-US" dirty="0"/>
          </a:p>
        </p:txBody>
      </p:sp>
      <p:sp>
        <p:nvSpPr>
          <p:cNvPr id="9" name="Rectangle 8"/>
          <p:cNvSpPr/>
          <p:nvPr userDrawn="1"/>
        </p:nvSpPr>
        <p:spPr>
          <a:xfrm>
            <a:off x="838200" y="2743201"/>
            <a:ext cx="7543800" cy="3657599"/>
          </a:xfrm>
          <a:prstGeom prst="rect">
            <a:avLst/>
          </a:prstGeom>
          <a:solidFill>
            <a:srgbClr val="CCCCC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 Placeholder 2"/>
          <p:cNvSpPr>
            <a:spLocks noGrp="1"/>
          </p:cNvSpPr>
          <p:nvPr>
            <p:ph type="body" idx="1"/>
          </p:nvPr>
        </p:nvSpPr>
        <p:spPr>
          <a:xfrm>
            <a:off x="1219200" y="3124200"/>
            <a:ext cx="6781800" cy="2971800"/>
          </a:xfrm>
          <a:prstGeom prst="rect">
            <a:avLst/>
          </a:prstGeom>
        </p:spPr>
        <p:txBody>
          <a:bodyPr anchor="t" anchorCtr="0"/>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10" name="Rectangle 9"/>
          <p:cNvSpPr/>
          <p:nvPr userDrawn="1"/>
        </p:nvSpPr>
        <p:spPr>
          <a:xfrm>
            <a:off x="0" y="6426838"/>
            <a:ext cx="9144000" cy="444041"/>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027991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1" y="1242490"/>
            <a:ext cx="8229600" cy="5157216"/>
          </a:xfrm>
          <a:prstGeom prst="rect">
            <a:avLst/>
          </a:prstGeom>
        </p:spPr>
        <p:txBody>
          <a:bodyPr/>
          <a:lstStyle>
            <a:lvl1pPr>
              <a:defRPr sz="2800"/>
            </a:lvl1pPr>
            <a:lvl2pPr>
              <a:defRPr sz="2400">
                <a:solidFill>
                  <a:srgbClr val="7F7F7F"/>
                </a:solidFill>
              </a:defRPr>
            </a:lvl2pPr>
            <a:lvl3pPr>
              <a:defRPr sz="2000">
                <a:solidFill>
                  <a:srgbClr val="7F7F7F"/>
                </a:solidFill>
              </a:defRPr>
            </a:lvl3pPr>
            <a:lvl4pPr>
              <a:defRPr sz="1800">
                <a:solidFill>
                  <a:srgbClr val="7F7F7F"/>
                </a:solidFill>
              </a:defRPr>
            </a:lvl4pPr>
            <a:lvl5pPr>
              <a:defRPr sz="18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3" name="Title 5"/>
          <p:cNvSpPr>
            <a:spLocks noGrp="1"/>
          </p:cNvSpPr>
          <p:nvPr>
            <p:ph type="title"/>
          </p:nvPr>
        </p:nvSpPr>
        <p:spPr>
          <a:xfrm>
            <a:off x="457200" y="152400"/>
            <a:ext cx="8229600" cy="715962"/>
          </a:xfrm>
          <a:prstGeom prst="rect">
            <a:avLst/>
          </a:prstGeom>
        </p:spPr>
        <p:txBody>
          <a:bodyPr/>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18292750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713232"/>
          </a:xfrm>
        </p:spPr>
        <p:txBody>
          <a:bodyPr/>
          <a:lstStyle>
            <a:lvl1pPr algn="l">
              <a:defRPr/>
            </a:lvl1pPr>
          </a:lstStyle>
          <a:p>
            <a:r>
              <a:rPr lang="en-US" dirty="0" smtClean="0"/>
              <a:t>Click to edit Master title style</a:t>
            </a:r>
            <a:endParaRPr lang="en-US" dirty="0"/>
          </a:p>
        </p:txBody>
      </p:sp>
      <p:sp>
        <p:nvSpPr>
          <p:cNvPr id="3" name="Content Placeholder 2"/>
          <p:cNvSpPr>
            <a:spLocks noGrp="1"/>
          </p:cNvSpPr>
          <p:nvPr>
            <p:ph sz="half" idx="1"/>
          </p:nvPr>
        </p:nvSpPr>
        <p:spPr>
          <a:xfrm>
            <a:off x="457200" y="1219200"/>
            <a:ext cx="4038600" cy="5334000"/>
          </a:xfrm>
        </p:spPr>
        <p:txBody>
          <a:bodyPr/>
          <a:lstStyle>
            <a:lvl1pPr>
              <a:defRPr sz="2800"/>
            </a:lvl1pPr>
            <a:lvl2pPr>
              <a:defRPr sz="2400">
                <a:solidFill>
                  <a:srgbClr val="7F7F7F"/>
                </a:solidFill>
              </a:defRPr>
            </a:lvl2pPr>
            <a:lvl3pPr>
              <a:defRPr sz="2000">
                <a:solidFill>
                  <a:srgbClr val="7F7F7F"/>
                </a:solidFill>
              </a:defRPr>
            </a:lvl3pPr>
            <a:lvl4pPr>
              <a:defRPr sz="1800">
                <a:solidFill>
                  <a:srgbClr val="7F7F7F"/>
                </a:solidFill>
              </a:defRPr>
            </a:lvl4pPr>
            <a:lvl5pPr>
              <a:defRPr sz="18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Content Placeholder 3"/>
          <p:cNvSpPr>
            <a:spLocks noGrp="1"/>
          </p:cNvSpPr>
          <p:nvPr>
            <p:ph sz="half" idx="2"/>
          </p:nvPr>
        </p:nvSpPr>
        <p:spPr>
          <a:xfrm>
            <a:off x="4648200" y="1219200"/>
            <a:ext cx="4038600" cy="5334000"/>
          </a:xfrm>
        </p:spPr>
        <p:txBody>
          <a:bodyPr/>
          <a:lstStyle>
            <a:lvl1pPr>
              <a:defRPr sz="2800"/>
            </a:lvl1pPr>
            <a:lvl2pPr>
              <a:defRPr sz="2400">
                <a:solidFill>
                  <a:srgbClr val="7F7F7F"/>
                </a:solidFill>
              </a:defRPr>
            </a:lvl2pPr>
            <a:lvl3pPr>
              <a:defRPr sz="2000">
                <a:solidFill>
                  <a:srgbClr val="7F7F7F"/>
                </a:solidFill>
              </a:defRPr>
            </a:lvl3pPr>
            <a:lvl4pPr>
              <a:defRPr sz="1800">
                <a:solidFill>
                  <a:srgbClr val="7F7F7F"/>
                </a:solidFill>
              </a:defRPr>
            </a:lvl4pPr>
            <a:lvl5pPr>
              <a:defRPr sz="18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510907764"/>
      </p:ext>
    </p:extLst>
  </p:cSld>
  <p:clrMapOvr>
    <a:masterClrMapping/>
  </p:clrMapOvr>
  <p:transition spd="slow">
    <p:push dir="u"/>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with SUBTITLE and content">
    <p:spTree>
      <p:nvGrpSpPr>
        <p:cNvPr id="1" name=""/>
        <p:cNvGrpSpPr/>
        <p:nvPr/>
      </p:nvGrpSpPr>
      <p:grpSpPr>
        <a:xfrm>
          <a:off x="0" y="0"/>
          <a:ext cx="0" cy="0"/>
          <a:chOff x="0" y="0"/>
          <a:chExt cx="0" cy="0"/>
        </a:xfrm>
      </p:grpSpPr>
      <p:sp>
        <p:nvSpPr>
          <p:cNvPr id="9" name="Text Placeholder 8"/>
          <p:cNvSpPr>
            <a:spLocks noGrp="1"/>
          </p:cNvSpPr>
          <p:nvPr>
            <p:ph type="body" sz="quarter" idx="12" hasCustomPrompt="1"/>
          </p:nvPr>
        </p:nvSpPr>
        <p:spPr>
          <a:xfrm>
            <a:off x="464215" y="609600"/>
            <a:ext cx="7951917" cy="301625"/>
          </a:xfrm>
          <a:prstGeom prst="rect">
            <a:avLst/>
          </a:prstGeom>
        </p:spPr>
        <p:txBody>
          <a:bodyPr/>
          <a:lstStyle>
            <a:lvl1pPr marL="0" indent="0" algn="l">
              <a:buNone/>
              <a:defRPr lang="en-US" sz="1800" i="1" dirty="0" smtClean="0">
                <a:solidFill>
                  <a:schemeClr val="bg1"/>
                </a:solidFill>
                <a:latin typeface="+mj-lt"/>
                <a:ea typeface="+mj-ea"/>
                <a:cs typeface="+mj-cs"/>
              </a:defRPr>
            </a:lvl1pPr>
          </a:lstStyle>
          <a:p>
            <a:pPr lvl="0">
              <a:spcBef>
                <a:spcPct val="0"/>
              </a:spcBef>
            </a:pPr>
            <a:r>
              <a:rPr lang="en-US" dirty="0" smtClean="0"/>
              <a:t>Click to add a subtitle</a:t>
            </a:r>
          </a:p>
        </p:txBody>
      </p:sp>
      <p:sp>
        <p:nvSpPr>
          <p:cNvPr id="7" name="Content Placeholder 2"/>
          <p:cNvSpPr>
            <a:spLocks noGrp="1"/>
          </p:cNvSpPr>
          <p:nvPr>
            <p:ph sz="half" idx="1"/>
          </p:nvPr>
        </p:nvSpPr>
        <p:spPr>
          <a:xfrm>
            <a:off x="457201" y="1219202"/>
            <a:ext cx="8280595" cy="5181599"/>
          </a:xfrm>
          <a:prstGeom prst="rect">
            <a:avLst/>
          </a:prstGeom>
        </p:spPr>
        <p:txBody>
          <a:bodyPr/>
          <a:lstStyle>
            <a:lvl1pPr>
              <a:defRPr sz="2800"/>
            </a:lvl1pPr>
            <a:lvl2pPr>
              <a:defRPr sz="2400">
                <a:solidFill>
                  <a:srgbClr val="7F7F7F"/>
                </a:solidFill>
              </a:defRPr>
            </a:lvl2pPr>
            <a:lvl3pPr>
              <a:defRPr sz="2000">
                <a:solidFill>
                  <a:srgbClr val="7F7F7F"/>
                </a:solidFill>
              </a:defRPr>
            </a:lvl3pPr>
            <a:lvl4pPr>
              <a:defRPr sz="1800">
                <a:solidFill>
                  <a:srgbClr val="7F7F7F"/>
                </a:solidFill>
              </a:defRPr>
            </a:lvl4pPr>
            <a:lvl5pPr>
              <a:defRPr sz="1800">
                <a:solidFill>
                  <a:srgbClr val="7F7F7F"/>
                </a:solidFill>
              </a:defRPr>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 name="Title 1"/>
          <p:cNvSpPr>
            <a:spLocks noGrp="1"/>
          </p:cNvSpPr>
          <p:nvPr>
            <p:ph type="title"/>
          </p:nvPr>
        </p:nvSpPr>
        <p:spPr>
          <a:xfrm>
            <a:off x="457200" y="152400"/>
            <a:ext cx="8229600" cy="533400"/>
          </a:xfrm>
        </p:spPr>
        <p:txBody>
          <a:bodyPr/>
          <a:lstStyle>
            <a:lvl1pPr algn="l">
              <a:defRPr sz="2800"/>
            </a:lvl1pPr>
          </a:lstStyle>
          <a:p>
            <a:r>
              <a:rPr lang="en-US" dirty="0" smtClean="0"/>
              <a:t>Click to edit Master title style</a:t>
            </a:r>
            <a:endParaRPr lang="en-US" dirty="0"/>
          </a:p>
        </p:txBody>
      </p:sp>
    </p:spTree>
    <p:extLst>
      <p:ext uri="{BB962C8B-B14F-4D97-AF65-F5344CB8AC3E}">
        <p14:creationId xmlns:p14="http://schemas.microsoft.com/office/powerpoint/2010/main" val="1731457185"/>
      </p:ext>
    </p:extLst>
  </p:cSld>
  <p:clrMapOvr>
    <a:masterClrMapping/>
  </p:clrMapOvr>
  <p:transition spd="slow">
    <p:push dir="u"/>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ase Study - Level 0">
    <p:spTree>
      <p:nvGrpSpPr>
        <p:cNvPr id="1" name=""/>
        <p:cNvGrpSpPr/>
        <p:nvPr/>
      </p:nvGrpSpPr>
      <p:grpSpPr>
        <a:xfrm>
          <a:off x="0" y="0"/>
          <a:ext cx="0" cy="0"/>
          <a:chOff x="0" y="0"/>
          <a:chExt cx="0" cy="0"/>
        </a:xfrm>
      </p:grpSpPr>
      <p:sp>
        <p:nvSpPr>
          <p:cNvPr id="11" name="Rectangle 10"/>
          <p:cNvSpPr/>
          <p:nvPr userDrawn="1"/>
        </p:nvSpPr>
        <p:spPr>
          <a:xfrm>
            <a:off x="0" y="0"/>
            <a:ext cx="9144000" cy="990600"/>
          </a:xfrm>
          <a:prstGeom prst="rect">
            <a:avLst/>
          </a:prstGeom>
          <a:solidFill>
            <a:srgbClr val="43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3" descr="C:\Users\p5103119\Pictures\ness-flattened-logo.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00883" y="36971"/>
            <a:ext cx="966919" cy="801231"/>
          </a:xfrm>
          <a:prstGeom prst="rect">
            <a:avLst/>
          </a:prstGeom>
          <a:noFill/>
          <a:extLst>
            <a:ext uri="{909E8E84-426E-40DD-AFC4-6F175D3DCCD1}">
              <a14:hiddenFill xmlns:a14="http://schemas.microsoft.com/office/drawing/2010/main">
                <a:solidFill>
                  <a:srgbClr val="FFFFFF"/>
                </a:solidFill>
              </a14:hiddenFill>
            </a:ext>
          </a:extLst>
        </p:spPr>
      </p:pic>
      <p:sp>
        <p:nvSpPr>
          <p:cNvPr id="3" name="Content Placeholder 2"/>
          <p:cNvSpPr>
            <a:spLocks noGrp="1"/>
          </p:cNvSpPr>
          <p:nvPr>
            <p:ph sz="half" idx="1"/>
          </p:nvPr>
        </p:nvSpPr>
        <p:spPr>
          <a:xfrm>
            <a:off x="457200" y="3505200"/>
            <a:ext cx="3429000" cy="2971800"/>
          </a:xfrm>
          <a:prstGeom prst="rect">
            <a:avLst/>
          </a:prstGeom>
        </p:spPr>
        <p:txBody>
          <a:bodyPr/>
          <a:lstStyle>
            <a:lvl1pPr>
              <a:defRPr sz="1800">
                <a:solidFill>
                  <a:srgbClr val="7F7F7F"/>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p:txBody>
      </p:sp>
      <p:sp>
        <p:nvSpPr>
          <p:cNvPr id="4" name="Content Placeholder 3"/>
          <p:cNvSpPr>
            <a:spLocks noGrp="1"/>
          </p:cNvSpPr>
          <p:nvPr>
            <p:ph sz="half" idx="2"/>
          </p:nvPr>
        </p:nvSpPr>
        <p:spPr>
          <a:xfrm>
            <a:off x="5257801" y="3505200"/>
            <a:ext cx="3479995" cy="2971800"/>
          </a:xfrm>
          <a:prstGeom prst="rect">
            <a:avLst/>
          </a:prstGeom>
        </p:spPr>
        <p:txBody>
          <a:bodyPr/>
          <a:lstStyle>
            <a:lvl1pPr>
              <a:defRPr sz="1800">
                <a:solidFill>
                  <a:srgbClr val="7F7F7F"/>
                </a:solidFill>
              </a:defRPr>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dirty="0" smtClean="0"/>
              <a:t>Click to edit Master text styles</a:t>
            </a:r>
          </a:p>
        </p:txBody>
      </p:sp>
      <p:sp>
        <p:nvSpPr>
          <p:cNvPr id="7" name="Picture Placeholder 6"/>
          <p:cNvSpPr>
            <a:spLocks noGrp="1"/>
          </p:cNvSpPr>
          <p:nvPr>
            <p:ph type="pic" sz="quarter" idx="10"/>
          </p:nvPr>
        </p:nvSpPr>
        <p:spPr>
          <a:xfrm>
            <a:off x="0" y="990600"/>
            <a:ext cx="9144000" cy="2514600"/>
          </a:xfrm>
          <a:prstGeom prst="rect">
            <a:avLst/>
          </a:prstGeom>
        </p:spPr>
        <p:txBody>
          <a:bodyPr/>
          <a:lstStyle>
            <a:lvl1pPr marL="0" indent="0">
              <a:buNone/>
              <a:defRPr/>
            </a:lvl1pPr>
          </a:lstStyle>
          <a:p>
            <a:endParaRPr lang="en-US" dirty="0"/>
          </a:p>
        </p:txBody>
      </p:sp>
      <p:sp>
        <p:nvSpPr>
          <p:cNvPr id="13" name="TextBox 12"/>
          <p:cNvSpPr txBox="1"/>
          <p:nvPr userDrawn="1"/>
        </p:nvSpPr>
        <p:spPr>
          <a:xfrm>
            <a:off x="474480" y="-35670"/>
            <a:ext cx="1225015" cy="369332"/>
          </a:xfrm>
          <a:prstGeom prst="rect">
            <a:avLst/>
          </a:prstGeom>
          <a:noFill/>
        </p:spPr>
        <p:txBody>
          <a:bodyPr wrap="none" rtlCol="0">
            <a:spAutoFit/>
          </a:bodyPr>
          <a:lstStyle/>
          <a:p>
            <a:r>
              <a:rPr lang="en-US" dirty="0" smtClean="0">
                <a:solidFill>
                  <a:schemeClr val="bg1"/>
                </a:solidFill>
              </a:rPr>
              <a:t>Case Study</a:t>
            </a:r>
            <a:endParaRPr lang="en-US" dirty="0">
              <a:solidFill>
                <a:schemeClr val="bg1"/>
              </a:solidFill>
            </a:endParaRPr>
          </a:p>
        </p:txBody>
      </p:sp>
      <p:sp>
        <p:nvSpPr>
          <p:cNvPr id="14" name="Title 5"/>
          <p:cNvSpPr>
            <a:spLocks noGrp="1"/>
          </p:cNvSpPr>
          <p:nvPr>
            <p:ph type="title"/>
          </p:nvPr>
        </p:nvSpPr>
        <p:spPr>
          <a:xfrm>
            <a:off x="457200" y="152400"/>
            <a:ext cx="8229600" cy="715962"/>
          </a:xfrm>
          <a:prstGeom prst="rect">
            <a:avLst/>
          </a:prstGeom>
        </p:spPr>
        <p:txBody>
          <a:bodyPr/>
          <a:lstStyle>
            <a:lvl1pPr algn="l">
              <a:defRPr sz="3200">
                <a:solidFill>
                  <a:schemeClr val="bg1"/>
                </a:solidFill>
              </a:defRPr>
            </a:lvl1pPr>
          </a:lstStyle>
          <a:p>
            <a:r>
              <a:rPr lang="en-US" dirty="0" smtClean="0"/>
              <a:t>Click to edit Master title style</a:t>
            </a:r>
            <a:endParaRPr lang="en-US" dirty="0"/>
          </a:p>
        </p:txBody>
      </p:sp>
    </p:spTree>
    <p:extLst>
      <p:ext uri="{BB962C8B-B14F-4D97-AF65-F5344CB8AC3E}">
        <p14:creationId xmlns:p14="http://schemas.microsoft.com/office/powerpoint/2010/main" val="32562715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ase Study - Level 1">
    <p:spTree>
      <p:nvGrpSpPr>
        <p:cNvPr id="1" name=""/>
        <p:cNvGrpSpPr/>
        <p:nvPr/>
      </p:nvGrpSpPr>
      <p:grpSpPr>
        <a:xfrm>
          <a:off x="0" y="0"/>
          <a:ext cx="0" cy="0"/>
          <a:chOff x="0" y="0"/>
          <a:chExt cx="0" cy="0"/>
        </a:xfrm>
      </p:grpSpPr>
      <p:sp>
        <p:nvSpPr>
          <p:cNvPr id="11" name="Rectangle 10"/>
          <p:cNvSpPr/>
          <p:nvPr userDrawn="1"/>
        </p:nvSpPr>
        <p:spPr>
          <a:xfrm>
            <a:off x="0" y="0"/>
            <a:ext cx="9144000" cy="990600"/>
          </a:xfrm>
          <a:prstGeom prst="rect">
            <a:avLst/>
          </a:prstGeom>
          <a:solidFill>
            <a:srgbClr val="434B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dirty="0"/>
          </a:p>
        </p:txBody>
      </p:sp>
      <p:pic>
        <p:nvPicPr>
          <p:cNvPr id="12" name="Picture 3" descr="C:\Users\p5103119\Pictures\ness-flattened-logo.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8100883" y="36971"/>
            <a:ext cx="966919" cy="80123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userDrawn="1"/>
        </p:nvSpPr>
        <p:spPr>
          <a:xfrm>
            <a:off x="474480" y="-35670"/>
            <a:ext cx="1225015" cy="369332"/>
          </a:xfrm>
          <a:prstGeom prst="rect">
            <a:avLst/>
          </a:prstGeom>
          <a:noFill/>
        </p:spPr>
        <p:txBody>
          <a:bodyPr wrap="none" rtlCol="0">
            <a:spAutoFit/>
          </a:bodyPr>
          <a:lstStyle/>
          <a:p>
            <a:r>
              <a:rPr lang="en-US" dirty="0" smtClean="0">
                <a:solidFill>
                  <a:schemeClr val="bg1"/>
                </a:solidFill>
              </a:rPr>
              <a:t>Case Study</a:t>
            </a:r>
            <a:endParaRPr lang="en-US" dirty="0">
              <a:solidFill>
                <a:schemeClr val="bg1"/>
              </a:solidFill>
            </a:endParaRPr>
          </a:p>
        </p:txBody>
      </p:sp>
      <p:sp>
        <p:nvSpPr>
          <p:cNvPr id="14" name="Title 5"/>
          <p:cNvSpPr>
            <a:spLocks noGrp="1"/>
          </p:cNvSpPr>
          <p:nvPr>
            <p:ph type="title"/>
          </p:nvPr>
        </p:nvSpPr>
        <p:spPr>
          <a:xfrm>
            <a:off x="457200" y="152400"/>
            <a:ext cx="8229600" cy="715962"/>
          </a:xfrm>
          <a:prstGeom prst="rect">
            <a:avLst/>
          </a:prstGeom>
        </p:spPr>
        <p:txBody>
          <a:bodyPr/>
          <a:lstStyle>
            <a:lvl1pPr algn="l">
              <a:defRPr sz="3200">
                <a:solidFill>
                  <a:schemeClr val="bg1"/>
                </a:solidFill>
              </a:defRPr>
            </a:lvl1pPr>
          </a:lstStyle>
          <a:p>
            <a:r>
              <a:rPr lang="en-US" dirty="0" smtClean="0"/>
              <a:t>Click to edit Master title style</a:t>
            </a:r>
            <a:endParaRPr lang="en-US" dirty="0"/>
          </a:p>
        </p:txBody>
      </p:sp>
      <p:sp>
        <p:nvSpPr>
          <p:cNvPr id="5" name="Content Placeholder 4"/>
          <p:cNvSpPr>
            <a:spLocks noGrp="1"/>
          </p:cNvSpPr>
          <p:nvPr>
            <p:ph sz="quarter" idx="10"/>
          </p:nvPr>
        </p:nvSpPr>
        <p:spPr>
          <a:xfrm>
            <a:off x="474663" y="1219200"/>
            <a:ext cx="8288337" cy="518160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extLst>
      <p:ext uri="{BB962C8B-B14F-4D97-AF65-F5344CB8AC3E}">
        <p14:creationId xmlns:p14="http://schemas.microsoft.com/office/powerpoint/2010/main" val="35320926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hank You - General">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3" descr="C:\Users\p5103119\Pictures\ness-flattened-logo.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1871503" y="2619310"/>
            <a:ext cx="1862300" cy="1543184"/>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p:cNvGrpSpPr/>
          <p:nvPr userDrawn="1"/>
        </p:nvGrpSpPr>
        <p:grpSpPr>
          <a:xfrm>
            <a:off x="4397351" y="1807755"/>
            <a:ext cx="2211415" cy="3654862"/>
            <a:chOff x="3233424" y="1792069"/>
            <a:chExt cx="2211417" cy="3654862"/>
          </a:xfrm>
        </p:grpSpPr>
        <p:sp>
          <p:nvSpPr>
            <p:cNvPr id="10" name="Rectangle 9"/>
            <p:cNvSpPr/>
            <p:nvPr/>
          </p:nvSpPr>
          <p:spPr>
            <a:xfrm>
              <a:off x="3294508" y="2368170"/>
              <a:ext cx="1106394" cy="646331"/>
            </a:xfrm>
            <a:prstGeom prst="rect">
              <a:avLst/>
            </a:prstGeom>
          </p:spPr>
          <p:txBody>
            <a:bodyPr wrap="none">
              <a:spAutoFit/>
            </a:bodyPr>
            <a:lstStyle/>
            <a:p>
              <a:r>
                <a:rPr lang="he-IL" sz="3600" dirty="0" smtClean="0">
                  <a:solidFill>
                    <a:schemeClr val="bg1"/>
                  </a:solidFill>
                </a:rPr>
                <a:t>תודה</a:t>
              </a:r>
              <a:endParaRPr lang="en-US" sz="3600" dirty="0">
                <a:solidFill>
                  <a:schemeClr val="bg1"/>
                </a:solidFill>
              </a:endParaRPr>
            </a:p>
          </p:txBody>
        </p:sp>
        <p:sp>
          <p:nvSpPr>
            <p:cNvPr id="11" name="Rectangle 10"/>
            <p:cNvSpPr/>
            <p:nvPr/>
          </p:nvSpPr>
          <p:spPr>
            <a:xfrm>
              <a:off x="3294508" y="3029634"/>
              <a:ext cx="1725153" cy="646331"/>
            </a:xfrm>
            <a:prstGeom prst="rect">
              <a:avLst/>
            </a:prstGeom>
          </p:spPr>
          <p:txBody>
            <a:bodyPr wrap="none">
              <a:spAutoFit/>
            </a:bodyPr>
            <a:lstStyle/>
            <a:p>
              <a:r>
                <a:rPr lang="x-none" sz="3600" dirty="0" smtClean="0">
                  <a:solidFill>
                    <a:schemeClr val="bg1"/>
                  </a:solidFill>
                </a:rPr>
                <a:t>धन्यवाद</a:t>
              </a:r>
              <a:endParaRPr lang="en-US" sz="3600" dirty="0">
                <a:solidFill>
                  <a:schemeClr val="bg1"/>
                </a:solidFill>
              </a:endParaRPr>
            </a:p>
          </p:txBody>
        </p:sp>
        <p:sp>
          <p:nvSpPr>
            <p:cNvPr id="12" name="Rectangle 11"/>
            <p:cNvSpPr/>
            <p:nvPr/>
          </p:nvSpPr>
          <p:spPr>
            <a:xfrm>
              <a:off x="3294508" y="3578721"/>
              <a:ext cx="1277017" cy="646331"/>
            </a:xfrm>
            <a:prstGeom prst="rect">
              <a:avLst/>
            </a:prstGeom>
          </p:spPr>
          <p:txBody>
            <a:bodyPr wrap="none">
              <a:spAutoFit/>
            </a:bodyPr>
            <a:lstStyle/>
            <a:p>
              <a:r>
                <a:rPr lang="en-US" sz="3600" dirty="0" smtClean="0">
                  <a:solidFill>
                    <a:schemeClr val="bg1"/>
                  </a:solidFill>
                </a:rPr>
                <a:t>danke</a:t>
              </a:r>
              <a:endParaRPr lang="en-US" sz="3600" dirty="0">
                <a:solidFill>
                  <a:schemeClr val="bg1"/>
                </a:solidFill>
              </a:endParaRPr>
            </a:p>
          </p:txBody>
        </p:sp>
        <p:sp>
          <p:nvSpPr>
            <p:cNvPr id="13" name="Rectangle 12"/>
            <p:cNvSpPr/>
            <p:nvPr/>
          </p:nvSpPr>
          <p:spPr>
            <a:xfrm>
              <a:off x="3294508" y="4210734"/>
              <a:ext cx="1786067" cy="646331"/>
            </a:xfrm>
            <a:prstGeom prst="rect">
              <a:avLst/>
            </a:prstGeom>
          </p:spPr>
          <p:txBody>
            <a:bodyPr wrap="none">
              <a:spAutoFit/>
            </a:bodyPr>
            <a:lstStyle/>
            <a:p>
              <a:r>
                <a:rPr lang="en-US" sz="3600" dirty="0" smtClean="0">
                  <a:solidFill>
                    <a:schemeClr val="bg1"/>
                  </a:solidFill>
                </a:rPr>
                <a:t>ďakujem</a:t>
              </a:r>
              <a:endParaRPr lang="en-US" sz="3600" dirty="0">
                <a:solidFill>
                  <a:schemeClr val="bg1"/>
                </a:solidFill>
              </a:endParaRPr>
            </a:p>
          </p:txBody>
        </p:sp>
        <p:sp>
          <p:nvSpPr>
            <p:cNvPr id="14" name="Rectangle 13"/>
            <p:cNvSpPr/>
            <p:nvPr/>
          </p:nvSpPr>
          <p:spPr>
            <a:xfrm>
              <a:off x="3294508" y="1792069"/>
              <a:ext cx="2150333" cy="646331"/>
            </a:xfrm>
            <a:prstGeom prst="rect">
              <a:avLst/>
            </a:prstGeom>
          </p:spPr>
          <p:txBody>
            <a:bodyPr wrap="none">
              <a:spAutoFit/>
            </a:bodyPr>
            <a:lstStyle/>
            <a:p>
              <a:r>
                <a:rPr lang="en-US" sz="3600" dirty="0" smtClean="0">
                  <a:solidFill>
                    <a:schemeClr val="bg1"/>
                  </a:solidFill>
                </a:rPr>
                <a:t>Thank you</a:t>
              </a:r>
              <a:endParaRPr lang="en-US" sz="3600" dirty="0">
                <a:solidFill>
                  <a:schemeClr val="bg1"/>
                </a:solidFill>
              </a:endParaRPr>
            </a:p>
          </p:txBody>
        </p:sp>
        <p:sp>
          <p:nvSpPr>
            <p:cNvPr id="15" name="Rectangle 14"/>
            <p:cNvSpPr/>
            <p:nvPr/>
          </p:nvSpPr>
          <p:spPr>
            <a:xfrm>
              <a:off x="3233424" y="4800600"/>
              <a:ext cx="2183933" cy="646331"/>
            </a:xfrm>
            <a:prstGeom prst="rect">
              <a:avLst/>
            </a:prstGeom>
          </p:spPr>
          <p:txBody>
            <a:bodyPr wrap="none">
              <a:spAutoFit/>
            </a:bodyPr>
            <a:lstStyle/>
            <a:p>
              <a:r>
                <a:rPr lang="en-US" sz="3600" dirty="0" smtClean="0">
                  <a:solidFill>
                    <a:schemeClr val="bg1"/>
                  </a:solidFill>
                </a:rPr>
                <a:t>mulțumesc</a:t>
              </a:r>
              <a:endParaRPr lang="en-US" sz="3600" dirty="0">
                <a:solidFill>
                  <a:schemeClr val="bg1"/>
                </a:solidFill>
              </a:endParaRPr>
            </a:p>
          </p:txBody>
        </p:sp>
      </p:grpSp>
    </p:spTree>
    <p:extLst>
      <p:ext uri="{BB962C8B-B14F-4D97-AF65-F5344CB8AC3E}">
        <p14:creationId xmlns:p14="http://schemas.microsoft.com/office/powerpoint/2010/main" val="34495646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userDrawn="1">
  <p:cSld name="3_SECTION DIVIDER">
    <p:spTree>
      <p:nvGrpSpPr>
        <p:cNvPr id="1" name=""/>
        <p:cNvGrpSpPr/>
        <p:nvPr/>
      </p:nvGrpSpPr>
      <p:grpSpPr>
        <a:xfrm>
          <a:off x="0" y="0"/>
          <a:ext cx="0" cy="0"/>
          <a:chOff x="0" y="0"/>
          <a:chExt cx="0" cy="0"/>
        </a:xfrm>
      </p:grpSpPr>
      <p:sp>
        <p:nvSpPr>
          <p:cNvPr id="14" name="Rectangle 13"/>
          <p:cNvSpPr/>
          <p:nvPr userDrawn="1"/>
        </p:nvSpPr>
        <p:spPr>
          <a:xfrm>
            <a:off x="0" y="-9525"/>
            <a:ext cx="9144000" cy="5191125"/>
          </a:xfrm>
          <a:prstGeom prst="rect">
            <a:avLst/>
          </a:prstGeom>
          <a:solidFill>
            <a:srgbClr val="0095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3" descr="C:\Users\p5103119\Pictures\ness-flattened-logo.png"/>
          <p:cNvPicPr>
            <a:picLocks noChangeAspect="1" noChangeArrowheads="1"/>
          </p:cNvPicPr>
          <p:nvPr userDrawn="1"/>
        </p:nvPicPr>
        <p:blipFill>
          <a:blip r:embed="rId2" cstate="email">
            <a:extLst>
              <a:ext uri="{28A0092B-C50C-407E-A947-70E740481C1C}">
                <a14:useLocalDpi xmlns:a14="http://schemas.microsoft.com/office/drawing/2010/main"/>
              </a:ext>
            </a:extLst>
          </a:blip>
          <a:srcRect/>
          <a:stretch>
            <a:fillRect/>
          </a:stretch>
        </p:blipFill>
        <p:spPr bwMode="auto">
          <a:xfrm>
            <a:off x="609602" y="838201"/>
            <a:ext cx="1862300" cy="15431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52537345"/>
      </p:ext>
    </p:extLst>
  </p:cSld>
  <p:clrMapOvr>
    <a:masterClrMapping/>
  </p:clrMapOvr>
  <p:transition>
    <p:wipe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8" name="Rectangle 17"/>
          <p:cNvSpPr/>
          <p:nvPr/>
        </p:nvSpPr>
        <p:spPr>
          <a:xfrm>
            <a:off x="0" y="0"/>
            <a:ext cx="9144000" cy="990600"/>
          </a:xfrm>
          <a:prstGeom prst="rect">
            <a:avLst/>
          </a:prstGeom>
          <a:solidFill>
            <a:srgbClr val="0094C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extBox 6"/>
          <p:cNvSpPr txBox="1"/>
          <p:nvPr/>
        </p:nvSpPr>
        <p:spPr>
          <a:xfrm>
            <a:off x="-4800600" y="3"/>
            <a:ext cx="4855816" cy="646331"/>
          </a:xfrm>
          <a:prstGeom prst="rect">
            <a:avLst/>
          </a:prstGeom>
          <a:noFill/>
        </p:spPr>
        <p:txBody>
          <a:bodyPr wrap="none" rtlCol="0">
            <a:spAutoFit/>
          </a:bodyPr>
          <a:lstStyle/>
          <a:p>
            <a:r>
              <a:rPr lang="en-US" dirty="0" smtClean="0"/>
              <a:t>Notes</a:t>
            </a:r>
          </a:p>
          <a:p>
            <a:r>
              <a:rPr lang="en-US" dirty="0" smtClean="0"/>
              <a:t>--------------------------------------------------------------</a:t>
            </a:r>
            <a:endParaRPr lang="en-US" dirty="0"/>
          </a:p>
        </p:txBody>
      </p:sp>
      <p:sp>
        <p:nvSpPr>
          <p:cNvPr id="14" name="TextBox 13"/>
          <p:cNvSpPr txBox="1"/>
          <p:nvPr/>
        </p:nvSpPr>
        <p:spPr>
          <a:xfrm>
            <a:off x="9601200" y="2"/>
            <a:ext cx="4855816" cy="646331"/>
          </a:xfrm>
          <a:prstGeom prst="rect">
            <a:avLst/>
          </a:prstGeom>
          <a:noFill/>
        </p:spPr>
        <p:txBody>
          <a:bodyPr wrap="none" rtlCol="0">
            <a:spAutoFit/>
          </a:bodyPr>
          <a:lstStyle/>
          <a:p>
            <a:r>
              <a:rPr lang="en-US" dirty="0" smtClean="0"/>
              <a:t>Key Points to cover</a:t>
            </a:r>
          </a:p>
          <a:p>
            <a:r>
              <a:rPr lang="en-US" dirty="0" smtClean="0"/>
              <a:t>--------------------------------------------------------------</a:t>
            </a:r>
            <a:endParaRPr lang="en-US" dirty="0"/>
          </a:p>
        </p:txBody>
      </p:sp>
      <p:sp>
        <p:nvSpPr>
          <p:cNvPr id="15" name="TextBox 14"/>
          <p:cNvSpPr txBox="1"/>
          <p:nvPr/>
        </p:nvSpPr>
        <p:spPr>
          <a:xfrm>
            <a:off x="14173200" y="1"/>
            <a:ext cx="4855816" cy="646331"/>
          </a:xfrm>
          <a:prstGeom prst="rect">
            <a:avLst/>
          </a:prstGeom>
          <a:noFill/>
        </p:spPr>
        <p:txBody>
          <a:bodyPr wrap="none" rtlCol="0">
            <a:spAutoFit/>
          </a:bodyPr>
          <a:lstStyle/>
          <a:p>
            <a:r>
              <a:rPr lang="en-US" dirty="0" smtClean="0"/>
              <a:t>Media and Assets (originals)</a:t>
            </a:r>
          </a:p>
          <a:p>
            <a:r>
              <a:rPr lang="en-US" dirty="0" smtClean="0"/>
              <a:t>--------------------------------------------------------------</a:t>
            </a:r>
            <a:endParaRPr lang="en-US" dirty="0"/>
          </a:p>
        </p:txBody>
      </p:sp>
      <p:sp>
        <p:nvSpPr>
          <p:cNvPr id="17" name="TextBox 16"/>
          <p:cNvSpPr txBox="1"/>
          <p:nvPr/>
        </p:nvSpPr>
        <p:spPr>
          <a:xfrm>
            <a:off x="-30478" y="-914400"/>
            <a:ext cx="5533887" cy="646331"/>
          </a:xfrm>
          <a:prstGeom prst="rect">
            <a:avLst/>
          </a:prstGeom>
          <a:noFill/>
        </p:spPr>
        <p:txBody>
          <a:bodyPr wrap="none" rtlCol="0">
            <a:spAutoFit/>
          </a:bodyPr>
          <a:lstStyle/>
          <a:p>
            <a:r>
              <a:rPr lang="en-US" dirty="0" smtClean="0"/>
              <a:t>-----------------------------------------------------------------------</a:t>
            </a:r>
          </a:p>
          <a:p>
            <a:r>
              <a:rPr lang="en-US" dirty="0" smtClean="0"/>
              <a:t>Helpful</a:t>
            </a:r>
            <a:r>
              <a:rPr lang="en-US" baseline="0" dirty="0" smtClean="0"/>
              <a:t> Research</a:t>
            </a:r>
            <a:endParaRPr lang="en-US" dirty="0" smtClean="0"/>
          </a:p>
        </p:txBody>
      </p:sp>
      <p:pic>
        <p:nvPicPr>
          <p:cNvPr id="20" name="Picture 3" descr="C:\Users\p5103119\Pictures\ness-flattened-logo.png"/>
          <p:cNvPicPr>
            <a:picLocks noChangeAspect="1" noChangeArrowheads="1"/>
          </p:cNvPicPr>
          <p:nvPr/>
        </p:nvPicPr>
        <p:blipFill>
          <a:blip r:embed="rId12" cstate="email">
            <a:extLst>
              <a:ext uri="{28A0092B-C50C-407E-A947-70E740481C1C}">
                <a14:useLocalDpi xmlns:a14="http://schemas.microsoft.com/office/drawing/2010/main"/>
              </a:ext>
            </a:extLst>
          </a:blip>
          <a:srcRect/>
          <a:stretch>
            <a:fillRect/>
          </a:stretch>
        </p:blipFill>
        <p:spPr bwMode="auto">
          <a:xfrm>
            <a:off x="9448802" y="-914398"/>
            <a:ext cx="967089" cy="801373"/>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rot="16200000">
            <a:off x="8024623" y="1119380"/>
            <a:ext cx="2484976" cy="246221"/>
          </a:xfrm>
          <a:prstGeom prst="rect">
            <a:avLst/>
          </a:prstGeom>
          <a:noFill/>
        </p:spPr>
        <p:txBody>
          <a:bodyPr wrap="none" rtlCol="0">
            <a:spAutoFit/>
          </a:bodyPr>
          <a:lstStyle/>
          <a:p>
            <a:r>
              <a:rPr lang="en-US" sz="1000" dirty="0" smtClean="0">
                <a:solidFill>
                  <a:schemeClr val="bg1"/>
                </a:solidFill>
              </a:rPr>
              <a:t>© Ness Software Engineering Services, 2014</a:t>
            </a:r>
            <a:endParaRPr lang="en-US" sz="1000" dirty="0">
              <a:solidFill>
                <a:schemeClr val="bg1"/>
              </a:solidFill>
            </a:endParaRPr>
          </a:p>
        </p:txBody>
      </p:sp>
      <p:pic>
        <p:nvPicPr>
          <p:cNvPr id="23" name="Picture 3" descr="C:\Users\p5103119\Pictures\ness-flattened-logo.png"/>
          <p:cNvPicPr>
            <a:picLocks noChangeAspect="1" noChangeArrowheads="1"/>
          </p:cNvPicPr>
          <p:nvPr userDrawn="1"/>
        </p:nvPicPr>
        <p:blipFill>
          <a:blip r:embed="rId12" cstate="email">
            <a:extLst>
              <a:ext uri="{28A0092B-C50C-407E-A947-70E740481C1C}">
                <a14:useLocalDpi xmlns:a14="http://schemas.microsoft.com/office/drawing/2010/main"/>
              </a:ext>
            </a:extLst>
          </a:blip>
          <a:srcRect/>
          <a:stretch>
            <a:fillRect/>
          </a:stretch>
        </p:blipFill>
        <p:spPr bwMode="auto">
          <a:xfrm>
            <a:off x="8100883" y="36971"/>
            <a:ext cx="966919" cy="801231"/>
          </a:xfrm>
          <a:prstGeom prst="rect">
            <a:avLst/>
          </a:prstGeom>
          <a:noFill/>
          <a:extLst>
            <a:ext uri="{909E8E84-426E-40DD-AFC4-6F175D3DCCD1}">
              <a14:hiddenFill xmlns:a14="http://schemas.microsoft.com/office/drawing/2010/main">
                <a:solidFill>
                  <a:srgbClr val="FFFFFF"/>
                </a:solidFill>
              </a14:hiddenFill>
            </a:ext>
          </a:extLst>
        </p:spPr>
      </p:pic>
      <p:sp>
        <p:nvSpPr>
          <p:cNvPr id="9" name="Title Placeholder 8"/>
          <p:cNvSpPr>
            <a:spLocks noGrp="1"/>
          </p:cNvSpPr>
          <p:nvPr>
            <p:ph type="title"/>
          </p:nvPr>
        </p:nvSpPr>
        <p:spPr>
          <a:xfrm>
            <a:off x="457200" y="152400"/>
            <a:ext cx="8229600" cy="713232"/>
          </a:xfrm>
          <a:prstGeom prst="rect">
            <a:avLst/>
          </a:prstGeom>
        </p:spPr>
        <p:txBody>
          <a:bodyPr/>
          <a:lstStyle/>
          <a:p>
            <a:pPr marL="0" lvl="0" algn="l"/>
            <a:r>
              <a:rPr lang="en-US" dirty="0" smtClean="0"/>
              <a:t>Click to edit Master title style</a:t>
            </a:r>
            <a:endParaRPr lang="en-US" dirty="0"/>
          </a:p>
        </p:txBody>
      </p:sp>
      <p:sp>
        <p:nvSpPr>
          <p:cNvPr id="10" name="Text Placeholder 9"/>
          <p:cNvSpPr>
            <a:spLocks noGrp="1"/>
          </p:cNvSpPr>
          <p:nvPr>
            <p:ph type="body" idx="1"/>
          </p:nvPr>
        </p:nvSpPr>
        <p:spPr>
          <a:xfrm>
            <a:off x="457200" y="1242490"/>
            <a:ext cx="8229600" cy="5158310"/>
          </a:xfrm>
          <a:prstGeom prst="rect">
            <a:avLst/>
          </a:prstGeom>
        </p:spPr>
        <p:txBody>
          <a:body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22" name="TextBox 21"/>
          <p:cNvSpPr txBox="1"/>
          <p:nvPr userDrawn="1"/>
        </p:nvSpPr>
        <p:spPr>
          <a:xfrm>
            <a:off x="0" y="6604084"/>
            <a:ext cx="6880410" cy="253916"/>
          </a:xfrm>
          <a:prstGeom prst="rect">
            <a:avLst/>
          </a:prstGeom>
          <a:noFill/>
        </p:spPr>
        <p:txBody>
          <a:bodyPr wrap="none" rtlCol="0">
            <a:spAutoFit/>
          </a:bodyPr>
          <a:lstStyle/>
          <a:p>
            <a:r>
              <a:rPr lang="en-US" sz="1050" dirty="0" smtClean="0">
                <a:latin typeface="Gill Sans MT" pitchFamily="34" charset="0"/>
              </a:rPr>
              <a:t>© 2014, Confidential and Proprietary Information,  All Rights Reserved.                         www.ness.com                             </a:t>
            </a:r>
            <a:endParaRPr lang="en-US" sz="1050" dirty="0">
              <a:latin typeface="Gill Sans MT" pitchFamily="34" charset="0"/>
            </a:endParaRPr>
          </a:p>
        </p:txBody>
      </p:sp>
      <p:cxnSp>
        <p:nvCxnSpPr>
          <p:cNvPr id="24" name="Straight Connector 23"/>
          <p:cNvCxnSpPr/>
          <p:nvPr userDrawn="1"/>
        </p:nvCxnSpPr>
        <p:spPr>
          <a:xfrm>
            <a:off x="0" y="6625516"/>
            <a:ext cx="9144000" cy="0"/>
          </a:xfrm>
          <a:prstGeom prst="line">
            <a:avLst/>
          </a:prstGeom>
          <a:ln>
            <a:solidFill>
              <a:srgbClr val="0080CD"/>
            </a:solidFill>
          </a:ln>
        </p:spPr>
        <p:style>
          <a:lnRef idx="1">
            <a:schemeClr val="accent1"/>
          </a:lnRef>
          <a:fillRef idx="0">
            <a:schemeClr val="accent1"/>
          </a:fillRef>
          <a:effectRef idx="0">
            <a:schemeClr val="accent1"/>
          </a:effectRef>
          <a:fontRef idx="minor">
            <a:schemeClr val="tx1"/>
          </a:fontRef>
        </p:style>
      </p:cxnSp>
      <p:sp>
        <p:nvSpPr>
          <p:cNvPr id="19" name="Slide Number Placeholder 1"/>
          <p:cNvSpPr txBox="1">
            <a:spLocks/>
          </p:cNvSpPr>
          <p:nvPr userDrawn="1"/>
        </p:nvSpPr>
        <p:spPr>
          <a:xfrm>
            <a:off x="8013509" y="6672349"/>
            <a:ext cx="724289" cy="117391"/>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050" dirty="0" smtClean="0">
                <a:solidFill>
                  <a:srgbClr val="434B57"/>
                </a:solidFill>
                <a:latin typeface="Gill Sans MT" pitchFamily="34" charset="0"/>
              </a:rPr>
              <a:t>Page. </a:t>
            </a:r>
            <a:fld id="{649C8FCD-4B9E-4BFD-B8AF-DE6A2BE832D1}" type="slidenum">
              <a:rPr lang="en-US" sz="1050" smtClean="0">
                <a:solidFill>
                  <a:srgbClr val="434B57"/>
                </a:solidFill>
                <a:latin typeface="Gill Sans MT" pitchFamily="34" charset="0"/>
              </a:rPr>
              <a:pPr/>
              <a:t>‹#›</a:t>
            </a:fld>
            <a:endParaRPr lang="en-US" sz="1050" dirty="0">
              <a:solidFill>
                <a:srgbClr val="434B57"/>
              </a:solidFill>
              <a:latin typeface="Gill Sans MT" pitchFamily="34" charset="0"/>
            </a:endParaRPr>
          </a:p>
        </p:txBody>
      </p:sp>
    </p:spTree>
    <p:extLst>
      <p:ext uri="{BB962C8B-B14F-4D97-AF65-F5344CB8AC3E}">
        <p14:creationId xmlns:p14="http://schemas.microsoft.com/office/powerpoint/2010/main" val="3588556038"/>
      </p:ext>
    </p:extLst>
  </p:cSld>
  <p:clrMap bg1="lt1" tx1="dk1" bg2="lt2" tx2="dk2" accent1="accent1" accent2="accent2" accent3="accent3" accent4="accent4" accent5="accent5" accent6="accent6" hlink="hlink" folHlink="folHlink"/>
  <p:sldLayoutIdLst>
    <p:sldLayoutId id="2147483660" r:id="rId1"/>
    <p:sldLayoutId id="2147483662" r:id="rId2"/>
    <p:sldLayoutId id="2147483670" r:id="rId3"/>
    <p:sldLayoutId id="2147483688" r:id="rId4"/>
    <p:sldLayoutId id="2147483689" r:id="rId5"/>
    <p:sldLayoutId id="2147483675" r:id="rId6"/>
    <p:sldLayoutId id="2147483693" r:id="rId7"/>
    <p:sldLayoutId id="2147483651" r:id="rId8"/>
    <p:sldLayoutId id="2147483697" r:id="rId9"/>
    <p:sldLayoutId id="2147483707" r:id="rId10"/>
  </p:sldLayoutIdLst>
  <p:transition spd="slow">
    <p:push dir="u"/>
  </p:transition>
  <p:timing>
    <p:tnLst>
      <p:par>
        <p:cTn id="1" dur="indefinite" restart="never" nodeType="tmRoot"/>
      </p:par>
    </p:tnLst>
  </p:timing>
  <p:hf sldNum="0" hdr="0" ftr="0" dt="0"/>
  <p:txStyles>
    <p:titleStyle>
      <a:lvl1pPr algn="ctr" defTabSz="914400" rtl="0" eaLnBrk="1" latinLnBrk="0" hangingPunct="1">
        <a:spcBef>
          <a:spcPct val="0"/>
        </a:spcBef>
        <a:buNone/>
        <a:defRPr lang="en-US" sz="3200" kern="1200" smtClean="0">
          <a:solidFill>
            <a:schemeClr val="bg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lang="en-US" sz="2800" kern="120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400" kern="1200" smtClean="0">
          <a:solidFill>
            <a:srgbClr val="7F7F7F"/>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000" kern="1200" smtClean="0">
          <a:solidFill>
            <a:srgbClr val="7F7F7F"/>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1800" kern="1200" smtClean="0">
          <a:solidFill>
            <a:srgbClr val="7F7F7F"/>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1800" kern="1200" smtClean="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2.xml"/><Relationship Id="rId1" Type="http://schemas.openxmlformats.org/officeDocument/2006/relationships/slideLayout" Target="../slideLayouts/slideLayout6.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image" Target="../media/image15.jpeg"/><Relationship Id="rId1" Type="http://schemas.openxmlformats.org/officeDocument/2006/relationships/slideLayout" Target="../slideLayouts/slideLayout5.xml"/><Relationship Id="rId6" Type="http://schemas.openxmlformats.org/officeDocument/2006/relationships/image" Target="../media/image18.png"/><Relationship Id="rId5" Type="http://schemas.openxmlformats.org/officeDocument/2006/relationships/hyperlink" Target="http://www.iconarchive.com/show/vista-hardware-devices-icons-by-icons-land/Home-Server-icon.html" TargetMode="External"/><Relationship Id="rId4" Type="http://schemas.openxmlformats.org/officeDocument/2006/relationships/image" Target="../media/image17.jpe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3222171" y="914400"/>
            <a:ext cx="6096000" cy="1371600"/>
          </a:xfrm>
        </p:spPr>
        <p:txBody>
          <a:bodyPr>
            <a:noAutofit/>
          </a:bodyPr>
          <a:lstStyle/>
          <a:p>
            <a:r>
              <a:rPr lang="en-US" sz="3600" dirty="0" smtClean="0"/>
              <a:t>API Development Proposal</a:t>
            </a:r>
            <a:endParaRPr lang="en-US" dirty="0"/>
          </a:p>
        </p:txBody>
      </p:sp>
      <p:sp>
        <p:nvSpPr>
          <p:cNvPr id="4" name="Subtitle 3"/>
          <p:cNvSpPr>
            <a:spLocks noGrp="1"/>
          </p:cNvSpPr>
          <p:nvPr>
            <p:ph type="subTitle" idx="1"/>
          </p:nvPr>
        </p:nvSpPr>
        <p:spPr>
          <a:xfrm>
            <a:off x="3188174" y="2819400"/>
            <a:ext cx="3657600" cy="562560"/>
          </a:xfrm>
        </p:spPr>
        <p:txBody>
          <a:bodyPr/>
          <a:lstStyle/>
          <a:p>
            <a:r>
              <a:rPr lang="en-US" dirty="0" smtClean="0"/>
              <a:t>Oct </a:t>
            </a:r>
            <a:r>
              <a:rPr lang="en-US" dirty="0"/>
              <a:t>2014</a:t>
            </a:r>
          </a:p>
          <a:p>
            <a:endParaRPr lang="en-US" dirty="0"/>
          </a:p>
        </p:txBody>
      </p:sp>
      <p:sp>
        <p:nvSpPr>
          <p:cNvPr id="7" name="Rectangle 2"/>
          <p:cNvSpPr txBox="1">
            <a:spLocks noChangeArrowheads="1"/>
          </p:cNvSpPr>
          <p:nvPr/>
        </p:nvSpPr>
        <p:spPr>
          <a:xfrm>
            <a:off x="21771" y="4744438"/>
            <a:ext cx="6400800" cy="463579"/>
          </a:xfrm>
          <a:prstGeom prst="rect">
            <a:avLst/>
          </a:prstGeom>
        </p:spPr>
        <p:txBody>
          <a:bodyPr/>
          <a:lstStyle>
            <a:lvl1pPr marL="342900" indent="-342900" algn="l" defTabSz="914400" rtl="0" eaLnBrk="1" latinLnBrk="0" hangingPunct="1">
              <a:spcBef>
                <a:spcPct val="20000"/>
              </a:spcBef>
              <a:buFont typeface="Arial" pitchFamily="34" charset="0"/>
              <a:buChar char="•"/>
              <a:defRPr lang="en-US" sz="2800" kern="120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400" kern="1200" smtClean="0">
                <a:solidFill>
                  <a:srgbClr val="7F7F7F"/>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000" kern="1200" smtClean="0">
                <a:solidFill>
                  <a:srgbClr val="7F7F7F"/>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1800" kern="1200" smtClean="0">
                <a:solidFill>
                  <a:srgbClr val="7F7F7F"/>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1800" kern="1200" smtClean="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en-US" b="1" dirty="0"/>
          </a:p>
        </p:txBody>
      </p:sp>
      <p:sp>
        <p:nvSpPr>
          <p:cNvPr id="8" name="Title 7"/>
          <p:cNvSpPr txBox="1">
            <a:spLocks/>
          </p:cNvSpPr>
          <p:nvPr/>
        </p:nvSpPr>
        <p:spPr>
          <a:xfrm>
            <a:off x="136780" y="2991838"/>
            <a:ext cx="5703127" cy="1523931"/>
          </a:xfrm>
          <a:prstGeom prst="rect">
            <a:avLst/>
          </a:prstGeom>
        </p:spPr>
        <p:txBody>
          <a:bodyPr/>
          <a:lstStyle>
            <a:lvl1pPr algn="ctr" defTabSz="914400" rtl="0" eaLnBrk="1" latinLnBrk="0" hangingPunct="1">
              <a:spcBef>
                <a:spcPct val="0"/>
              </a:spcBef>
              <a:buNone/>
              <a:defRPr lang="en-US" sz="3200" kern="1200" smtClean="0">
                <a:solidFill>
                  <a:schemeClr val="bg1"/>
                </a:solidFill>
                <a:latin typeface="+mj-lt"/>
                <a:ea typeface="+mj-ea"/>
                <a:cs typeface="+mj-cs"/>
              </a:defRPr>
            </a:lvl1pPr>
          </a:lstStyle>
          <a:p>
            <a:endParaRPr lang="en-US" sz="2800" dirty="0">
              <a:solidFill>
                <a:schemeClr val="bg2"/>
              </a:solidFill>
            </a:endParaRPr>
          </a:p>
        </p:txBody>
      </p:sp>
      <p:pic>
        <p:nvPicPr>
          <p:cNvPr id="5122" name="Picture 2" descr="Dealertrack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5638800"/>
            <a:ext cx="2686050"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9961304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Proposed Team</a:t>
            </a:r>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1456696734"/>
              </p:ext>
            </p:extLst>
          </p:nvPr>
        </p:nvGraphicFramePr>
        <p:xfrm>
          <a:off x="304800" y="1142999"/>
          <a:ext cx="8610600" cy="5334000"/>
        </p:xfrm>
        <a:graphic>
          <a:graphicData uri="http://schemas.openxmlformats.org/drawingml/2006/table">
            <a:tbl>
              <a:tblPr firstRow="1" bandRow="1">
                <a:tableStyleId>{21E4AEA4-8DFA-4A89-87EB-49C32662AFE0}</a:tableStyleId>
              </a:tblPr>
              <a:tblGrid>
                <a:gridCol w="1066800"/>
                <a:gridCol w="2377822"/>
                <a:gridCol w="4251578"/>
                <a:gridCol w="914400"/>
              </a:tblGrid>
              <a:tr h="426720">
                <a:tc>
                  <a:txBody>
                    <a:bodyPr/>
                    <a:lstStyle/>
                    <a:p>
                      <a:pPr algn="ctr"/>
                      <a:r>
                        <a:rPr lang="en-US" sz="1400" dirty="0" smtClean="0"/>
                        <a:t>Role</a:t>
                      </a:r>
                      <a:endParaRPr lang="en-US" sz="1400" b="1" dirty="0">
                        <a:latin typeface="+mn-lt"/>
                      </a:endParaRPr>
                    </a:p>
                  </a:txBody>
                  <a:tcPr anchor="ctr"/>
                </a:tc>
                <a:tc>
                  <a:txBody>
                    <a:bodyPr/>
                    <a:lstStyle/>
                    <a:p>
                      <a:pPr algn="ctr"/>
                      <a:r>
                        <a:rPr lang="en-US" sz="1400" dirty="0" smtClean="0"/>
                        <a:t>Skillset</a:t>
                      </a:r>
                      <a:endParaRPr lang="en-US" sz="1400" b="1" dirty="0">
                        <a:latin typeface="+mn-lt"/>
                      </a:endParaRPr>
                    </a:p>
                  </a:txBody>
                  <a:tcPr anchor="ctr"/>
                </a:tc>
                <a:tc>
                  <a:txBody>
                    <a:bodyPr/>
                    <a:lstStyle/>
                    <a:p>
                      <a:pPr algn="ctr"/>
                      <a:r>
                        <a:rPr lang="en-US" sz="1400" dirty="0" smtClean="0"/>
                        <a:t>Responsibilities</a:t>
                      </a:r>
                      <a:endParaRPr lang="en-US" sz="1400" b="1" dirty="0">
                        <a:latin typeface="+mn-lt"/>
                      </a:endParaRPr>
                    </a:p>
                  </a:txBody>
                  <a:tcPr anchor="ctr"/>
                </a:tc>
                <a:tc>
                  <a:txBody>
                    <a:bodyPr/>
                    <a:lstStyle/>
                    <a:p>
                      <a:pPr algn="ctr"/>
                      <a:r>
                        <a:rPr lang="en-US" sz="1400" dirty="0" smtClean="0"/>
                        <a:t>Location</a:t>
                      </a:r>
                      <a:endParaRPr lang="en-US" sz="1400" b="1" dirty="0">
                        <a:latin typeface="+mn-lt"/>
                      </a:endParaRPr>
                    </a:p>
                  </a:txBody>
                  <a:tcPr anchor="ctr"/>
                </a:tc>
              </a:tr>
              <a:tr h="1322832">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kern="1200" baseline="0" dirty="0" smtClean="0">
                        <a:solidFill>
                          <a:schemeClr val="dk1"/>
                        </a:solidFill>
                        <a:latin typeface="+mn-lt"/>
                        <a:ea typeface="+mn-ea"/>
                        <a:cs typeface="+mn-cs"/>
                      </a:endParaRPr>
                    </a:p>
                  </a:txBody>
                  <a:tcPr anchor="ctr"/>
                </a:tc>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b="0" kern="1200" dirty="0" smtClean="0">
                        <a:solidFill>
                          <a:schemeClr val="tx1"/>
                        </a:solidFill>
                        <a:latin typeface="+mn-lt"/>
                        <a:ea typeface="+mn-ea"/>
                        <a:cs typeface="+mn-cs"/>
                      </a:endParaRPr>
                    </a:p>
                  </a:txBody>
                  <a:tcPr anchor="ctr"/>
                </a:tc>
              </a:tr>
              <a:tr h="426720">
                <a:tc>
                  <a:txBody>
                    <a:bodyPr/>
                    <a:lstStyle/>
                    <a:p>
                      <a:pPr marL="0" marR="0" lvl="0" algn="l" defTabSz="914400" rtl="0" eaLnBrk="1" latinLnBrk="0" hangingPunct="1">
                        <a:spcBef>
                          <a:spcPts val="0"/>
                        </a:spcBef>
                        <a:spcAft>
                          <a:spcPts val="0"/>
                        </a:spcAft>
                      </a:pPr>
                      <a:endParaRPr lang="en-US" sz="1400" kern="1200" baseline="0" dirty="0" smtClean="0">
                        <a:solidFill>
                          <a:schemeClr val="dk1"/>
                        </a:solidFill>
                        <a:latin typeface="+mn-lt"/>
                        <a:ea typeface="+mn-ea"/>
                        <a:cs typeface="+mn-cs"/>
                      </a:endParaRPr>
                    </a:p>
                  </a:txBody>
                  <a:tcPr marL="45720" marR="9144" marT="9144" marB="0" anchor="ctr"/>
                </a:tc>
                <a:tc>
                  <a:txBody>
                    <a:bodyPr/>
                    <a:lstStyle/>
                    <a:p>
                      <a:pPr marL="0" marR="0" indent="0" algn="l" defTabSz="914400" rtl="0" eaLnBrk="1" fontAlgn="b" latinLnBrk="0" hangingPunct="1">
                        <a:lnSpc>
                          <a:spcPct val="100000"/>
                        </a:lnSpc>
                        <a:spcBef>
                          <a:spcPts val="0"/>
                        </a:spcBef>
                        <a:spcAft>
                          <a:spcPts val="0"/>
                        </a:spcAft>
                        <a:buClrTx/>
                        <a:buSzTx/>
                        <a:buFontTx/>
                        <a:buNone/>
                        <a:tabLst/>
                        <a:defRPr/>
                      </a:pPr>
                      <a:endParaRPr lang="it-IT" sz="1400" kern="1200" baseline="0" dirty="0">
                        <a:solidFill>
                          <a:schemeClr val="dk1"/>
                        </a:solidFill>
                        <a:latin typeface="+mn-lt"/>
                        <a:ea typeface="+mn-ea"/>
                        <a:cs typeface="+mn-cs"/>
                      </a:endParaRPr>
                    </a:p>
                  </a:txBody>
                  <a:tcPr marL="45720" marR="9144" marT="9144" marB="0" anchor="ctr"/>
                </a:tc>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kern="1200" dirty="0" smtClean="0">
                        <a:solidFill>
                          <a:schemeClr val="tx1"/>
                        </a:solidFill>
                        <a:latin typeface="+mn-lt"/>
                        <a:ea typeface="+mn-ea"/>
                        <a:cs typeface="+mn-cs"/>
                      </a:endParaRPr>
                    </a:p>
                  </a:txBody>
                  <a:tcPr anchor="ctr"/>
                </a:tc>
              </a:tr>
              <a:tr h="725424">
                <a:tc>
                  <a:txBody>
                    <a:bodyPr/>
                    <a:lstStyle/>
                    <a:p>
                      <a:pPr marL="0" marR="0" lvl="0" algn="l" defTabSz="914400" rtl="0" eaLnBrk="1" latinLnBrk="0" hangingPunct="1">
                        <a:spcBef>
                          <a:spcPts val="0"/>
                        </a:spcBef>
                        <a:spcAft>
                          <a:spcPts val="0"/>
                        </a:spcAft>
                      </a:pPr>
                      <a:endParaRPr lang="en-US" sz="1400" kern="1200" baseline="0" dirty="0" smtClean="0">
                        <a:solidFill>
                          <a:schemeClr val="dk1"/>
                        </a:solidFill>
                        <a:latin typeface="+mn-lt"/>
                        <a:ea typeface="+mn-ea"/>
                        <a:cs typeface="+mn-cs"/>
                      </a:endParaRPr>
                    </a:p>
                  </a:txBody>
                  <a:tcPr marL="45720" marR="9144" marT="9144" marB="0" anchor="ctr"/>
                </a:tc>
                <a:tc>
                  <a:txBody>
                    <a:bodyPr/>
                    <a:lstStyle/>
                    <a:p>
                      <a:pPr marL="0" algn="l" defTabSz="914400" rtl="0" eaLnBrk="1" fontAlgn="b" latinLnBrk="0" hangingPunct="1"/>
                      <a:endParaRPr lang="en-US" sz="1400" kern="1200" baseline="0" dirty="0">
                        <a:solidFill>
                          <a:schemeClr val="dk1"/>
                        </a:solidFill>
                        <a:latin typeface="+mn-lt"/>
                        <a:ea typeface="+mn-ea"/>
                        <a:cs typeface="+mn-cs"/>
                      </a:endParaRPr>
                    </a:p>
                  </a:txBody>
                  <a:tcPr marL="45720" marR="9144" marT="9144" marB="0" anchor="ctr"/>
                </a:tc>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kern="1200" dirty="0" smtClean="0">
                        <a:solidFill>
                          <a:schemeClr val="tx1"/>
                        </a:solidFill>
                        <a:latin typeface="+mn-lt"/>
                        <a:ea typeface="+mn-ea"/>
                        <a:cs typeface="+mn-cs"/>
                      </a:endParaRPr>
                    </a:p>
                  </a:txBody>
                  <a:tcPr anchor="ctr"/>
                </a:tc>
              </a:tr>
              <a:tr h="725424">
                <a:tc>
                  <a:txBody>
                    <a:bodyPr/>
                    <a:lstStyle/>
                    <a:p>
                      <a:pPr marL="0" marR="0" lvl="0" algn="l" defTabSz="914400" rtl="0" eaLnBrk="1" latinLnBrk="0" hangingPunct="1">
                        <a:spcBef>
                          <a:spcPts val="0"/>
                        </a:spcBef>
                        <a:spcAft>
                          <a:spcPts val="0"/>
                        </a:spcAft>
                      </a:pPr>
                      <a:endParaRPr lang="en-US" sz="1400" kern="1200" baseline="0" dirty="0" smtClean="0">
                        <a:solidFill>
                          <a:schemeClr val="dk1"/>
                        </a:solidFill>
                        <a:latin typeface="+mn-lt"/>
                        <a:ea typeface="+mn-ea"/>
                        <a:cs typeface="+mn-cs"/>
                      </a:endParaRPr>
                    </a:p>
                  </a:txBody>
                  <a:tcPr marL="45720" marR="9144" marT="9144" marB="0" anchor="ctr"/>
                </a:tc>
                <a:tc>
                  <a:txBody>
                    <a:bodyPr/>
                    <a:lstStyle/>
                    <a:p>
                      <a:pPr marL="0" algn="l" defTabSz="914400" rtl="0" eaLnBrk="1" fontAlgn="b" latinLnBrk="0" hangingPunct="1"/>
                      <a:endParaRPr lang="en-US" sz="1400" kern="1200" baseline="0" dirty="0">
                        <a:solidFill>
                          <a:schemeClr val="dk1"/>
                        </a:solidFill>
                        <a:latin typeface="+mn-lt"/>
                        <a:ea typeface="+mn-ea"/>
                        <a:cs typeface="+mn-cs"/>
                      </a:endParaRPr>
                    </a:p>
                  </a:txBody>
                  <a:tcPr marL="45720" marR="9144" marT="9144" marB="0" anchor="ctr"/>
                </a:tc>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kern="1200" dirty="0" smtClean="0">
                        <a:solidFill>
                          <a:schemeClr val="tx1"/>
                        </a:solidFill>
                        <a:latin typeface="+mn-lt"/>
                        <a:ea typeface="+mn-ea"/>
                        <a:cs typeface="+mn-cs"/>
                      </a:endParaRPr>
                    </a:p>
                  </a:txBody>
                  <a:tcPr anchor="ctr"/>
                </a:tc>
              </a:tr>
              <a:tr h="426720">
                <a:tc>
                  <a:txBody>
                    <a:bodyPr/>
                    <a:lstStyle/>
                    <a:p>
                      <a:pPr marL="0" marR="0" lvl="0" algn="l" defTabSz="914400" rtl="0" eaLnBrk="1" latinLnBrk="0" hangingPunct="1">
                        <a:spcBef>
                          <a:spcPts val="0"/>
                        </a:spcBef>
                        <a:spcAft>
                          <a:spcPts val="0"/>
                        </a:spcAft>
                      </a:pPr>
                      <a:endParaRPr lang="en-US" sz="1400" kern="1200" baseline="0" dirty="0" smtClean="0">
                        <a:solidFill>
                          <a:schemeClr val="dk1"/>
                        </a:solidFill>
                        <a:latin typeface="+mn-lt"/>
                        <a:ea typeface="+mn-ea"/>
                        <a:cs typeface="+mn-cs"/>
                      </a:endParaRPr>
                    </a:p>
                  </a:txBody>
                  <a:tcPr marL="45720" marR="9144" marT="9144" marB="0" anchor="ctr"/>
                </a:tc>
                <a:tc>
                  <a:txBody>
                    <a:bodyPr/>
                    <a:lstStyle/>
                    <a:p>
                      <a:pPr marL="0" algn="l" defTabSz="914400" rtl="0" eaLnBrk="1" fontAlgn="b" latinLnBrk="0" hangingPunct="1"/>
                      <a:endParaRPr lang="en-US" sz="1400" kern="1200" baseline="0" dirty="0">
                        <a:solidFill>
                          <a:schemeClr val="dk1"/>
                        </a:solidFill>
                        <a:latin typeface="+mn-lt"/>
                        <a:ea typeface="+mn-ea"/>
                        <a:cs typeface="+mn-cs"/>
                      </a:endParaRPr>
                    </a:p>
                  </a:txBody>
                  <a:tcPr marL="45720" marR="9144" marT="9144" marB="0" anchor="ctr"/>
                </a:tc>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kern="1200" dirty="0" smtClean="0">
                        <a:solidFill>
                          <a:schemeClr val="tx1"/>
                        </a:solidFill>
                        <a:latin typeface="+mn-lt"/>
                        <a:ea typeface="+mn-ea"/>
                        <a:cs typeface="+mn-cs"/>
                      </a:endParaRPr>
                    </a:p>
                  </a:txBody>
                  <a:tcPr anchor="ctr"/>
                </a:tc>
              </a:tr>
              <a:tr h="426720">
                <a:tc>
                  <a:txBody>
                    <a:bodyPr/>
                    <a:lstStyle/>
                    <a:p>
                      <a:pPr marL="0" marR="0" lvl="0" algn="l" defTabSz="914400" rtl="0" eaLnBrk="1" latinLnBrk="0" hangingPunct="1">
                        <a:spcBef>
                          <a:spcPts val="0"/>
                        </a:spcBef>
                        <a:spcAft>
                          <a:spcPts val="0"/>
                        </a:spcAft>
                      </a:pPr>
                      <a:endParaRPr lang="en-US" sz="1400" kern="1200" baseline="0" dirty="0" smtClean="0">
                        <a:solidFill>
                          <a:schemeClr val="dk1"/>
                        </a:solidFill>
                        <a:latin typeface="+mn-lt"/>
                        <a:ea typeface="+mn-ea"/>
                        <a:cs typeface="+mn-cs"/>
                      </a:endParaRPr>
                    </a:p>
                  </a:txBody>
                  <a:tcPr marL="45720" marR="9144" marT="9144" marB="0" anchor="ctr"/>
                </a:tc>
                <a:tc>
                  <a:txBody>
                    <a:bodyPr/>
                    <a:lstStyle/>
                    <a:p>
                      <a:pPr marL="0" algn="l" defTabSz="914400" rtl="0" eaLnBrk="1" fontAlgn="b" latinLnBrk="0" hangingPunct="1"/>
                      <a:endParaRPr lang="en-US" sz="1400" kern="1200" baseline="0" dirty="0">
                        <a:solidFill>
                          <a:schemeClr val="dk1"/>
                        </a:solidFill>
                        <a:latin typeface="+mn-lt"/>
                        <a:ea typeface="+mn-ea"/>
                        <a:cs typeface="+mn-cs"/>
                      </a:endParaRPr>
                    </a:p>
                  </a:txBody>
                  <a:tcPr marL="45720" marR="9144" marT="914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tx1"/>
                        </a:solidFill>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solidFill>
                        <a:latin typeface="+mn-lt"/>
                        <a:ea typeface="+mn-ea"/>
                        <a:cs typeface="+mn-cs"/>
                      </a:endParaRPr>
                    </a:p>
                  </a:txBody>
                  <a:tcPr anchor="ctr"/>
                </a:tc>
              </a:tr>
              <a:tr h="426720">
                <a:tc>
                  <a:txBody>
                    <a:bodyPr/>
                    <a:lstStyle/>
                    <a:p>
                      <a:pPr marL="0" marR="0" lvl="0" algn="l" defTabSz="914400" rtl="0" eaLnBrk="1" latinLnBrk="0" hangingPunct="1">
                        <a:spcBef>
                          <a:spcPts val="0"/>
                        </a:spcBef>
                        <a:spcAft>
                          <a:spcPts val="0"/>
                        </a:spcAft>
                      </a:pPr>
                      <a:endParaRPr lang="en-US" sz="1400" kern="1200" baseline="0" dirty="0" smtClean="0">
                        <a:solidFill>
                          <a:schemeClr val="dk1"/>
                        </a:solidFill>
                        <a:latin typeface="+mn-lt"/>
                        <a:ea typeface="+mn-ea"/>
                        <a:cs typeface="+mn-cs"/>
                      </a:endParaRPr>
                    </a:p>
                  </a:txBody>
                  <a:tcPr marL="45720" marR="9144" marT="9144" marB="0" anchor="ctr"/>
                </a:tc>
                <a:tc>
                  <a:txBody>
                    <a:bodyPr/>
                    <a:lstStyle/>
                    <a:p>
                      <a:pPr marL="0" algn="l" defTabSz="914400" rtl="0" eaLnBrk="1" fontAlgn="b" latinLnBrk="0" hangingPunct="1"/>
                      <a:endParaRPr lang="en-US" sz="1400" kern="1200" baseline="0" dirty="0">
                        <a:solidFill>
                          <a:schemeClr val="dk1"/>
                        </a:solidFill>
                        <a:latin typeface="+mn-lt"/>
                        <a:ea typeface="+mn-ea"/>
                        <a:cs typeface="+mn-cs"/>
                      </a:endParaRPr>
                    </a:p>
                  </a:txBody>
                  <a:tcPr marL="45720" marR="9144" marT="9144"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b="0" baseline="0" dirty="0" smtClean="0">
                        <a:solidFill>
                          <a:schemeClr val="tx1"/>
                        </a:solidFill>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400" kern="1200" dirty="0" smtClean="0">
                        <a:solidFill>
                          <a:schemeClr val="tx1"/>
                        </a:solidFill>
                        <a:latin typeface="+mn-lt"/>
                        <a:ea typeface="+mn-ea"/>
                        <a:cs typeface="+mn-cs"/>
                      </a:endParaRPr>
                    </a:p>
                  </a:txBody>
                  <a:tcPr anchor="ctr"/>
                </a:tc>
              </a:tr>
              <a:tr h="426720">
                <a:tc>
                  <a:txBody>
                    <a:bodyPr/>
                    <a:lstStyle/>
                    <a:p>
                      <a:pPr marL="0" marR="0" lvl="0" algn="l" defTabSz="914400" rtl="0" eaLnBrk="1" latinLnBrk="0" hangingPunct="1">
                        <a:spcBef>
                          <a:spcPts val="0"/>
                        </a:spcBef>
                        <a:spcAft>
                          <a:spcPts val="0"/>
                        </a:spcAft>
                      </a:pPr>
                      <a:endParaRPr lang="en-US" sz="1400" kern="1200" baseline="0" dirty="0">
                        <a:solidFill>
                          <a:schemeClr val="dk1"/>
                        </a:solidFill>
                        <a:latin typeface="+mn-lt"/>
                        <a:ea typeface="+mn-ea"/>
                        <a:cs typeface="+mn-cs"/>
                      </a:endParaRPr>
                    </a:p>
                  </a:txBody>
                  <a:tcPr marL="45720" marR="9144" marT="9144" marB="0" anchor="ctr"/>
                </a:tc>
                <a:tc>
                  <a:txBody>
                    <a:bodyPr/>
                    <a:lstStyle/>
                    <a:p>
                      <a:pPr marL="0" algn="l" defTabSz="914400" rtl="0" eaLnBrk="1" fontAlgn="b" latinLnBrk="0" hangingPunct="1"/>
                      <a:endParaRPr lang="en-US" sz="1400" kern="1200" baseline="0" dirty="0">
                        <a:solidFill>
                          <a:schemeClr val="dk1"/>
                        </a:solidFill>
                        <a:latin typeface="+mn-lt"/>
                        <a:ea typeface="+mn-ea"/>
                        <a:cs typeface="+mn-cs"/>
                      </a:endParaRPr>
                    </a:p>
                  </a:txBody>
                  <a:tcPr marL="45720" marR="9144" marT="9144" marB="0" anchor="ctr"/>
                </a:tc>
                <a:tc>
                  <a:txBody>
                    <a:bodyPr/>
                    <a:lstStyle/>
                    <a:p>
                      <a:pPr algn="l"/>
                      <a:endParaRPr lang="en-US" sz="1400" b="0" baseline="0" dirty="0" smtClean="0">
                        <a:solidFill>
                          <a:schemeClr val="tx1"/>
                        </a:solidFill>
                        <a:latin typeface="+mn-lt"/>
                      </a:endParaRPr>
                    </a:p>
                  </a:txBody>
                  <a:tcPr anchor="ctr"/>
                </a:tc>
                <a:tc>
                  <a:txBody>
                    <a:bodyPr/>
                    <a:lstStyle/>
                    <a:p>
                      <a:pPr marL="0" algn="l" defTabSz="914400" rtl="0" eaLnBrk="1" latinLnBrk="0" hangingPunct="1"/>
                      <a:endParaRPr lang="en-US" sz="1400" kern="1200" dirty="0" smtClean="0">
                        <a:solidFill>
                          <a:schemeClr val="tx1"/>
                        </a:solidFill>
                        <a:latin typeface="+mn-lt"/>
                        <a:ea typeface="+mn-ea"/>
                        <a:cs typeface="+mn-cs"/>
                      </a:endParaRPr>
                    </a:p>
                  </a:txBody>
                  <a:tcPr anchor="ctr"/>
                </a:tc>
              </a:tr>
            </a:tbl>
          </a:graphicData>
        </a:graphic>
      </p:graphicFrame>
    </p:spTree>
    <p:extLst>
      <p:ext uri="{BB962C8B-B14F-4D97-AF65-F5344CB8AC3E}">
        <p14:creationId xmlns:p14="http://schemas.microsoft.com/office/powerpoint/2010/main" val="184974148"/>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1" y="1167384"/>
            <a:ext cx="8229600" cy="5157216"/>
          </a:xfrm>
        </p:spPr>
        <p:txBody>
          <a:bodyPr/>
          <a:lstStyle/>
          <a:p>
            <a:pPr algn="just"/>
            <a:r>
              <a:rPr lang="en-US" dirty="0" smtClean="0"/>
              <a:t>Permissions will be based at Application level and not User level</a:t>
            </a:r>
          </a:p>
          <a:p>
            <a:pPr algn="just"/>
            <a:r>
              <a:rPr lang="en-US" dirty="0"/>
              <a:t>DealerTrack  </a:t>
            </a:r>
            <a:r>
              <a:rPr lang="en-US" dirty="0" smtClean="0"/>
              <a:t>will provide all required software licenses</a:t>
            </a:r>
          </a:p>
          <a:p>
            <a:pPr algn="just"/>
            <a:r>
              <a:rPr lang="en-US" dirty="0"/>
              <a:t>DealerTrack </a:t>
            </a:r>
            <a:r>
              <a:rPr lang="en-US" dirty="0" smtClean="0"/>
              <a:t>will provide all required access to </a:t>
            </a:r>
            <a:r>
              <a:rPr lang="en-US" dirty="0"/>
              <a:t>DealerTrack </a:t>
            </a:r>
            <a:r>
              <a:rPr lang="en-US" dirty="0" smtClean="0"/>
              <a:t>&amp; Innotas application</a:t>
            </a:r>
          </a:p>
          <a:p>
            <a:pPr algn="just"/>
            <a:endParaRPr lang="en-US" dirty="0"/>
          </a:p>
        </p:txBody>
      </p:sp>
      <p:sp>
        <p:nvSpPr>
          <p:cNvPr id="3" name="Title 2"/>
          <p:cNvSpPr>
            <a:spLocks noGrp="1"/>
          </p:cNvSpPr>
          <p:nvPr>
            <p:ph type="title"/>
          </p:nvPr>
        </p:nvSpPr>
        <p:spPr/>
        <p:txBody>
          <a:bodyPr/>
          <a:lstStyle/>
          <a:p>
            <a:r>
              <a:rPr lang="en-US" dirty="0" smtClean="0"/>
              <a:t>Assumptions &amp; Dependencies</a:t>
            </a:r>
            <a:endParaRPr lang="en-US" dirty="0"/>
          </a:p>
        </p:txBody>
      </p:sp>
    </p:spTree>
    <p:extLst>
      <p:ext uri="{BB962C8B-B14F-4D97-AF65-F5344CB8AC3E}">
        <p14:creationId xmlns:p14="http://schemas.microsoft.com/office/powerpoint/2010/main" val="1824605096"/>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Schedule &amp; Timelines</a:t>
            </a:r>
            <a:endParaRPr lang="en-US" dirty="0"/>
          </a:p>
        </p:txBody>
      </p:sp>
    </p:spTree>
    <p:extLst>
      <p:ext uri="{BB962C8B-B14F-4D97-AF65-F5344CB8AC3E}">
        <p14:creationId xmlns:p14="http://schemas.microsoft.com/office/powerpoint/2010/main" val="15983371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Risks &amp; Mitigation</a:t>
            </a:r>
            <a:endParaRPr lang="en-US" dirty="0"/>
          </a:p>
        </p:txBody>
      </p:sp>
      <p:graphicFrame>
        <p:nvGraphicFramePr>
          <p:cNvPr id="4" name="Content Placeholder 3"/>
          <p:cNvGraphicFramePr>
            <a:graphicFrameLocks noGrp="1"/>
          </p:cNvGraphicFramePr>
          <p:nvPr>
            <p:ph sz="half" idx="1"/>
            <p:extLst>
              <p:ext uri="{D42A27DB-BD31-4B8C-83A1-F6EECF244321}">
                <p14:modId xmlns:p14="http://schemas.microsoft.com/office/powerpoint/2010/main" val="1682222044"/>
              </p:ext>
            </p:extLst>
          </p:nvPr>
        </p:nvGraphicFramePr>
        <p:xfrm>
          <a:off x="304799" y="1335974"/>
          <a:ext cx="8686801" cy="4226626"/>
        </p:xfrm>
        <a:graphic>
          <a:graphicData uri="http://schemas.openxmlformats.org/drawingml/2006/table">
            <a:tbl>
              <a:tblPr firstRow="1" firstCol="1" bandRow="1">
                <a:effectLst>
                  <a:outerShdw blurRad="50800" dist="38100" dir="2700000" algn="tl" rotWithShape="0">
                    <a:prstClr val="black">
                      <a:alpha val="40000"/>
                    </a:prstClr>
                  </a:outerShdw>
                </a:effectLst>
                <a:tableStyleId>{21E4AEA4-8DFA-4A89-87EB-49C32662AFE0}</a:tableStyleId>
              </a:tblPr>
              <a:tblGrid>
                <a:gridCol w="251961"/>
                <a:gridCol w="1025005"/>
                <a:gridCol w="1025005"/>
                <a:gridCol w="1680218"/>
                <a:gridCol w="873714"/>
                <a:gridCol w="672087"/>
                <a:gridCol w="3158811"/>
              </a:tblGrid>
              <a:tr h="301687">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500"/>
                        </a:spcBef>
                        <a:spcAft>
                          <a:spcPts val="500"/>
                        </a:spcAft>
                      </a:pPr>
                      <a:r>
                        <a:rPr lang="en-US" sz="1200" b="1" dirty="0" smtClean="0">
                          <a:solidFill>
                            <a:srgbClr val="FFFFFF"/>
                          </a:solidFill>
                          <a:effectLst/>
                          <a:latin typeface="+mn-lt"/>
                          <a:ea typeface="PMingLiU"/>
                          <a:cs typeface="Calibri"/>
                        </a:rPr>
                        <a:t>#</a:t>
                      </a:r>
                      <a:endParaRPr lang="en-US" sz="1200" b="1" dirty="0">
                        <a:solidFill>
                          <a:srgbClr val="FFFFFF"/>
                        </a:solidFill>
                        <a:effectLst/>
                        <a:latin typeface="+mn-lt"/>
                        <a:ea typeface="PMingLiU"/>
                        <a:cs typeface="Times New Roman"/>
                      </a:endParaRPr>
                    </a:p>
                  </a:txBody>
                  <a:tcPr marL="41640" marR="41640" marT="0" marB="0" anchor="ctr"/>
                </a:tc>
                <a:tc>
                  <a:txBody>
                    <a:bodyPr/>
                    <a:lstStyle/>
                    <a:p>
                      <a:pPr marL="0" marR="0" algn="ctr">
                        <a:lnSpc>
                          <a:spcPct val="115000"/>
                        </a:lnSpc>
                        <a:spcBef>
                          <a:spcPts val="500"/>
                        </a:spcBef>
                        <a:spcAft>
                          <a:spcPts val="500"/>
                        </a:spcAft>
                      </a:pPr>
                      <a:r>
                        <a:rPr lang="en-US" sz="1200" b="1" dirty="0" smtClean="0">
                          <a:solidFill>
                            <a:srgbClr val="FFFFFF"/>
                          </a:solidFill>
                          <a:effectLst/>
                          <a:latin typeface="+mn-lt"/>
                          <a:ea typeface="PMingLiU"/>
                          <a:cs typeface="Times New Roman"/>
                        </a:rPr>
                        <a:t>Phase</a:t>
                      </a:r>
                      <a:endParaRPr lang="en-US" sz="1200" b="1" dirty="0">
                        <a:solidFill>
                          <a:srgbClr val="FFFFFF"/>
                        </a:solidFill>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500"/>
                        </a:spcBef>
                        <a:spcAft>
                          <a:spcPts val="500"/>
                        </a:spcAft>
                      </a:pPr>
                      <a:r>
                        <a:rPr lang="en-US" sz="1200" b="1" dirty="0">
                          <a:solidFill>
                            <a:srgbClr val="FFFFFF"/>
                          </a:solidFill>
                          <a:effectLst/>
                          <a:latin typeface="+mn-lt"/>
                          <a:ea typeface="PMingLiU"/>
                          <a:cs typeface="Calibri"/>
                        </a:rPr>
                        <a:t>Risk</a:t>
                      </a:r>
                      <a:endParaRPr lang="en-US" sz="1200" b="1" dirty="0">
                        <a:solidFill>
                          <a:srgbClr val="FFFFFF"/>
                        </a:solidFill>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500"/>
                        </a:spcBef>
                        <a:spcAft>
                          <a:spcPts val="500"/>
                        </a:spcAft>
                      </a:pPr>
                      <a:r>
                        <a:rPr lang="en-US" sz="1200" b="1" dirty="0" smtClean="0">
                          <a:solidFill>
                            <a:srgbClr val="FFFFFF"/>
                          </a:solidFill>
                          <a:effectLst/>
                          <a:latin typeface="+mn-lt"/>
                          <a:ea typeface="PMingLiU"/>
                          <a:cs typeface="Calibri"/>
                        </a:rPr>
                        <a:t>Description</a:t>
                      </a:r>
                      <a:endParaRPr lang="en-US" sz="1200" b="1" dirty="0">
                        <a:solidFill>
                          <a:srgbClr val="FFFFFF"/>
                        </a:solidFill>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500"/>
                        </a:spcBef>
                        <a:spcAft>
                          <a:spcPts val="500"/>
                        </a:spcAft>
                      </a:pPr>
                      <a:r>
                        <a:rPr lang="en-US" sz="1200" b="1" dirty="0" smtClean="0">
                          <a:solidFill>
                            <a:srgbClr val="FFFFFF"/>
                          </a:solidFill>
                          <a:effectLst/>
                          <a:latin typeface="+mn-lt"/>
                          <a:ea typeface="PMingLiU"/>
                          <a:cs typeface="Calibri"/>
                        </a:rPr>
                        <a:t>Probability</a:t>
                      </a:r>
                      <a:endParaRPr lang="en-US" sz="1200" b="1" dirty="0">
                        <a:solidFill>
                          <a:srgbClr val="FFFFFF"/>
                        </a:solidFill>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500"/>
                        </a:spcBef>
                        <a:spcAft>
                          <a:spcPts val="500"/>
                        </a:spcAft>
                      </a:pPr>
                      <a:r>
                        <a:rPr lang="en-US" sz="1200" b="1" dirty="0" smtClean="0">
                          <a:solidFill>
                            <a:srgbClr val="FFFFFF"/>
                          </a:solidFill>
                          <a:effectLst/>
                          <a:latin typeface="+mn-lt"/>
                          <a:ea typeface="PMingLiU"/>
                          <a:cs typeface="Calibri"/>
                        </a:rPr>
                        <a:t>Owner</a:t>
                      </a:r>
                      <a:endParaRPr lang="en-US" sz="1200" b="1" dirty="0">
                        <a:solidFill>
                          <a:srgbClr val="FFFFFF"/>
                        </a:solidFill>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500"/>
                        </a:spcBef>
                        <a:spcAft>
                          <a:spcPts val="500"/>
                        </a:spcAft>
                      </a:pPr>
                      <a:r>
                        <a:rPr lang="en-US" sz="1200" b="1" dirty="0">
                          <a:solidFill>
                            <a:srgbClr val="FFFFFF"/>
                          </a:solidFill>
                          <a:effectLst/>
                          <a:latin typeface="+mn-lt"/>
                          <a:ea typeface="PMingLiU"/>
                          <a:cs typeface="Calibri"/>
                        </a:rPr>
                        <a:t>Mitigation Strategy</a:t>
                      </a:r>
                      <a:endParaRPr lang="en-US" sz="1200" b="1" dirty="0">
                        <a:solidFill>
                          <a:srgbClr val="FFFFFF"/>
                        </a:solidFill>
                        <a:effectLst/>
                        <a:latin typeface="+mn-lt"/>
                        <a:ea typeface="PMingLiU"/>
                        <a:cs typeface="Times New Roman"/>
                      </a:endParaRPr>
                    </a:p>
                  </a:txBody>
                  <a:tcPr marL="41640" marR="41640" marT="0" marB="0" anchor="ctr"/>
                </a:tc>
              </a:tr>
              <a:tr h="878575">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ctr">
                        <a:lnSpc>
                          <a:spcPct val="115000"/>
                        </a:lnSpc>
                        <a:spcBef>
                          <a:spcPts val="0"/>
                        </a:spcBef>
                        <a:spcAft>
                          <a:spcPts val="0"/>
                        </a:spcAft>
                      </a:pPr>
                      <a:r>
                        <a:rPr lang="en-US" sz="1200" b="0" dirty="0" smtClean="0">
                          <a:effectLst/>
                          <a:latin typeface="+mn-lt"/>
                          <a:ea typeface="PMingLiU"/>
                          <a:cs typeface="Calibri"/>
                        </a:rPr>
                        <a:t>1</a:t>
                      </a:r>
                      <a:endParaRPr lang="en-US" sz="1200" b="0" dirty="0">
                        <a:effectLst/>
                        <a:latin typeface="+mn-lt"/>
                        <a:ea typeface="PMingLiU"/>
                        <a:cs typeface="Times New Roman"/>
                      </a:endParaRPr>
                    </a:p>
                  </a:txBody>
                  <a:tcPr marL="41640" marR="41640" marT="0" marB="0" anchor="ctr"/>
                </a:tc>
                <a:tc>
                  <a:txBody>
                    <a:bodyPr/>
                    <a:lstStyle/>
                    <a:p>
                      <a:pPr marL="0" marR="0" algn="l">
                        <a:lnSpc>
                          <a:spcPct val="115000"/>
                        </a:lnSpc>
                        <a:spcBef>
                          <a:spcPts val="0"/>
                        </a:spcBef>
                        <a:spcAft>
                          <a:spcPts val="0"/>
                        </a:spcAft>
                      </a:pPr>
                      <a:endParaRPr lang="en-US" sz="1200" b="0" dirty="0">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l">
                        <a:lnSpc>
                          <a:spcPct val="115000"/>
                        </a:lnSpc>
                        <a:spcBef>
                          <a:spcPts val="0"/>
                        </a:spcBef>
                        <a:spcAft>
                          <a:spcPts val="0"/>
                        </a:spcAft>
                      </a:pPr>
                      <a:endParaRPr lang="en-US" sz="1200" b="0" dirty="0">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171450" marR="0" indent="-171450" algn="l" defTabSz="914400" rtl="0" eaLnBrk="1" latinLnBrk="0" hangingPunct="1">
                        <a:lnSpc>
                          <a:spcPct val="115000"/>
                        </a:lnSpc>
                        <a:spcBef>
                          <a:spcPts val="0"/>
                        </a:spcBef>
                        <a:spcAft>
                          <a:spcPts val="0"/>
                        </a:spcAft>
                        <a:buFont typeface="Arial" panose="020B0604020202020204" pitchFamily="34" charset="0"/>
                        <a:buChar char="•"/>
                      </a:pPr>
                      <a:endParaRPr lang="en-US" sz="1200" kern="1200" dirty="0">
                        <a:solidFill>
                          <a:schemeClr val="tx1"/>
                        </a:solidFill>
                        <a:effectLst/>
                        <a:latin typeface="+mn-lt"/>
                        <a:ea typeface="+mn-ea"/>
                        <a:cs typeface="Arial"/>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l">
                        <a:lnSpc>
                          <a:spcPct val="115000"/>
                        </a:lnSpc>
                        <a:spcBef>
                          <a:spcPts val="0"/>
                        </a:spcBef>
                        <a:spcAft>
                          <a:spcPts val="0"/>
                        </a:spcAft>
                      </a:pPr>
                      <a:endParaRPr lang="en-US" sz="1200" b="0" dirty="0">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algn="l">
                        <a:lnSpc>
                          <a:spcPct val="115000"/>
                        </a:lnSpc>
                        <a:spcBef>
                          <a:spcPts val="0"/>
                        </a:spcBef>
                        <a:spcAft>
                          <a:spcPts val="0"/>
                        </a:spcAft>
                      </a:pPr>
                      <a:endParaRPr lang="en-US" sz="1200" b="0" dirty="0">
                        <a:effectLst/>
                        <a:latin typeface="+mn-lt"/>
                        <a:ea typeface="PMingLiU"/>
                        <a:cs typeface="Times New Roman"/>
                      </a:endParaRPr>
                    </a:p>
                  </a:txBody>
                  <a:tcPr marL="41640" marR="41640" marT="0" marB="0"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171450" marR="0" indent="-171450" algn="l">
                        <a:lnSpc>
                          <a:spcPct val="115000"/>
                        </a:lnSpc>
                        <a:spcBef>
                          <a:spcPts val="0"/>
                        </a:spcBef>
                        <a:spcAft>
                          <a:spcPts val="0"/>
                        </a:spcAft>
                        <a:buFont typeface="Arial" pitchFamily="34" charset="0"/>
                        <a:buChar char="•"/>
                      </a:pPr>
                      <a:endParaRPr lang="en-US" sz="1200" b="0" dirty="0" smtClean="0">
                        <a:effectLst/>
                        <a:latin typeface="+mn-lt"/>
                        <a:ea typeface="PMingLiU"/>
                        <a:cs typeface="Calibri"/>
                      </a:endParaRPr>
                    </a:p>
                  </a:txBody>
                  <a:tcPr marL="41640" marR="41640" marT="0" marB="0" anchor="ctr"/>
                </a:tc>
              </a:tr>
              <a:tr h="1633004">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a:r>
                        <a:rPr lang="en-US" sz="1200" dirty="0" smtClean="0">
                          <a:latin typeface="+mn-lt"/>
                        </a:rPr>
                        <a:t>2</a:t>
                      </a:r>
                      <a:endParaRPr lang="en-US" sz="12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effectLst/>
                        <a:latin typeface="+mn-lt"/>
                        <a:ea typeface="PMingLiU"/>
                        <a:cs typeface="Times New Roman"/>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kern="1200" dirty="0">
                        <a:solidFill>
                          <a:schemeClr val="tx1"/>
                        </a:solidFill>
                        <a:effectLst/>
                        <a:latin typeface="+mn-lt"/>
                        <a:ea typeface="PMingLiU"/>
                        <a:cs typeface="Times New Roman"/>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171450" marR="0" indent="-171450" algn="l">
                        <a:lnSpc>
                          <a:spcPct val="115000"/>
                        </a:lnSpc>
                        <a:spcBef>
                          <a:spcPts val="0"/>
                        </a:spcBef>
                        <a:spcAft>
                          <a:spcPts val="0"/>
                        </a:spcAft>
                        <a:buFont typeface="Arial" panose="020B0604020202020204" pitchFamily="34" charset="0"/>
                        <a:buChar char="•"/>
                      </a:pPr>
                      <a:endParaRPr lang="en-US" sz="1200" dirty="0" smtClean="0">
                        <a:effectLst/>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b="0" dirty="0" smtClean="0">
                        <a:effectLst/>
                        <a:latin typeface="+mn-lt"/>
                        <a:ea typeface="PMingLiU"/>
                        <a:cs typeface="Times New Roman"/>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a:endParaRPr lang="en-US" sz="1200" dirty="0">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171450" marR="0" indent="-171450" algn="l" defTabSz="914400" rtl="0" eaLnBrk="1" fontAlgn="auto" latinLnBrk="0" hangingPunct="1">
                        <a:lnSpc>
                          <a:spcPct val="115000"/>
                        </a:lnSpc>
                        <a:spcBef>
                          <a:spcPts val="0"/>
                        </a:spcBef>
                        <a:spcAft>
                          <a:spcPts val="0"/>
                        </a:spcAft>
                        <a:buClrTx/>
                        <a:buSzTx/>
                        <a:buFont typeface="Arial" pitchFamily="34" charset="0"/>
                        <a:buChar char="•"/>
                        <a:tabLst/>
                        <a:defRPr/>
                      </a:pPr>
                      <a:endParaRPr lang="en-US" sz="1200" kern="1200" dirty="0">
                        <a:solidFill>
                          <a:schemeClr val="tx1"/>
                        </a:solidFill>
                        <a:effectLst/>
                        <a:latin typeface="+mn-lt"/>
                        <a:ea typeface="+mn-ea"/>
                        <a:cs typeface="Arial"/>
                      </a:endParaRPr>
                    </a:p>
                  </a:txBody>
                  <a:tcPr anchor="ctr"/>
                </a:tc>
              </a:tr>
              <a:tr h="1413360">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ctr"/>
                      <a:r>
                        <a:rPr lang="en-US" sz="1200" dirty="0" smtClean="0">
                          <a:latin typeface="+mn-lt"/>
                        </a:rPr>
                        <a:t>3</a:t>
                      </a:r>
                      <a:endParaRPr lang="en-US" sz="1200" dirty="0">
                        <a:latin typeface="+mn-lt"/>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sz="1200" dirty="0" smtClean="0">
                        <a:effectLst/>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171450" indent="-171450" algn="l">
                        <a:buFont typeface="Arial" panose="020B0604020202020204" pitchFamily="34" charset="0"/>
                        <a:buChar char="•"/>
                      </a:pPr>
                      <a:endParaRPr lang="en-US" sz="1200" dirty="0">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a:endParaRPr lang="en-US" sz="1200" dirty="0">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algn="l"/>
                      <a:endParaRPr lang="en-US" sz="1200" dirty="0">
                        <a:latin typeface="+mn-lt"/>
                      </a:endParaRPr>
                    </a:p>
                  </a:txBody>
                  <a:tcPr anchor="ctr"/>
                </a:tc>
                <a:tc>
                  <a:txBody>
                    <a:bodyPr/>
                    <a:lstStyle>
                      <a:lvl1pPr marL="0" algn="l" defTabSz="914400" rtl="0" eaLnBrk="1" latinLnBrk="0" hangingPunct="1">
                        <a:defRPr sz="1800" kern="1200">
                          <a:solidFill>
                            <a:schemeClr val="tx1"/>
                          </a:solidFill>
                          <a:latin typeface="Arial"/>
                          <a:cs typeface="Arial"/>
                        </a:defRPr>
                      </a:lvl1pPr>
                      <a:lvl2pPr marL="457200" algn="l" defTabSz="914400" rtl="0" eaLnBrk="1" latinLnBrk="0" hangingPunct="1">
                        <a:defRPr sz="1800" kern="1200">
                          <a:solidFill>
                            <a:schemeClr val="tx1"/>
                          </a:solidFill>
                          <a:latin typeface="Arial"/>
                          <a:cs typeface="Arial"/>
                        </a:defRPr>
                      </a:lvl2pPr>
                      <a:lvl3pPr marL="914400" algn="l" defTabSz="914400" rtl="0" eaLnBrk="1" latinLnBrk="0" hangingPunct="1">
                        <a:defRPr sz="1800" kern="1200">
                          <a:solidFill>
                            <a:schemeClr val="tx1"/>
                          </a:solidFill>
                          <a:latin typeface="Arial"/>
                          <a:cs typeface="Arial"/>
                        </a:defRPr>
                      </a:lvl3pPr>
                      <a:lvl4pPr marL="1371600" algn="l" defTabSz="914400" rtl="0" eaLnBrk="1" latinLnBrk="0" hangingPunct="1">
                        <a:defRPr sz="1800" kern="1200">
                          <a:solidFill>
                            <a:schemeClr val="tx1"/>
                          </a:solidFill>
                          <a:latin typeface="Arial"/>
                          <a:cs typeface="Arial"/>
                        </a:defRPr>
                      </a:lvl4pPr>
                      <a:lvl5pPr marL="1828800" algn="l" defTabSz="914400" rtl="0" eaLnBrk="1" latinLnBrk="0" hangingPunct="1">
                        <a:defRPr sz="1800" kern="1200">
                          <a:solidFill>
                            <a:schemeClr val="tx1"/>
                          </a:solidFill>
                          <a:latin typeface="Arial"/>
                          <a:cs typeface="Arial"/>
                        </a:defRPr>
                      </a:lvl5pPr>
                      <a:lvl6pPr marL="2286000" algn="l" defTabSz="914400" rtl="0" eaLnBrk="1" latinLnBrk="0" hangingPunct="1">
                        <a:defRPr sz="1800" kern="1200">
                          <a:solidFill>
                            <a:schemeClr val="tx1"/>
                          </a:solidFill>
                          <a:latin typeface="Arial"/>
                          <a:cs typeface="Arial"/>
                        </a:defRPr>
                      </a:lvl6pPr>
                      <a:lvl7pPr marL="2743200" algn="l" defTabSz="914400" rtl="0" eaLnBrk="1" latinLnBrk="0" hangingPunct="1">
                        <a:defRPr sz="1800" kern="1200">
                          <a:solidFill>
                            <a:schemeClr val="tx1"/>
                          </a:solidFill>
                          <a:latin typeface="Arial"/>
                          <a:cs typeface="Arial"/>
                        </a:defRPr>
                      </a:lvl7pPr>
                      <a:lvl8pPr marL="3200400" algn="l" defTabSz="914400" rtl="0" eaLnBrk="1" latinLnBrk="0" hangingPunct="1">
                        <a:defRPr sz="1800" kern="1200">
                          <a:solidFill>
                            <a:schemeClr val="tx1"/>
                          </a:solidFill>
                          <a:latin typeface="Arial"/>
                          <a:cs typeface="Arial"/>
                        </a:defRPr>
                      </a:lvl8pPr>
                      <a:lvl9pPr marL="3657600" algn="l" defTabSz="914400" rtl="0" eaLnBrk="1" latinLnBrk="0" hangingPunct="1">
                        <a:defRPr sz="1800" kern="1200">
                          <a:solidFill>
                            <a:schemeClr val="tx1"/>
                          </a:solidFill>
                          <a:latin typeface="Arial"/>
                          <a:cs typeface="Arial"/>
                        </a:defRPr>
                      </a:lvl9pPr>
                    </a:lstStyle>
                    <a:p>
                      <a:pPr marL="171450" marR="0" indent="-171450" algn="l">
                        <a:lnSpc>
                          <a:spcPct val="115000"/>
                        </a:lnSpc>
                        <a:spcBef>
                          <a:spcPts val="0"/>
                        </a:spcBef>
                        <a:spcAft>
                          <a:spcPts val="0"/>
                        </a:spcAft>
                        <a:buFont typeface="Arial" pitchFamily="34" charset="0"/>
                        <a:buChar char="•"/>
                      </a:pPr>
                      <a:endParaRPr lang="en-US" sz="1200" b="0" dirty="0" smtClean="0">
                        <a:effectLst/>
                        <a:latin typeface="+mn-lt"/>
                        <a:ea typeface="PMingLiU"/>
                        <a:cs typeface="Times New Roman"/>
                      </a:endParaRPr>
                    </a:p>
                  </a:txBody>
                  <a:tcPr anchor="ctr"/>
                </a:tc>
              </a:tr>
            </a:tbl>
          </a:graphicData>
        </a:graphic>
      </p:graphicFrame>
    </p:spTree>
    <p:extLst>
      <p:ext uri="{BB962C8B-B14F-4D97-AF65-F5344CB8AC3E}">
        <p14:creationId xmlns:p14="http://schemas.microsoft.com/office/powerpoint/2010/main" val="267138769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Pricing</a:t>
            </a:r>
            <a:endParaRPr lang="en-US" dirty="0"/>
          </a:p>
        </p:txBody>
      </p:sp>
      <p:sp>
        <p:nvSpPr>
          <p:cNvPr id="6" name="Content Placeholder 1"/>
          <p:cNvSpPr>
            <a:spLocks noGrp="1"/>
          </p:cNvSpPr>
          <p:nvPr>
            <p:ph sz="half" idx="1"/>
          </p:nvPr>
        </p:nvSpPr>
        <p:spPr>
          <a:xfrm>
            <a:off x="457200" y="4876800"/>
            <a:ext cx="8229600" cy="1600200"/>
          </a:xfrm>
        </p:spPr>
        <p:txBody>
          <a:bodyPr/>
          <a:lstStyle/>
          <a:p>
            <a:r>
              <a:rPr lang="en-US" sz="2000" dirty="0" smtClean="0"/>
              <a:t>Terms &amp; Conditions</a:t>
            </a:r>
          </a:p>
          <a:p>
            <a:pPr lvl="1"/>
            <a:r>
              <a:rPr lang="en-US" sz="1200" dirty="0" smtClean="0"/>
              <a:t>v</a:t>
            </a:r>
          </a:p>
          <a:p>
            <a:pPr lvl="1"/>
            <a:endParaRPr lang="en-US" sz="1500" dirty="0" smtClean="0"/>
          </a:p>
          <a:p>
            <a:pPr lvl="1"/>
            <a:endParaRPr lang="en-US" sz="1500" dirty="0" smtClean="0"/>
          </a:p>
          <a:p>
            <a:pPr lvl="1"/>
            <a:endParaRPr lang="en-US" sz="1500" dirty="0"/>
          </a:p>
          <a:p>
            <a:endParaRPr lang="en-US" sz="2000" dirty="0"/>
          </a:p>
          <a:p>
            <a:endParaRPr lang="en-US" sz="2000" dirty="0" smtClean="0"/>
          </a:p>
          <a:p>
            <a:endParaRPr lang="en-US" dirty="0"/>
          </a:p>
        </p:txBody>
      </p:sp>
    </p:spTree>
    <p:extLst>
      <p:ext uri="{BB962C8B-B14F-4D97-AF65-F5344CB8AC3E}">
        <p14:creationId xmlns:p14="http://schemas.microsoft.com/office/powerpoint/2010/main" val="1878534367"/>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idx="4294967295"/>
          </p:nvPr>
        </p:nvSpPr>
        <p:spPr>
          <a:xfrm>
            <a:off x="684213" y="1693069"/>
            <a:ext cx="7773987" cy="1470025"/>
          </a:xfrm>
        </p:spPr>
        <p:txBody>
          <a:bodyPr/>
          <a:lstStyle/>
          <a:p>
            <a:r>
              <a:rPr lang="en-US" dirty="0" smtClean="0"/>
              <a:t>Differentiators </a:t>
            </a:r>
            <a:br>
              <a:rPr lang="en-US" dirty="0" smtClean="0"/>
            </a:br>
            <a:r>
              <a:rPr lang="en-US" dirty="0" smtClean="0"/>
              <a:t>&amp; </a:t>
            </a:r>
            <a:br>
              <a:rPr lang="en-US" dirty="0" smtClean="0"/>
            </a:br>
            <a:r>
              <a:rPr lang="en-US" dirty="0" smtClean="0"/>
              <a:t>Credentials</a:t>
            </a:r>
            <a:endParaRPr lang="en-US" dirty="0"/>
          </a:p>
        </p:txBody>
      </p:sp>
      <p:pic>
        <p:nvPicPr>
          <p:cNvPr id="4" name="Picture 2" descr="Dealertrack Technologi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48400" y="5638800"/>
            <a:ext cx="2686050" cy="7048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5287093"/>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#7 DealerTrack SEC Overview</a:t>
            </a:r>
            <a:endParaRPr lang="en-US" sz="3200" dirty="0"/>
          </a:p>
        </p:txBody>
      </p:sp>
      <p:sp>
        <p:nvSpPr>
          <p:cNvPr id="3" name="Content Placeholder 2"/>
          <p:cNvSpPr>
            <a:spLocks noGrp="1"/>
          </p:cNvSpPr>
          <p:nvPr>
            <p:ph sz="half" idx="1"/>
          </p:nvPr>
        </p:nvSpPr>
        <p:spPr>
          <a:xfrm>
            <a:off x="304800" y="3581400"/>
            <a:ext cx="4648200" cy="2971800"/>
          </a:xfrm>
        </p:spPr>
        <p:txBody>
          <a:bodyPr>
            <a:noAutofit/>
          </a:bodyPr>
          <a:lstStyle/>
          <a:p>
            <a:pPr>
              <a:lnSpc>
                <a:spcPct val="120000"/>
              </a:lnSpc>
            </a:pPr>
            <a:r>
              <a:rPr lang="en-US" sz="1300" dirty="0"/>
              <a:t>Established in 2001, Dealertrack </a:t>
            </a:r>
            <a:r>
              <a:rPr lang="en-US" sz="1300" dirty="0" smtClean="0"/>
              <a:t>provides </a:t>
            </a:r>
            <a:r>
              <a:rPr lang="en-US" sz="1300" dirty="0"/>
              <a:t>software solutions and services </a:t>
            </a:r>
            <a:r>
              <a:rPr lang="en-US" sz="1300" dirty="0" smtClean="0"/>
              <a:t>to enhance efficiency </a:t>
            </a:r>
            <a:r>
              <a:rPr lang="en-US" sz="1300" dirty="0"/>
              <a:t>and profitability for all major segments of the automotive retail </a:t>
            </a:r>
            <a:r>
              <a:rPr lang="en-US" sz="1300" dirty="0" smtClean="0"/>
              <a:t>industry</a:t>
            </a:r>
            <a:endParaRPr lang="en-US" sz="1300" dirty="0"/>
          </a:p>
          <a:p>
            <a:pPr>
              <a:lnSpc>
                <a:spcPct val="120000"/>
              </a:lnSpc>
            </a:pPr>
            <a:r>
              <a:rPr lang="en-US" sz="1300" dirty="0"/>
              <a:t>Ness has been operating an SEC for DealerTrack since 2011 in Hyderabad, India</a:t>
            </a:r>
          </a:p>
          <a:p>
            <a:pPr>
              <a:lnSpc>
                <a:spcPct val="120000"/>
              </a:lnSpc>
            </a:pPr>
            <a:r>
              <a:rPr lang="en-US" sz="1300" dirty="0"/>
              <a:t>Ness involved in Architecture and Common Product Framework Development for their Dealer Management </a:t>
            </a:r>
            <a:r>
              <a:rPr lang="en-US" sz="1300" dirty="0" smtClean="0"/>
              <a:t>System</a:t>
            </a:r>
            <a:endParaRPr lang="en-US" sz="1300" dirty="0"/>
          </a:p>
          <a:p>
            <a:pPr>
              <a:lnSpc>
                <a:spcPct val="120000"/>
              </a:lnSpc>
            </a:pPr>
            <a:r>
              <a:rPr lang="en-US" sz="1300" dirty="0"/>
              <a:t>Key Services include Technology Migration, Product Rebranding, Application Security Remediation, Process Consulting and Engineering Tools Implementation &amp; Integration</a:t>
            </a:r>
          </a:p>
        </p:txBody>
      </p:sp>
      <p:sp>
        <p:nvSpPr>
          <p:cNvPr id="4" name="Content Placeholder 3"/>
          <p:cNvSpPr>
            <a:spLocks noGrp="1"/>
          </p:cNvSpPr>
          <p:nvPr>
            <p:ph sz="half" idx="2"/>
          </p:nvPr>
        </p:nvSpPr>
        <p:spPr>
          <a:xfrm>
            <a:off x="5029200" y="3581400"/>
            <a:ext cx="4114800" cy="2971800"/>
          </a:xfrm>
        </p:spPr>
        <p:txBody>
          <a:bodyPr/>
          <a:lstStyle/>
          <a:p>
            <a:r>
              <a:rPr lang="en-US" sz="1300" dirty="0" smtClean="0"/>
              <a:t>Provided a creative </a:t>
            </a:r>
            <a:r>
              <a:rPr lang="en-US" sz="1300" dirty="0"/>
              <a:t>solution partnering with IPV to rebrand DT products to new logo </a:t>
            </a:r>
          </a:p>
          <a:p>
            <a:r>
              <a:rPr lang="en-US" sz="1300" dirty="0" smtClean="0"/>
              <a:t>Improved </a:t>
            </a:r>
            <a:r>
              <a:rPr lang="en-US" sz="1300" dirty="0"/>
              <a:t>the availability and scalability of the systems through a highly scalable architecture for the current legacy systems </a:t>
            </a:r>
          </a:p>
          <a:p>
            <a:r>
              <a:rPr lang="en-US" sz="1300" dirty="0"/>
              <a:t>Improved customer experience and increased capability to cross-sell, up-sell through a common reference data integration between various products</a:t>
            </a:r>
          </a:p>
          <a:p>
            <a:r>
              <a:rPr lang="en-US" sz="1300" dirty="0"/>
              <a:t>Improved time to market of flagship products through accelerated its adoption of open source platforms</a:t>
            </a:r>
          </a:p>
          <a:p>
            <a:r>
              <a:rPr lang="en-US" sz="1300" dirty="0"/>
              <a:t>Reduced Total Cost of ownership of its product platforms</a:t>
            </a:r>
          </a:p>
          <a:p>
            <a:endParaRPr lang="en-US" sz="1300" dirty="0"/>
          </a:p>
          <a:p>
            <a:endParaRPr lang="en-US" sz="1300" dirty="0"/>
          </a:p>
          <a:p>
            <a:endParaRPr lang="en-US" sz="1300" dirty="0"/>
          </a:p>
        </p:txBody>
      </p:sp>
      <p:pic>
        <p:nvPicPr>
          <p:cNvPr id="10" name="Picture Placeholder 9"/>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t="29048" b="29048"/>
          <a:stretch>
            <a:fillRect/>
          </a:stretch>
        </p:blipFill>
        <p:spPr>
          <a:xfrm>
            <a:off x="0" y="990600"/>
            <a:ext cx="9144000" cy="2514600"/>
          </a:xfrm>
        </p:spPr>
      </p:pic>
      <p:pic>
        <p:nvPicPr>
          <p:cNvPr id="102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86600" y="997857"/>
            <a:ext cx="2057400" cy="5046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610096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294967295"/>
          </p:nvPr>
        </p:nvSpPr>
        <p:spPr>
          <a:xfrm>
            <a:off x="3643313" y="6636545"/>
            <a:ext cx="2133600" cy="257175"/>
          </a:xfrm>
          <a:prstGeom prst="rect">
            <a:avLst/>
          </a:prstGeom>
        </p:spPr>
        <p:txBody>
          <a:bodyPr/>
          <a:lstStyle/>
          <a:p>
            <a:pPr>
              <a:defRPr/>
            </a:pPr>
            <a:fld id="{C7663495-4AD3-489A-A639-BD5C990C064A}" type="slidenum">
              <a:rPr lang="en-US" smtClean="0">
                <a:solidFill>
                  <a:srgbClr val="0095CD"/>
                </a:solidFill>
              </a:rPr>
              <a:pPr>
                <a:defRPr/>
              </a:pPr>
              <a:t>17</a:t>
            </a:fld>
            <a:endParaRPr lang="en-US" dirty="0">
              <a:solidFill>
                <a:srgbClr val="0095CD"/>
              </a:solidFill>
            </a:endParaRPr>
          </a:p>
        </p:txBody>
      </p:sp>
      <p:sp>
        <p:nvSpPr>
          <p:cNvPr id="4" name="Title 3"/>
          <p:cNvSpPr>
            <a:spLocks noGrp="1"/>
          </p:cNvSpPr>
          <p:nvPr>
            <p:ph type="title"/>
          </p:nvPr>
        </p:nvSpPr>
        <p:spPr/>
        <p:txBody>
          <a:bodyPr/>
          <a:lstStyle/>
          <a:p>
            <a:r>
              <a:rPr lang="en-US" dirty="0" smtClean="0"/>
              <a:t>Standard &amp; Poor</a:t>
            </a:r>
            <a:endParaRPr lang="en-US" dirty="0"/>
          </a:p>
        </p:txBody>
      </p:sp>
      <p:sp>
        <p:nvSpPr>
          <p:cNvPr id="5" name="Text Placeholder 4"/>
          <p:cNvSpPr>
            <a:spLocks noGrp="1"/>
          </p:cNvSpPr>
          <p:nvPr>
            <p:ph type="body" sz="quarter" idx="12"/>
          </p:nvPr>
        </p:nvSpPr>
        <p:spPr/>
        <p:txBody>
          <a:bodyPr/>
          <a:lstStyle/>
          <a:p>
            <a:r>
              <a:rPr lang="en-US" dirty="0" smtClean="0"/>
              <a:t>GDS API Cloud</a:t>
            </a:r>
            <a:endParaRPr lang="en-US" dirty="0"/>
          </a:p>
        </p:txBody>
      </p:sp>
      <p:sp>
        <p:nvSpPr>
          <p:cNvPr id="6" name="Round Same Side Corner Rectangle 5"/>
          <p:cNvSpPr/>
          <p:nvPr/>
        </p:nvSpPr>
        <p:spPr bwMode="auto">
          <a:xfrm rot="16200000">
            <a:off x="2092782" y="3021874"/>
            <a:ext cx="1737360" cy="5577840"/>
          </a:xfrm>
          <a:prstGeom prst="round2SameRect">
            <a:avLst>
              <a:gd name="adj1" fmla="val 7389"/>
              <a:gd name="adj2" fmla="val 0"/>
            </a:avLst>
          </a:prstGeom>
          <a:solidFill>
            <a:srgbClr val="D3EAF5"/>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spcBef>
                <a:spcPct val="0"/>
              </a:spcBef>
              <a:spcAft>
                <a:spcPct val="0"/>
              </a:spcAft>
            </a:pPr>
            <a:r>
              <a:rPr lang="en-US" sz="800" b="1" i="1" dirty="0">
                <a:solidFill>
                  <a:srgbClr val="FFFFFF"/>
                </a:solidFill>
                <a:cs typeface="Times New Roman" pitchFamily="18" charset="0"/>
              </a:rPr>
              <a:t> RESULTS</a:t>
            </a:r>
          </a:p>
        </p:txBody>
      </p:sp>
      <p:pic>
        <p:nvPicPr>
          <p:cNvPr id="7" name="Picture 6" descr="header-SLIDE-compressed.jpg"/>
          <p:cNvPicPr>
            <a:picLocks noChangeAspect="1"/>
          </p:cNvPicPr>
          <p:nvPr/>
        </p:nvPicPr>
        <p:blipFill>
          <a:blip r:embed="rId2" cstate="email">
            <a:lum bright="-10000"/>
            <a:extLst>
              <a:ext uri="{28A0092B-C50C-407E-A947-70E740481C1C}">
                <a14:useLocalDpi xmlns:a14="http://schemas.microsoft.com/office/drawing/2010/main" val="0"/>
              </a:ext>
            </a:extLst>
          </a:blip>
          <a:srcRect r="29482" b="74391"/>
          <a:stretch>
            <a:fillRect/>
          </a:stretch>
        </p:blipFill>
        <p:spPr>
          <a:xfrm>
            <a:off x="499241" y="2819400"/>
            <a:ext cx="5147441" cy="299873"/>
          </a:xfrm>
          <a:prstGeom prst="roundRect">
            <a:avLst/>
          </a:prstGeom>
          <a:ln w="19050">
            <a:solidFill>
              <a:srgbClr val="2D7FB1"/>
            </a:solidFill>
          </a:ln>
          <a:scene3d>
            <a:camera prst="orthographicFront"/>
            <a:lightRig rig="threePt" dir="t"/>
          </a:scene3d>
          <a:sp3d>
            <a:bevelT prst="coolSlant"/>
          </a:sp3d>
        </p:spPr>
      </p:pic>
      <p:pic>
        <p:nvPicPr>
          <p:cNvPr id="8" name="Picture 7" descr="header-SLIDE-compressed.jpg"/>
          <p:cNvPicPr>
            <a:picLocks noChangeAspect="1"/>
          </p:cNvPicPr>
          <p:nvPr/>
        </p:nvPicPr>
        <p:blipFill>
          <a:blip r:embed="rId2" cstate="email">
            <a:lum bright="-10000"/>
            <a:extLst>
              <a:ext uri="{28A0092B-C50C-407E-A947-70E740481C1C}">
                <a14:useLocalDpi xmlns:a14="http://schemas.microsoft.com/office/drawing/2010/main" val="0"/>
              </a:ext>
            </a:extLst>
          </a:blip>
          <a:srcRect r="29482" b="74391"/>
          <a:stretch>
            <a:fillRect/>
          </a:stretch>
        </p:blipFill>
        <p:spPr>
          <a:xfrm>
            <a:off x="499241" y="1295400"/>
            <a:ext cx="5147441" cy="299873"/>
          </a:xfrm>
          <a:prstGeom prst="roundRect">
            <a:avLst/>
          </a:prstGeom>
          <a:ln w="19050">
            <a:solidFill>
              <a:srgbClr val="2D7FB1"/>
            </a:solidFill>
          </a:ln>
          <a:scene3d>
            <a:camera prst="orthographicFront"/>
            <a:lightRig rig="threePt" dir="t"/>
          </a:scene3d>
          <a:sp3d>
            <a:bevelT prst="coolSlant"/>
          </a:sp3d>
        </p:spPr>
      </p:pic>
      <p:sp>
        <p:nvSpPr>
          <p:cNvPr id="9" name="Rectangle 4"/>
          <p:cNvSpPr>
            <a:spLocks noChangeArrowheads="1"/>
          </p:cNvSpPr>
          <p:nvPr/>
        </p:nvSpPr>
        <p:spPr bwMode="auto">
          <a:xfrm>
            <a:off x="533400" y="1309494"/>
            <a:ext cx="4399135" cy="271463"/>
          </a:xfrm>
          <a:prstGeom prst="rect">
            <a:avLst/>
          </a:prstGeom>
          <a:noFill/>
          <a:ln w="9525">
            <a:noFill/>
            <a:miter lim="800000"/>
            <a:headEnd/>
            <a:tailEnd/>
          </a:ln>
        </p:spPr>
        <p:txBody>
          <a:bodyPr wrap="square" lIns="182880" tIns="27432" rIns="0" bIns="27432" anchor="ctr">
            <a:spAutoFit/>
          </a:bodyPr>
          <a:lstStyle/>
          <a:p>
            <a:pPr fontAlgn="base">
              <a:spcBef>
                <a:spcPct val="0"/>
              </a:spcBef>
              <a:spcAft>
                <a:spcPct val="0"/>
              </a:spcAft>
            </a:pPr>
            <a:r>
              <a:rPr lang="en-US" sz="1400" b="1" dirty="0">
                <a:solidFill>
                  <a:srgbClr val="FFFFFF"/>
                </a:solidFill>
                <a:cs typeface="Times New Roman" pitchFamily="18" charset="0"/>
              </a:rPr>
              <a:t>CHALLENGE:</a:t>
            </a:r>
            <a:endParaRPr lang="en-US" sz="2000" dirty="0">
              <a:solidFill>
                <a:srgbClr val="FFFFFF"/>
              </a:solidFill>
            </a:endParaRPr>
          </a:p>
        </p:txBody>
      </p:sp>
      <p:sp>
        <p:nvSpPr>
          <p:cNvPr id="11" name="Rectangle 4"/>
          <p:cNvSpPr>
            <a:spLocks noChangeArrowheads="1"/>
          </p:cNvSpPr>
          <p:nvPr/>
        </p:nvSpPr>
        <p:spPr bwMode="auto">
          <a:xfrm>
            <a:off x="533400" y="2838233"/>
            <a:ext cx="4399135" cy="271463"/>
          </a:xfrm>
          <a:prstGeom prst="rect">
            <a:avLst/>
          </a:prstGeom>
          <a:noFill/>
          <a:ln w="9525">
            <a:noFill/>
            <a:miter lim="800000"/>
            <a:headEnd/>
            <a:tailEnd/>
          </a:ln>
        </p:spPr>
        <p:txBody>
          <a:bodyPr wrap="square" lIns="182880" tIns="27432" rIns="0" bIns="27432" anchor="ctr">
            <a:spAutoFit/>
          </a:bodyPr>
          <a:lstStyle/>
          <a:p>
            <a:pPr fontAlgn="base">
              <a:spcBef>
                <a:spcPct val="0"/>
              </a:spcBef>
              <a:spcAft>
                <a:spcPct val="0"/>
              </a:spcAft>
            </a:pPr>
            <a:r>
              <a:rPr lang="en-US" sz="1400" b="1" dirty="0">
                <a:solidFill>
                  <a:srgbClr val="FFFFFF"/>
                </a:solidFill>
                <a:cs typeface="Times New Roman" pitchFamily="18" charset="0"/>
              </a:rPr>
              <a:t>SOLUTIONS:</a:t>
            </a:r>
            <a:endParaRPr lang="en-US" sz="2000" dirty="0">
              <a:solidFill>
                <a:srgbClr val="FFFFFF"/>
              </a:solidFill>
            </a:endParaRPr>
          </a:p>
        </p:txBody>
      </p:sp>
      <p:sp>
        <p:nvSpPr>
          <p:cNvPr id="12" name="Rectangle 46"/>
          <p:cNvSpPr txBox="1">
            <a:spLocks noChangeArrowheads="1"/>
          </p:cNvSpPr>
          <p:nvPr/>
        </p:nvSpPr>
        <p:spPr>
          <a:xfrm>
            <a:off x="533400" y="3124200"/>
            <a:ext cx="5303520" cy="1819225"/>
          </a:xfrm>
          <a:prstGeom prst="rect">
            <a:avLst/>
          </a:prstGeom>
        </p:spPr>
        <p:txBody>
          <a:bodyPr/>
          <a:lstStyle/>
          <a:p>
            <a:pPr marL="285750" indent="-285750">
              <a:buSzPct val="115000"/>
              <a:buFont typeface="Arial" pitchFamily="34" charset="0"/>
              <a:buChar char="•"/>
              <a:tabLst>
                <a:tab pos="177800" algn="l"/>
              </a:tabLst>
              <a:defRPr/>
            </a:pPr>
            <a:r>
              <a:rPr lang="en-US" sz="1100" dirty="0">
                <a:solidFill>
                  <a:srgbClr val="FFFFFF">
                    <a:lumMod val="10000"/>
                  </a:srgbClr>
                </a:solidFill>
              </a:rPr>
              <a:t>Created  APAC &amp; EU cloud regions in the Amazon and would be creating for more regions</a:t>
            </a:r>
          </a:p>
          <a:p>
            <a:pPr marL="285750" indent="-285750">
              <a:buSzPct val="115000"/>
              <a:buFont typeface="Arial" pitchFamily="34" charset="0"/>
              <a:buChar char="•"/>
              <a:tabLst>
                <a:tab pos="177800" algn="l"/>
              </a:tabLst>
              <a:defRPr/>
            </a:pPr>
            <a:r>
              <a:rPr lang="en-US" sz="1100" dirty="0">
                <a:solidFill>
                  <a:srgbClr val="FFFFFF">
                    <a:lumMod val="10000"/>
                  </a:srgbClr>
                </a:solidFill>
              </a:rPr>
              <a:t>Ease in scalability of new hardware</a:t>
            </a:r>
          </a:p>
          <a:p>
            <a:pPr marL="285750" indent="-285750">
              <a:buSzPct val="115000"/>
              <a:buFont typeface="Arial" pitchFamily="34" charset="0"/>
              <a:buChar char="•"/>
              <a:tabLst>
                <a:tab pos="177800" algn="l"/>
              </a:tabLst>
              <a:defRPr/>
            </a:pPr>
            <a:r>
              <a:rPr lang="en-US" sz="1100" dirty="0">
                <a:solidFill>
                  <a:srgbClr val="FFFFFF">
                    <a:lumMod val="10000"/>
                  </a:srgbClr>
                </a:solidFill>
              </a:rPr>
              <a:t>Implemented IDS (intrusion detection system)</a:t>
            </a:r>
          </a:p>
          <a:p>
            <a:pPr marL="285750" indent="-285750">
              <a:buSzPct val="115000"/>
              <a:buFont typeface="Arial" pitchFamily="34" charset="0"/>
              <a:buChar char="•"/>
              <a:tabLst>
                <a:tab pos="177800" algn="l"/>
              </a:tabLst>
              <a:defRPr/>
            </a:pPr>
            <a:r>
              <a:rPr lang="en-US" sz="1100" dirty="0">
                <a:solidFill>
                  <a:srgbClr val="FFFFFF">
                    <a:lumMod val="10000"/>
                  </a:srgbClr>
                </a:solidFill>
              </a:rPr>
              <a:t>Created three tier deployment architecture with Load balancer(Nginx), Webserver (Apache) and Application server (Weblogic)</a:t>
            </a:r>
          </a:p>
          <a:p>
            <a:pPr marL="285750" indent="-285750">
              <a:buSzPct val="115000"/>
              <a:buFont typeface="Arial" pitchFamily="34" charset="0"/>
              <a:buChar char="•"/>
              <a:tabLst>
                <a:tab pos="177800" algn="l"/>
              </a:tabLst>
              <a:defRPr/>
            </a:pPr>
            <a:r>
              <a:rPr lang="en-US" sz="1100" dirty="0">
                <a:solidFill>
                  <a:srgbClr val="FFFFFF">
                    <a:lumMod val="10000"/>
                  </a:srgbClr>
                </a:solidFill>
              </a:rPr>
              <a:t>Monitoring the performance of cloud databases &amp; user activity</a:t>
            </a:r>
          </a:p>
          <a:p>
            <a:pPr marL="285750" indent="-285750">
              <a:buSzPct val="115000"/>
              <a:buFont typeface="Arial" pitchFamily="34" charset="0"/>
              <a:buChar char="•"/>
              <a:tabLst>
                <a:tab pos="177800" algn="l"/>
              </a:tabLst>
              <a:defRPr/>
            </a:pPr>
            <a:r>
              <a:rPr lang="en-US" sz="1100" dirty="0">
                <a:solidFill>
                  <a:srgbClr val="FFFFFF">
                    <a:lumMod val="10000"/>
                  </a:srgbClr>
                </a:solidFill>
              </a:rPr>
              <a:t>Monitoring systems availability in each cloud region</a:t>
            </a:r>
          </a:p>
          <a:p>
            <a:pPr marL="285750" indent="-285750">
              <a:buSzPct val="115000"/>
              <a:buFont typeface="Arial" pitchFamily="34" charset="0"/>
              <a:buChar char="•"/>
              <a:tabLst>
                <a:tab pos="177800" algn="l"/>
              </a:tabLst>
              <a:defRPr/>
            </a:pPr>
            <a:r>
              <a:rPr lang="en-US" sz="1100" dirty="0">
                <a:solidFill>
                  <a:srgbClr val="FFFFFF">
                    <a:lumMod val="10000"/>
                  </a:srgbClr>
                </a:solidFill>
              </a:rPr>
              <a:t>Implemented Rsyslog server (which collects and stores each instance syslogs to the centralized Rsyslog server)</a:t>
            </a:r>
          </a:p>
          <a:p>
            <a:pPr marL="285750" indent="-285750">
              <a:buSzPct val="115000"/>
              <a:buFont typeface="Arial" pitchFamily="34" charset="0"/>
              <a:buChar char="•"/>
              <a:tabLst>
                <a:tab pos="177800" algn="l"/>
              </a:tabLst>
              <a:defRPr/>
            </a:pPr>
            <a:endParaRPr lang="en-US" sz="1100" dirty="0">
              <a:solidFill>
                <a:srgbClr val="FFFFFF">
                  <a:lumMod val="10000"/>
                </a:srgbClr>
              </a:solidFill>
            </a:endParaRPr>
          </a:p>
        </p:txBody>
      </p:sp>
      <p:sp>
        <p:nvSpPr>
          <p:cNvPr id="14" name="Rectangle 46"/>
          <p:cNvSpPr txBox="1">
            <a:spLocks noChangeArrowheads="1"/>
          </p:cNvSpPr>
          <p:nvPr/>
        </p:nvSpPr>
        <p:spPr>
          <a:xfrm>
            <a:off x="533400" y="1600200"/>
            <a:ext cx="5120640" cy="1066800"/>
          </a:xfrm>
          <a:prstGeom prst="rect">
            <a:avLst/>
          </a:prstGeom>
        </p:spPr>
        <p:txBody>
          <a:bodyPr/>
          <a:lstStyle/>
          <a:p>
            <a:pPr>
              <a:spcAft>
                <a:spcPts val="200"/>
              </a:spcAft>
              <a:buSzPct val="115000"/>
              <a:defRPr/>
            </a:pPr>
            <a:r>
              <a:rPr lang="en-US" sz="1100" dirty="0">
                <a:solidFill>
                  <a:srgbClr val="FFFFFF">
                    <a:lumMod val="10000"/>
                  </a:srgbClr>
                </a:solidFill>
              </a:rPr>
              <a:t>To serve large number of customers across the globe the client wanted to build Application Programing Interface, there by:</a:t>
            </a:r>
          </a:p>
          <a:p>
            <a:pPr marL="171450" indent="-171450">
              <a:spcAft>
                <a:spcPts val="200"/>
              </a:spcAft>
              <a:buSzPct val="100000"/>
              <a:buFont typeface="Arial" panose="020B0604020202020204" pitchFamily="34" charset="0"/>
              <a:buChar char="•"/>
              <a:defRPr/>
            </a:pPr>
            <a:r>
              <a:rPr lang="en-US" sz="1100" dirty="0">
                <a:solidFill>
                  <a:srgbClr val="FFFFFF">
                    <a:lumMod val="10000"/>
                  </a:srgbClr>
                </a:solidFill>
              </a:rPr>
              <a:t>Minimize network latency for the requests being served</a:t>
            </a:r>
          </a:p>
          <a:p>
            <a:pPr marL="171450" indent="-171450">
              <a:spcAft>
                <a:spcPts val="200"/>
              </a:spcAft>
              <a:buSzPct val="100000"/>
              <a:buFont typeface="Arial" panose="020B0604020202020204" pitchFamily="34" charset="0"/>
              <a:buChar char="•"/>
              <a:defRPr/>
            </a:pPr>
            <a:r>
              <a:rPr lang="en-US" sz="1100" dirty="0">
                <a:solidFill>
                  <a:srgbClr val="FFFFFF">
                    <a:lumMod val="10000"/>
                  </a:srgbClr>
                </a:solidFill>
              </a:rPr>
              <a:t>Have 100% availability of services</a:t>
            </a:r>
          </a:p>
          <a:p>
            <a:pPr marL="171450" indent="-171450">
              <a:spcAft>
                <a:spcPts val="200"/>
              </a:spcAft>
              <a:buSzPct val="100000"/>
              <a:buFont typeface="Arial" panose="020B0604020202020204" pitchFamily="34" charset="0"/>
              <a:buChar char="•"/>
              <a:defRPr/>
            </a:pPr>
            <a:r>
              <a:rPr lang="en-US" sz="1100" dirty="0">
                <a:solidFill>
                  <a:srgbClr val="FFFFFF">
                    <a:lumMod val="10000"/>
                  </a:srgbClr>
                </a:solidFill>
              </a:rPr>
              <a:t>Adding new hardware to the existing environment to scale up the applications</a:t>
            </a:r>
          </a:p>
        </p:txBody>
      </p:sp>
      <p:sp>
        <p:nvSpPr>
          <p:cNvPr id="37" name="Rectangle 46"/>
          <p:cNvSpPr txBox="1">
            <a:spLocks noChangeArrowheads="1"/>
          </p:cNvSpPr>
          <p:nvPr/>
        </p:nvSpPr>
        <p:spPr>
          <a:xfrm>
            <a:off x="533400" y="4915024"/>
            <a:ext cx="5120640" cy="1737360"/>
          </a:xfrm>
          <a:prstGeom prst="rect">
            <a:avLst/>
          </a:prstGeom>
        </p:spPr>
        <p:txBody>
          <a:bodyPr/>
          <a:lstStyle/>
          <a:p>
            <a:pPr marL="169863" indent="-169863">
              <a:buSzPct val="115000"/>
              <a:buFont typeface="Arial" pitchFamily="34" charset="0"/>
              <a:buChar char="•"/>
              <a:defRPr/>
            </a:pPr>
            <a:r>
              <a:rPr lang="en-US" sz="1100" b="1" i="1" dirty="0">
                <a:solidFill>
                  <a:srgbClr val="FFFFFF">
                    <a:lumMod val="10000"/>
                  </a:srgbClr>
                </a:solidFill>
              </a:rPr>
              <a:t>Reduced costs:</a:t>
            </a:r>
            <a:r>
              <a:rPr lang="en-US" sz="1100" i="1" dirty="0">
                <a:solidFill>
                  <a:srgbClr val="FFFFFF">
                    <a:lumMod val="10000"/>
                  </a:srgbClr>
                </a:solidFill>
              </a:rPr>
              <a:t> Reduces hardware networking management and overall IT expenses</a:t>
            </a:r>
          </a:p>
          <a:p>
            <a:pPr marL="169863" indent="-169863">
              <a:buSzPct val="115000"/>
              <a:buFont typeface="Arial" pitchFamily="34" charset="0"/>
              <a:buChar char="•"/>
              <a:defRPr/>
            </a:pPr>
            <a:r>
              <a:rPr lang="en-US" sz="1100" b="1" i="1" dirty="0">
                <a:solidFill>
                  <a:srgbClr val="FFFFFF">
                    <a:lumMod val="10000"/>
                  </a:srgbClr>
                </a:solidFill>
              </a:rPr>
              <a:t>Scalability: </a:t>
            </a:r>
            <a:r>
              <a:rPr lang="en-US" sz="1100" i="1" dirty="0">
                <a:solidFill>
                  <a:srgbClr val="FFFFFF">
                    <a:lumMod val="10000"/>
                  </a:srgbClr>
                </a:solidFill>
              </a:rPr>
              <a:t>Ability to scale up or down easily</a:t>
            </a:r>
          </a:p>
          <a:p>
            <a:pPr marL="169863" indent="-169863">
              <a:buSzPct val="115000"/>
              <a:buFont typeface="Arial" pitchFamily="34" charset="0"/>
              <a:buChar char="•"/>
              <a:defRPr/>
            </a:pPr>
            <a:r>
              <a:rPr lang="en-US" sz="1100" i="1" dirty="0">
                <a:solidFill>
                  <a:srgbClr val="FFFFFF">
                    <a:lumMod val="10000"/>
                  </a:srgbClr>
                </a:solidFill>
              </a:rPr>
              <a:t>Virtually unlimited processing and storage capacity</a:t>
            </a:r>
          </a:p>
          <a:p>
            <a:pPr marL="169863" indent="-169863">
              <a:buSzPct val="115000"/>
              <a:buFont typeface="Arial" pitchFamily="34" charset="0"/>
              <a:buChar char="•"/>
              <a:defRPr/>
            </a:pPr>
            <a:r>
              <a:rPr lang="en-US" sz="1100" i="1" dirty="0">
                <a:solidFill>
                  <a:srgbClr val="FFFFFF">
                    <a:lumMod val="10000"/>
                  </a:srgbClr>
                </a:solidFill>
              </a:rPr>
              <a:t>Abstracted, pooled resources</a:t>
            </a:r>
          </a:p>
          <a:p>
            <a:pPr marL="169863" indent="-169863">
              <a:buSzPct val="115000"/>
              <a:buFont typeface="Arial" pitchFamily="34" charset="0"/>
              <a:buChar char="•"/>
              <a:defRPr/>
            </a:pPr>
            <a:r>
              <a:rPr lang="en-US" sz="1100" i="1" dirty="0">
                <a:solidFill>
                  <a:srgbClr val="FFFFFF">
                    <a:lumMod val="10000"/>
                  </a:srgbClr>
                </a:solidFill>
              </a:rPr>
              <a:t>High level of automation</a:t>
            </a:r>
          </a:p>
          <a:p>
            <a:pPr marL="169863" indent="-169863">
              <a:buSzPct val="115000"/>
              <a:buFont typeface="Arial" pitchFamily="34" charset="0"/>
              <a:buChar char="•"/>
              <a:defRPr/>
            </a:pPr>
            <a:r>
              <a:rPr lang="en-US" sz="1100" i="1" dirty="0">
                <a:solidFill>
                  <a:srgbClr val="FFFFFF">
                    <a:lumMod val="10000"/>
                  </a:srgbClr>
                </a:solidFill>
              </a:rPr>
              <a:t>Access to a huge range of applications without having to download or install anything</a:t>
            </a:r>
          </a:p>
          <a:p>
            <a:pPr marL="169863" indent="-169863">
              <a:buSzPct val="115000"/>
              <a:buFont typeface="Arial" pitchFamily="34" charset="0"/>
              <a:buChar char="•"/>
              <a:defRPr/>
            </a:pPr>
            <a:r>
              <a:rPr lang="en-US" sz="1100" i="1" dirty="0">
                <a:solidFill>
                  <a:srgbClr val="FFFFFF">
                    <a:lumMod val="10000"/>
                  </a:srgbClr>
                </a:solidFill>
              </a:rPr>
              <a:t>Applications can be accessed from any computer, anywhere in the world</a:t>
            </a:r>
          </a:p>
          <a:p>
            <a:pPr marL="169863" indent="-169863">
              <a:buSzPct val="115000"/>
              <a:buFont typeface="Arial" pitchFamily="34" charset="0"/>
              <a:buChar char="•"/>
              <a:defRPr/>
            </a:pPr>
            <a:r>
              <a:rPr lang="en-US" sz="1100" i="1" dirty="0">
                <a:solidFill>
                  <a:srgbClr val="FFFFFF">
                    <a:lumMod val="10000"/>
                  </a:srgbClr>
                </a:solidFill>
              </a:rPr>
              <a:t>Device and location independence</a:t>
            </a:r>
          </a:p>
        </p:txBody>
      </p:sp>
      <p:pic>
        <p:nvPicPr>
          <p:cNvPr id="38" name="Picture 37" descr="header-SLIDE-compressed.jpg"/>
          <p:cNvPicPr>
            <a:picLocks noChangeAspect="1"/>
          </p:cNvPicPr>
          <p:nvPr/>
        </p:nvPicPr>
        <p:blipFill>
          <a:blip r:embed="rId3" cstate="email">
            <a:lum bright="-10000"/>
            <a:extLst>
              <a:ext uri="{28A0092B-C50C-407E-A947-70E740481C1C}">
                <a14:useLocalDpi xmlns:a14="http://schemas.microsoft.com/office/drawing/2010/main" val="0"/>
              </a:ext>
            </a:extLst>
          </a:blip>
          <a:srcRect r="29482" b="74391"/>
          <a:stretch>
            <a:fillRect/>
          </a:stretch>
        </p:blipFill>
        <p:spPr>
          <a:xfrm rot="5400000">
            <a:off x="-299028" y="5650917"/>
            <a:ext cx="1352293" cy="299873"/>
          </a:xfrm>
          <a:prstGeom prst="roundRect">
            <a:avLst/>
          </a:prstGeom>
          <a:ln w="19050">
            <a:solidFill>
              <a:srgbClr val="2D7FB1"/>
            </a:solidFill>
          </a:ln>
          <a:scene3d>
            <a:camera prst="orthographicFront"/>
            <a:lightRig rig="threePt" dir="t"/>
          </a:scene3d>
          <a:sp3d>
            <a:bevelT prst="coolSlant"/>
          </a:sp3d>
        </p:spPr>
      </p:pic>
      <p:sp>
        <p:nvSpPr>
          <p:cNvPr id="39" name="Rectangle 38"/>
          <p:cNvSpPr/>
          <p:nvPr/>
        </p:nvSpPr>
        <p:spPr>
          <a:xfrm rot="16200000">
            <a:off x="-197474" y="5677019"/>
            <a:ext cx="1123193" cy="338554"/>
          </a:xfrm>
          <a:prstGeom prst="rect">
            <a:avLst/>
          </a:prstGeom>
        </p:spPr>
        <p:txBody>
          <a:bodyPr wrap="none">
            <a:spAutoFit/>
          </a:bodyPr>
          <a:lstStyle/>
          <a:p>
            <a:pPr fontAlgn="base">
              <a:spcBef>
                <a:spcPct val="0"/>
              </a:spcBef>
              <a:spcAft>
                <a:spcPct val="0"/>
              </a:spcAft>
            </a:pPr>
            <a:r>
              <a:rPr lang="en-US" sz="1600" b="1" i="1" dirty="0">
                <a:solidFill>
                  <a:srgbClr val="FFFFFF"/>
                </a:solidFill>
                <a:cs typeface="Times New Roman" pitchFamily="18" charset="0"/>
              </a:rPr>
              <a:t>RESULTS</a:t>
            </a:r>
            <a:endParaRPr lang="en-US" sz="1600" i="1" dirty="0">
              <a:solidFill>
                <a:srgbClr val="FFFFFF"/>
              </a:solidFill>
            </a:endParaRPr>
          </a:p>
        </p:txBody>
      </p:sp>
      <p:cxnSp>
        <p:nvCxnSpPr>
          <p:cNvPr id="40" name="Straight Connector 39"/>
          <p:cNvCxnSpPr/>
          <p:nvPr/>
        </p:nvCxnSpPr>
        <p:spPr bwMode="auto">
          <a:xfrm>
            <a:off x="5791200" y="1321526"/>
            <a:ext cx="0" cy="5303520"/>
          </a:xfrm>
          <a:prstGeom prst="line">
            <a:avLst/>
          </a:prstGeom>
          <a:noFill/>
          <a:ln w="9525" cap="flat" cmpd="sng" algn="ctr">
            <a:solidFill>
              <a:schemeClr val="accent1"/>
            </a:solidFill>
            <a:prstDash val="dash"/>
            <a:round/>
            <a:headEnd type="oval" w="med" len="med"/>
            <a:tailEnd type="oval" w="med" len="med"/>
          </a:ln>
          <a:effectLst/>
        </p:spPr>
      </p:cxnSp>
      <p:pic>
        <p:nvPicPr>
          <p:cNvPr id="41" name="Picture 2" descr="http://stack.to/wp-content/uploads/blue-clouds-icon.jp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5138" t="9032" r="7449" b="10160"/>
          <a:stretch/>
        </p:blipFill>
        <p:spPr bwMode="auto">
          <a:xfrm>
            <a:off x="6065520" y="1729827"/>
            <a:ext cx="1097280" cy="811158"/>
          </a:xfrm>
          <a:prstGeom prst="rect">
            <a:avLst/>
          </a:prstGeom>
          <a:noFill/>
          <a:extLst>
            <a:ext uri="{909E8E84-426E-40DD-AFC4-6F175D3DCCD1}">
              <a14:hiddenFill xmlns:a14="http://schemas.microsoft.com/office/drawing/2010/main">
                <a:solidFill>
                  <a:srgbClr val="FFFFFF"/>
                </a:solidFill>
              </a14:hiddenFill>
            </a:ext>
          </a:extLst>
        </p:spPr>
      </p:pic>
      <p:sp>
        <p:nvSpPr>
          <p:cNvPr id="42" name="TextBox 41"/>
          <p:cNvSpPr txBox="1"/>
          <p:nvPr/>
        </p:nvSpPr>
        <p:spPr>
          <a:xfrm>
            <a:off x="6019800" y="2667000"/>
            <a:ext cx="1188720" cy="457200"/>
          </a:xfrm>
          <a:prstGeom prst="roundRect">
            <a:avLst/>
          </a:prstGeom>
          <a:ln w="9525">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fontAlgn="base">
              <a:spcBef>
                <a:spcPct val="0"/>
              </a:spcBef>
              <a:spcAft>
                <a:spcPct val="0"/>
              </a:spcAft>
            </a:pPr>
            <a:r>
              <a:rPr lang="en-US" sz="1200" b="1" dirty="0">
                <a:solidFill>
                  <a:srgbClr val="0095CD"/>
                </a:solidFill>
              </a:rPr>
              <a:t>Cloud</a:t>
            </a:r>
          </a:p>
          <a:p>
            <a:pPr algn="ctr" fontAlgn="base">
              <a:spcBef>
                <a:spcPct val="0"/>
              </a:spcBef>
              <a:spcAft>
                <a:spcPct val="0"/>
              </a:spcAft>
            </a:pPr>
            <a:r>
              <a:rPr lang="en-US" sz="1200" b="1" dirty="0">
                <a:solidFill>
                  <a:srgbClr val="0095CD"/>
                </a:solidFill>
              </a:rPr>
              <a:t>Environment</a:t>
            </a:r>
          </a:p>
        </p:txBody>
      </p:sp>
      <p:sp>
        <p:nvSpPr>
          <p:cNvPr id="43" name="Right Arrow 42"/>
          <p:cNvSpPr/>
          <p:nvPr/>
        </p:nvSpPr>
        <p:spPr bwMode="auto">
          <a:xfrm>
            <a:off x="7239000" y="2133600"/>
            <a:ext cx="381000" cy="2286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spcBef>
                <a:spcPct val="0"/>
              </a:spcBef>
              <a:spcAft>
                <a:spcPct val="0"/>
              </a:spcAft>
            </a:pPr>
            <a:endParaRPr lang="en-US">
              <a:solidFill>
                <a:srgbClr val="00005C"/>
              </a:solidFill>
            </a:endParaRPr>
          </a:p>
        </p:txBody>
      </p:sp>
      <p:sp>
        <p:nvSpPr>
          <p:cNvPr id="44" name="TextBox 43"/>
          <p:cNvSpPr txBox="1"/>
          <p:nvPr/>
        </p:nvSpPr>
        <p:spPr>
          <a:xfrm>
            <a:off x="7696200" y="1981200"/>
            <a:ext cx="1371600" cy="510778"/>
          </a:xfrm>
          <a:prstGeom prst="roundRect">
            <a:avLst/>
          </a:prstGeom>
          <a:ln w="9525">
            <a:prstDash val="dash"/>
          </a:ln>
        </p:spPr>
        <p:style>
          <a:lnRef idx="2">
            <a:schemeClr val="accent1"/>
          </a:lnRef>
          <a:fillRef idx="1">
            <a:schemeClr val="lt1"/>
          </a:fillRef>
          <a:effectRef idx="0">
            <a:schemeClr val="accent1"/>
          </a:effectRef>
          <a:fontRef idx="minor">
            <a:schemeClr val="dk1"/>
          </a:fontRef>
        </p:style>
        <p:txBody>
          <a:bodyPr wrap="square" rtlCol="0" anchor="ctr">
            <a:spAutoFit/>
          </a:bodyPr>
          <a:lstStyle/>
          <a:p>
            <a:pPr algn="ctr" fontAlgn="base">
              <a:spcBef>
                <a:spcPct val="0"/>
              </a:spcBef>
              <a:spcAft>
                <a:spcPct val="0"/>
              </a:spcAft>
            </a:pPr>
            <a:r>
              <a:rPr lang="en-US" sz="1200" b="1" dirty="0">
                <a:solidFill>
                  <a:srgbClr val="0095CD"/>
                </a:solidFill>
              </a:rPr>
              <a:t>Amazon Web Services </a:t>
            </a:r>
          </a:p>
        </p:txBody>
      </p:sp>
      <p:cxnSp>
        <p:nvCxnSpPr>
          <p:cNvPr id="45" name="Straight Connector 44"/>
          <p:cNvCxnSpPr/>
          <p:nvPr/>
        </p:nvCxnSpPr>
        <p:spPr bwMode="auto">
          <a:xfrm>
            <a:off x="6019800" y="3886200"/>
            <a:ext cx="3017520" cy="0"/>
          </a:xfrm>
          <a:prstGeom prst="line">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pic>
        <p:nvPicPr>
          <p:cNvPr id="1026" name="Picture 2" descr="Home Server icon">
            <a:hlinkClick r:id="rId5"/>
          </p:cNvPr>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6172200" y="4600813"/>
            <a:ext cx="960120" cy="960120"/>
          </a:xfrm>
          <a:prstGeom prst="rect">
            <a:avLst/>
          </a:prstGeom>
          <a:noFill/>
          <a:extLst>
            <a:ext uri="{909E8E84-426E-40DD-AFC4-6F175D3DCCD1}">
              <a14:hiddenFill xmlns:a14="http://schemas.microsoft.com/office/drawing/2010/main">
                <a:solidFill>
                  <a:srgbClr val="FFFFFF"/>
                </a:solidFill>
              </a14:hiddenFill>
            </a:ext>
          </a:extLst>
        </p:spPr>
      </p:pic>
      <p:sp>
        <p:nvSpPr>
          <p:cNvPr id="46" name="TextBox 45"/>
          <p:cNvSpPr txBox="1"/>
          <p:nvPr/>
        </p:nvSpPr>
        <p:spPr>
          <a:xfrm>
            <a:off x="6019800" y="5713333"/>
            <a:ext cx="1188720" cy="306467"/>
          </a:xfrm>
          <a:prstGeom prst="roundRect">
            <a:avLst/>
          </a:prstGeom>
          <a:ln w="9525">
            <a:prstDash val="dash"/>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fontAlgn="base">
              <a:spcBef>
                <a:spcPct val="0"/>
              </a:spcBef>
              <a:spcAft>
                <a:spcPct val="0"/>
              </a:spcAft>
            </a:pPr>
            <a:r>
              <a:rPr lang="en-US" sz="1200" b="1" dirty="0">
                <a:solidFill>
                  <a:srgbClr val="0095CD"/>
                </a:solidFill>
              </a:rPr>
              <a:t>Server</a:t>
            </a:r>
          </a:p>
        </p:txBody>
      </p:sp>
      <p:sp>
        <p:nvSpPr>
          <p:cNvPr id="47" name="Right Arrow 46"/>
          <p:cNvSpPr/>
          <p:nvPr/>
        </p:nvSpPr>
        <p:spPr bwMode="auto">
          <a:xfrm rot="1459760">
            <a:off x="7277458" y="5246290"/>
            <a:ext cx="228600" cy="152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spcBef>
                <a:spcPct val="0"/>
              </a:spcBef>
              <a:spcAft>
                <a:spcPct val="0"/>
              </a:spcAft>
            </a:pPr>
            <a:endParaRPr lang="en-US">
              <a:solidFill>
                <a:srgbClr val="00005C"/>
              </a:solidFill>
            </a:endParaRPr>
          </a:p>
        </p:txBody>
      </p:sp>
      <p:sp>
        <p:nvSpPr>
          <p:cNvPr id="48" name="Right Arrow 47"/>
          <p:cNvSpPr/>
          <p:nvPr/>
        </p:nvSpPr>
        <p:spPr bwMode="auto">
          <a:xfrm rot="19778790">
            <a:off x="7267935" y="4749663"/>
            <a:ext cx="228600" cy="152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spcBef>
                <a:spcPct val="0"/>
              </a:spcBef>
              <a:spcAft>
                <a:spcPct val="0"/>
              </a:spcAft>
            </a:pPr>
            <a:endParaRPr lang="en-US">
              <a:solidFill>
                <a:srgbClr val="00005C"/>
              </a:solidFill>
            </a:endParaRPr>
          </a:p>
        </p:txBody>
      </p:sp>
      <p:sp>
        <p:nvSpPr>
          <p:cNvPr id="49" name="Right Arrow 48"/>
          <p:cNvSpPr/>
          <p:nvPr/>
        </p:nvSpPr>
        <p:spPr bwMode="auto">
          <a:xfrm>
            <a:off x="7339584" y="4987197"/>
            <a:ext cx="228600" cy="152400"/>
          </a:xfrm>
          <a:prstGeom prst="rightArrow">
            <a:avLst/>
          </a:prstGeom>
          <a:solidFill>
            <a:schemeClr val="accent1"/>
          </a:solidFill>
          <a:ln w="9525" cap="flat" cmpd="sng" algn="ctr">
            <a:noFill/>
            <a:prstDash val="solid"/>
            <a:round/>
            <a:headEnd type="none" w="med" len="med"/>
            <a:tailEnd type="none" w="med" len="med"/>
          </a:ln>
          <a:effectLst/>
        </p:spPr>
        <p:txBody>
          <a:bodyPr vert="horz" wrap="square" lIns="90000" tIns="46800" rIns="90000" bIns="46800" numCol="1" rtlCol="0" anchor="t" anchorCtr="0" compatLnSpc="1">
            <a:prstTxWarp prst="textNoShape">
              <a:avLst/>
            </a:prstTxWarp>
          </a:bodyPr>
          <a:lstStyle/>
          <a:p>
            <a:pPr fontAlgn="base">
              <a:spcBef>
                <a:spcPct val="0"/>
              </a:spcBef>
              <a:spcAft>
                <a:spcPct val="0"/>
              </a:spcAft>
            </a:pPr>
            <a:endParaRPr lang="en-US">
              <a:solidFill>
                <a:srgbClr val="00005C"/>
              </a:solidFill>
            </a:endParaRPr>
          </a:p>
        </p:txBody>
      </p:sp>
      <p:sp>
        <p:nvSpPr>
          <p:cNvPr id="50" name="TextBox 49"/>
          <p:cNvSpPr txBox="1"/>
          <p:nvPr/>
        </p:nvSpPr>
        <p:spPr>
          <a:xfrm>
            <a:off x="7763256" y="4524613"/>
            <a:ext cx="1097280" cy="272415"/>
          </a:xfrm>
          <a:prstGeom prst="round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fontAlgn="base">
              <a:spcBef>
                <a:spcPct val="0"/>
              </a:spcBef>
              <a:spcAft>
                <a:spcPct val="0"/>
              </a:spcAft>
            </a:pPr>
            <a:r>
              <a:rPr lang="en-US" sz="1000" b="1" dirty="0">
                <a:solidFill>
                  <a:srgbClr val="FFFFFF"/>
                </a:solidFill>
              </a:rPr>
              <a:t>Apache</a:t>
            </a:r>
          </a:p>
        </p:txBody>
      </p:sp>
      <p:sp>
        <p:nvSpPr>
          <p:cNvPr id="51" name="TextBox 50"/>
          <p:cNvSpPr txBox="1"/>
          <p:nvPr/>
        </p:nvSpPr>
        <p:spPr>
          <a:xfrm>
            <a:off x="7763256" y="5395198"/>
            <a:ext cx="1097280" cy="272415"/>
          </a:xfrm>
          <a:prstGeom prst="round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fontAlgn="base">
              <a:spcBef>
                <a:spcPct val="0"/>
              </a:spcBef>
              <a:spcAft>
                <a:spcPct val="0"/>
              </a:spcAft>
            </a:pPr>
            <a:r>
              <a:rPr lang="en-US" sz="1000" b="1" dirty="0" err="1">
                <a:solidFill>
                  <a:srgbClr val="FFFFFF"/>
                </a:solidFill>
              </a:rPr>
              <a:t>Rsyslog</a:t>
            </a:r>
            <a:endParaRPr lang="en-US" sz="1000" b="1" dirty="0">
              <a:solidFill>
                <a:srgbClr val="FFFFFF"/>
              </a:solidFill>
            </a:endParaRPr>
          </a:p>
        </p:txBody>
      </p:sp>
      <p:sp>
        <p:nvSpPr>
          <p:cNvPr id="52" name="TextBox 51"/>
          <p:cNvSpPr txBox="1"/>
          <p:nvPr/>
        </p:nvSpPr>
        <p:spPr>
          <a:xfrm>
            <a:off x="7763256" y="4937998"/>
            <a:ext cx="1097280" cy="272415"/>
          </a:xfrm>
          <a:prstGeom prst="roundRect">
            <a:avLst/>
          </a:prstGeom>
        </p:spPr>
        <p:style>
          <a:lnRef idx="1">
            <a:schemeClr val="accent1"/>
          </a:lnRef>
          <a:fillRef idx="3">
            <a:schemeClr val="accent1"/>
          </a:fillRef>
          <a:effectRef idx="2">
            <a:schemeClr val="accent1"/>
          </a:effectRef>
          <a:fontRef idx="minor">
            <a:schemeClr val="lt1"/>
          </a:fontRef>
        </p:style>
        <p:txBody>
          <a:bodyPr wrap="square" rtlCol="0">
            <a:spAutoFit/>
          </a:bodyPr>
          <a:lstStyle/>
          <a:p>
            <a:pPr algn="ctr" fontAlgn="base">
              <a:spcBef>
                <a:spcPct val="0"/>
              </a:spcBef>
              <a:spcAft>
                <a:spcPct val="0"/>
              </a:spcAft>
            </a:pPr>
            <a:r>
              <a:rPr lang="en-US" sz="1000" b="1" dirty="0" err="1">
                <a:solidFill>
                  <a:srgbClr val="FFFFFF"/>
                </a:solidFill>
              </a:rPr>
              <a:t>WebLogic</a:t>
            </a:r>
            <a:endParaRPr lang="en-US" sz="1000" b="1" dirty="0">
              <a:solidFill>
                <a:srgbClr val="FFFFFF"/>
              </a:solidFill>
            </a:endParaRPr>
          </a:p>
        </p:txBody>
      </p:sp>
    </p:spTree>
    <p:extLst>
      <p:ext uri="{BB962C8B-B14F-4D97-AF65-F5344CB8AC3E}">
        <p14:creationId xmlns:p14="http://schemas.microsoft.com/office/powerpoint/2010/main" val="1823139966"/>
      </p:ext>
    </p:extLst>
  </p:cSld>
  <p:clrMapOvr>
    <a:masterClrMapping/>
  </p:clrMapOvr>
  <p:transition spd="slow">
    <p:push dir="u"/>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775332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smtClean="0"/>
              <a:t>Agenda</a:t>
            </a:r>
            <a:endParaRPr lang="en-GB" dirty="0"/>
          </a:p>
        </p:txBody>
      </p:sp>
      <p:sp>
        <p:nvSpPr>
          <p:cNvPr id="3" name="Slide Number Placeholder 2"/>
          <p:cNvSpPr>
            <a:spLocks noGrp="1"/>
          </p:cNvSpPr>
          <p:nvPr>
            <p:ph type="sldNum" sz="quarter" idx="4294967295"/>
          </p:nvPr>
        </p:nvSpPr>
        <p:spPr>
          <a:xfrm>
            <a:off x="0" y="6356350"/>
            <a:ext cx="2895600" cy="365125"/>
          </a:xfrm>
          <a:prstGeom prst="rect">
            <a:avLst/>
          </a:prstGeom>
        </p:spPr>
        <p:txBody>
          <a:bodyPr/>
          <a:lstStyle/>
          <a:p>
            <a:pPr>
              <a:defRPr/>
            </a:pPr>
            <a:fld id="{5859EE1A-39F1-421F-8767-84503022EAE8}" type="slidenum">
              <a:rPr lang="en-US" smtClean="0">
                <a:solidFill>
                  <a:srgbClr val="FFFFFF"/>
                </a:solidFill>
              </a:rPr>
              <a:pPr>
                <a:defRPr/>
              </a:pPr>
              <a:t>2</a:t>
            </a:fld>
            <a:endParaRPr lang="en-US" dirty="0">
              <a:solidFill>
                <a:srgbClr val="FFFFFF"/>
              </a:solidFill>
            </a:endParaRPr>
          </a:p>
        </p:txBody>
      </p:sp>
      <p:sp>
        <p:nvSpPr>
          <p:cNvPr id="35" name="Content Placeholder 1"/>
          <p:cNvSpPr txBox="1">
            <a:spLocks/>
          </p:cNvSpPr>
          <p:nvPr/>
        </p:nvSpPr>
        <p:spPr>
          <a:xfrm>
            <a:off x="457201" y="1242490"/>
            <a:ext cx="8229600" cy="5157216"/>
          </a:xfrm>
          <a:prstGeom prst="rect">
            <a:avLst/>
          </a:prstGeom>
        </p:spPr>
        <p:txBody>
          <a:bodyPr/>
          <a:lstStyle>
            <a:lvl1pPr marL="342900" indent="-342900" algn="l" defTabSz="914400" rtl="0" eaLnBrk="1" latinLnBrk="0" hangingPunct="1">
              <a:spcBef>
                <a:spcPct val="20000"/>
              </a:spcBef>
              <a:buFont typeface="Arial" pitchFamily="34" charset="0"/>
              <a:buChar char="•"/>
              <a:defRPr lang="en-US" sz="2800" kern="1200" smtClean="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lang="en-US" sz="2400" kern="1200" smtClean="0">
                <a:solidFill>
                  <a:srgbClr val="7F7F7F"/>
                </a:solidFill>
                <a:latin typeface="+mn-lt"/>
                <a:ea typeface="+mn-ea"/>
                <a:cs typeface="+mn-cs"/>
              </a:defRPr>
            </a:lvl2pPr>
            <a:lvl3pPr marL="1143000" indent="-228600" algn="l" defTabSz="914400" rtl="0" eaLnBrk="1" latinLnBrk="0" hangingPunct="1">
              <a:spcBef>
                <a:spcPct val="20000"/>
              </a:spcBef>
              <a:buFont typeface="Arial" pitchFamily="34" charset="0"/>
              <a:buChar char="•"/>
              <a:defRPr lang="en-US" sz="2000" kern="1200" smtClean="0">
                <a:solidFill>
                  <a:srgbClr val="7F7F7F"/>
                </a:solidFill>
                <a:latin typeface="+mn-lt"/>
                <a:ea typeface="+mn-ea"/>
                <a:cs typeface="+mn-cs"/>
              </a:defRPr>
            </a:lvl3pPr>
            <a:lvl4pPr marL="1600200" indent="-228600" algn="l" defTabSz="914400" rtl="0" eaLnBrk="1" latinLnBrk="0" hangingPunct="1">
              <a:spcBef>
                <a:spcPct val="20000"/>
              </a:spcBef>
              <a:buFont typeface="Arial" pitchFamily="34" charset="0"/>
              <a:buChar char="–"/>
              <a:defRPr lang="en-US" sz="1800" kern="1200" smtClean="0">
                <a:solidFill>
                  <a:srgbClr val="7F7F7F"/>
                </a:solidFill>
                <a:latin typeface="+mn-lt"/>
                <a:ea typeface="+mn-ea"/>
                <a:cs typeface="+mn-cs"/>
              </a:defRPr>
            </a:lvl4pPr>
            <a:lvl5pPr marL="2057400" indent="-228600" algn="l" defTabSz="914400" rtl="0" eaLnBrk="1" latinLnBrk="0" hangingPunct="1">
              <a:spcBef>
                <a:spcPct val="20000"/>
              </a:spcBef>
              <a:buFont typeface="Arial" pitchFamily="34" charset="0"/>
              <a:buChar char="»"/>
              <a:defRPr lang="en-US" sz="1800" kern="1200" smtClean="0">
                <a:solidFill>
                  <a:srgbClr val="7F7F7F"/>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en-US" sz="1900" dirty="0" smtClean="0">
                <a:solidFill>
                  <a:schemeClr val="tx1"/>
                </a:solidFill>
              </a:rPr>
              <a:t>Our Understanding</a:t>
            </a:r>
          </a:p>
          <a:p>
            <a:pPr lvl="1"/>
            <a:r>
              <a:rPr lang="en-US" sz="1900" dirty="0" smtClean="0">
                <a:solidFill>
                  <a:schemeClr val="tx1"/>
                </a:solidFill>
              </a:rPr>
              <a:t>Scope</a:t>
            </a:r>
          </a:p>
          <a:p>
            <a:pPr lvl="1"/>
            <a:r>
              <a:rPr lang="en-US" sz="1900" dirty="0" smtClean="0">
                <a:solidFill>
                  <a:schemeClr val="tx1"/>
                </a:solidFill>
              </a:rPr>
              <a:t>Schedule &amp; Coverage</a:t>
            </a:r>
          </a:p>
          <a:p>
            <a:pPr lvl="1"/>
            <a:r>
              <a:rPr lang="en-US" sz="1900" dirty="0" smtClean="0">
                <a:solidFill>
                  <a:schemeClr val="tx1"/>
                </a:solidFill>
              </a:rPr>
              <a:t>Team</a:t>
            </a:r>
          </a:p>
          <a:p>
            <a:pPr lvl="1"/>
            <a:r>
              <a:rPr lang="en-US" sz="1900" dirty="0" smtClean="0">
                <a:solidFill>
                  <a:schemeClr val="tx1"/>
                </a:solidFill>
              </a:rPr>
              <a:t>Governance</a:t>
            </a:r>
          </a:p>
          <a:p>
            <a:pPr lvl="1"/>
            <a:r>
              <a:rPr lang="en-US" sz="1900" dirty="0" smtClean="0">
                <a:solidFill>
                  <a:schemeClr val="tx1"/>
                </a:solidFill>
              </a:rPr>
              <a:t>Assumptions &amp; Dependencies</a:t>
            </a:r>
          </a:p>
          <a:p>
            <a:pPr lvl="1"/>
            <a:r>
              <a:rPr lang="en-US" sz="1900" dirty="0" smtClean="0">
                <a:solidFill>
                  <a:schemeClr val="tx1"/>
                </a:solidFill>
              </a:rPr>
              <a:t>Risks &amp; Mitigations</a:t>
            </a:r>
          </a:p>
          <a:p>
            <a:pPr lvl="1"/>
            <a:r>
              <a:rPr lang="en-US" sz="1900" dirty="0" smtClean="0">
                <a:solidFill>
                  <a:schemeClr val="tx1"/>
                </a:solidFill>
              </a:rPr>
              <a:t>Pricing</a:t>
            </a:r>
          </a:p>
          <a:p>
            <a:pPr lvl="1"/>
            <a:r>
              <a:rPr lang="en-US" sz="1900" dirty="0" smtClean="0">
                <a:solidFill>
                  <a:schemeClr val="tx1"/>
                </a:solidFill>
              </a:rPr>
              <a:t>Ness Differentiators &amp; Credentials</a:t>
            </a:r>
            <a:endParaRPr lang="en-US" sz="1900" dirty="0" smtClean="0"/>
          </a:p>
          <a:p>
            <a:pPr lvl="1"/>
            <a:endParaRPr lang="en-US" sz="1900" dirty="0" smtClean="0"/>
          </a:p>
          <a:p>
            <a:pPr lvl="1"/>
            <a:endParaRPr lang="en-US" sz="1900" dirty="0" smtClean="0"/>
          </a:p>
          <a:p>
            <a:endParaRPr lang="en-US" sz="1900" dirty="0"/>
          </a:p>
        </p:txBody>
      </p:sp>
    </p:spTree>
    <p:extLst>
      <p:ext uri="{BB962C8B-B14F-4D97-AF65-F5344CB8AC3E}">
        <p14:creationId xmlns:p14="http://schemas.microsoft.com/office/powerpoint/2010/main" val="2595964194"/>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167384"/>
            <a:ext cx="8458200" cy="5157216"/>
          </a:xfrm>
        </p:spPr>
        <p:txBody>
          <a:bodyPr/>
          <a:lstStyle/>
          <a:p>
            <a:r>
              <a:rPr lang="en-US" sz="2200" dirty="0"/>
              <a:t>Dealertrack </a:t>
            </a:r>
            <a:r>
              <a:rPr lang="en-US" sz="2200" dirty="0" smtClean="0"/>
              <a:t>uses </a:t>
            </a:r>
            <a:r>
              <a:rPr lang="en-US" sz="2200" dirty="0"/>
              <a:t>Innotas </a:t>
            </a:r>
            <a:r>
              <a:rPr lang="en-US" sz="2200" dirty="0" smtClean="0"/>
              <a:t>(SaaS solution) for </a:t>
            </a:r>
            <a:r>
              <a:rPr lang="en-US" sz="2200" dirty="0"/>
              <a:t>employee </a:t>
            </a:r>
            <a:r>
              <a:rPr lang="en-US" sz="2200" dirty="0" smtClean="0"/>
              <a:t>information, time tracking, etc.</a:t>
            </a:r>
          </a:p>
          <a:p>
            <a:r>
              <a:rPr lang="en-US" sz="2200" dirty="0" smtClean="0"/>
              <a:t>Innotas provides API to access its data which is currently being accessed by Jira</a:t>
            </a:r>
            <a:r>
              <a:rPr lang="en-US" sz="2200" dirty="0"/>
              <a:t>, KPI portal, Business intelligence Reporting </a:t>
            </a:r>
            <a:r>
              <a:rPr lang="en-US" sz="2200" dirty="0" smtClean="0"/>
              <a:t>etc. </a:t>
            </a:r>
            <a:r>
              <a:rPr lang="en-US" sz="2200" dirty="0"/>
              <a:t>applications</a:t>
            </a:r>
            <a:endParaRPr lang="en-US" sz="2200" dirty="0" smtClean="0"/>
          </a:p>
          <a:p>
            <a:r>
              <a:rPr lang="en-US" sz="2200" dirty="0" smtClean="0"/>
              <a:t>Innotas APIs’ provides access to </a:t>
            </a:r>
            <a:r>
              <a:rPr lang="en-US" sz="2200" dirty="0"/>
              <a:t>confidential </a:t>
            </a:r>
            <a:r>
              <a:rPr lang="en-US" sz="2200" dirty="0" smtClean="0"/>
              <a:t>data that is currently being consumed by end applications which his not desirable</a:t>
            </a:r>
          </a:p>
          <a:p>
            <a:r>
              <a:rPr lang="en-US" sz="2200" dirty="0"/>
              <a:t>Dealertrack does not want </a:t>
            </a:r>
            <a:r>
              <a:rPr lang="en-US" sz="2200" dirty="0" smtClean="0"/>
              <a:t>this confidential </a:t>
            </a:r>
            <a:r>
              <a:rPr lang="en-US" sz="2200" dirty="0"/>
              <a:t>data to be exposed to the end users using </a:t>
            </a:r>
            <a:r>
              <a:rPr lang="en-US" sz="2200" dirty="0" smtClean="0"/>
              <a:t>Innotas API’s</a:t>
            </a:r>
            <a:endParaRPr lang="en-US" sz="2200" dirty="0"/>
          </a:p>
          <a:p>
            <a:r>
              <a:rPr lang="en-US" sz="2200" dirty="0" smtClean="0"/>
              <a:t>Innotas API framework does not provide a mechanism to authorize users to consume </a:t>
            </a:r>
            <a:r>
              <a:rPr lang="en-US" sz="2200" dirty="0"/>
              <a:t>confidential </a:t>
            </a:r>
            <a:r>
              <a:rPr lang="en-US" sz="2200" dirty="0" smtClean="0"/>
              <a:t>data</a:t>
            </a:r>
          </a:p>
          <a:p>
            <a:pPr marL="0" indent="0" algn="just">
              <a:buNone/>
            </a:pPr>
            <a:endParaRPr lang="en-US" sz="2200" dirty="0"/>
          </a:p>
        </p:txBody>
      </p:sp>
      <p:sp>
        <p:nvSpPr>
          <p:cNvPr id="3" name="Title 2"/>
          <p:cNvSpPr>
            <a:spLocks noGrp="1"/>
          </p:cNvSpPr>
          <p:nvPr>
            <p:ph type="title"/>
          </p:nvPr>
        </p:nvSpPr>
        <p:spPr/>
        <p:txBody>
          <a:bodyPr/>
          <a:lstStyle/>
          <a:p>
            <a:r>
              <a:rPr lang="en-US" dirty="0" smtClean="0"/>
              <a:t>Our Understanding</a:t>
            </a:r>
            <a:endParaRPr lang="en-US" dirty="0"/>
          </a:p>
        </p:txBody>
      </p:sp>
    </p:spTree>
    <p:extLst>
      <p:ext uri="{BB962C8B-B14F-4D97-AF65-F5344CB8AC3E}">
        <p14:creationId xmlns:p14="http://schemas.microsoft.com/office/powerpoint/2010/main" val="369001973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1" y="1090090"/>
            <a:ext cx="8458199" cy="5005910"/>
          </a:xfrm>
        </p:spPr>
        <p:txBody>
          <a:bodyPr/>
          <a:lstStyle/>
          <a:p>
            <a:r>
              <a:rPr lang="en-US" sz="2200" dirty="0" smtClean="0"/>
              <a:t>Design a solution that provides a mechanism to restrict user access to confidential data</a:t>
            </a:r>
          </a:p>
          <a:p>
            <a:r>
              <a:rPr lang="en-US" sz="2200" dirty="0" smtClean="0"/>
              <a:t>Proposed solution should be extensible and scalable to meet current &amp; future needs of Dealertrack</a:t>
            </a:r>
          </a:p>
          <a:p>
            <a:r>
              <a:rPr lang="en-US" sz="2200" dirty="0"/>
              <a:t>Proposed solution </a:t>
            </a:r>
            <a:r>
              <a:rPr lang="en-US" sz="2200" dirty="0" smtClean="0"/>
              <a:t>should have minimum impact on existing applications that are consuming Innotas APIs’ today</a:t>
            </a:r>
          </a:p>
          <a:p>
            <a:r>
              <a:rPr lang="en-US" sz="2200" dirty="0"/>
              <a:t>Proposed </a:t>
            </a:r>
            <a:r>
              <a:rPr lang="en-US" sz="2200" dirty="0" smtClean="0"/>
              <a:t>solution should confirm with existing Dealertrack architecture standards and technology </a:t>
            </a:r>
            <a:r>
              <a:rPr lang="en-US" sz="2200" dirty="0" smtClean="0"/>
              <a:t>tools</a:t>
            </a:r>
          </a:p>
          <a:p>
            <a:r>
              <a:rPr lang="en-US" sz="2200" dirty="0" smtClean="0"/>
              <a:t>Innotas</a:t>
            </a:r>
            <a:r>
              <a:rPr lang="en-US" sz="2200" dirty="0"/>
              <a:t> </a:t>
            </a:r>
            <a:r>
              <a:rPr lang="en-US" sz="2200" dirty="0" smtClean="0"/>
              <a:t>has 1 ServiceCall with 48 methods that need to be protected with the new solution</a:t>
            </a:r>
            <a:endParaRPr lang="en-US" sz="2400" dirty="0" smtClean="0"/>
          </a:p>
          <a:p>
            <a:pPr algn="just"/>
            <a:endParaRPr lang="en-US" sz="2400" dirty="0" smtClean="0"/>
          </a:p>
          <a:p>
            <a:pPr lvl="1" algn="just"/>
            <a:endParaRPr lang="en-US" dirty="0" smtClean="0"/>
          </a:p>
          <a:p>
            <a:pPr lvl="1" algn="just"/>
            <a:endParaRPr lang="en-US" dirty="0" smtClean="0"/>
          </a:p>
          <a:p>
            <a:pPr lvl="1" algn="just"/>
            <a:endParaRPr lang="en-US" dirty="0" smtClean="0"/>
          </a:p>
          <a:p>
            <a:pPr lvl="1" algn="just"/>
            <a:endParaRPr lang="en-US" dirty="0"/>
          </a:p>
          <a:p>
            <a:pPr algn="just"/>
            <a:endParaRPr lang="en-US" sz="2400" dirty="0"/>
          </a:p>
          <a:p>
            <a:pPr algn="just"/>
            <a:endParaRPr lang="en-US" sz="2400" dirty="0" smtClean="0"/>
          </a:p>
          <a:p>
            <a:pPr algn="just"/>
            <a:endParaRPr lang="en-US" sz="2400" dirty="0"/>
          </a:p>
        </p:txBody>
      </p:sp>
      <p:sp>
        <p:nvSpPr>
          <p:cNvPr id="3" name="Title 2"/>
          <p:cNvSpPr>
            <a:spLocks noGrp="1"/>
          </p:cNvSpPr>
          <p:nvPr>
            <p:ph type="title"/>
          </p:nvPr>
        </p:nvSpPr>
        <p:spPr/>
        <p:txBody>
          <a:bodyPr/>
          <a:lstStyle/>
          <a:p>
            <a:r>
              <a:rPr lang="en-US" dirty="0" smtClean="0"/>
              <a:t>Scope</a:t>
            </a:r>
            <a:endParaRPr lang="en-US" dirty="0"/>
          </a:p>
        </p:txBody>
      </p:sp>
    </p:spTree>
    <p:extLst>
      <p:ext uri="{BB962C8B-B14F-4D97-AF65-F5344CB8AC3E}">
        <p14:creationId xmlns:p14="http://schemas.microsoft.com/office/powerpoint/2010/main" val="8224002"/>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0" y="1242490"/>
            <a:ext cx="8534399" cy="5157216"/>
          </a:xfrm>
        </p:spPr>
        <p:txBody>
          <a:bodyPr/>
          <a:lstStyle/>
          <a:p>
            <a:r>
              <a:rPr lang="en-US" sz="2200" dirty="0" smtClean="0"/>
              <a:t>Changes </a:t>
            </a:r>
            <a:r>
              <a:rPr lang="en-US" sz="2200" dirty="0"/>
              <a:t>to end applications consuming Innotas APIs’ today</a:t>
            </a:r>
          </a:p>
          <a:p>
            <a:r>
              <a:rPr lang="en-US" sz="2200" dirty="0"/>
              <a:t>Performance </a:t>
            </a:r>
            <a:r>
              <a:rPr lang="en-US" sz="2200" dirty="0" smtClean="0"/>
              <a:t>testing</a:t>
            </a:r>
          </a:p>
          <a:p>
            <a:r>
              <a:rPr lang="en-US" sz="2200" dirty="0" smtClean="0"/>
              <a:t>Any items not mentioned In Scope</a:t>
            </a:r>
            <a:endParaRPr lang="en-US" sz="2200" dirty="0"/>
          </a:p>
          <a:p>
            <a:pPr marL="0" indent="-400050" algn="just"/>
            <a:endParaRPr lang="en-US" sz="3200" dirty="0"/>
          </a:p>
        </p:txBody>
      </p:sp>
      <p:sp>
        <p:nvSpPr>
          <p:cNvPr id="3" name="Title 2"/>
          <p:cNvSpPr>
            <a:spLocks noGrp="1"/>
          </p:cNvSpPr>
          <p:nvPr>
            <p:ph type="title"/>
          </p:nvPr>
        </p:nvSpPr>
        <p:spPr/>
        <p:txBody>
          <a:bodyPr/>
          <a:lstStyle/>
          <a:p>
            <a:r>
              <a:rPr lang="en-US" dirty="0" smtClean="0"/>
              <a:t>Out of Scope</a:t>
            </a:r>
            <a:endParaRPr lang="en-US" dirty="0"/>
          </a:p>
        </p:txBody>
      </p:sp>
    </p:spTree>
    <p:extLst>
      <p:ext uri="{BB962C8B-B14F-4D97-AF65-F5344CB8AC3E}">
        <p14:creationId xmlns:p14="http://schemas.microsoft.com/office/powerpoint/2010/main" val="102886155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 y="152400"/>
            <a:ext cx="8229600" cy="715962"/>
          </a:xfrm>
        </p:spPr>
        <p:txBody>
          <a:bodyPr/>
          <a:lstStyle/>
          <a:p>
            <a:r>
              <a:rPr lang="en-US" dirty="0" smtClean="0"/>
              <a:t>Innotas API Solution Approach- High Level</a:t>
            </a:r>
            <a:endParaRPr lang="en-US" dirty="0"/>
          </a:p>
        </p:txBody>
      </p:sp>
      <p:sp>
        <p:nvSpPr>
          <p:cNvPr id="12" name="TextBox 11"/>
          <p:cNvSpPr txBox="1"/>
          <p:nvPr/>
        </p:nvSpPr>
        <p:spPr>
          <a:xfrm>
            <a:off x="100012" y="1295400"/>
            <a:ext cx="2632452" cy="430887"/>
          </a:xfrm>
          <a:prstGeom prst="rect">
            <a:avLst/>
          </a:prstGeom>
          <a:noFill/>
        </p:spPr>
        <p:txBody>
          <a:bodyPr wrap="none" rtlCol="0">
            <a:spAutoFit/>
          </a:bodyPr>
          <a:lstStyle/>
          <a:p>
            <a:r>
              <a:rPr lang="en-US" sz="2200" b="1" u="sng" dirty="0"/>
              <a:t>Solution Approach</a:t>
            </a:r>
          </a:p>
        </p:txBody>
      </p:sp>
      <p:sp>
        <p:nvSpPr>
          <p:cNvPr id="13" name="Rectangle 12"/>
          <p:cNvSpPr/>
          <p:nvPr/>
        </p:nvSpPr>
        <p:spPr>
          <a:xfrm>
            <a:off x="100012" y="1695510"/>
            <a:ext cx="4167188" cy="3951851"/>
          </a:xfrm>
          <a:prstGeom prst="rect">
            <a:avLst/>
          </a:prstGeom>
        </p:spPr>
        <p:txBody>
          <a:bodyPr wrap="square">
            <a:spAutoFit/>
          </a:bodyPr>
          <a:lstStyle/>
          <a:p>
            <a:pPr marL="342900" indent="-342900">
              <a:spcBef>
                <a:spcPct val="20000"/>
              </a:spcBef>
              <a:buFont typeface="Arial" pitchFamily="34" charset="0"/>
              <a:buChar char="•"/>
            </a:pPr>
            <a:r>
              <a:rPr lang="en-US" sz="2200" dirty="0" smtClean="0"/>
              <a:t>Implement an abstraction layer between DT applications accessing Innotas API and the Innotas API</a:t>
            </a:r>
          </a:p>
          <a:p>
            <a:pPr marL="342900" indent="-342900">
              <a:spcBef>
                <a:spcPct val="20000"/>
              </a:spcBef>
              <a:buFont typeface="Arial" pitchFamily="34" charset="0"/>
              <a:buChar char="•"/>
            </a:pPr>
            <a:r>
              <a:rPr lang="en-US" sz="2200" dirty="0" smtClean="0"/>
              <a:t>All access to Innotas API will be through the abstraction layer</a:t>
            </a:r>
          </a:p>
          <a:p>
            <a:pPr marL="342900" indent="-342900">
              <a:spcBef>
                <a:spcPct val="20000"/>
              </a:spcBef>
              <a:buFont typeface="Arial" pitchFamily="34" charset="0"/>
              <a:buChar char="•"/>
            </a:pPr>
            <a:r>
              <a:rPr lang="en-US" sz="2200" dirty="0" smtClean="0"/>
              <a:t> Application/User access to Innotas API can be setup through a Custom Rules Portal which will store these Rules in a Database</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9600" y="1312722"/>
            <a:ext cx="4572000" cy="40140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41052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half" idx="1"/>
          </p:nvPr>
        </p:nvSpPr>
        <p:spPr>
          <a:xfrm>
            <a:off x="457201" y="1219200"/>
            <a:ext cx="8229600" cy="5310710"/>
          </a:xfrm>
        </p:spPr>
        <p:txBody>
          <a:bodyPr/>
          <a:lstStyle/>
          <a:p>
            <a:r>
              <a:rPr lang="en-US" sz="2000" dirty="0" smtClean="0"/>
              <a:t>Permissions can be managed at one of the 2 levels i.e</a:t>
            </a:r>
            <a:r>
              <a:rPr lang="en-US" sz="2000" dirty="0" smtClean="0"/>
              <a:t>. </a:t>
            </a:r>
            <a:r>
              <a:rPr lang="en-US" sz="2000" dirty="0" smtClean="0"/>
              <a:t>Application level permissions or User level permission. From our current understanding </a:t>
            </a:r>
            <a:r>
              <a:rPr lang="en-US" sz="2000" dirty="0"/>
              <a:t>permissions </a:t>
            </a:r>
            <a:r>
              <a:rPr lang="en-US" sz="2000" dirty="0" smtClean="0"/>
              <a:t>at Application level will be apt for the solution.</a:t>
            </a:r>
          </a:p>
          <a:p>
            <a:r>
              <a:rPr lang="en-US" sz="2000" dirty="0" smtClean="0"/>
              <a:t>Permissions will be set from a Web application that will be built using Python (DT 2.0 architecture standard). </a:t>
            </a:r>
            <a:r>
              <a:rPr lang="en-US" sz="2000" dirty="0"/>
              <a:t>Permissions </a:t>
            </a:r>
            <a:r>
              <a:rPr lang="en-US" sz="2000" dirty="0" smtClean="0"/>
              <a:t>will be stored in an Oracle Database</a:t>
            </a:r>
          </a:p>
          <a:p>
            <a:r>
              <a:rPr lang="en-US" sz="2000" dirty="0" smtClean="0"/>
              <a:t>Applications will access the Abstraction layer APIs’ using SOAP based services over HTTP</a:t>
            </a:r>
          </a:p>
          <a:p>
            <a:r>
              <a:rPr lang="en-US" sz="2000" dirty="0" smtClean="0"/>
              <a:t>Abstraction layer can handle the data request when user does not have permissions in 2 ways (to be decided with DT consultation) :</a:t>
            </a:r>
          </a:p>
          <a:p>
            <a:pPr lvl="1"/>
            <a:r>
              <a:rPr lang="en-US" sz="1800" dirty="0" smtClean="0"/>
              <a:t>Reject the request returning back error message to the user</a:t>
            </a:r>
          </a:p>
          <a:p>
            <a:pPr lvl="1"/>
            <a:r>
              <a:rPr lang="en-US" sz="1800" dirty="0" smtClean="0"/>
              <a:t>Remove/Mask confidential data before sending response to the user</a:t>
            </a:r>
          </a:p>
          <a:p>
            <a:r>
              <a:rPr lang="en-US" sz="2000" dirty="0" smtClean="0"/>
              <a:t>Abstraction layer will be built on Mule ESB (standard DT 2.0 architecture</a:t>
            </a:r>
            <a:r>
              <a:rPr lang="en-US" sz="2000" dirty="0"/>
              <a:t> standard</a:t>
            </a:r>
            <a:r>
              <a:rPr lang="en-US" sz="2000" dirty="0" smtClean="0"/>
              <a:t>)</a:t>
            </a:r>
          </a:p>
          <a:p>
            <a:r>
              <a:rPr lang="en-US" sz="2000" dirty="0" smtClean="0"/>
              <a:t>Mule ESB will use Rules database to authenticate &amp; authorize access to confidential data. </a:t>
            </a:r>
            <a:endParaRPr lang="en-US" sz="2000" dirty="0"/>
          </a:p>
        </p:txBody>
      </p:sp>
      <p:sp>
        <p:nvSpPr>
          <p:cNvPr id="3" name="Title 2"/>
          <p:cNvSpPr>
            <a:spLocks noGrp="1"/>
          </p:cNvSpPr>
          <p:nvPr>
            <p:ph type="title"/>
          </p:nvPr>
        </p:nvSpPr>
        <p:spPr/>
        <p:txBody>
          <a:bodyPr/>
          <a:lstStyle/>
          <a:p>
            <a:r>
              <a:rPr lang="en-US" dirty="0" smtClean="0"/>
              <a:t>Innotas API Solution Details</a:t>
            </a:r>
            <a:endParaRPr lang="en-US" dirty="0"/>
          </a:p>
        </p:txBody>
      </p:sp>
    </p:spTree>
    <p:extLst>
      <p:ext uri="{BB962C8B-B14F-4D97-AF65-F5344CB8AC3E}">
        <p14:creationId xmlns:p14="http://schemas.microsoft.com/office/powerpoint/2010/main" val="12287047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Execution Model – Design &amp; Development</a:t>
            </a:r>
            <a:endParaRPr lang="en-US" dirty="0"/>
          </a:p>
        </p:txBody>
      </p:sp>
      <p:pic>
        <p:nvPicPr>
          <p:cNvPr id="1026" name="Picture 18" descr="image0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295400"/>
            <a:ext cx="78486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extBox 1"/>
          <p:cNvSpPr txBox="1"/>
          <p:nvPr/>
        </p:nvSpPr>
        <p:spPr>
          <a:xfrm>
            <a:off x="381000" y="4493126"/>
            <a:ext cx="4267200" cy="2377574"/>
          </a:xfrm>
          <a:prstGeom prst="rect">
            <a:avLst/>
          </a:prstGeom>
          <a:noFill/>
        </p:spPr>
        <p:txBody>
          <a:bodyPr wrap="square" rtlCol="0">
            <a:spAutoFit/>
          </a:bodyPr>
          <a:lstStyle/>
          <a:p>
            <a:r>
              <a:rPr lang="en-US" dirty="0" smtClean="0"/>
              <a:t>Agile based execution model with </a:t>
            </a:r>
            <a:r>
              <a:rPr lang="en-US" dirty="0" smtClean="0">
                <a:solidFill>
                  <a:srgbClr val="FF0000"/>
                </a:solidFill>
              </a:rPr>
              <a:t>5</a:t>
            </a:r>
            <a:r>
              <a:rPr lang="en-US" dirty="0" smtClean="0"/>
              <a:t> sprints</a:t>
            </a:r>
          </a:p>
          <a:p>
            <a:pPr marL="342900" lvl="1" indent="-342900" fontAlgn="base">
              <a:lnSpc>
                <a:spcPct val="150000"/>
              </a:lnSpc>
              <a:spcBef>
                <a:spcPct val="0"/>
              </a:spcBef>
              <a:spcAft>
                <a:spcPct val="0"/>
              </a:spcAft>
              <a:buFont typeface="Arial" panose="020B0604020202020204" pitchFamily="34" charset="0"/>
              <a:buChar char="•"/>
              <a:defRPr/>
            </a:pPr>
            <a:r>
              <a:rPr lang="en-US" sz="1500" dirty="0">
                <a:solidFill>
                  <a:srgbClr val="FF0000"/>
                </a:solidFill>
                <a:latin typeface="Calibri" pitchFamily="34" charset="0"/>
                <a:ea typeface="+mj-ea"/>
                <a:cs typeface="Calibri" pitchFamily="34" charset="0"/>
              </a:rPr>
              <a:t>Discovery Sprint</a:t>
            </a:r>
          </a:p>
          <a:p>
            <a:pPr marL="342900" lvl="1" indent="-342900" fontAlgn="base">
              <a:lnSpc>
                <a:spcPct val="150000"/>
              </a:lnSpc>
              <a:spcBef>
                <a:spcPct val="0"/>
              </a:spcBef>
              <a:spcAft>
                <a:spcPct val="0"/>
              </a:spcAft>
              <a:buFont typeface="Arial" panose="020B0604020202020204" pitchFamily="34" charset="0"/>
              <a:buChar char="•"/>
              <a:defRPr/>
            </a:pPr>
            <a:r>
              <a:rPr lang="en-US" sz="1500" dirty="0">
                <a:solidFill>
                  <a:srgbClr val="FF0000"/>
                </a:solidFill>
                <a:latin typeface="Calibri" pitchFamily="34" charset="0"/>
                <a:ea typeface="+mj-ea"/>
                <a:cs typeface="Calibri" pitchFamily="34" charset="0"/>
              </a:rPr>
              <a:t>Development Sprint 1</a:t>
            </a:r>
          </a:p>
          <a:p>
            <a:pPr marL="342900" lvl="1" indent="-342900" fontAlgn="base">
              <a:lnSpc>
                <a:spcPct val="150000"/>
              </a:lnSpc>
              <a:spcBef>
                <a:spcPct val="0"/>
              </a:spcBef>
              <a:spcAft>
                <a:spcPct val="0"/>
              </a:spcAft>
              <a:buFont typeface="Arial" panose="020B0604020202020204" pitchFamily="34" charset="0"/>
              <a:buChar char="•"/>
              <a:defRPr/>
            </a:pPr>
            <a:r>
              <a:rPr lang="en-US" sz="1500" dirty="0">
                <a:solidFill>
                  <a:srgbClr val="FF0000"/>
                </a:solidFill>
                <a:latin typeface="Calibri" pitchFamily="34" charset="0"/>
                <a:ea typeface="+mj-ea"/>
                <a:cs typeface="Calibri" pitchFamily="34" charset="0"/>
              </a:rPr>
              <a:t>Development Sprint 2</a:t>
            </a:r>
          </a:p>
          <a:p>
            <a:pPr marL="342900" lvl="1" indent="-342900" fontAlgn="base">
              <a:lnSpc>
                <a:spcPct val="150000"/>
              </a:lnSpc>
              <a:spcBef>
                <a:spcPct val="0"/>
              </a:spcBef>
              <a:spcAft>
                <a:spcPct val="0"/>
              </a:spcAft>
              <a:buFont typeface="Arial" panose="020B0604020202020204" pitchFamily="34" charset="0"/>
              <a:buChar char="•"/>
              <a:defRPr/>
            </a:pPr>
            <a:r>
              <a:rPr lang="en-US" sz="1500" dirty="0">
                <a:solidFill>
                  <a:srgbClr val="FF0000"/>
                </a:solidFill>
                <a:latin typeface="Calibri" pitchFamily="34" charset="0"/>
                <a:ea typeface="+mj-ea"/>
                <a:cs typeface="Calibri" pitchFamily="34" charset="0"/>
              </a:rPr>
              <a:t>Hardening Sprint</a:t>
            </a:r>
          </a:p>
          <a:p>
            <a:pPr marL="342900" lvl="1" indent="-342900" fontAlgn="base">
              <a:lnSpc>
                <a:spcPct val="150000"/>
              </a:lnSpc>
              <a:spcBef>
                <a:spcPct val="0"/>
              </a:spcBef>
              <a:spcAft>
                <a:spcPct val="0"/>
              </a:spcAft>
              <a:buFont typeface="Arial" panose="020B0604020202020204" pitchFamily="34" charset="0"/>
              <a:buChar char="•"/>
              <a:defRPr/>
            </a:pPr>
            <a:r>
              <a:rPr lang="en-US" sz="1500" dirty="0">
                <a:solidFill>
                  <a:srgbClr val="FF0000"/>
                </a:solidFill>
                <a:latin typeface="Calibri" pitchFamily="34" charset="0"/>
                <a:ea typeface="+mj-ea"/>
                <a:cs typeface="Calibri" pitchFamily="34" charset="0"/>
              </a:rPr>
              <a:t>UAT Sprint</a:t>
            </a:r>
          </a:p>
          <a:p>
            <a:endParaRPr lang="en-US" dirty="0"/>
          </a:p>
        </p:txBody>
      </p:sp>
      <p:sp>
        <p:nvSpPr>
          <p:cNvPr id="4" name="TextBox 3"/>
          <p:cNvSpPr txBox="1"/>
          <p:nvPr/>
        </p:nvSpPr>
        <p:spPr>
          <a:xfrm>
            <a:off x="4953000" y="4648200"/>
            <a:ext cx="4038600" cy="523220"/>
          </a:xfrm>
          <a:prstGeom prst="rect">
            <a:avLst/>
          </a:prstGeom>
          <a:noFill/>
        </p:spPr>
        <p:txBody>
          <a:bodyPr wrap="square" rtlCol="0">
            <a:spAutoFit/>
          </a:bodyPr>
          <a:lstStyle/>
          <a:p>
            <a:r>
              <a:rPr lang="en-US" sz="1400" dirty="0" smtClean="0"/>
              <a:t>.</a:t>
            </a:r>
            <a:endParaRPr lang="en-US" sz="1400" dirty="0"/>
          </a:p>
          <a:p>
            <a:endParaRPr lang="en-US" sz="1400" dirty="0"/>
          </a:p>
        </p:txBody>
      </p:sp>
    </p:spTree>
    <p:extLst>
      <p:ext uri="{BB962C8B-B14F-4D97-AF65-F5344CB8AC3E}">
        <p14:creationId xmlns:p14="http://schemas.microsoft.com/office/powerpoint/2010/main" val="19927577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smtClean="0"/>
              <a:t>Governance</a:t>
            </a:r>
            <a:endParaRPr lang="en-US" dirty="0"/>
          </a:p>
        </p:txBody>
      </p:sp>
      <p:sp>
        <p:nvSpPr>
          <p:cNvPr id="70" name="Content Placeholder 1"/>
          <p:cNvSpPr>
            <a:spLocks noGrp="1"/>
          </p:cNvSpPr>
          <p:nvPr>
            <p:ph idx="1"/>
          </p:nvPr>
        </p:nvSpPr>
        <p:spPr>
          <a:xfrm>
            <a:off x="769938" y="1276351"/>
            <a:ext cx="3802062" cy="5029199"/>
          </a:xfrm>
        </p:spPr>
        <p:txBody>
          <a:bodyPr/>
          <a:lstStyle/>
          <a:p>
            <a:pPr marL="0" indent="0">
              <a:buNone/>
            </a:pPr>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smtClean="0">
              <a:latin typeface="Calibri" pitchFamily="34" charset="0"/>
              <a:cs typeface="Calibri" pitchFamily="34" charset="0"/>
            </a:endParaRPr>
          </a:p>
          <a:p>
            <a:endParaRPr lang="en-US" dirty="0">
              <a:latin typeface="Calibri" pitchFamily="34" charset="0"/>
              <a:cs typeface="Calibri" pitchFamily="34" charset="0"/>
            </a:endParaRPr>
          </a:p>
        </p:txBody>
      </p:sp>
      <p:sp>
        <p:nvSpPr>
          <p:cNvPr id="71" name="Rounded Rectangle 70"/>
          <p:cNvSpPr/>
          <p:nvPr/>
        </p:nvSpPr>
        <p:spPr bwMode="auto">
          <a:xfrm>
            <a:off x="443707" y="5349689"/>
            <a:ext cx="1908968" cy="1152525"/>
          </a:xfrm>
          <a:prstGeom prst="roundRect">
            <a:avLst/>
          </a:prstGeom>
          <a:solidFill>
            <a:srgbClr val="FFFFFF"/>
          </a:solidFill>
          <a:ln w="9525" cap="flat" cmpd="sng" algn="ctr">
            <a:noFill/>
            <a:prstDash val="solid"/>
            <a:round/>
            <a:headEnd type="none" w="med" len="med"/>
            <a:tailEnd type="none" w="med" len="med"/>
          </a:ln>
          <a:effectLst>
            <a:outerShdw blurRad="63500" sx="102000" sy="102000" algn="ctr" rotWithShape="0">
              <a:prstClr val="black">
                <a:alpha val="40000"/>
              </a:prstClr>
            </a:outerShdw>
          </a:effectLst>
        </p:spPr>
        <p:txBody>
          <a:bodyPr vert="horz" wrap="square" lIns="90000" tIns="46800" rIns="90000" bIns="46800" numCol="1" rtlCol="0" anchor="t" anchorCtr="0" compatLnSpc="1">
            <a:prstTxWarp prst="textNoShape">
              <a:avLst/>
            </a:prstTxWarp>
          </a:body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dirty="0" smtClean="0">
              <a:ln>
                <a:noFill/>
              </a:ln>
              <a:solidFill>
                <a:srgbClr val="00005C"/>
              </a:solidFill>
              <a:effectLst/>
              <a:uLnTx/>
              <a:uFillTx/>
              <a:latin typeface="Calibri" pitchFamily="34" charset="0"/>
              <a:cs typeface="Calibri" pitchFamily="34" charset="0"/>
            </a:endParaRPr>
          </a:p>
        </p:txBody>
      </p:sp>
      <p:sp>
        <p:nvSpPr>
          <p:cNvPr id="72" name="Rounded Rectangle 71"/>
          <p:cNvSpPr/>
          <p:nvPr/>
        </p:nvSpPr>
        <p:spPr bwMode="auto">
          <a:xfrm>
            <a:off x="2771775" y="1695451"/>
            <a:ext cx="4686300" cy="2952750"/>
          </a:xfrm>
          <a:prstGeom prst="roundRect">
            <a:avLst/>
          </a:prstGeom>
          <a:pattFill prst="dotGrid">
            <a:fgClr>
              <a:srgbClr val="B3DAEE"/>
            </a:fgClr>
            <a:bgClr>
              <a:srgbClr val="FFFFFF"/>
            </a:bgClr>
          </a:pattFill>
          <a:ln w="38100" cap="flat" cmpd="sng" algn="ctr">
            <a:noFill/>
            <a:prstDash val="solid"/>
            <a:round/>
            <a:headEnd type="none" w="med" len="med"/>
            <a:tailEnd type="none" w="med" len="med"/>
          </a:ln>
          <a:effectLst>
            <a:glow rad="63500">
              <a:srgbClr val="666699">
                <a:satMod val="175000"/>
                <a:alpha val="40000"/>
              </a:srgbClr>
            </a:glow>
            <a:outerShdw blurRad="57785" dist="33020" dir="3180000" algn="ctr">
              <a:srgbClr val="000000">
                <a:alpha val="30000"/>
              </a:srgbClr>
            </a:outerShdw>
          </a:effectLst>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73" name="Rounded Rectangle 72"/>
          <p:cNvSpPr/>
          <p:nvPr/>
        </p:nvSpPr>
        <p:spPr bwMode="auto">
          <a:xfrm>
            <a:off x="2790825" y="4819025"/>
            <a:ext cx="4667250" cy="1556157"/>
          </a:xfrm>
          <a:prstGeom prst="roundRect">
            <a:avLst/>
          </a:prstGeom>
          <a:pattFill prst="plaid">
            <a:fgClr>
              <a:srgbClr val="EBF4CE"/>
            </a:fgClr>
            <a:bgClr>
              <a:srgbClr val="FFFFFF"/>
            </a:bgClr>
          </a:pattFill>
          <a:ln w="9525" cap="flat" cmpd="sng" algn="ctr">
            <a:noFill/>
            <a:prstDash val="solid"/>
            <a:round/>
            <a:headEnd type="none" w="med" len="med"/>
            <a:tailEnd type="none" w="med" len="med"/>
          </a:ln>
          <a:effectLst>
            <a:glow rad="63500">
              <a:srgbClr val="9BCC03">
                <a:satMod val="175000"/>
                <a:alpha val="40000"/>
              </a:srgbClr>
            </a:glow>
            <a:outerShdw blurRad="57785" dist="33020" dir="3180000" algn="ctr">
              <a:srgbClr val="000000">
                <a:alpha val="30000"/>
              </a:srgbClr>
            </a:outerShdw>
          </a:effectLst>
          <a:scene3d>
            <a:camera prst="orthographicFront">
              <a:rot lat="0" lon="0" rev="0"/>
            </a:camera>
            <a:lightRig rig="brightRoom" dir="t">
              <a:rot lat="0" lon="0" rev="600000"/>
            </a:lightRig>
          </a:scene3d>
          <a:sp3d prstMaterial="metal">
            <a:bevelT w="38100" h="57150" prst="angle"/>
          </a:sp3d>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74" name="Rounded Rectangle 27"/>
          <p:cNvSpPr>
            <a:spLocks noChangeArrowheads="1"/>
          </p:cNvSpPr>
          <p:nvPr/>
        </p:nvSpPr>
        <p:spPr bwMode="auto">
          <a:xfrm>
            <a:off x="3235698" y="5334001"/>
            <a:ext cx="3812802" cy="955675"/>
          </a:xfrm>
          <a:prstGeom prst="roundRect">
            <a:avLst>
              <a:gd name="adj" fmla="val 16667"/>
            </a:avLst>
          </a:prstGeom>
          <a:pattFill prst="pct10">
            <a:fgClr>
              <a:srgbClr val="B3DAEE"/>
            </a:fgClr>
            <a:bgClr>
              <a:srgbClr val="FFFFFF"/>
            </a:bgClr>
          </a:pattFill>
          <a:ln w="9525" algn="ctr">
            <a:noFill/>
            <a:round/>
            <a:headEnd/>
            <a:tailEnd/>
          </a:ln>
          <a:effectLst>
            <a:glow rad="63500">
              <a:srgbClr val="9BCC03">
                <a:satMod val="175000"/>
                <a:alpha val="40000"/>
              </a:srgbClr>
            </a:glow>
          </a:effectLst>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75" name="Rounded Rectangle 74"/>
          <p:cNvSpPr/>
          <p:nvPr/>
        </p:nvSpPr>
        <p:spPr bwMode="auto">
          <a:xfrm>
            <a:off x="504825" y="1695451"/>
            <a:ext cx="2162175" cy="2324100"/>
          </a:xfrm>
          <a:prstGeom prst="roundRect">
            <a:avLst/>
          </a:prstGeom>
          <a:pattFill prst="pct5">
            <a:fgClr>
              <a:srgbClr val="0095CD"/>
            </a:fgClr>
            <a:bgClr>
              <a:srgbClr val="FFFFFF"/>
            </a:bgClr>
          </a:pattFill>
          <a:ln w="9525" cap="flat" cmpd="sng" algn="ctr">
            <a:noFill/>
            <a:prstDash val="solid"/>
            <a:round/>
            <a:headEnd type="none" w="med" len="med"/>
            <a:tailEnd type="none" w="med" len="med"/>
          </a:ln>
          <a:effectLst>
            <a:outerShdw blurRad="44450" dist="27940" dir="5400000" algn="ctr">
              <a:srgbClr val="000000">
                <a:alpha val="32000"/>
              </a:srgbClr>
            </a:outerShdw>
          </a:effectLst>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77" name="Rounded Rectangle 27"/>
          <p:cNvSpPr>
            <a:spLocks noChangeArrowheads="1"/>
          </p:cNvSpPr>
          <p:nvPr/>
        </p:nvSpPr>
        <p:spPr bwMode="auto">
          <a:xfrm>
            <a:off x="659605" y="3057526"/>
            <a:ext cx="1966913" cy="555527"/>
          </a:xfrm>
          <a:prstGeom prst="roundRect">
            <a:avLst>
              <a:gd name="adj" fmla="val 16667"/>
            </a:avLst>
          </a:prstGeom>
          <a:pattFill prst="pct25">
            <a:fgClr>
              <a:srgbClr val="B3DAEE"/>
            </a:fgClr>
            <a:bgClr>
              <a:srgbClr val="FFFFFF"/>
            </a:bgClr>
          </a:pattFill>
          <a:ln w="9525" algn="ctr">
            <a:noFill/>
            <a:round/>
            <a:headEnd/>
            <a:tailEnd/>
          </a:ln>
          <a:effectLst>
            <a:glow rad="139700">
              <a:srgbClr val="666699">
                <a:satMod val="175000"/>
                <a:alpha val="40000"/>
              </a:srgbClr>
            </a:glow>
          </a:effectLst>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78" name="TextBox 77"/>
          <p:cNvSpPr txBox="1"/>
          <p:nvPr/>
        </p:nvSpPr>
        <p:spPr>
          <a:xfrm>
            <a:off x="528638" y="1143000"/>
            <a:ext cx="8086725" cy="432792"/>
          </a:xfrm>
          <a:prstGeom prst="roundRect">
            <a:avLst>
              <a:gd name="adj" fmla="val 50000"/>
            </a:avLst>
          </a:prstGeom>
          <a:gradFill rotWithShape="1">
            <a:gsLst>
              <a:gs pos="0">
                <a:srgbClr val="9BCC03">
                  <a:shade val="51000"/>
                  <a:satMod val="130000"/>
                </a:srgbClr>
              </a:gs>
              <a:gs pos="80000">
                <a:srgbClr val="9BCC03">
                  <a:shade val="93000"/>
                  <a:satMod val="130000"/>
                </a:srgbClr>
              </a:gs>
              <a:gs pos="100000">
                <a:srgbClr val="9BCC03">
                  <a:shade val="94000"/>
                  <a:satMod val="135000"/>
                </a:srgbClr>
              </a:gs>
            </a:gsLst>
            <a:lin ang="16200000" scaled="0"/>
          </a:gradFill>
          <a:ln w="9525" cap="flat" cmpd="sng" algn="ctr">
            <a:solidFill>
              <a:srgbClr val="9BCC03">
                <a:shade val="95000"/>
                <a:satMod val="105000"/>
              </a:srgbClr>
            </a:solidFill>
            <a:prstDash val="solid"/>
          </a:ln>
          <a:effectLst>
            <a:outerShdw blurRad="40000" dist="23000" dir="5400000" rotWithShape="0">
              <a:srgbClr val="000000">
                <a:alpha val="35000"/>
              </a:srgbClr>
            </a:outerShdw>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Project Team &amp; Governance Structure – </a:t>
            </a:r>
            <a:r>
              <a:rPr kumimoji="0" lang="en-US" sz="14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Dealer Track </a:t>
            </a:r>
            <a:r>
              <a:rPr kumimoji="0" lang="en-US" sz="14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and Ness</a:t>
            </a:r>
          </a:p>
        </p:txBody>
      </p:sp>
      <p:sp>
        <p:nvSpPr>
          <p:cNvPr id="79" name="Rounded Rectangle 78"/>
          <p:cNvSpPr/>
          <p:nvPr/>
        </p:nvSpPr>
        <p:spPr bwMode="auto">
          <a:xfrm>
            <a:off x="7591425" y="1695451"/>
            <a:ext cx="1114425" cy="4648200"/>
          </a:xfrm>
          <a:prstGeom prst="roundRect">
            <a:avLst/>
          </a:prstGeom>
          <a:solidFill>
            <a:srgbClr val="B3DAEE">
              <a:lumMod val="50000"/>
            </a:srgbClr>
          </a:solidFill>
          <a:ln w="9525" cap="flat" cmpd="sng" algn="ctr">
            <a:noFill/>
            <a:prstDash val="solid"/>
            <a:round/>
            <a:headEnd type="none" w="med" len="med"/>
            <a:tailEnd type="none" w="med" len="med"/>
          </a:ln>
          <a:effectLst>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80" name="TextBox 11"/>
          <p:cNvSpPr txBox="1">
            <a:spLocks noChangeArrowheads="1"/>
          </p:cNvSpPr>
          <p:nvPr/>
        </p:nvSpPr>
        <p:spPr bwMode="auto">
          <a:xfrm>
            <a:off x="7743825" y="1941773"/>
            <a:ext cx="790575" cy="600075"/>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itchFamily="34" charset="0"/>
                <a:cs typeface="Calibri" pitchFamily="34" charset="0"/>
              </a:rPr>
              <a:t>Ness Support Groups</a:t>
            </a:r>
          </a:p>
        </p:txBody>
      </p:sp>
      <p:sp>
        <p:nvSpPr>
          <p:cNvPr id="81" name="TextBox 80"/>
          <p:cNvSpPr txBox="1"/>
          <p:nvPr/>
        </p:nvSpPr>
        <p:spPr>
          <a:xfrm>
            <a:off x="7705725" y="4171326"/>
            <a:ext cx="866775" cy="647700"/>
          </a:xfrm>
          <a:prstGeom prst="rect">
            <a:avLst/>
          </a:prstGeom>
          <a:gradFill rotWithShape="1">
            <a:gsLst>
              <a:gs pos="0">
                <a:srgbClr val="B3DAEE">
                  <a:lumMod val="50000"/>
                </a:srgbClr>
              </a:gs>
              <a:gs pos="80000">
                <a:srgbClr val="0095CD">
                  <a:shade val="93000"/>
                  <a:satMod val="130000"/>
                </a:srgbClr>
              </a:gs>
              <a:gs pos="100000">
                <a:srgbClr val="0095CD">
                  <a:shade val="94000"/>
                  <a:satMod val="135000"/>
                </a:srgbClr>
              </a:gs>
            </a:gsLst>
            <a:lin ang="16200000" scaled="0"/>
          </a:gradFill>
          <a:ln w="9525" cap="flat" cmpd="sng" algn="ctr">
            <a:solidFill>
              <a:srgbClr val="0095CD">
                <a:shade val="95000"/>
                <a:satMod val="105000"/>
              </a:srgbClr>
            </a:solidFill>
            <a:prstDash val="solid"/>
          </a:ln>
          <a:effectLst>
            <a:glow rad="101600">
              <a:srgbClr val="0095CD">
                <a:satMod val="175000"/>
                <a:alpha val="40000"/>
              </a:srgbClr>
            </a:glow>
            <a:outerShdw blurRad="40000" dist="23000" dir="5400000" rotWithShape="0">
              <a:srgbClr val="000000">
                <a:alpha val="35000"/>
              </a:srgbClr>
            </a:outerShdw>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Technology</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Practices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82" name="TextBox 81"/>
          <p:cNvSpPr txBox="1"/>
          <p:nvPr/>
        </p:nvSpPr>
        <p:spPr>
          <a:xfrm>
            <a:off x="7705725" y="3009640"/>
            <a:ext cx="866775" cy="508000"/>
          </a:xfrm>
          <a:prstGeom prst="rect">
            <a:avLst/>
          </a:prstGeom>
          <a:gradFill rotWithShape="1">
            <a:gsLst>
              <a:gs pos="0">
                <a:srgbClr val="B3DAEE">
                  <a:lumMod val="50000"/>
                </a:srgbClr>
              </a:gs>
              <a:gs pos="80000">
                <a:srgbClr val="0095CD">
                  <a:shade val="93000"/>
                  <a:satMod val="130000"/>
                </a:srgbClr>
              </a:gs>
              <a:gs pos="100000">
                <a:srgbClr val="0095CD">
                  <a:shade val="94000"/>
                  <a:satMod val="135000"/>
                </a:srgbClr>
              </a:gs>
            </a:gsLst>
            <a:lin ang="16200000" scaled="0"/>
          </a:gradFill>
          <a:ln w="9525" cap="flat" cmpd="sng" algn="ctr">
            <a:solidFill>
              <a:srgbClr val="0095CD">
                <a:shade val="95000"/>
                <a:satMod val="105000"/>
              </a:srgbClr>
            </a:solidFill>
            <a:prstDash val="solid"/>
          </a:ln>
          <a:effectLst>
            <a:glow rad="101600">
              <a:srgbClr val="0095CD">
                <a:satMod val="175000"/>
                <a:alpha val="40000"/>
              </a:srgbClr>
            </a:glow>
            <a:outerShdw blurRad="40000" dist="23000" dir="5400000" rotWithShape="0">
              <a:srgbClr val="000000">
                <a:alpha val="35000"/>
              </a:srgbClr>
            </a:outerShdw>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PMO</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83" name="TextBox 82"/>
          <p:cNvSpPr txBox="1"/>
          <p:nvPr/>
        </p:nvSpPr>
        <p:spPr>
          <a:xfrm>
            <a:off x="7705725" y="5429251"/>
            <a:ext cx="866775" cy="784225"/>
          </a:xfrm>
          <a:prstGeom prst="rect">
            <a:avLst/>
          </a:prstGeom>
          <a:gradFill rotWithShape="1">
            <a:gsLst>
              <a:gs pos="0">
                <a:srgbClr val="B3DAEE">
                  <a:lumMod val="50000"/>
                </a:srgbClr>
              </a:gs>
              <a:gs pos="80000">
                <a:srgbClr val="0095CD">
                  <a:shade val="93000"/>
                  <a:satMod val="130000"/>
                </a:srgbClr>
              </a:gs>
              <a:gs pos="100000">
                <a:srgbClr val="0095CD">
                  <a:shade val="94000"/>
                  <a:satMod val="135000"/>
                </a:srgbClr>
              </a:gs>
            </a:gsLst>
            <a:lin ang="16200000" scaled="0"/>
          </a:gradFill>
          <a:ln w="9525" cap="flat" cmpd="sng" algn="ctr">
            <a:solidFill>
              <a:srgbClr val="0095CD">
                <a:shade val="95000"/>
                <a:satMod val="105000"/>
              </a:srgbClr>
            </a:solidFill>
            <a:prstDash val="solid"/>
          </a:ln>
          <a:effectLst>
            <a:glow rad="101600">
              <a:srgbClr val="0095CD">
                <a:satMod val="175000"/>
                <a:alpha val="40000"/>
              </a:srgbClr>
            </a:glow>
            <a:outerShdw blurRad="40000" dist="23000" dir="5400000" rotWithShape="0">
              <a:srgbClr val="000000">
                <a:alpha val="35000"/>
              </a:srgbClr>
            </a:outerShdw>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Other Support Groups</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9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84" name="TextBox 22"/>
          <p:cNvSpPr txBox="1">
            <a:spLocks noChangeArrowheads="1"/>
          </p:cNvSpPr>
          <p:nvPr/>
        </p:nvSpPr>
        <p:spPr bwMode="auto">
          <a:xfrm>
            <a:off x="1176337" y="1724026"/>
            <a:ext cx="790575" cy="261938"/>
          </a:xfrm>
          <a:prstGeom prst="rect">
            <a:avLst/>
          </a:prstGeom>
          <a:noFill/>
          <a:ln w="9525">
            <a:noFill/>
            <a:miter lim="800000"/>
            <a:headEnd/>
            <a:tailEnd/>
          </a:ln>
        </p:spPr>
        <p:txBody>
          <a:bodyPr>
            <a:spAutoFit/>
          </a:bodyPr>
          <a:lstStyle/>
          <a:p>
            <a:pPr algn="ctr"/>
            <a:r>
              <a:rPr lang="en-US" sz="1100" b="1" dirty="0" smtClean="0">
                <a:latin typeface="Calibri" pitchFamily="34" charset="0"/>
                <a:cs typeface="Calibri" pitchFamily="34" charset="0"/>
              </a:rPr>
              <a:t>DT</a:t>
            </a:r>
            <a:endParaRPr lang="en-US" sz="1100" b="1" dirty="0">
              <a:latin typeface="Calibri" pitchFamily="34" charset="0"/>
              <a:cs typeface="Calibri" pitchFamily="34" charset="0"/>
            </a:endParaRPr>
          </a:p>
        </p:txBody>
      </p:sp>
      <p:sp>
        <p:nvSpPr>
          <p:cNvPr id="85" name="TextBox 23"/>
          <p:cNvSpPr txBox="1">
            <a:spLocks noChangeArrowheads="1"/>
          </p:cNvSpPr>
          <p:nvPr/>
        </p:nvSpPr>
        <p:spPr bwMode="auto">
          <a:xfrm>
            <a:off x="5943600" y="1685926"/>
            <a:ext cx="1381125" cy="261938"/>
          </a:xfrm>
          <a:prstGeom prst="rect">
            <a:avLst/>
          </a:prstGeom>
          <a:noFill/>
          <a:ln w="9525">
            <a:noFill/>
            <a:miter lim="800000"/>
            <a:headEnd/>
            <a:tailEnd/>
          </a:ln>
        </p:spPr>
        <p:txBody>
          <a:bodyPr>
            <a:spAutoFit/>
          </a:bodyPr>
          <a:lstStyle/>
          <a:p>
            <a:pPr algn="ctr"/>
            <a:r>
              <a:rPr lang="en-US" sz="1100" b="1" dirty="0">
                <a:latin typeface="Calibri" pitchFamily="34" charset="0"/>
                <a:cs typeface="Calibri" pitchFamily="34" charset="0"/>
              </a:rPr>
              <a:t>Ness Onsite</a:t>
            </a:r>
          </a:p>
        </p:txBody>
      </p:sp>
      <p:sp>
        <p:nvSpPr>
          <p:cNvPr id="86" name="Rounded Rectangle 27"/>
          <p:cNvSpPr>
            <a:spLocks noChangeArrowheads="1"/>
          </p:cNvSpPr>
          <p:nvPr/>
        </p:nvSpPr>
        <p:spPr bwMode="auto">
          <a:xfrm>
            <a:off x="609600" y="1985964"/>
            <a:ext cx="6734175" cy="866775"/>
          </a:xfrm>
          <a:prstGeom prst="roundRect">
            <a:avLst>
              <a:gd name="adj" fmla="val 16667"/>
            </a:avLst>
          </a:prstGeom>
          <a:pattFill prst="pct25">
            <a:fgClr>
              <a:srgbClr val="B3DAEE"/>
            </a:fgClr>
            <a:bgClr>
              <a:srgbClr val="FFFFFF"/>
            </a:bgClr>
          </a:pattFill>
          <a:ln w="9525" algn="ctr">
            <a:noFill/>
            <a:round/>
            <a:headEnd/>
            <a:tailEnd/>
          </a:ln>
          <a:effectLst>
            <a:glow rad="139700">
              <a:srgbClr val="666699">
                <a:satMod val="175000"/>
                <a:alpha val="40000"/>
              </a:srgbClr>
            </a:glow>
          </a:effectLst>
        </p:spPr>
        <p:txBody>
          <a:bodyPr lIns="90000" tIns="46800" rIns="90000" bIns="46800"/>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5C"/>
              </a:solidFill>
              <a:effectLst/>
              <a:uLnTx/>
              <a:uFillTx/>
              <a:latin typeface="Calibri" pitchFamily="34" charset="0"/>
              <a:cs typeface="Calibri" pitchFamily="34" charset="0"/>
            </a:endParaRPr>
          </a:p>
        </p:txBody>
      </p:sp>
      <p:sp>
        <p:nvSpPr>
          <p:cNvPr id="87" name="TextBox 29"/>
          <p:cNvSpPr txBox="1">
            <a:spLocks noChangeArrowheads="1"/>
          </p:cNvSpPr>
          <p:nvPr/>
        </p:nvSpPr>
        <p:spPr bwMode="auto">
          <a:xfrm>
            <a:off x="819150" y="2112964"/>
            <a:ext cx="1762125" cy="272415"/>
          </a:xfrm>
          <a:prstGeom prst="roundRect">
            <a:avLst/>
          </a:prstGeom>
          <a:solidFill>
            <a:srgbClr val="B3DAEE"/>
          </a:solidFill>
          <a:ln w="38100" cap="flat" cmpd="sng" algn="ctr">
            <a:solidFill>
              <a:srgbClr val="FFFFFF"/>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333B47"/>
                </a:solidFill>
                <a:effectLst/>
                <a:uLnTx/>
                <a:uFillTx/>
                <a:latin typeface="Calibri" pitchFamily="34" charset="0"/>
                <a:ea typeface="+mn-ea"/>
                <a:cs typeface="Calibri" pitchFamily="34" charset="0"/>
              </a:rPr>
              <a:t>DT Leadership </a:t>
            </a:r>
            <a:r>
              <a:rPr kumimoji="0" lang="en-US" sz="1000" b="1" i="0" u="none" strike="noStrike" kern="0" cap="none" spc="0" normalizeH="0" baseline="0" noProof="0" dirty="0">
                <a:ln>
                  <a:noFill/>
                </a:ln>
                <a:solidFill>
                  <a:srgbClr val="333B47"/>
                </a:solidFill>
                <a:effectLst/>
                <a:uLnTx/>
                <a:uFillTx/>
                <a:latin typeface="Calibri" pitchFamily="34" charset="0"/>
                <a:ea typeface="+mn-ea"/>
                <a:cs typeface="Calibri" pitchFamily="34" charset="0"/>
              </a:rPr>
              <a:t>Team</a:t>
            </a:r>
          </a:p>
        </p:txBody>
      </p:sp>
      <p:sp>
        <p:nvSpPr>
          <p:cNvPr id="88" name="TextBox 30"/>
          <p:cNvSpPr txBox="1">
            <a:spLocks noChangeArrowheads="1"/>
          </p:cNvSpPr>
          <p:nvPr/>
        </p:nvSpPr>
        <p:spPr bwMode="auto">
          <a:xfrm>
            <a:off x="809625" y="2514601"/>
            <a:ext cx="1762125" cy="272415"/>
          </a:xfrm>
          <a:prstGeom prst="roundRect">
            <a:avLst/>
          </a:prstGeom>
          <a:solidFill>
            <a:srgbClr val="B3DAEE"/>
          </a:solidFill>
          <a:ln w="38100" cap="flat" cmpd="sng" algn="ctr">
            <a:solidFill>
              <a:srgbClr val="FFFFFF"/>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000" b="1" kern="0" dirty="0" smtClean="0">
                <a:solidFill>
                  <a:srgbClr val="333B47"/>
                </a:solidFill>
                <a:latin typeface="Calibri" pitchFamily="34" charset="0"/>
                <a:cs typeface="Calibri" pitchFamily="34" charset="0"/>
              </a:rPr>
              <a:t>DT</a:t>
            </a:r>
            <a:r>
              <a:rPr kumimoji="0" lang="en-US" sz="1000" b="1" i="0" u="none" strike="noStrike" kern="0" cap="none" spc="0" normalizeH="0" baseline="0" noProof="0" dirty="0" smtClean="0">
                <a:ln>
                  <a:noFill/>
                </a:ln>
                <a:solidFill>
                  <a:srgbClr val="333B47"/>
                </a:solidFill>
                <a:effectLst/>
                <a:uLnTx/>
                <a:uFillTx/>
                <a:latin typeface="Calibri" pitchFamily="34" charset="0"/>
                <a:ea typeface="+mn-ea"/>
                <a:cs typeface="Calibri" pitchFamily="34" charset="0"/>
              </a:rPr>
              <a:t> </a:t>
            </a:r>
            <a:r>
              <a:rPr kumimoji="0" lang="en-US" sz="1000" b="1" i="0" u="none" strike="noStrike" kern="0" cap="none" spc="0" normalizeH="0" baseline="0" noProof="0" dirty="0">
                <a:ln>
                  <a:noFill/>
                </a:ln>
                <a:solidFill>
                  <a:srgbClr val="333B47"/>
                </a:solidFill>
                <a:effectLst/>
                <a:uLnTx/>
                <a:uFillTx/>
                <a:latin typeface="Calibri" pitchFamily="34" charset="0"/>
                <a:ea typeface="+mn-ea"/>
                <a:cs typeface="Calibri" pitchFamily="34" charset="0"/>
              </a:rPr>
              <a:t>Program Manager</a:t>
            </a:r>
          </a:p>
        </p:txBody>
      </p:sp>
      <p:sp>
        <p:nvSpPr>
          <p:cNvPr id="89" name="TextBox 88"/>
          <p:cNvSpPr txBox="1"/>
          <p:nvPr/>
        </p:nvSpPr>
        <p:spPr>
          <a:xfrm>
            <a:off x="4933950" y="2112964"/>
            <a:ext cx="2114550" cy="289441"/>
          </a:xfrm>
          <a:prstGeom prst="roundRect">
            <a:avLst/>
          </a:prstGeom>
          <a:solidFill>
            <a:srgbClr val="1A2791"/>
          </a:solidFill>
          <a:ln w="38100" cap="flat" cmpd="sng" algn="ctr">
            <a:solidFill>
              <a:srgbClr val="FFFFFF"/>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Ness </a:t>
            </a:r>
            <a:r>
              <a:rPr kumimoji="0" lang="en-US" sz="11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Relationship Manager</a:t>
            </a: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90" name="TextBox 89"/>
          <p:cNvSpPr txBox="1"/>
          <p:nvPr/>
        </p:nvSpPr>
        <p:spPr>
          <a:xfrm>
            <a:off x="4933950" y="2457451"/>
            <a:ext cx="2105025" cy="289441"/>
          </a:xfrm>
          <a:prstGeom prst="roundRect">
            <a:avLst/>
          </a:prstGeom>
          <a:solidFill>
            <a:srgbClr val="1A2791"/>
          </a:solidFill>
          <a:ln w="38100" cap="flat" cmpd="sng" algn="ctr">
            <a:solidFill>
              <a:srgbClr val="FFFFFF"/>
            </a:solidFill>
            <a:prstDash val="solid"/>
          </a:ln>
          <a:effectLst>
            <a:outerShdw blurRad="40000" dist="20000" dir="5400000" rotWithShape="0">
              <a:srgbClr val="000000">
                <a:alpha val="38000"/>
              </a:srgbClr>
            </a:outerShdw>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rPr>
              <a:t>Ness </a:t>
            </a:r>
            <a:r>
              <a:rPr kumimoji="0" lang="en-US" sz="11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Program Manager</a:t>
            </a: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cxnSp>
        <p:nvCxnSpPr>
          <p:cNvPr id="91" name="Straight Connector 44"/>
          <p:cNvCxnSpPr>
            <a:cxnSpLocks noChangeShapeType="1"/>
          </p:cNvCxnSpPr>
          <p:nvPr/>
        </p:nvCxnSpPr>
        <p:spPr bwMode="auto">
          <a:xfrm flipV="1">
            <a:off x="2686050" y="2244726"/>
            <a:ext cx="2190750" cy="12959"/>
          </a:xfrm>
          <a:prstGeom prst="line">
            <a:avLst/>
          </a:prstGeom>
          <a:noFill/>
          <a:ln w="9525" algn="ctr">
            <a:solidFill>
              <a:srgbClr val="333B47"/>
            </a:solidFill>
            <a:round/>
            <a:headEnd type="triangle" w="med" len="med"/>
            <a:tailEnd type="triangle" w="med" len="med"/>
          </a:ln>
        </p:spPr>
      </p:cxnSp>
      <p:sp>
        <p:nvSpPr>
          <p:cNvPr id="92" name="TextBox 45"/>
          <p:cNvSpPr txBox="1">
            <a:spLocks noChangeArrowheads="1"/>
          </p:cNvSpPr>
          <p:nvPr/>
        </p:nvSpPr>
        <p:spPr bwMode="auto">
          <a:xfrm>
            <a:off x="2988469" y="1933836"/>
            <a:ext cx="1781175" cy="36988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glow rad="101600">
                    <a:srgbClr val="9BCC03">
                      <a:satMod val="175000"/>
                      <a:alpha val="40000"/>
                    </a:srgbClr>
                  </a:glow>
                </a:effectLst>
                <a:uLnTx/>
                <a:uFillTx/>
                <a:latin typeface="Calibri" pitchFamily="34" charset="0"/>
                <a:cs typeface="Calibri" pitchFamily="34" charset="0"/>
              </a:rPr>
              <a:t>Issue Escalation</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glow rad="101600">
                    <a:srgbClr val="9BCC03">
                      <a:satMod val="175000"/>
                      <a:alpha val="40000"/>
                    </a:srgbClr>
                  </a:glow>
                </a:effectLst>
                <a:uLnTx/>
                <a:uFillTx/>
                <a:latin typeface="Calibri" pitchFamily="34" charset="0"/>
                <a:cs typeface="Calibri" pitchFamily="34" charset="0"/>
              </a:rPr>
              <a:t>Contractual Changes</a:t>
            </a:r>
          </a:p>
        </p:txBody>
      </p:sp>
      <p:sp>
        <p:nvSpPr>
          <p:cNvPr id="93" name="TextBox 48"/>
          <p:cNvSpPr txBox="1">
            <a:spLocks noChangeArrowheads="1"/>
          </p:cNvSpPr>
          <p:nvPr/>
        </p:nvSpPr>
        <p:spPr bwMode="auto">
          <a:xfrm>
            <a:off x="790575" y="3200401"/>
            <a:ext cx="1762125" cy="272415"/>
          </a:xfrm>
          <a:prstGeom prst="roundRect">
            <a:avLst/>
          </a:prstGeom>
          <a:solidFill>
            <a:srgbClr val="B3DAEE"/>
          </a:solidFill>
          <a:ln w="38100" cap="flat" cmpd="sng" algn="ctr">
            <a:solidFill>
              <a:srgbClr val="FFFFFF"/>
            </a:solidFill>
            <a:prstDash val="solid"/>
            <a:headEnd/>
            <a:tailEnd/>
          </a:ln>
          <a:effectLst>
            <a:outerShdw blurRad="40000" dist="20000" dir="5400000" rotWithShape="0">
              <a:srgbClr val="000000">
                <a:alpha val="38000"/>
              </a:srgbClr>
            </a:outerShdw>
          </a:effectLst>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1000" b="1" kern="0" dirty="0" smtClean="0">
                <a:solidFill>
                  <a:srgbClr val="333B47"/>
                </a:solidFill>
                <a:latin typeface="Calibri" pitchFamily="34" charset="0"/>
                <a:cs typeface="Calibri" pitchFamily="34" charset="0"/>
              </a:rPr>
              <a:t>DT</a:t>
            </a:r>
            <a:r>
              <a:rPr kumimoji="0" lang="en-US" sz="1000" b="1" i="0" u="none" strike="noStrike" kern="0" cap="none" spc="0" normalizeH="0" baseline="0" noProof="0" dirty="0" smtClean="0">
                <a:ln>
                  <a:noFill/>
                </a:ln>
                <a:solidFill>
                  <a:srgbClr val="333B47"/>
                </a:solidFill>
                <a:effectLst/>
                <a:uLnTx/>
                <a:uFillTx/>
                <a:latin typeface="Calibri" pitchFamily="34" charset="0"/>
                <a:ea typeface="+mn-ea"/>
                <a:cs typeface="Calibri" pitchFamily="34" charset="0"/>
              </a:rPr>
              <a:t> </a:t>
            </a:r>
            <a:r>
              <a:rPr kumimoji="0" lang="en-US" sz="1000" b="1" i="0" u="none" strike="noStrike" kern="0" cap="none" spc="0" normalizeH="0" baseline="0" noProof="0" dirty="0">
                <a:ln>
                  <a:noFill/>
                </a:ln>
                <a:solidFill>
                  <a:srgbClr val="333B47"/>
                </a:solidFill>
                <a:effectLst/>
                <a:uLnTx/>
                <a:uFillTx/>
                <a:latin typeface="Calibri" pitchFamily="34" charset="0"/>
                <a:ea typeface="+mn-ea"/>
                <a:cs typeface="Calibri" pitchFamily="34" charset="0"/>
              </a:rPr>
              <a:t>Project Manager</a:t>
            </a:r>
          </a:p>
        </p:txBody>
      </p:sp>
      <p:grpSp>
        <p:nvGrpSpPr>
          <p:cNvPr id="94" name="Group 60"/>
          <p:cNvGrpSpPr>
            <a:grpSpLocks/>
          </p:cNvGrpSpPr>
          <p:nvPr/>
        </p:nvGrpSpPr>
        <p:grpSpPr bwMode="auto">
          <a:xfrm>
            <a:off x="1905000" y="2743201"/>
            <a:ext cx="3556000" cy="238125"/>
            <a:chOff x="1828006" y="3048794"/>
            <a:chExt cx="3554413" cy="332582"/>
          </a:xfrm>
        </p:grpSpPr>
        <p:cxnSp>
          <p:nvCxnSpPr>
            <p:cNvPr id="95" name="Straight Connector 52"/>
            <p:cNvCxnSpPr>
              <a:cxnSpLocks noChangeShapeType="1"/>
            </p:cNvCxnSpPr>
            <p:nvPr/>
          </p:nvCxnSpPr>
          <p:spPr bwMode="auto">
            <a:xfrm flipV="1">
              <a:off x="1828800" y="3381375"/>
              <a:ext cx="3552825" cy="1"/>
            </a:xfrm>
            <a:prstGeom prst="line">
              <a:avLst/>
            </a:prstGeom>
            <a:noFill/>
            <a:ln w="19050" algn="ctr">
              <a:solidFill>
                <a:srgbClr val="333B47"/>
              </a:solidFill>
              <a:round/>
              <a:headEnd/>
              <a:tailEnd/>
            </a:ln>
          </p:spPr>
        </p:cxnSp>
        <p:cxnSp>
          <p:nvCxnSpPr>
            <p:cNvPr id="96" name="Straight Arrow Connector 58"/>
            <p:cNvCxnSpPr>
              <a:cxnSpLocks noChangeShapeType="1"/>
            </p:cNvCxnSpPr>
            <p:nvPr/>
          </p:nvCxnSpPr>
          <p:spPr bwMode="auto">
            <a:xfrm rot="5400000" flipH="1" flipV="1">
              <a:off x="5219700" y="3209925"/>
              <a:ext cx="323850" cy="1588"/>
            </a:xfrm>
            <a:prstGeom prst="straightConnector1">
              <a:avLst/>
            </a:prstGeom>
            <a:noFill/>
            <a:ln w="19050" algn="ctr">
              <a:solidFill>
                <a:srgbClr val="333B47"/>
              </a:solidFill>
              <a:round/>
              <a:headEnd/>
              <a:tailEnd type="arrow" w="med" len="med"/>
            </a:ln>
          </p:spPr>
        </p:cxnSp>
        <p:cxnSp>
          <p:nvCxnSpPr>
            <p:cNvPr id="97" name="Straight Arrow Connector 59"/>
            <p:cNvCxnSpPr>
              <a:cxnSpLocks noChangeShapeType="1"/>
            </p:cNvCxnSpPr>
            <p:nvPr/>
          </p:nvCxnSpPr>
          <p:spPr bwMode="auto">
            <a:xfrm rot="5400000" flipH="1" flipV="1">
              <a:off x="1666875" y="3209925"/>
              <a:ext cx="323850" cy="1588"/>
            </a:xfrm>
            <a:prstGeom prst="straightConnector1">
              <a:avLst/>
            </a:prstGeom>
            <a:noFill/>
            <a:ln w="19050" algn="ctr">
              <a:solidFill>
                <a:srgbClr val="333B47"/>
              </a:solidFill>
              <a:round/>
              <a:headEnd/>
              <a:tailEnd type="arrow" w="med" len="med"/>
            </a:ln>
          </p:spPr>
        </p:cxnSp>
      </p:grpSp>
      <p:sp>
        <p:nvSpPr>
          <p:cNvPr id="98" name="TextBox 61"/>
          <p:cNvSpPr txBox="1">
            <a:spLocks noChangeArrowheads="1"/>
          </p:cNvSpPr>
          <p:nvPr/>
        </p:nvSpPr>
        <p:spPr bwMode="auto">
          <a:xfrm>
            <a:off x="2819400" y="2801939"/>
            <a:ext cx="1504950" cy="369887"/>
          </a:xfrm>
          <a:prstGeom prst="rect">
            <a:avLst/>
          </a:prstGeom>
          <a:noFill/>
          <a:ln w="9525">
            <a:noFill/>
            <a:miter lim="800000"/>
            <a:headEnd/>
            <a:tailEnd/>
          </a:ln>
        </p:spPr>
        <p:txBody>
          <a:bodyPr>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glow rad="101600">
                    <a:srgbClr val="9BCC03">
                      <a:satMod val="175000"/>
                      <a:alpha val="40000"/>
                    </a:srgbClr>
                  </a:glow>
                </a:effectLst>
                <a:uLnTx/>
                <a:uFillTx/>
                <a:latin typeface="Calibri" pitchFamily="34" charset="0"/>
                <a:cs typeface="Calibri" pitchFamily="34" charset="0"/>
              </a:rPr>
              <a:t>Joint Reviews</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glow rad="101600">
                    <a:srgbClr val="9BCC03">
                      <a:satMod val="175000"/>
                      <a:alpha val="40000"/>
                    </a:srgbClr>
                  </a:glow>
                </a:effectLst>
                <a:uLnTx/>
                <a:uFillTx/>
                <a:latin typeface="Calibri" pitchFamily="34" charset="0"/>
                <a:cs typeface="Calibri" pitchFamily="34" charset="0"/>
              </a:rPr>
              <a:t>Program Health Check</a:t>
            </a:r>
          </a:p>
        </p:txBody>
      </p:sp>
      <p:cxnSp>
        <p:nvCxnSpPr>
          <p:cNvPr id="99" name="Straight Connector 71"/>
          <p:cNvCxnSpPr>
            <a:cxnSpLocks noChangeShapeType="1"/>
          </p:cNvCxnSpPr>
          <p:nvPr/>
        </p:nvCxnSpPr>
        <p:spPr bwMode="auto">
          <a:xfrm>
            <a:off x="4933950" y="3931554"/>
            <a:ext cx="0" cy="1402447"/>
          </a:xfrm>
          <a:prstGeom prst="line">
            <a:avLst/>
          </a:prstGeom>
          <a:noFill/>
          <a:ln w="19050" algn="ctr">
            <a:solidFill>
              <a:srgbClr val="333B47"/>
            </a:solidFill>
            <a:round/>
            <a:headEnd/>
            <a:tailEnd/>
          </a:ln>
        </p:spPr>
      </p:cxnSp>
      <p:cxnSp>
        <p:nvCxnSpPr>
          <p:cNvPr id="100" name="Straight Connector 87"/>
          <p:cNvCxnSpPr>
            <a:cxnSpLocks noChangeShapeType="1"/>
          </p:cNvCxnSpPr>
          <p:nvPr/>
        </p:nvCxnSpPr>
        <p:spPr bwMode="auto">
          <a:xfrm>
            <a:off x="4933950" y="2986882"/>
            <a:ext cx="0" cy="575468"/>
          </a:xfrm>
          <a:prstGeom prst="line">
            <a:avLst/>
          </a:prstGeom>
          <a:noFill/>
          <a:ln w="19050" algn="ctr">
            <a:solidFill>
              <a:srgbClr val="333B47"/>
            </a:solidFill>
            <a:round/>
            <a:headEnd/>
            <a:tailEnd/>
          </a:ln>
        </p:spPr>
      </p:cxnSp>
      <p:cxnSp>
        <p:nvCxnSpPr>
          <p:cNvPr id="101" name="Shape 73"/>
          <p:cNvCxnSpPr>
            <a:cxnSpLocks noChangeShapeType="1"/>
            <a:endCxn id="116" idx="0"/>
          </p:cNvCxnSpPr>
          <p:nvPr/>
        </p:nvCxnSpPr>
        <p:spPr bwMode="auto">
          <a:xfrm>
            <a:off x="2644451" y="3339393"/>
            <a:ext cx="2583386" cy="178247"/>
          </a:xfrm>
          <a:prstGeom prst="bentConnector2">
            <a:avLst/>
          </a:prstGeom>
          <a:noFill/>
          <a:ln w="19050" algn="ctr">
            <a:solidFill>
              <a:srgbClr val="333B47"/>
            </a:solidFill>
            <a:round/>
            <a:headEnd type="arrow" w="med" len="med"/>
            <a:tailEnd type="arrow" w="med" len="med"/>
          </a:ln>
        </p:spPr>
      </p:cxnSp>
      <p:grpSp>
        <p:nvGrpSpPr>
          <p:cNvPr id="102" name="Group 118"/>
          <p:cNvGrpSpPr>
            <a:grpSpLocks/>
          </p:cNvGrpSpPr>
          <p:nvPr/>
        </p:nvGrpSpPr>
        <p:grpSpPr bwMode="auto">
          <a:xfrm>
            <a:off x="573740" y="5459509"/>
            <a:ext cx="1739714" cy="931535"/>
            <a:chOff x="611840" y="4813405"/>
            <a:chExt cx="1739714" cy="1206063"/>
          </a:xfrm>
        </p:grpSpPr>
        <p:sp>
          <p:nvSpPr>
            <p:cNvPr id="103" name="Rectangle 33"/>
            <p:cNvSpPr>
              <a:spLocks noChangeArrowheads="1"/>
            </p:cNvSpPr>
            <p:nvPr/>
          </p:nvSpPr>
          <p:spPr bwMode="auto">
            <a:xfrm>
              <a:off x="611841" y="4813405"/>
              <a:ext cx="493776" cy="338708"/>
            </a:xfrm>
            <a:prstGeom prst="rect">
              <a:avLst/>
            </a:prstGeom>
            <a:solidFill>
              <a:srgbClr val="B3DAEE"/>
            </a:solidFill>
            <a:ln w="38100" cap="flat" cmpd="sng" algn="ctr">
              <a:solidFill>
                <a:srgbClr val="FFFFFF"/>
              </a:solidFill>
              <a:prstDash val="solid"/>
              <a:headEnd/>
              <a:tailEn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104" name="Rectangle 103"/>
            <p:cNvSpPr/>
            <p:nvPr/>
          </p:nvSpPr>
          <p:spPr bwMode="auto">
            <a:xfrm>
              <a:off x="611841" y="5102911"/>
              <a:ext cx="493776" cy="338708"/>
            </a:xfrm>
            <a:prstGeom prst="rect">
              <a:avLst/>
            </a:prstGeom>
            <a:solidFill>
              <a:srgbClr val="1A2791"/>
            </a:solidFill>
            <a:ln w="38100" cap="flat" cmpd="sng" algn="ctr">
              <a:solidFill>
                <a:srgbClr val="FFFFFF"/>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105" name="Rectangle 104"/>
            <p:cNvSpPr/>
            <p:nvPr/>
          </p:nvSpPr>
          <p:spPr bwMode="auto">
            <a:xfrm>
              <a:off x="611840" y="5391836"/>
              <a:ext cx="493776" cy="338708"/>
            </a:xfrm>
            <a:prstGeom prst="rect">
              <a:avLst/>
            </a:prstGeom>
            <a:solidFill>
              <a:srgbClr val="B3DAEE">
                <a:lumMod val="50000"/>
              </a:srgbClr>
            </a:solidFill>
            <a:ln>
              <a:solidFill>
                <a:srgbClr val="FFFFFF"/>
              </a:solidFill>
            </a:ln>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FFFFFF"/>
                </a:solidFill>
                <a:effectLst/>
                <a:uLnTx/>
                <a:uFillTx/>
                <a:latin typeface="Calibri" pitchFamily="34" charset="0"/>
                <a:cs typeface="Calibri" pitchFamily="34" charset="0"/>
              </a:endParaRPr>
            </a:p>
          </p:txBody>
        </p:sp>
        <p:sp>
          <p:nvSpPr>
            <p:cNvPr id="106" name="TextBox 39"/>
            <p:cNvSpPr txBox="1">
              <a:spLocks noChangeArrowheads="1"/>
            </p:cNvSpPr>
            <p:nvPr/>
          </p:nvSpPr>
          <p:spPr bwMode="auto">
            <a:xfrm>
              <a:off x="1094254" y="4822930"/>
              <a:ext cx="1219200" cy="29885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smtClean="0">
                  <a:ln>
                    <a:noFill/>
                  </a:ln>
                  <a:solidFill>
                    <a:sysClr val="windowText" lastClr="000000"/>
                  </a:solidFill>
                  <a:effectLst/>
                  <a:uLnTx/>
                  <a:uFillTx/>
                  <a:latin typeface="Calibri" pitchFamily="34" charset="0"/>
                  <a:cs typeface="Calibri" pitchFamily="34" charset="0"/>
                </a:rPr>
                <a:t>DT</a:t>
              </a:r>
              <a:r>
                <a:rPr kumimoji="0" lang="en-US" sz="900" b="1" i="0" u="none" strike="noStrike" kern="0" cap="none" spc="0" normalizeH="0" noProof="0" dirty="0" smtClean="0">
                  <a:ln>
                    <a:noFill/>
                  </a:ln>
                  <a:solidFill>
                    <a:sysClr val="windowText" lastClr="000000"/>
                  </a:solidFill>
                  <a:effectLst/>
                  <a:uLnTx/>
                  <a:uFillTx/>
                  <a:latin typeface="Calibri" pitchFamily="34" charset="0"/>
                  <a:cs typeface="Calibri" pitchFamily="34" charset="0"/>
                </a:rPr>
                <a:t> Team</a:t>
              </a:r>
              <a:endParaRPr kumimoji="0" lang="en-US" sz="900" b="1" i="0" u="none" strike="noStrike" kern="0" cap="none" spc="0" normalizeH="0" baseline="0" noProof="0" dirty="0">
                <a:ln>
                  <a:noFill/>
                </a:ln>
                <a:solidFill>
                  <a:sysClr val="windowText" lastClr="000000"/>
                </a:solidFill>
                <a:effectLst/>
                <a:uLnTx/>
                <a:uFillTx/>
                <a:latin typeface="Calibri" pitchFamily="34" charset="0"/>
                <a:cs typeface="Calibri" pitchFamily="34" charset="0"/>
              </a:endParaRPr>
            </a:p>
          </p:txBody>
        </p:sp>
        <p:sp>
          <p:nvSpPr>
            <p:cNvPr id="107" name="TextBox 40"/>
            <p:cNvSpPr txBox="1">
              <a:spLocks noChangeArrowheads="1"/>
            </p:cNvSpPr>
            <p:nvPr/>
          </p:nvSpPr>
          <p:spPr bwMode="auto">
            <a:xfrm>
              <a:off x="1084729" y="5118206"/>
              <a:ext cx="1219200" cy="29885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uLnTx/>
                  <a:uFillTx/>
                  <a:latin typeface="Calibri" pitchFamily="34" charset="0"/>
                  <a:cs typeface="Calibri" pitchFamily="34" charset="0"/>
                </a:rPr>
                <a:t>Ness Leadership</a:t>
              </a:r>
            </a:p>
          </p:txBody>
        </p:sp>
        <p:sp>
          <p:nvSpPr>
            <p:cNvPr id="108" name="TextBox 41"/>
            <p:cNvSpPr txBox="1">
              <a:spLocks noChangeArrowheads="1"/>
            </p:cNvSpPr>
            <p:nvPr/>
          </p:nvSpPr>
          <p:spPr bwMode="auto">
            <a:xfrm>
              <a:off x="1094254" y="5413480"/>
              <a:ext cx="1257300" cy="29885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uLnTx/>
                  <a:uFillTx/>
                  <a:latin typeface="Calibri" pitchFamily="34" charset="0"/>
                  <a:cs typeface="Calibri" pitchFamily="34" charset="0"/>
                </a:rPr>
                <a:t>Ness Support Team</a:t>
              </a:r>
            </a:p>
          </p:txBody>
        </p:sp>
        <p:sp>
          <p:nvSpPr>
            <p:cNvPr id="109" name="TextBox 42"/>
            <p:cNvSpPr txBox="1">
              <a:spLocks noChangeArrowheads="1"/>
            </p:cNvSpPr>
            <p:nvPr/>
          </p:nvSpPr>
          <p:spPr bwMode="auto">
            <a:xfrm>
              <a:off x="1103779" y="5708756"/>
              <a:ext cx="1219200" cy="298859"/>
            </a:xfrm>
            <a:prstGeom prst="rect">
              <a:avLst/>
            </a:prstGeom>
            <a:noFill/>
            <a:ln w="9525">
              <a:noFill/>
              <a:miter lim="800000"/>
              <a:headEnd/>
              <a:tailEnd/>
            </a:ln>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sysClr val="windowText" lastClr="000000"/>
                  </a:solidFill>
                  <a:effectLst/>
                  <a:uLnTx/>
                  <a:uFillTx/>
                  <a:latin typeface="Calibri" pitchFamily="34" charset="0"/>
                  <a:cs typeface="Calibri" pitchFamily="34" charset="0"/>
                </a:rPr>
                <a:t>Ness Team</a:t>
              </a:r>
            </a:p>
          </p:txBody>
        </p:sp>
        <p:sp>
          <p:nvSpPr>
            <p:cNvPr id="110" name="Rectangle 109"/>
            <p:cNvSpPr/>
            <p:nvPr/>
          </p:nvSpPr>
          <p:spPr bwMode="auto">
            <a:xfrm>
              <a:off x="611841" y="5680760"/>
              <a:ext cx="493776" cy="338708"/>
            </a:xfrm>
            <a:prstGeom prst="rect">
              <a:avLst/>
            </a:prstGeom>
            <a:solidFill>
              <a:srgbClr val="0095CD"/>
            </a:solidFill>
            <a:ln w="38100" cap="flat" cmpd="sng" algn="ctr">
              <a:solidFill>
                <a:srgbClr val="FFFFFF"/>
              </a:solidFill>
              <a:prstDash val="solid"/>
            </a:ln>
            <a:effectLst>
              <a:outerShdw blurRad="40000" dist="20000" dir="5400000" rotWithShape="0">
                <a:srgbClr val="000000">
                  <a:alpha val="38000"/>
                </a:srgbClr>
              </a:outerShdw>
            </a:effectLst>
          </p:spPr>
          <p:txBody>
            <a:bodyPr>
              <a:spAutoFit/>
            </a:bodyP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grpSp>
      <p:sp>
        <p:nvSpPr>
          <p:cNvPr id="114" name="TextBox 25"/>
          <p:cNvSpPr txBox="1">
            <a:spLocks noChangeArrowheads="1"/>
          </p:cNvSpPr>
          <p:nvPr/>
        </p:nvSpPr>
        <p:spPr bwMode="auto">
          <a:xfrm>
            <a:off x="5785643" y="4898232"/>
            <a:ext cx="1381125" cy="261938"/>
          </a:xfrm>
          <a:prstGeom prst="rect">
            <a:avLst/>
          </a:prstGeom>
          <a:noFill/>
          <a:ln w="9525">
            <a:noFill/>
            <a:miter lim="800000"/>
            <a:headEnd/>
            <a:tailEnd/>
          </a:ln>
        </p:spPr>
        <p:txBody>
          <a:bodyPr>
            <a:spAutoFit/>
          </a:bodyPr>
          <a:lstStyle/>
          <a:p>
            <a:pPr algn="ctr"/>
            <a:r>
              <a:rPr lang="en-US" sz="1100" b="1" dirty="0">
                <a:latin typeface="Calibri" pitchFamily="34" charset="0"/>
                <a:cs typeface="Calibri" pitchFamily="34" charset="0"/>
              </a:rPr>
              <a:t>Ness Offshore</a:t>
            </a:r>
          </a:p>
        </p:txBody>
      </p:sp>
      <p:sp>
        <p:nvSpPr>
          <p:cNvPr id="115" name="TextBox 114"/>
          <p:cNvSpPr txBox="1"/>
          <p:nvPr/>
        </p:nvSpPr>
        <p:spPr>
          <a:xfrm>
            <a:off x="3475617" y="5816695"/>
            <a:ext cx="1380374" cy="289441"/>
          </a:xfrm>
          <a:prstGeom prst="roundRect">
            <a:avLst/>
          </a:prstGeom>
          <a:solidFill>
            <a:srgbClr val="0095CD"/>
          </a:solidFill>
          <a:ln w="38100" cap="flat" cmpd="sng" algn="ctr">
            <a:solidFill>
              <a:srgbClr val="FFFFFF"/>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Leads</a:t>
            </a: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116" name="Rounded Rectangle 115"/>
          <p:cNvSpPr/>
          <p:nvPr/>
        </p:nvSpPr>
        <p:spPr bwMode="auto">
          <a:xfrm>
            <a:off x="4389637" y="3517640"/>
            <a:ext cx="1676400" cy="388679"/>
          </a:xfrm>
          <a:prstGeom prst="roundRect">
            <a:avLst/>
          </a:prstGeom>
          <a:solidFill>
            <a:srgbClr val="0095CD"/>
          </a:solidFill>
          <a:ln w="38100" cap="flat" cmpd="sng" algn="ctr">
            <a:solidFill>
              <a:srgbClr val="FFFFFF"/>
            </a:solidFill>
            <a:prstDash val="solid"/>
            <a:headEnd type="none" w="med" len="med"/>
            <a:tailEnd type="none" w="med" len="med"/>
          </a:ln>
          <a:effectLst>
            <a:glow rad="63500">
              <a:srgbClr val="B3DAEE">
                <a:satMod val="175000"/>
                <a:alpha val="40000"/>
              </a:srgbClr>
            </a:glow>
            <a:outerShdw blurRad="40000" dist="20000" dir="5400000" rotWithShape="0">
              <a:srgbClr val="000000">
                <a:alpha val="38000"/>
              </a:srgbClr>
            </a:outerShdw>
          </a:effectLst>
        </p:spPr>
        <p:txBody>
          <a:bodyPr lIns="90000" tIns="46800" rIns="90000" bIns="468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Lead</a:t>
            </a:r>
            <a:endParaRPr kumimoji="0" lang="en-US" sz="12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pic>
        <p:nvPicPr>
          <p:cNvPr id="117" name="Picture 116"/>
          <p:cNvPicPr>
            <a:picLocks noChangeAspect="1"/>
          </p:cNvPicPr>
          <p:nvPr/>
        </p:nvPicPr>
        <p:blipFill>
          <a:blip r:embed="rId2" cstate="email">
            <a:extLst>
              <a:ext uri="{28A0092B-C50C-407E-A947-70E740481C1C}">
                <a14:useLocalDpi xmlns:a14="http://schemas.microsoft.com/office/drawing/2010/main"/>
              </a:ext>
            </a:extLst>
          </a:blip>
          <a:stretch>
            <a:fillRect/>
          </a:stretch>
        </p:blipFill>
        <p:spPr>
          <a:xfrm>
            <a:off x="6980236" y="2404194"/>
            <a:ext cx="373064" cy="373064"/>
          </a:xfrm>
          <a:prstGeom prst="rect">
            <a:avLst/>
          </a:prstGeom>
        </p:spPr>
      </p:pic>
      <p:pic>
        <p:nvPicPr>
          <p:cNvPr id="118" name="Picture 117"/>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7038975" y="2089076"/>
            <a:ext cx="273200" cy="273200"/>
          </a:xfrm>
          <a:prstGeom prst="rect">
            <a:avLst/>
          </a:prstGeom>
        </p:spPr>
      </p:pic>
      <p:pic>
        <p:nvPicPr>
          <p:cNvPr id="119" name="Picture 118"/>
          <p:cNvPicPr>
            <a:picLocks noChangeAspect="1"/>
          </p:cNvPicPr>
          <p:nvPr/>
        </p:nvPicPr>
        <p:blipFill>
          <a:blip r:embed="rId4" cstate="email">
            <a:extLst>
              <a:ext uri="{28A0092B-C50C-407E-A947-70E740481C1C}">
                <a14:useLocalDpi xmlns:a14="http://schemas.microsoft.com/office/drawing/2010/main"/>
              </a:ext>
            </a:extLst>
          </a:blip>
          <a:stretch>
            <a:fillRect/>
          </a:stretch>
        </p:blipFill>
        <p:spPr>
          <a:xfrm>
            <a:off x="472282" y="3177383"/>
            <a:ext cx="369886" cy="369886"/>
          </a:xfrm>
          <a:prstGeom prst="rect">
            <a:avLst/>
          </a:prstGeom>
        </p:spPr>
      </p:pic>
      <p:pic>
        <p:nvPicPr>
          <p:cNvPr id="120" name="Picture 119"/>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a:off x="510085" y="2481988"/>
            <a:ext cx="337640" cy="337640"/>
          </a:xfrm>
          <a:prstGeom prst="rect">
            <a:avLst/>
          </a:prstGeom>
        </p:spPr>
      </p:pic>
      <p:pic>
        <p:nvPicPr>
          <p:cNvPr id="121" name="Picture 120"/>
          <p:cNvPicPr>
            <a:picLocks noChangeAspect="1"/>
          </p:cNvPicPr>
          <p:nvPr/>
        </p:nvPicPr>
        <p:blipFill rotWithShape="1">
          <a:blip r:embed="rId6" cstate="email">
            <a:extLst>
              <a:ext uri="{28A0092B-C50C-407E-A947-70E740481C1C}">
                <a14:useLocalDpi xmlns:a14="http://schemas.microsoft.com/office/drawing/2010/main"/>
              </a:ext>
            </a:extLst>
          </a:blip>
          <a:srcRect l="13786" t="12254" r="12500" b="13677"/>
          <a:stretch/>
        </p:blipFill>
        <p:spPr>
          <a:xfrm>
            <a:off x="5945916" y="1694580"/>
            <a:ext cx="240242" cy="239256"/>
          </a:xfrm>
          <a:prstGeom prst="rect">
            <a:avLst/>
          </a:prstGeom>
        </p:spPr>
      </p:pic>
      <p:pic>
        <p:nvPicPr>
          <p:cNvPr id="122" name="Picture 121"/>
          <p:cNvPicPr>
            <a:picLocks noChangeAspect="1"/>
          </p:cNvPicPr>
          <p:nvPr/>
        </p:nvPicPr>
        <p:blipFill rotWithShape="1">
          <a:blip r:embed="rId6" cstate="email">
            <a:extLst>
              <a:ext uri="{28A0092B-C50C-407E-A947-70E740481C1C}">
                <a14:useLocalDpi xmlns:a14="http://schemas.microsoft.com/office/drawing/2010/main"/>
              </a:ext>
            </a:extLst>
          </a:blip>
          <a:srcRect l="13786" t="12254" r="12500" b="13677"/>
          <a:stretch/>
        </p:blipFill>
        <p:spPr>
          <a:xfrm>
            <a:off x="5697681" y="4907757"/>
            <a:ext cx="240242" cy="239256"/>
          </a:xfrm>
          <a:prstGeom prst="rect">
            <a:avLst/>
          </a:prstGeom>
        </p:spPr>
      </p:pic>
      <p:pic>
        <p:nvPicPr>
          <p:cNvPr id="123" name="Picture 122"/>
          <p:cNvPicPr>
            <a:picLocks noChangeAspect="1"/>
          </p:cNvPicPr>
          <p:nvPr/>
        </p:nvPicPr>
        <p:blipFill rotWithShape="1">
          <a:blip r:embed="rId6" cstate="email">
            <a:extLst>
              <a:ext uri="{28A0092B-C50C-407E-A947-70E740481C1C}">
                <a14:useLocalDpi xmlns:a14="http://schemas.microsoft.com/office/drawing/2010/main"/>
              </a:ext>
            </a:extLst>
          </a:blip>
          <a:srcRect l="13786" t="12254" r="12500" b="13677"/>
          <a:stretch/>
        </p:blipFill>
        <p:spPr>
          <a:xfrm>
            <a:off x="8028516" y="1733551"/>
            <a:ext cx="240242" cy="239256"/>
          </a:xfrm>
          <a:prstGeom prst="rect">
            <a:avLst/>
          </a:prstGeom>
        </p:spPr>
      </p:pic>
      <p:pic>
        <p:nvPicPr>
          <p:cNvPr id="125" name="Picture 124"/>
          <p:cNvPicPr>
            <a:picLocks noChangeAspect="1"/>
          </p:cNvPicPr>
          <p:nvPr/>
        </p:nvPicPr>
        <p:blipFill>
          <a:blip r:embed="rId7" cstate="email">
            <a:extLst>
              <a:ext uri="{28A0092B-C50C-407E-A947-70E740481C1C}">
                <a14:useLocalDpi xmlns:a14="http://schemas.microsoft.com/office/drawing/2010/main"/>
              </a:ext>
            </a:extLst>
          </a:blip>
          <a:stretch>
            <a:fillRect/>
          </a:stretch>
        </p:blipFill>
        <p:spPr>
          <a:xfrm>
            <a:off x="4176238" y="3499298"/>
            <a:ext cx="376646" cy="376646"/>
          </a:xfrm>
          <a:prstGeom prst="rect">
            <a:avLst/>
          </a:prstGeom>
        </p:spPr>
      </p:pic>
      <p:sp>
        <p:nvSpPr>
          <p:cNvPr id="126" name="TextBox 125"/>
          <p:cNvSpPr txBox="1"/>
          <p:nvPr/>
        </p:nvSpPr>
        <p:spPr>
          <a:xfrm>
            <a:off x="4367041" y="5377880"/>
            <a:ext cx="1380374" cy="289441"/>
          </a:xfrm>
          <a:prstGeom prst="roundRect">
            <a:avLst/>
          </a:prstGeom>
          <a:solidFill>
            <a:srgbClr val="0095CD"/>
          </a:solidFill>
          <a:ln w="38100" cap="flat" cmpd="sng" algn="ctr">
            <a:solidFill>
              <a:srgbClr val="FFFFFF"/>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Project</a:t>
            </a:r>
            <a:r>
              <a:rPr kumimoji="0" lang="en-US" sz="1100" b="1" i="0" u="none" strike="noStrike" kern="0" cap="none" spc="0" normalizeH="0" noProof="0" dirty="0" smtClean="0">
                <a:ln>
                  <a:noFill/>
                </a:ln>
                <a:solidFill>
                  <a:srgbClr val="FFFFFF"/>
                </a:solidFill>
                <a:effectLst/>
                <a:uLnTx/>
                <a:uFillTx/>
                <a:latin typeface="Calibri" pitchFamily="34" charset="0"/>
                <a:ea typeface="+mn-ea"/>
                <a:cs typeface="Calibri" pitchFamily="34" charset="0"/>
              </a:rPr>
              <a:t>  Manager</a:t>
            </a: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127" name="TextBox 126"/>
          <p:cNvSpPr txBox="1"/>
          <p:nvPr/>
        </p:nvSpPr>
        <p:spPr>
          <a:xfrm>
            <a:off x="5434011" y="5839993"/>
            <a:ext cx="1380374" cy="289441"/>
          </a:xfrm>
          <a:prstGeom prst="roundRect">
            <a:avLst/>
          </a:prstGeom>
          <a:solidFill>
            <a:srgbClr val="0095CD"/>
          </a:solidFill>
          <a:ln w="38100" cap="flat" cmpd="sng" algn="ctr">
            <a:solidFill>
              <a:srgbClr val="FFFFFF"/>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en-US" sz="1100" b="1" kern="0" dirty="0" smtClean="0">
                <a:solidFill>
                  <a:srgbClr val="FFFFFF"/>
                </a:solidFill>
                <a:latin typeface="Calibri" pitchFamily="34" charset="0"/>
                <a:cs typeface="Calibri" pitchFamily="34" charset="0"/>
              </a:rPr>
              <a:t>Developers</a:t>
            </a: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
        <p:nvSpPr>
          <p:cNvPr id="132" name="TextBox 131"/>
          <p:cNvSpPr txBox="1"/>
          <p:nvPr/>
        </p:nvSpPr>
        <p:spPr>
          <a:xfrm>
            <a:off x="2962538" y="4857572"/>
            <a:ext cx="720462" cy="476726"/>
          </a:xfrm>
          <a:prstGeom prst="roundRect">
            <a:avLst/>
          </a:prstGeom>
          <a:solidFill>
            <a:srgbClr val="0095CD"/>
          </a:solidFill>
          <a:ln w="38100" cap="flat" cmpd="sng" algn="ctr">
            <a:solidFill>
              <a:srgbClr val="FFFFFF"/>
            </a:solidFill>
            <a:prstDash val="solid"/>
          </a:ln>
          <a:effectLst>
            <a:outerShdw blurRad="40000" dist="20000" dir="5400000" rotWithShape="0">
              <a:srgbClr val="000000">
                <a:alpha val="38000"/>
              </a:srgbClr>
            </a:outerShdw>
          </a:effectLst>
        </p:spPr>
        <p:txBody>
          <a:bodyPr wrap="squar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100" b="1" i="0" u="none" strike="noStrike" kern="0" cap="none" spc="0" normalizeH="0" baseline="0" noProof="0" dirty="0" smtClean="0">
                <a:ln>
                  <a:noFill/>
                </a:ln>
                <a:solidFill>
                  <a:srgbClr val="FFFFFF"/>
                </a:solidFill>
                <a:effectLst/>
                <a:uLnTx/>
                <a:uFillTx/>
                <a:latin typeface="Calibri" pitchFamily="34" charset="0"/>
                <a:ea typeface="+mn-ea"/>
                <a:cs typeface="Calibri" pitchFamily="34" charset="0"/>
              </a:rPr>
              <a:t>Delivery Head</a:t>
            </a:r>
            <a:endParaRPr kumimoji="0" lang="en-US" sz="1100" b="1" i="0" u="none" strike="noStrike" kern="0" cap="none" spc="0" normalizeH="0" baseline="0" noProof="0" dirty="0">
              <a:ln>
                <a:noFill/>
              </a:ln>
              <a:solidFill>
                <a:srgbClr val="FFFFFF"/>
              </a:solidFill>
              <a:effectLst/>
              <a:uLnTx/>
              <a:uFillTx/>
              <a:latin typeface="Calibri" pitchFamily="34" charset="0"/>
              <a:ea typeface="+mn-ea"/>
              <a:cs typeface="Calibri" pitchFamily="34" charset="0"/>
            </a:endParaRPr>
          </a:p>
        </p:txBody>
      </p:sp>
    </p:spTree>
    <p:extLst>
      <p:ext uri="{BB962C8B-B14F-4D97-AF65-F5344CB8AC3E}">
        <p14:creationId xmlns:p14="http://schemas.microsoft.com/office/powerpoint/2010/main" val="334051675"/>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theme/theme1.xml><?xml version="1.0" encoding="utf-8"?>
<a:theme xmlns:a="http://schemas.openxmlformats.org/drawingml/2006/main" name="Ness SES- Template June2014">
  <a:themeElements>
    <a:clrScheme name="Ness Flattened">
      <a:dk1>
        <a:sysClr val="windowText" lastClr="000000"/>
      </a:dk1>
      <a:lt1>
        <a:sysClr val="window" lastClr="FFFFFF"/>
      </a:lt1>
      <a:dk2>
        <a:srgbClr val="9BCC03"/>
      </a:dk2>
      <a:lt2>
        <a:srgbClr val="0095CD"/>
      </a:lt2>
      <a:accent1>
        <a:srgbClr val="9BCC03"/>
      </a:accent1>
      <a:accent2>
        <a:srgbClr val="0095CD"/>
      </a:accent2>
      <a:accent3>
        <a:srgbClr val="FFC000"/>
      </a:accent3>
      <a:accent4>
        <a:srgbClr val="C00000"/>
      </a:accent4>
      <a:accent5>
        <a:srgbClr val="7030A0"/>
      </a:accent5>
      <a:accent6>
        <a:srgbClr val="0070C0"/>
      </a:accent6>
      <a:hlink>
        <a:srgbClr val="000000"/>
      </a:hlink>
      <a:folHlink>
        <a:srgbClr val="7F7F7F"/>
      </a:folHlink>
    </a:clrScheme>
    <a:fontScheme name="Ness Technologies">
      <a:majorFont>
        <a:latin typeface="Gill Sans MT"/>
        <a:ea typeface=""/>
        <a:cs typeface=""/>
      </a:majorFont>
      <a:minorFont>
        <a:latin typeface="Gill Sans MT"/>
        <a:ea typeface=""/>
        <a:cs typeface=""/>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26228</TotalTime>
  <Words>946</Words>
  <Application>Microsoft Office PowerPoint</Application>
  <PresentationFormat>On-screen Show (4:3)</PresentationFormat>
  <Paragraphs>250</Paragraphs>
  <Slides>18</Slides>
  <Notes>2</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Ness SES- Template June2014</vt:lpstr>
      <vt:lpstr>API Development Proposal</vt:lpstr>
      <vt:lpstr>Agenda</vt:lpstr>
      <vt:lpstr>Our Understanding</vt:lpstr>
      <vt:lpstr>Scope</vt:lpstr>
      <vt:lpstr>Out of Scope</vt:lpstr>
      <vt:lpstr>Innotas API Solution Approach- High Level</vt:lpstr>
      <vt:lpstr>Innotas API Solution Details</vt:lpstr>
      <vt:lpstr>Execution Model – Design &amp; Development</vt:lpstr>
      <vt:lpstr>Governance</vt:lpstr>
      <vt:lpstr>Proposed Team</vt:lpstr>
      <vt:lpstr>Assumptions &amp; Dependencies</vt:lpstr>
      <vt:lpstr>Schedule &amp; Timelines</vt:lpstr>
      <vt:lpstr>Risks &amp; Mitigation</vt:lpstr>
      <vt:lpstr>Pricing</vt:lpstr>
      <vt:lpstr>Differentiators  &amp;  Credentials</vt:lpstr>
      <vt:lpstr>#7 DealerTrack SEC Overview</vt:lpstr>
      <vt:lpstr>Standard &amp; Poor</vt:lpstr>
      <vt:lpstr>PowerPoint Presentation</vt:lpstr>
    </vt:vector>
  </TitlesOfParts>
  <Company>Microsoft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Ferosh.Sethumadhavan@ness.com</dc:creator>
  <cp:lastModifiedBy>Mehul Shah</cp:lastModifiedBy>
  <cp:revision>735</cp:revision>
  <cp:lastPrinted>2013-12-18T19:11:55Z</cp:lastPrinted>
  <dcterms:created xsi:type="dcterms:W3CDTF">2013-11-09T13:17:46Z</dcterms:created>
  <dcterms:modified xsi:type="dcterms:W3CDTF">2014-10-15T16:25:42Z</dcterms:modified>
</cp:coreProperties>
</file>