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23"/>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varScale="1">
        <p:scale>
          <a:sx n="59" d="100"/>
          <a:sy n="59" d="100"/>
        </p:scale>
        <p:origin x="3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E47DEF-F3B8-4756-A2A6-AA44C00F3D34}" type="datetimeFigureOut">
              <a:rPr lang="en-US" smtClean="0"/>
              <a:t>2/28/2025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5E0021-D97D-4428-A521-2E833B8AC680}" type="slidenum">
              <a:rPr lang="en-US" smtClean="0"/>
              <a:t>‹#›</a:t>
            </a:fld>
            <a:endParaRPr lang="en-US"/>
          </a:p>
        </p:txBody>
      </p:sp>
    </p:spTree>
    <p:extLst>
      <p:ext uri="{BB962C8B-B14F-4D97-AF65-F5344CB8AC3E}">
        <p14:creationId xmlns:p14="http://schemas.microsoft.com/office/powerpoint/2010/main" val="2126781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5E0021-D97D-4428-A521-2E833B8AC680}" type="slidenum">
              <a:rPr lang="en-US" smtClean="0"/>
              <a:t>12</a:t>
            </a:fld>
            <a:endParaRPr lang="en-US"/>
          </a:p>
        </p:txBody>
      </p:sp>
    </p:spTree>
    <p:extLst>
      <p:ext uri="{BB962C8B-B14F-4D97-AF65-F5344CB8AC3E}">
        <p14:creationId xmlns:p14="http://schemas.microsoft.com/office/powerpoint/2010/main" val="1168256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5E0021-D97D-4428-A521-2E833B8AC680}" type="slidenum">
              <a:rPr lang="en-US" smtClean="0"/>
              <a:t>18</a:t>
            </a:fld>
            <a:endParaRPr lang="en-US"/>
          </a:p>
        </p:txBody>
      </p:sp>
    </p:spTree>
    <p:extLst>
      <p:ext uri="{BB962C8B-B14F-4D97-AF65-F5344CB8AC3E}">
        <p14:creationId xmlns:p14="http://schemas.microsoft.com/office/powerpoint/2010/main" val="3411438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2/28/2025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2/28/2025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2/28/2025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2/28/2025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2/28/2025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2/28/2025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2/28/2025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2/28/2025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2/28/2025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2/28/2025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2/28/2025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2/28/2025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Neo Bank Churn Prediction</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Using machine learning</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F328-015B-96FA-3F12-5D52A254A4C5}"/>
              </a:ext>
            </a:extLst>
          </p:cNvPr>
          <p:cNvSpPr>
            <a:spLocks noGrp="1"/>
          </p:cNvSpPr>
          <p:nvPr>
            <p:ph type="title"/>
          </p:nvPr>
        </p:nvSpPr>
        <p:spPr>
          <a:xfrm>
            <a:off x="643466" y="786384"/>
            <a:ext cx="3517567" cy="1543159"/>
          </a:xfrm>
        </p:spPr>
        <p:txBody>
          <a:bodyPr/>
          <a:lstStyle/>
          <a:p>
            <a:r>
              <a:rPr lang="en-US" dirty="0"/>
              <a:t>Results</a:t>
            </a:r>
          </a:p>
        </p:txBody>
      </p:sp>
      <p:pic>
        <p:nvPicPr>
          <p:cNvPr id="6" name="Content Placeholder 5">
            <a:extLst>
              <a:ext uri="{FF2B5EF4-FFF2-40B4-BE49-F238E27FC236}">
                <a16:creationId xmlns:a16="http://schemas.microsoft.com/office/drawing/2014/main" id="{8F04F228-60A7-6E23-F715-08FA6BCE6A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9714" y="195943"/>
            <a:ext cx="7402285" cy="6400800"/>
          </a:xfrm>
        </p:spPr>
      </p:pic>
      <p:sp>
        <p:nvSpPr>
          <p:cNvPr id="4" name="Text Placeholder 3">
            <a:extLst>
              <a:ext uri="{FF2B5EF4-FFF2-40B4-BE49-F238E27FC236}">
                <a16:creationId xmlns:a16="http://schemas.microsoft.com/office/drawing/2014/main" id="{72D17EBD-30CF-46E9-6447-8DA17CE70789}"/>
              </a:ext>
            </a:extLst>
          </p:cNvPr>
          <p:cNvSpPr>
            <a:spLocks noGrp="1"/>
          </p:cNvSpPr>
          <p:nvPr>
            <p:ph type="body" sz="half" idx="2"/>
          </p:nvPr>
        </p:nvSpPr>
        <p:spPr>
          <a:xfrm>
            <a:off x="643465" y="2645229"/>
            <a:ext cx="3517567" cy="3462326"/>
          </a:xfrm>
        </p:spPr>
        <p:txBody>
          <a:bodyPr>
            <a:normAutofit/>
          </a:bodyPr>
          <a:lstStyle/>
          <a:p>
            <a:r>
              <a:rPr lang="en-US" sz="2000" dirty="0">
                <a:latin typeface="Times New Roman" panose="02020603050405020304" pitchFamily="18" charset="0"/>
                <a:cs typeface="Times New Roman" panose="02020603050405020304" pitchFamily="18" charset="0"/>
              </a:rPr>
              <a:t>Customer with higher transaction gap ratio are more likely to churn. This is a great insight as we need to look out for this, if transaction gap ratio increases beyond a set threshold the customer should be given attention to reduce churn risk. </a:t>
            </a:r>
          </a:p>
        </p:txBody>
      </p:sp>
    </p:spTree>
    <p:extLst>
      <p:ext uri="{BB962C8B-B14F-4D97-AF65-F5344CB8AC3E}">
        <p14:creationId xmlns:p14="http://schemas.microsoft.com/office/powerpoint/2010/main" val="205057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9054-CD59-DF30-634A-63A661DBF23E}"/>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68D5F338-8D71-58F5-46D7-0BD6668933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5657" y="786383"/>
            <a:ext cx="7119257" cy="5516445"/>
          </a:xfrm>
        </p:spPr>
      </p:pic>
      <p:sp>
        <p:nvSpPr>
          <p:cNvPr id="4" name="Text Placeholder 3">
            <a:extLst>
              <a:ext uri="{FF2B5EF4-FFF2-40B4-BE49-F238E27FC236}">
                <a16:creationId xmlns:a16="http://schemas.microsoft.com/office/drawing/2014/main" id="{58B10017-CB26-6603-3F2C-73477307A4F7}"/>
              </a:ext>
            </a:extLst>
          </p:cNvPr>
          <p:cNvSpPr>
            <a:spLocks noGrp="1"/>
          </p:cNvSpPr>
          <p:nvPr>
            <p:ph type="body" sz="half" idx="2"/>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This is a great insight; we could see that customers with zero or near zero interest indicates no activity and likely churn. </a:t>
            </a:r>
          </a:p>
          <a:p>
            <a:pPr algn="just"/>
            <a:r>
              <a:rPr lang="en-US" sz="2000" dirty="0">
                <a:latin typeface="Times New Roman" panose="02020603050405020304" pitchFamily="18" charset="0"/>
                <a:cs typeface="Times New Roman" panose="02020603050405020304" pitchFamily="18" charset="0"/>
              </a:rPr>
              <a:t>So, a customer with 0 interest over time is a risk of churn.</a:t>
            </a:r>
          </a:p>
        </p:txBody>
      </p:sp>
    </p:spTree>
    <p:extLst>
      <p:ext uri="{BB962C8B-B14F-4D97-AF65-F5344CB8AC3E}">
        <p14:creationId xmlns:p14="http://schemas.microsoft.com/office/powerpoint/2010/main" val="3699172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83F11-1B95-DDA1-F57E-6EEEDD4A78B0}"/>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469B9FA4-0D89-F303-8F73-4F0C4A4C0E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48200" y="631372"/>
            <a:ext cx="7543799" cy="5921828"/>
          </a:xfrm>
        </p:spPr>
      </p:pic>
      <p:sp>
        <p:nvSpPr>
          <p:cNvPr id="4" name="Text Placeholder 3">
            <a:extLst>
              <a:ext uri="{FF2B5EF4-FFF2-40B4-BE49-F238E27FC236}">
                <a16:creationId xmlns:a16="http://schemas.microsoft.com/office/drawing/2014/main" id="{654968B8-E774-EC51-1197-3525E129421C}"/>
              </a:ext>
            </a:extLst>
          </p:cNvPr>
          <p:cNvSpPr>
            <a:spLocks noGrp="1"/>
          </p:cNvSpPr>
          <p:nvPr>
            <p:ph type="body" sz="half" idx="2"/>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Another great insight; customers with declining transactions are at risk of churn, attention should be given to customers with low or no transaction over a certain period of time.</a:t>
            </a:r>
          </a:p>
        </p:txBody>
      </p:sp>
    </p:spTree>
    <p:extLst>
      <p:ext uri="{BB962C8B-B14F-4D97-AF65-F5344CB8AC3E}">
        <p14:creationId xmlns:p14="http://schemas.microsoft.com/office/powerpoint/2010/main" val="233485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E81DD-39B9-8ED4-D60E-B241085F4C76}"/>
              </a:ext>
            </a:extLst>
          </p:cNvPr>
          <p:cNvSpPr>
            <a:spLocks noGrp="1"/>
          </p:cNvSpPr>
          <p:nvPr>
            <p:ph type="title"/>
          </p:nvPr>
        </p:nvSpPr>
        <p:spPr/>
        <p:txBody>
          <a:bodyPr/>
          <a:lstStyle/>
          <a:p>
            <a:r>
              <a:rPr lang="en-US" dirty="0"/>
              <a:t>Results</a:t>
            </a:r>
          </a:p>
        </p:txBody>
      </p:sp>
      <p:pic>
        <p:nvPicPr>
          <p:cNvPr id="6" name="Content Placeholder 5">
            <a:extLst>
              <a:ext uri="{FF2B5EF4-FFF2-40B4-BE49-F238E27FC236}">
                <a16:creationId xmlns:a16="http://schemas.microsoft.com/office/drawing/2014/main" id="{08E7E955-06BF-0372-A2E4-1EBC4ED5E2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69971" y="1001486"/>
            <a:ext cx="7522029" cy="5388427"/>
          </a:xfrm>
        </p:spPr>
      </p:pic>
      <p:sp>
        <p:nvSpPr>
          <p:cNvPr id="4" name="Text Placeholder 3">
            <a:extLst>
              <a:ext uri="{FF2B5EF4-FFF2-40B4-BE49-F238E27FC236}">
                <a16:creationId xmlns:a16="http://schemas.microsoft.com/office/drawing/2014/main" id="{719D5ECD-14FC-CF58-37D2-5B5B65D3F1E9}"/>
              </a:ext>
            </a:extLst>
          </p:cNvPr>
          <p:cNvSpPr>
            <a:spLocks noGrp="1"/>
          </p:cNvSpPr>
          <p:nvPr>
            <p:ph type="body" sz="half" idx="2"/>
          </p:nvPr>
        </p:nvSpPr>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Looking at the transfer columns, we could see that customers with lower ATM and crypto transfer activities are likely churners. A customer normally should have some sort of transfer activities either in or out of their account, so when this is low, it should become a concern.</a:t>
            </a:r>
          </a:p>
        </p:txBody>
      </p:sp>
    </p:spTree>
    <p:extLst>
      <p:ext uri="{BB962C8B-B14F-4D97-AF65-F5344CB8AC3E}">
        <p14:creationId xmlns:p14="http://schemas.microsoft.com/office/powerpoint/2010/main" val="3225795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76F7D3F-0D4E-58A4-649B-3592797E508B}"/>
              </a:ext>
            </a:extLst>
          </p:cNvPr>
          <p:cNvSpPr>
            <a:spLocks noGrp="1"/>
          </p:cNvSpPr>
          <p:nvPr>
            <p:ph type="title"/>
          </p:nvPr>
        </p:nvSpPr>
        <p:spPr/>
        <p:txBody>
          <a:bodyPr/>
          <a:lstStyle/>
          <a:p>
            <a:r>
              <a:rPr lang="en-US" dirty="0"/>
              <a:t>General overview of churn </a:t>
            </a:r>
          </a:p>
        </p:txBody>
      </p:sp>
      <p:pic>
        <p:nvPicPr>
          <p:cNvPr id="8" name="Content Placeholder 7">
            <a:extLst>
              <a:ext uri="{FF2B5EF4-FFF2-40B4-BE49-F238E27FC236}">
                <a16:creationId xmlns:a16="http://schemas.microsoft.com/office/drawing/2014/main" id="{6962EE33-C1AC-D97B-B289-7F60816005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600" y="1981201"/>
            <a:ext cx="10058400" cy="4376056"/>
          </a:xfrm>
        </p:spPr>
      </p:pic>
    </p:spTree>
    <p:extLst>
      <p:ext uri="{BB962C8B-B14F-4D97-AF65-F5344CB8AC3E}">
        <p14:creationId xmlns:p14="http://schemas.microsoft.com/office/powerpoint/2010/main" val="471502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0DDD9-B3D6-779B-D75F-539D69EE35B5}"/>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B0BA845C-734A-A56B-70BB-D92E80610168}"/>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This project successfully developed a machine learning model to predict customer churn with high accuracy. Key takeaways include the impact of transaction frequency, interest and tenure on churn probability. </a:t>
            </a:r>
          </a:p>
          <a:p>
            <a:pPr algn="just"/>
            <a:r>
              <a:rPr lang="en-US" sz="2000" dirty="0">
                <a:latin typeface="Times New Roman" panose="02020603050405020304" pitchFamily="18" charset="0"/>
                <a:cs typeface="Times New Roman" panose="02020603050405020304" pitchFamily="18" charset="0"/>
              </a:rPr>
              <a:t>Future steps include integrating additional behavioral data, such as customer support interactions, and implementing real-time monitoring to improve prediction accuracy. Additionally, A/B testing can be conducted to validate retention strategies suggested by the model’s insights. </a:t>
            </a:r>
          </a:p>
          <a:p>
            <a:pPr algn="just"/>
            <a:r>
              <a:rPr lang="en-US" sz="2000" dirty="0">
                <a:latin typeface="Times New Roman" panose="02020603050405020304" pitchFamily="18" charset="0"/>
                <a:cs typeface="Times New Roman" panose="02020603050405020304" pitchFamily="18" charset="0"/>
              </a:rPr>
              <a:t>Personalized retention strategies is another great recommendation, to use churn probabilities to segment customers and offer incentives, personalized messages, or better financial products.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578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BACD3D-FB8F-D47C-5311-2B6582CB5677}"/>
              </a:ext>
            </a:extLst>
          </p:cNvPr>
          <p:cNvSpPr>
            <a:spLocks noGrp="1"/>
          </p:cNvSpPr>
          <p:nvPr>
            <p:ph type="title"/>
          </p:nvPr>
        </p:nvSpPr>
        <p:spPr>
          <a:xfrm>
            <a:off x="1097280" y="286603"/>
            <a:ext cx="10058400" cy="1019683"/>
          </a:xfrm>
        </p:spPr>
        <p:txBody>
          <a:bodyPr/>
          <a:lstStyle/>
          <a:p>
            <a:r>
              <a:rPr lang="en-US" dirty="0"/>
              <a:t>Appendix </a:t>
            </a:r>
          </a:p>
        </p:txBody>
      </p:sp>
      <p:sp>
        <p:nvSpPr>
          <p:cNvPr id="5" name="Content Placeholder 4">
            <a:extLst>
              <a:ext uri="{FF2B5EF4-FFF2-40B4-BE49-F238E27FC236}">
                <a16:creationId xmlns:a16="http://schemas.microsoft.com/office/drawing/2014/main" id="{FD68D503-CF9E-97AA-C2B5-354FD1E184C5}"/>
              </a:ext>
            </a:extLst>
          </p:cNvPr>
          <p:cNvSpPr>
            <a:spLocks noGrp="1"/>
          </p:cNvSpPr>
          <p:nvPr>
            <p:ph sz="half" idx="1"/>
          </p:nvPr>
        </p:nvSpPr>
        <p:spPr>
          <a:xfrm>
            <a:off x="1097280" y="1872343"/>
            <a:ext cx="4639736" cy="4452257"/>
          </a:xfrm>
        </p:spPr>
        <p:txBody>
          <a:bodyPr>
            <a:noAutofit/>
          </a:bodyPr>
          <a:lstStyle/>
          <a:p>
            <a:pPr marL="342900" marR="0" lvl="0" indent="-342900" algn="just">
              <a:lnSpc>
                <a:spcPct val="100000"/>
              </a:lnSpc>
              <a:spcBef>
                <a:spcPts val="0"/>
              </a:spcBef>
              <a:spcAft>
                <a:spcPts val="0"/>
              </a:spcAft>
              <a:buSzPts val="1000"/>
              <a:buFont typeface="Symbol" panose="05050102010706020507" pitchFamily="18" charset="2"/>
              <a:buChar char=""/>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Id - unique id of this daily table</a:t>
            </a:r>
          </a:p>
          <a:p>
            <a:pPr marL="342900" marR="0" lvl="0" indent="-342900" algn="just">
              <a:lnSpc>
                <a:spcPct val="100000"/>
              </a:lnSpc>
              <a:spcBef>
                <a:spcPts val="0"/>
              </a:spcBef>
              <a:spcAft>
                <a:spcPts val="0"/>
              </a:spcAft>
              <a:buSzPts val="1000"/>
              <a:buFont typeface="Symbol" panose="05050102010706020507" pitchFamily="18" charset="2"/>
              <a:buChar char=""/>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customer_id - unique customer_id</a:t>
            </a:r>
          </a:p>
          <a:p>
            <a:pPr marL="342900" marR="0" lvl="0" indent="-342900" algn="just">
              <a:lnSpc>
                <a:spcPct val="100000"/>
              </a:lnSpc>
              <a:spcBef>
                <a:spcPts val="0"/>
              </a:spcBef>
              <a:spcAft>
                <a:spcPts val="0"/>
              </a:spcAft>
              <a:buSzPts val="1000"/>
              <a:buFont typeface="Symbol" panose="05050102010706020507" pitchFamily="18" charset="2"/>
              <a:buChar char=""/>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interest_rate - bank account interest rate on that day</a:t>
            </a:r>
          </a:p>
          <a:p>
            <a:pPr marL="342900" marR="0" lvl="0" indent="-342900" algn="just">
              <a:lnSpc>
                <a:spcPct val="100000"/>
              </a:lnSpc>
              <a:spcBef>
                <a:spcPts val="0"/>
              </a:spcBef>
              <a:spcAft>
                <a:spcPts val="0"/>
              </a:spcAft>
              <a:buSzPts val="1000"/>
              <a:buFont typeface="Symbol" panose="05050102010706020507" pitchFamily="18" charset="2"/>
              <a:buChar char=""/>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name - name of the person</a:t>
            </a:r>
          </a:p>
          <a:p>
            <a:pPr marL="342900" marR="0" lvl="0" indent="-342900" algn="just">
              <a:lnSpc>
                <a:spcPct val="100000"/>
              </a:lnSpc>
              <a:spcBef>
                <a:spcPts val="0"/>
              </a:spcBef>
              <a:spcAft>
                <a:spcPts val="0"/>
              </a:spcAft>
              <a:buSzPts val="1000"/>
              <a:buFont typeface="Symbol" panose="05050102010706020507" pitchFamily="18" charset="2"/>
              <a:buChar char=""/>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country - country of the person</a:t>
            </a:r>
          </a:p>
          <a:p>
            <a:pPr marL="342900" marR="0" lvl="0" indent="-342900" algn="just">
              <a:lnSpc>
                <a:spcPct val="100000"/>
              </a:lnSpc>
              <a:spcBef>
                <a:spcPts val="0"/>
              </a:spcBef>
              <a:spcAft>
                <a:spcPts val="0"/>
              </a:spcAft>
              <a:buSzPts val="1000"/>
              <a:buFont typeface="Symbol" panose="05050102010706020507" pitchFamily="18" charset="2"/>
              <a:buChar char=""/>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date_of_birth - date of birth of the person</a:t>
            </a:r>
          </a:p>
          <a:p>
            <a:pPr marL="342900" marR="0" lvl="0" indent="-342900" algn="just">
              <a:lnSpc>
                <a:spcPct val="100000"/>
              </a:lnSpc>
              <a:spcBef>
                <a:spcPts val="0"/>
              </a:spcBef>
              <a:spcAft>
                <a:spcPts val="0"/>
              </a:spcAft>
              <a:buSzPts val="1000"/>
              <a:buFont typeface="Symbol" panose="05050102010706020507" pitchFamily="18" charset="2"/>
              <a:buChar char=""/>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address - current address of the person</a:t>
            </a:r>
          </a:p>
          <a:p>
            <a:pPr marL="342900" marR="0" lvl="0" indent="-342900" algn="just">
              <a:lnSpc>
                <a:spcPct val="100000"/>
              </a:lnSpc>
              <a:spcBef>
                <a:spcPts val="0"/>
              </a:spcBef>
              <a:spcAft>
                <a:spcPts val="0"/>
              </a:spcAft>
              <a:buSzPts val="1000"/>
              <a:buFont typeface="Symbol" panose="05050102010706020507" pitchFamily="18" charset="2"/>
              <a:buChar char=""/>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date - date of the events</a:t>
            </a:r>
          </a:p>
          <a:p>
            <a:pPr marL="342900" marR="0" lvl="0" indent="-342900" algn="just">
              <a:lnSpc>
                <a:spcPct val="100000"/>
              </a:lnSpc>
              <a:spcBef>
                <a:spcPts val="0"/>
              </a:spcBef>
              <a:spcAft>
                <a:spcPts val="0"/>
              </a:spcAft>
              <a:buSzPts val="1000"/>
              <a:buFont typeface="Symbol" panose="05050102010706020507" pitchFamily="18" charset="2"/>
              <a:buChar char=""/>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atm_transfer_in - number of ATM pay-ins</a:t>
            </a:r>
          </a:p>
          <a:p>
            <a:pPr marL="342900" marR="0" lvl="0" indent="-342900" algn="just">
              <a:lnSpc>
                <a:spcPct val="100000"/>
              </a:lnSpc>
              <a:spcBef>
                <a:spcPts val="0"/>
              </a:spcBef>
              <a:spcAft>
                <a:spcPts val="0"/>
              </a:spcAft>
              <a:buSzPts val="1000"/>
              <a:buFont typeface="Symbol" panose="05050102010706020507" pitchFamily="18" charset="2"/>
              <a:buChar char=""/>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atm_transfer_out - number of ATM withdrawals</a:t>
            </a:r>
          </a:p>
          <a:p>
            <a:pPr marL="342900" marR="0" lvl="0" indent="-342900" algn="just">
              <a:lnSpc>
                <a:spcPct val="100000"/>
              </a:lnSpc>
              <a:spcBef>
                <a:spcPts val="0"/>
              </a:spcBef>
              <a:spcAft>
                <a:spcPts val="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bank_transfer_in - number of in-going transactions</a:t>
            </a:r>
          </a:p>
          <a:p>
            <a:pPr algn="just">
              <a:lnSpc>
                <a:spcPct val="100000"/>
              </a:lnSpc>
              <a:spcBef>
                <a:spcPts val="0"/>
              </a:spcBef>
              <a:spcAft>
                <a:spcPts val="0"/>
              </a:spcAft>
            </a:pPr>
            <a:endParaRPr lang="en-US" sz="20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2813ED0B-2636-DC1D-1DFE-7FEDCCC85B67}"/>
              </a:ext>
            </a:extLst>
          </p:cNvPr>
          <p:cNvSpPr>
            <a:spLocks noGrp="1"/>
          </p:cNvSpPr>
          <p:nvPr>
            <p:ph sz="half" idx="2"/>
          </p:nvPr>
        </p:nvSpPr>
        <p:spPr>
          <a:xfrm>
            <a:off x="6515944" y="1872343"/>
            <a:ext cx="4639736" cy="4452257"/>
          </a:xfrm>
        </p:spPr>
        <p:txBody>
          <a:bodyPr>
            <a:noAutofit/>
          </a:bodyPr>
          <a:lstStyle/>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bank_transfer_out - number of out-going transactions</a:t>
            </a: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crypto_in - number of buying-crypto transactions</a:t>
            </a: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crypto_out - number of selling-crypto transactions</a:t>
            </a: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bank_transfer_in_volume - total volume of in-going transactions</a:t>
            </a: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bank_transfer_out_volume - total volume of out-going transactions</a:t>
            </a: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crypto_in_volume - total volume of buying-crypto transactions</a:t>
            </a: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crypto_out_volume - total volume of selling-crypto transactions</a:t>
            </a:r>
          </a:p>
          <a:p>
            <a:pPr>
              <a:lnSpc>
                <a:spcPct val="100000"/>
              </a:lnSpc>
              <a:spcBef>
                <a:spcPts val="0"/>
              </a:spcBef>
              <a:spcAft>
                <a:spcPts val="0"/>
              </a:spcAft>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16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AD48-C8E1-EB9B-3E82-4080334F49DC}"/>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56B97234-31CC-C038-A8DC-992B6F121C69}"/>
              </a:ext>
            </a:extLst>
          </p:cNvPr>
          <p:cNvSpPr>
            <a:spLocks noGrp="1"/>
          </p:cNvSpPr>
          <p:nvPr>
            <p:ph sz="half" idx="1"/>
          </p:nvPr>
        </p:nvSpPr>
        <p:spPr/>
        <p:txBody>
          <a:bodyPr>
            <a:normAutofit/>
          </a:bodyPr>
          <a:lstStyle/>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complaints - number of complaints made</a:t>
            </a: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touchpoints - list of support touchpoints the customer had that day (the list contains the channel name the customer reached out via)</a:t>
            </a: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csat_scores - customer satisfaction score the customer gave based on the support touchpoint. Nested dictionary with CSAT by support channel.</a:t>
            </a:r>
          </a:p>
          <a:p>
            <a:endParaRPr lang="en-US" dirty="0"/>
          </a:p>
        </p:txBody>
      </p:sp>
      <p:sp>
        <p:nvSpPr>
          <p:cNvPr id="4" name="Content Placeholder 3">
            <a:extLst>
              <a:ext uri="{FF2B5EF4-FFF2-40B4-BE49-F238E27FC236}">
                <a16:creationId xmlns:a16="http://schemas.microsoft.com/office/drawing/2014/main" id="{092C3B7C-B427-1DC8-BE21-F4BBFC320A29}"/>
              </a:ext>
            </a:extLst>
          </p:cNvPr>
          <p:cNvSpPr>
            <a:spLocks noGrp="1"/>
          </p:cNvSpPr>
          <p:nvPr>
            <p:ph sz="half" idx="2"/>
          </p:nvPr>
        </p:nvSpPr>
        <p:spPr/>
        <p:txBody>
          <a:bodyPr>
            <a:normAutofit/>
          </a:bodyPr>
          <a:lstStyle/>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tenure - days since the customer signed a contract with the bank or had a product activity first time</a:t>
            </a: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from_competitor - flag indicating if customer came from competitor</a:t>
            </a:r>
          </a:p>
          <a:p>
            <a:pPr marL="342900" marR="0" lvl="0" indent="-342900">
              <a:lnSpc>
                <a:spcPct val="100000"/>
              </a:lnSpc>
              <a:spcBef>
                <a:spcPts val="0"/>
              </a:spcBef>
              <a:spcAft>
                <a:spcPts val="0"/>
              </a:spcAft>
              <a:buSzPts val="1000"/>
              <a:buFont typeface="Symbol" panose="05050102010706020507" pitchFamily="18" charset="2"/>
              <a:buChar char=""/>
              <a:tabLst>
                <a:tab pos="457200" algn="l"/>
              </a:tabLst>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job - customer's job title</a:t>
            </a:r>
          </a:p>
          <a:p>
            <a:endParaRPr lang="en-US" dirty="0"/>
          </a:p>
        </p:txBody>
      </p:sp>
    </p:spTree>
    <p:extLst>
      <p:ext uri="{BB962C8B-B14F-4D97-AF65-F5344CB8AC3E}">
        <p14:creationId xmlns:p14="http://schemas.microsoft.com/office/powerpoint/2010/main" val="2388038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716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Your best churn prediction model with higher recall on churning customers </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 Onyia Ikechukwu Wilson </a:t>
            </a:r>
          </a:p>
        </p:txBody>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510D-EED9-2615-5FB5-CAB39DF5DEC9}"/>
              </a:ext>
            </a:extLst>
          </p:cNvPr>
          <p:cNvSpPr>
            <a:spLocks noGrp="1"/>
          </p:cNvSpPr>
          <p:nvPr>
            <p:ph type="title"/>
          </p:nvPr>
        </p:nvSpPr>
        <p:spPr/>
        <p:txBody>
          <a:bodyPr/>
          <a:lstStyle/>
          <a:p>
            <a:r>
              <a:rPr lang="en-US" dirty="0"/>
              <a:t>Executive Summary </a:t>
            </a:r>
          </a:p>
        </p:txBody>
      </p:sp>
      <p:sp>
        <p:nvSpPr>
          <p:cNvPr id="4" name="Rectangle 1">
            <a:extLst>
              <a:ext uri="{FF2B5EF4-FFF2-40B4-BE49-F238E27FC236}">
                <a16:creationId xmlns:a16="http://schemas.microsoft.com/office/drawing/2014/main" id="{B17023CD-276C-86D4-C2CC-5C573655DD43}"/>
              </a:ext>
            </a:extLst>
          </p:cNvPr>
          <p:cNvSpPr>
            <a:spLocks noGrp="1" noChangeArrowheads="1"/>
          </p:cNvSpPr>
          <p:nvPr>
            <p:ph idx="1"/>
          </p:nvPr>
        </p:nvSpPr>
        <p:spPr bwMode="auto">
          <a:xfrm>
            <a:off x="1097281" y="2711376"/>
            <a:ext cx="1062175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latin typeface="Times New Roman" panose="02020603050405020304" pitchFamily="18" charset="0"/>
                <a:cs typeface="Times New Roman" panose="02020603050405020304" pitchFamily="18" charset="0"/>
              </a:rPr>
              <a:t>Customer churn is a critical business challenge, impacting revenue and customer retention. 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his project aims to predict customer churn using machine learning, enabling proactive retention strategies.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000" dirty="0">
                <a:solidFill>
                  <a:schemeClr val="tx1"/>
                </a:solidFill>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developed a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LightGBM</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achieving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83% accuracy and 85% AUC-ROC</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key churn</a:t>
            </a:r>
            <a:r>
              <a:rPr lang="en-US" altLang="en-US" sz="2000" dirty="0">
                <a:solidFill>
                  <a:schemeClr val="tx1"/>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indicators including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transaction</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gaps, tenure, transaction gap ratio, touchpoint, interest and so 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Feature engineering improved model performance, and a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Streamlit app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was deployed for real-time churn prediction. Insights reveal that customers with high transaction gap ratio and high tenure are at higher risk. The model provides</a:t>
            </a:r>
            <a:r>
              <a:rPr lang="en-US" altLang="en-US" sz="2000" dirty="0">
                <a:solidFill>
                  <a:schemeClr val="tx1"/>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actionable insights for targeted engagement, reducing churn. Future improvements include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a:t>
            </a:r>
            <a:r>
              <a:rPr lang="en-US" altLang="en-US" sz="2000" dirty="0">
                <a:solidFill>
                  <a:schemeClr val="tx1"/>
                </a:solidFill>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integration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enhanced decision-making.</a:t>
            </a:r>
          </a:p>
        </p:txBody>
      </p:sp>
    </p:spTree>
    <p:extLst>
      <p:ext uri="{BB962C8B-B14F-4D97-AF65-F5344CB8AC3E}">
        <p14:creationId xmlns:p14="http://schemas.microsoft.com/office/powerpoint/2010/main" val="1996101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E352-33C5-C146-1B4D-8ED60DA82A90}"/>
              </a:ext>
            </a:extLst>
          </p:cNvPr>
          <p:cNvSpPr>
            <a:spLocks noGrp="1"/>
          </p:cNvSpPr>
          <p:nvPr>
            <p:ph type="title"/>
          </p:nvPr>
        </p:nvSpPr>
        <p:spPr/>
        <p:txBody>
          <a:bodyPr/>
          <a:lstStyle/>
          <a:p>
            <a:r>
              <a:rPr lang="en-US" dirty="0"/>
              <a:t>Introduction </a:t>
            </a:r>
          </a:p>
        </p:txBody>
      </p:sp>
      <p:sp>
        <p:nvSpPr>
          <p:cNvPr id="4" name="Rectangle 1">
            <a:extLst>
              <a:ext uri="{FF2B5EF4-FFF2-40B4-BE49-F238E27FC236}">
                <a16:creationId xmlns:a16="http://schemas.microsoft.com/office/drawing/2014/main" id="{A26BE659-6188-1067-B6D5-05960A0D9D18}"/>
              </a:ext>
            </a:extLst>
          </p:cNvPr>
          <p:cNvSpPr>
            <a:spLocks noGrp="1" noChangeArrowheads="1"/>
          </p:cNvSpPr>
          <p:nvPr>
            <p:ph idx="1"/>
          </p:nvPr>
        </p:nvSpPr>
        <p:spPr bwMode="auto">
          <a:xfrm>
            <a:off x="1097280" y="2403598"/>
            <a:ext cx="10198905"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 I wrote in the executive summary customer churn is a critical challenge for businesses, impacting revenue and long-term growth. Identifying at-risk customers early allows companies to take proactive retention measures. This project leverages machine learning to predict churn based on transaction patterns, customer behavior, and engagement metrics. We chose this research question because traditional churn analysis is often reactive, whereas a data-driven approach enables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early</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intervention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analyzing historical data, we can</a:t>
            </a:r>
            <a:r>
              <a:rPr lang="en-US" altLang="en-US" sz="2000" dirty="0">
                <a:solidFill>
                  <a:schemeClr val="tx1"/>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uncover key churn indicators and develop a predictive model that helps businesses optimize customer retention strategies, improve engagement, and maximize lifetime value. As I heard in a marketing seminar I attended, it cost the financial institutions more to get a new customer than to retain an existing one. So, customer retention is a very big worry in our financial institutions. </a:t>
            </a:r>
          </a:p>
        </p:txBody>
      </p:sp>
    </p:spTree>
    <p:extLst>
      <p:ext uri="{BB962C8B-B14F-4D97-AF65-F5344CB8AC3E}">
        <p14:creationId xmlns:p14="http://schemas.microsoft.com/office/powerpoint/2010/main" val="125176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B0535-174D-3C8B-E12C-9261A34F33A4}"/>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B7C0121B-0EE1-EB40-0251-A5799B1280AB}"/>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Data Preprocessing and Feature Engineering </a:t>
            </a:r>
          </a:p>
          <a:p>
            <a:pPr algn="just"/>
            <a:r>
              <a:rPr lang="en-US" sz="2000" dirty="0">
                <a:latin typeface="Times New Roman" panose="02020603050405020304" pitchFamily="18" charset="0"/>
                <a:cs typeface="Times New Roman" panose="02020603050405020304" pitchFamily="18" charset="0"/>
              </a:rPr>
              <a:t>This project uses transaction and customer profile data to predict churn. The primary</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data</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source is historical transaction records, capturing deposits, withdrawals, and account activity. The secondary source includes customer attributes such as tenure, complaints, customer satisfaction touchpoints and so on. The data was gotten from Kaggle.com. </a:t>
            </a:r>
          </a:p>
          <a:p>
            <a:pPr algn="just"/>
            <a:r>
              <a:rPr lang="en-US" sz="2000" dirty="0">
                <a:latin typeface="Times New Roman" panose="02020603050405020304" pitchFamily="18" charset="0"/>
                <a:cs typeface="Times New Roman" panose="02020603050405020304" pitchFamily="18" charset="0"/>
              </a:rPr>
              <a:t>Data cleaning involved handling missing values, extracting values from a nested list and nested dictionary, removing redundant features, and engineering new features like days since last transaction, transaction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frequency, activity gaps, and churn indicators. </a:t>
            </a:r>
          </a:p>
        </p:txBody>
      </p:sp>
    </p:spTree>
    <p:extLst>
      <p:ext uri="{BB962C8B-B14F-4D97-AF65-F5344CB8AC3E}">
        <p14:creationId xmlns:p14="http://schemas.microsoft.com/office/powerpoint/2010/main" val="1037627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3C84C-F5B4-39BC-BE94-6CCFBF355F76}"/>
              </a:ext>
            </a:extLst>
          </p:cNvPr>
          <p:cNvSpPr>
            <a:spLocks noGrp="1"/>
          </p:cNvSpPr>
          <p:nvPr>
            <p:ph type="title"/>
          </p:nvPr>
        </p:nvSpPr>
        <p:spPr/>
        <p:txBody>
          <a:bodyPr/>
          <a:lstStyle/>
          <a:p>
            <a:r>
              <a:rPr lang="en-US" dirty="0"/>
              <a:t>Methods </a:t>
            </a:r>
          </a:p>
        </p:txBody>
      </p:sp>
      <p:sp>
        <p:nvSpPr>
          <p:cNvPr id="3" name="Content Placeholder 2">
            <a:extLst>
              <a:ext uri="{FF2B5EF4-FFF2-40B4-BE49-F238E27FC236}">
                <a16:creationId xmlns:a16="http://schemas.microsoft.com/office/drawing/2014/main" id="{83025124-CE3F-38FF-EB0C-14DC963689C1}"/>
              </a:ext>
            </a:extLst>
          </p:cNvPr>
          <p:cNvSpPr>
            <a:spLocks noGrp="1"/>
          </p:cNvSpPr>
          <p:nvPr>
            <p:ph idx="1"/>
          </p:nvPr>
        </p:nvSpPr>
        <p:spPr/>
        <p:txBody>
          <a:bodyPr>
            <a:normAutofit fontScale="92500" lnSpcReduction="10000"/>
          </a:bodyPr>
          <a:lstStyle/>
          <a:p>
            <a:pPr algn="just"/>
            <a:r>
              <a:rPr lang="en-US" sz="2000" dirty="0">
                <a:latin typeface="Times New Roman" panose="02020603050405020304" pitchFamily="18" charset="0"/>
                <a:cs typeface="Times New Roman" panose="02020603050405020304" pitchFamily="18" charset="0"/>
              </a:rPr>
              <a:t>Let me work you through the Data cleaning and feature Engineering </a:t>
            </a:r>
          </a:p>
          <a:p>
            <a:pPr algn="just"/>
            <a:r>
              <a:rPr lang="en-US" sz="2000" dirty="0">
                <a:latin typeface="Times New Roman" panose="02020603050405020304" pitchFamily="18" charset="0"/>
                <a:cs typeface="Times New Roman" panose="02020603050405020304" pitchFamily="18" charset="0"/>
              </a:rPr>
              <a:t>Churn is not defined in this project, my job included defining churn using a rule of thumb days since last transaction 365, if a customer haven’t had a transaction in 365 days we could classify the customer as churn. The Data is a time series data from 1</a:t>
            </a:r>
            <a:r>
              <a:rPr lang="en-US" sz="2000" baseline="30000" dirty="0">
                <a:latin typeface="Times New Roman" panose="02020603050405020304" pitchFamily="18" charset="0"/>
                <a:cs typeface="Times New Roman" panose="02020603050405020304" pitchFamily="18" charset="0"/>
              </a:rPr>
              <a:t>st</a:t>
            </a:r>
            <a:r>
              <a:rPr lang="en-US" sz="2000" dirty="0">
                <a:latin typeface="Times New Roman" panose="02020603050405020304" pitchFamily="18" charset="0"/>
                <a:cs typeface="Times New Roman" panose="02020603050405020304" pitchFamily="18" charset="0"/>
              </a:rPr>
              <a:t> January 2008 to 31</a:t>
            </a:r>
            <a:r>
              <a:rPr lang="en-US" sz="2000" baseline="30000" dirty="0">
                <a:latin typeface="Times New Roman" panose="02020603050405020304" pitchFamily="18" charset="0"/>
                <a:cs typeface="Times New Roman" panose="02020603050405020304" pitchFamily="18" charset="0"/>
              </a:rPr>
              <a:t>st</a:t>
            </a:r>
            <a:r>
              <a:rPr lang="en-US" sz="2000" dirty="0">
                <a:latin typeface="Times New Roman" panose="02020603050405020304" pitchFamily="18" charset="0"/>
                <a:cs typeface="Times New Roman" panose="02020603050405020304" pitchFamily="18" charset="0"/>
              </a:rPr>
              <a:t> December 2023 with almost 4 million rows and 26 columns and 106179 unique customers. </a:t>
            </a:r>
          </a:p>
          <a:p>
            <a:pPr algn="just"/>
            <a:r>
              <a:rPr lang="en-US" sz="2000" dirty="0">
                <a:latin typeface="Times New Roman" panose="02020603050405020304" pitchFamily="18" charset="0"/>
                <a:cs typeface="Times New Roman" panose="02020603050405020304" pitchFamily="18" charset="0"/>
              </a:rPr>
              <a:t>The touchpoint column is a nested list and customer satisfaction column is a nested dictionary with WhatsApp, Phone, Email and appointment as its key and a corresponding value. I had to drop the customer satisfaction column because 98% of the value is NaN. </a:t>
            </a:r>
          </a:p>
          <a:p>
            <a:pPr algn="just"/>
            <a:r>
              <a:rPr lang="en-US" sz="2000" dirty="0">
                <a:latin typeface="Times New Roman" panose="02020603050405020304" pitchFamily="18" charset="0"/>
                <a:cs typeface="Times New Roman" panose="02020603050405020304" pitchFamily="18" charset="0"/>
              </a:rPr>
              <a:t>New columns was created to help define churn which is days since last transaction and other columns helped predict churn and take actions earlier before a customer truly churn. </a:t>
            </a:r>
          </a:p>
        </p:txBody>
      </p:sp>
    </p:spTree>
    <p:extLst>
      <p:ext uri="{BB962C8B-B14F-4D97-AF65-F5344CB8AC3E}">
        <p14:creationId xmlns:p14="http://schemas.microsoft.com/office/powerpoint/2010/main" val="3764645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0BF3-412E-F118-D05A-396FD2C4AAB2}"/>
              </a:ext>
            </a:extLst>
          </p:cNvPr>
          <p:cNvSpPr>
            <a:spLocks noGrp="1"/>
          </p:cNvSpPr>
          <p:nvPr>
            <p:ph type="title"/>
          </p:nvPr>
        </p:nvSpPr>
        <p:spPr>
          <a:xfrm>
            <a:off x="1097280" y="286604"/>
            <a:ext cx="10058400" cy="1302710"/>
          </a:xfrm>
        </p:spPr>
        <p:txBody>
          <a:bodyPr/>
          <a:lstStyle/>
          <a:p>
            <a:r>
              <a:rPr lang="en-US" dirty="0"/>
              <a:t>Methods </a:t>
            </a:r>
          </a:p>
        </p:txBody>
      </p:sp>
      <p:sp>
        <p:nvSpPr>
          <p:cNvPr id="3" name="Content Placeholder 2">
            <a:extLst>
              <a:ext uri="{FF2B5EF4-FFF2-40B4-BE49-F238E27FC236}">
                <a16:creationId xmlns:a16="http://schemas.microsoft.com/office/drawing/2014/main" id="{5BC477FA-31ED-9B42-2133-CCD1DA346AFF}"/>
              </a:ext>
            </a:extLst>
          </p:cNvPr>
          <p:cNvSpPr>
            <a:spLocks noGrp="1"/>
          </p:cNvSpPr>
          <p:nvPr>
            <p:ph idx="1"/>
          </p:nvPr>
        </p:nvSpPr>
        <p:spPr>
          <a:xfrm>
            <a:off x="1097280" y="1872343"/>
            <a:ext cx="10058400" cy="4550228"/>
          </a:xfrm>
        </p:spPr>
        <p:txBody>
          <a:bodyPr>
            <a:normAutofit fontScale="92500" lnSpcReduction="10000"/>
          </a:bodyPr>
          <a:lstStyle/>
          <a:p>
            <a:pPr algn="just"/>
            <a:r>
              <a:rPr lang="en-US" sz="2000" dirty="0">
                <a:latin typeface="Times New Roman" panose="02020603050405020304" pitchFamily="18" charset="0"/>
                <a:cs typeface="Times New Roman" panose="02020603050405020304" pitchFamily="18" charset="0"/>
              </a:rPr>
              <a:t>recent_activity, If days_since_last_txn ≤ 90, the customer has been active in the last 90 days. If days_since_last_txn &gt; 90, they have been inactive for over 3 months. This feature could help follow up on the customer and try to improve the customer experience to reduce future churn likelihood.</a:t>
            </a:r>
          </a:p>
          <a:p>
            <a:pPr algn="just"/>
            <a:r>
              <a:rPr lang="en-US" sz="2000" dirty="0">
                <a:latin typeface="Times New Roman" panose="02020603050405020304" pitchFamily="18" charset="0"/>
                <a:cs typeface="Times New Roman" panose="02020603050405020304" pitchFamily="18" charset="0"/>
              </a:rPr>
              <a:t>txn_gap_ratio measures the proportion of inactivity compared to tenure for each customer. If a customer has been inactive for a long time but has short tenure, they are more likely to churn.</a:t>
            </a:r>
          </a:p>
          <a:p>
            <a:pPr algn="just"/>
            <a:r>
              <a:rPr lang="en-US" sz="2000" dirty="0">
                <a:latin typeface="Times New Roman" panose="02020603050405020304" pitchFamily="18" charset="0"/>
                <a:cs typeface="Times New Roman" panose="02020603050405020304" pitchFamily="18" charset="0"/>
              </a:rPr>
              <a:t>txn_gap_tenure combines inactivity and tenure to capture patterns. A low value means either short tenure or recent transactions, meaning lower churn risk.</a:t>
            </a:r>
          </a:p>
          <a:p>
            <a:pPr algn="just"/>
            <a:r>
              <a:rPr lang="en-US" sz="2000" dirty="0">
                <a:latin typeface="Times New Roman" panose="02020603050405020304" pitchFamily="18" charset="0"/>
                <a:cs typeface="Times New Roman" panose="02020603050405020304" pitchFamily="18" charset="0"/>
              </a:rPr>
              <a:t>transaction_frequency calculates the average number of transactions per day since the customer joined. Higher values = active customers, lower churn risk. Lower values = low activity, potential churn risk.</a:t>
            </a:r>
          </a:p>
          <a:p>
            <a:pPr algn="just"/>
            <a:r>
              <a:rPr lang="en-US" sz="2000" dirty="0">
                <a:latin typeface="Times New Roman" panose="02020603050405020304" pitchFamily="18" charset="0"/>
                <a:cs typeface="Times New Roman" panose="02020603050405020304" pitchFamily="18" charset="0"/>
              </a:rPr>
              <a:t>volume_per_transaction. It calculates the average amount of each customers transaction. Higher values = customers make fewer transactions, but larger amounts (could indicate long-term investors). Lower values = customers make frequent small transactions (likely engaged users).</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7619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307FB-745C-7F91-F5D9-40420DB62986}"/>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C9F8095E-FDAB-E530-3F7E-0FB99BE6F99D}"/>
              </a:ext>
            </a:extLst>
          </p:cNvPr>
          <p:cNvSpPr>
            <a:spLocks noGrp="1"/>
          </p:cNvSpPr>
          <p:nvPr>
            <p:ph idx="1"/>
          </p:nvPr>
        </p:nvSpPr>
        <p:spPr>
          <a:xfrm>
            <a:off x="1097280" y="2108201"/>
            <a:ext cx="10058400" cy="4020456"/>
          </a:xfrm>
        </p:spPr>
        <p:txBody>
          <a:bodyPr>
            <a:normAutofit/>
          </a:bodyPr>
          <a:lstStyle/>
          <a:p>
            <a:pPr algn="just"/>
            <a:r>
              <a:rPr lang="en-US" sz="2000" dirty="0">
                <a:latin typeface="Times New Roman" panose="02020603050405020304" pitchFamily="18" charset="0"/>
                <a:cs typeface="Times New Roman" panose="02020603050405020304" pitchFamily="18" charset="0"/>
              </a:rPr>
              <a:t>For analysis, I tested multiple models, I used DummyClassifier as a baseline model, tested RandomForest, XGBoost, LightGBM, Catboost, LogisticRegression.</a:t>
            </a:r>
          </a:p>
          <a:p>
            <a:pPr algn="just"/>
            <a:r>
              <a:rPr lang="en-US" sz="2000" dirty="0">
                <a:latin typeface="Times New Roman" panose="02020603050405020304" pitchFamily="18" charset="0"/>
                <a:cs typeface="Times New Roman" panose="02020603050405020304" pitchFamily="18" charset="0"/>
              </a:rPr>
              <a:t>I applied LightGBM, a gradient boosting model optimized for speed and accuracy. This model was selected due to its ability to handle large datasets efficiently while capturing complex patterns, it had the best accuracy score 83%, best recall, precision, F1 and ROC-AUC score of 85%. I tuned hyperparameters to balance precision and recall, ensuring both high predictive power and practical business application. </a:t>
            </a:r>
          </a:p>
          <a:p>
            <a:pPr algn="just"/>
            <a:r>
              <a:rPr lang="en-US" sz="2000" dirty="0">
                <a:latin typeface="Times New Roman" panose="02020603050405020304" pitchFamily="18" charset="0"/>
                <a:cs typeface="Times New Roman" panose="02020603050405020304" pitchFamily="18" charset="0"/>
              </a:rPr>
              <a:t>Adjusted decision threshold to 0.35 to improve recall to 94% on churn customers.</a:t>
            </a:r>
          </a:p>
          <a:p>
            <a:pPr algn="just"/>
            <a:r>
              <a:rPr lang="en-US" sz="2000" dirty="0">
                <a:latin typeface="Times New Roman" panose="02020603050405020304" pitchFamily="18" charset="0"/>
                <a:cs typeface="Times New Roman" panose="02020603050405020304" pitchFamily="18" charset="0"/>
              </a:rPr>
              <a:t>I built an interactive Streamlit web app for real-time churn prediction, users can input customer details and receive a churn probability score.</a:t>
            </a:r>
          </a:p>
        </p:txBody>
      </p:sp>
    </p:spTree>
    <p:extLst>
      <p:ext uri="{BB962C8B-B14F-4D97-AF65-F5344CB8AC3E}">
        <p14:creationId xmlns:p14="http://schemas.microsoft.com/office/powerpoint/2010/main" val="2672754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E1B1-548A-64CC-44BE-7250F7202031}"/>
              </a:ext>
            </a:extLst>
          </p:cNvPr>
          <p:cNvSpPr>
            <a:spLocks noGrp="1"/>
          </p:cNvSpPr>
          <p:nvPr>
            <p:ph type="title"/>
          </p:nvPr>
        </p:nvSpPr>
        <p:spPr>
          <a:xfrm>
            <a:off x="643466" y="239487"/>
            <a:ext cx="3517567" cy="1066799"/>
          </a:xfrm>
        </p:spPr>
        <p:txBody>
          <a:bodyPr/>
          <a:lstStyle/>
          <a:p>
            <a:r>
              <a:rPr lang="en-US" dirty="0"/>
              <a:t>Results</a:t>
            </a:r>
          </a:p>
        </p:txBody>
      </p:sp>
      <p:pic>
        <p:nvPicPr>
          <p:cNvPr id="5" name="Content Placeholder 4">
            <a:extLst>
              <a:ext uri="{FF2B5EF4-FFF2-40B4-BE49-F238E27FC236}">
                <a16:creationId xmlns:a16="http://schemas.microsoft.com/office/drawing/2014/main" id="{17429E72-EEB0-628C-8452-521B47B436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00600" y="786384"/>
            <a:ext cx="7391399" cy="5592646"/>
          </a:xfrm>
        </p:spPr>
      </p:pic>
      <p:sp>
        <p:nvSpPr>
          <p:cNvPr id="6" name="Text Placeholder 5">
            <a:extLst>
              <a:ext uri="{FF2B5EF4-FFF2-40B4-BE49-F238E27FC236}">
                <a16:creationId xmlns:a16="http://schemas.microsoft.com/office/drawing/2014/main" id="{BE9F6D76-5154-6E63-03DD-EE6CCA881A24}"/>
              </a:ext>
            </a:extLst>
          </p:cNvPr>
          <p:cNvSpPr>
            <a:spLocks noGrp="1"/>
          </p:cNvSpPr>
          <p:nvPr>
            <p:ph type="body" sz="half" idx="2"/>
          </p:nvPr>
        </p:nvSpPr>
        <p:spPr>
          <a:xfrm>
            <a:off x="643465" y="1415143"/>
            <a:ext cx="3517567" cy="5203369"/>
          </a:xfrm>
        </p:spPr>
        <p:txBody>
          <a:bodyPr>
            <a:normAutofit/>
          </a:bodyPr>
          <a:lstStyle/>
          <a:p>
            <a:r>
              <a:rPr lang="en-US" sz="2000" dirty="0"/>
              <a:t>The churn prediction model, trained using </a:t>
            </a:r>
            <a:r>
              <a:rPr lang="en-US" sz="2000" b="1" dirty="0"/>
              <a:t>LightGBM</a:t>
            </a:r>
            <a:r>
              <a:rPr lang="en-US" sz="2000" dirty="0"/>
              <a:t>, demonstrated strong performance, achieving an </a:t>
            </a:r>
            <a:r>
              <a:rPr lang="en-US" sz="2000" b="1" dirty="0"/>
              <a:t>accuracy of 83%</a:t>
            </a:r>
            <a:r>
              <a:rPr lang="en-US" sz="2000" dirty="0"/>
              <a:t> and an </a:t>
            </a:r>
            <a:r>
              <a:rPr lang="en-US" sz="2000" b="1" dirty="0"/>
              <a:t>ROC-AUC score of 0.85</a:t>
            </a:r>
            <a:r>
              <a:rPr lang="en-US" sz="2000" dirty="0"/>
              <a:t>. Feature importance analysis revealed that </a:t>
            </a:r>
            <a:r>
              <a:rPr lang="en-US" sz="2000" b="1" dirty="0"/>
              <a:t>transaction gap ratio, transaction gap tenure, and interest rate</a:t>
            </a:r>
            <a:r>
              <a:rPr lang="en-US" sz="2000" dirty="0"/>
              <a:t> were the most influential factors in predicting churn. This plot also showed feature with less impact on churn (</a:t>
            </a:r>
            <a:r>
              <a:rPr lang="en-US" sz="2000" dirty="0" err="1"/>
              <a:t>i.e</a:t>
            </a:r>
            <a:r>
              <a:rPr lang="en-US" sz="2000" dirty="0"/>
              <a:t> employment status, from competitor and so 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993454"/>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{7B473E37-576D-4C0A-A5C8-4075A2B03F8D}tf56160789_win32</Template>
  <TotalTime>303</TotalTime>
  <Words>1533</Words>
  <Application>Microsoft Office PowerPoint</Application>
  <PresentationFormat>Widescreen</PresentationFormat>
  <Paragraphs>73</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Franklin Gothic Book</vt:lpstr>
      <vt:lpstr>Symbol</vt:lpstr>
      <vt:lpstr>Times New Roman</vt:lpstr>
      <vt:lpstr>Custom</vt:lpstr>
      <vt:lpstr>Neo Bank Churn Prediction</vt:lpstr>
      <vt:lpstr>Your best churn prediction model with higher recall on churning customers </vt:lpstr>
      <vt:lpstr>Executive Summary </vt:lpstr>
      <vt:lpstr>Introduction </vt:lpstr>
      <vt:lpstr>Methods</vt:lpstr>
      <vt:lpstr>Methods </vt:lpstr>
      <vt:lpstr>Methods </vt:lpstr>
      <vt:lpstr>Methods</vt:lpstr>
      <vt:lpstr>Results</vt:lpstr>
      <vt:lpstr>Results</vt:lpstr>
      <vt:lpstr>Results</vt:lpstr>
      <vt:lpstr>Results</vt:lpstr>
      <vt:lpstr>Results</vt:lpstr>
      <vt:lpstr>General overview of churn </vt:lpstr>
      <vt:lpstr>Conclusion </vt:lpstr>
      <vt:lpstr>Appendix </vt:lpstr>
      <vt:lpstr>Appendix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Ikechukwu Onyia</dc:creator>
  <cp:lastModifiedBy>Ikechukwu Onyia</cp:lastModifiedBy>
  <cp:revision>7</cp:revision>
  <dcterms:created xsi:type="dcterms:W3CDTF">2025-02-28T14:58:42Z</dcterms:created>
  <dcterms:modified xsi:type="dcterms:W3CDTF">2025-02-28T20:02:07Z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