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66" r:id="rId5"/>
    <p:sldId id="264" r:id="rId6"/>
    <p:sldId id="277" r:id="rId7"/>
    <p:sldId id="274" r:id="rId8"/>
    <p:sldId id="263" r:id="rId9"/>
    <p:sldId id="259" r:id="rId10"/>
    <p:sldId id="270" r:id="rId11"/>
    <p:sldId id="261" r:id="rId12"/>
    <p:sldId id="267" r:id="rId13"/>
    <p:sldId id="269" r:id="rId14"/>
    <p:sldId id="275" r:id="rId15"/>
    <p:sldId id="260" r:id="rId16"/>
    <p:sldId id="271" r:id="rId17"/>
    <p:sldId id="272" r:id="rId18"/>
    <p:sldId id="276" r:id="rId19"/>
    <p:sldId id="26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5"/>
    <p:restoredTop sz="94610"/>
  </p:normalViewPr>
  <p:slideViewPr>
    <p:cSldViewPr snapToGrid="0">
      <p:cViewPr varScale="1">
        <p:scale>
          <a:sx n="111" d="100"/>
          <a:sy n="111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39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FE6BF-8118-024B-9766-ED4AD7D6B4B0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B1AA1-804D-A640-95CF-0E0CB2721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2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B1AA1-804D-A640-95CF-0E0CB27216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3DCAA-1E2B-BC35-5271-A2141F59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5696E5-4A6D-046C-468A-73AB20CD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D52BD-1150-EA9E-1CE1-8A618030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9FFB5-D524-B76D-0B9A-0FEE711D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2EA75-F1B4-FCB2-6F89-9A7DAEB2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8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C95A-9020-2C41-0D4B-2192AEE2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2BEF9A-2CE7-8789-BC9C-B2CE02274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3B0A2-F490-C231-4EBF-5BA7C6E0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495D35-F6AE-3CC0-CD9D-D3B7EEBE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1DC254-35F7-B4CE-5422-3A87EAF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7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556458-2364-FAF5-5969-239018F65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DC432-5B13-57F6-6FEF-A5E5714D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48BAA-DEB2-4502-2611-13BB90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5B3DF-8481-38AA-502C-0CF18926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D4C2D3-12CB-4EE1-39FA-14811EFC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19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2FD9B-A22F-D8AF-69AC-C71A8851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909C0D-0372-67B4-1A23-6D87AC87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655B7-216F-0948-9813-97413BB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CE0B-D656-70B3-339B-B3B5F822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79DB5-95EC-76BC-78B5-518E521C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71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164A44-6354-4A75-6A00-7B8F437A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33F373-A534-7898-84DD-AD5A9CF5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E93C3-3EF9-4F4D-327F-E5664863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0C92A-FCA6-C24E-1025-4283791E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D5F140-FCA3-4E39-2AF0-E38808D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468FA-BA21-9337-6FD8-83D26CE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88444-CE64-535B-9226-9CC2B904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1160F-297D-2AC3-88B7-47C6A40F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7D812-4FFF-1A4E-7C3F-BDD5B3D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133907-EC22-074F-0796-C64CD57A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5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EEA59-4574-0244-7B98-392BD956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C98EEA-650C-EBAA-98C4-B1D0C943E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74274C-7C2D-3D5F-B76A-DC4E104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2D772A-6854-9580-FAF4-2B85C7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476FC-8BE0-2B50-81DD-F36148C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63B4CA-0073-F7B7-AFAB-7BF3B294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8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F1511-C637-5EAD-7930-50E76C7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2EF195-514B-117F-43D7-70A178AD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64BCF8-B9C6-1D58-57B3-2983CE6EE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D36533-B4B7-55A0-CD60-C9F5B8282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BC088-ACBD-CEC2-2324-DE3C10DE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2901CC-CD03-9A67-8D88-0F0AE45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F67338-ADD5-8FD6-B8F0-69A8797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8DF34F-5B77-3123-5C48-A2037DE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71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05978-B010-B13C-911E-CC74271E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DEC04-A388-A7DA-F24A-E8BA2764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31E422-85C4-6C04-2AB2-8820301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99F078-CB23-68E3-C839-F5548049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14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142BB-DAF8-3C45-14ED-472E2133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C30EF0-EBFC-C9F1-FDE4-072E166E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25957-6444-5466-BDE5-858CB01B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ACFC8-2B45-3BB9-A2D3-BA15C78A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85BB0-99C3-05E4-730E-7C844BC1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776674-0510-5566-AC31-D269184B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D1265B-5A03-4B46-5260-6FC1670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D6DB05-5E59-2C21-5ECC-E62043F9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53B2B9-F4BC-4F3A-A01D-552EFBA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8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A1AA1-A8CA-7B67-DEAE-4C4489E6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3FB44-2638-217C-2892-B159221D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F17056-C165-CBEB-6106-8F61004D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54B46F-A630-EC44-6151-59295D1E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3D4D6-C3BA-3C26-40A7-F57FB70D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867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56A74-4972-8094-0406-9FAA606D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7AEAEA-878D-BE85-D9F2-5F69FCA2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B2A89C-8DA8-2D06-901D-0AA1679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B3D1E-1D46-FE72-75FD-A55D2B8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9D5E5-5C6D-0D0F-82C5-6C91AC9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DA000C-7C90-1BFB-A40A-839B26A9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8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687CE-6AC0-75F6-D7E8-518089A9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9F15F9-28B6-F634-66D7-431E65DF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3CE8A-567F-FB43-7A24-A1CD071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917C2-455B-737E-14B2-892B6D26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CF92A-615E-5331-8715-380115A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3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C19E67-AF7E-7F4C-BD8B-89177E5CB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CDFB25-74B2-1ED9-09AB-DA016F1B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52499C-C4EF-A5B0-5233-96784D3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7536C-A1FA-16C2-58C4-3F9FDDCE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72915-C395-5218-919C-D9092E71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3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AEB91-E983-DADC-BD63-02CF780D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147F93-5AEB-9AC6-453C-FC9B0F32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1E2A1-F68F-E2EA-FDD4-CE553A07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3A945-F8BE-AD83-504D-7CAC57CD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F3582-8EE1-8C8B-6C4F-022794B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8786F-51CB-2725-5E0C-60E7F65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1889D-E445-7471-5415-9DD395F66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77A46-D185-A0FD-5C80-09E3BE8A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B7EA80-6158-8154-9C6B-6B26D87F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00F54-ABD6-90BA-B71D-20CA9F54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5D899-7CED-364A-DD5B-92EA9463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7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F34C-3C7F-18C9-39C3-EE36741B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B5CB7-20C0-E08A-10D8-97F8E80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3544CB-AD75-6722-90BE-349A643A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1B1FD-E066-5ED9-B5A8-08C02AABC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206963-A406-0B4D-2054-21B2F52DF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D593BE-360F-1D42-EFE0-A4EE5859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C5B818-3CB3-C30D-CA43-A9F13D51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43918E-1E41-11F5-7F24-E84D0FA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3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4DC41-8AA2-2CB6-1A7B-81DD23A5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07B55-3882-0BB1-3180-AFFDEC9D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51DFE7-4E0D-F6D7-8831-51EC2F00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F3F057-1D39-2D75-85BF-02B125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1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868080-2F7A-EAEF-57D2-7DB0168561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06575"/>
            <a:ext cx="12192000" cy="3244850"/>
          </a:xfrm>
          <a:prstGeom prst="rect">
            <a:avLst/>
          </a:prstGeom>
          <a:noFill/>
          <a:effectLst>
            <a:outerShdw dist="50800" dir="5400000" sx="1000" sy="1000" algn="ctr" rotWithShape="0">
              <a:srgbClr val="000000">
                <a:alpha val="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2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82E6F-A4B0-9C2B-D9A1-E21CA3E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EBB349-5635-23FA-1444-0CC8D48A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99B27D-F3C8-1D54-DA66-7C34D04D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62806E-4188-BFC0-DD5A-C2E4F5E1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24A886-0FD2-EE10-6BE2-EA8FD715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2A63F5-1E7F-865D-CD97-119A9027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9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803EC-6782-A236-20CB-C55CA804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77520-96ED-7ACE-15F1-BE48E4CA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5A46A3-0EEB-48CC-0FA4-42AFED07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5F05F-9351-CAE1-2626-C857A6C0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C65C57-92FB-BC43-A324-D710D72DFC87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2FFD2A-68D6-C5F5-E461-AAA803A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099F8-0C01-7752-E651-A5C52F73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F00127-A70A-914B-BBE6-1B577B365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9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5.wdp"/><Relationship Id="rId26" Type="http://schemas.microsoft.com/office/2007/relationships/hdphoto" Target="../media/hdphoto13.wdp"/><Relationship Id="rId3" Type="http://schemas.openxmlformats.org/officeDocument/2006/relationships/slideLayout" Target="../slideLayouts/slideLayout3.xml"/><Relationship Id="rId21" Type="http://schemas.microsoft.com/office/2007/relationships/hdphoto" Target="../media/hdphoto8.wdp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4.wdp"/><Relationship Id="rId25" Type="http://schemas.microsoft.com/office/2007/relationships/hdphoto" Target="../media/hdphoto12.wdp"/><Relationship Id="rId2" Type="http://schemas.openxmlformats.org/officeDocument/2006/relationships/slideLayout" Target="../slideLayouts/slideLayout2.xml"/><Relationship Id="rId16" Type="http://schemas.microsoft.com/office/2007/relationships/hdphoto" Target="../media/hdphoto3.wdp"/><Relationship Id="rId20" Type="http://schemas.microsoft.com/office/2007/relationships/hdphoto" Target="../media/hdphoto7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11.wdp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23" Type="http://schemas.microsoft.com/office/2007/relationships/hdphoto" Target="../media/hdphoto10.wdp"/><Relationship Id="rId28" Type="http://schemas.microsoft.com/office/2007/relationships/hdphoto" Target="../media/hdphoto15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6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9.wdp"/><Relationship Id="rId27" Type="http://schemas.microsoft.com/office/2007/relationships/hdphoto" Target="../media/hdphoto14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A6BBE54-8937-7B0A-EA29-F258161652D6}"/>
              </a:ext>
            </a:extLst>
          </p:cNvPr>
          <p:cNvGrpSpPr/>
          <p:nvPr userDrawn="1"/>
        </p:nvGrpSpPr>
        <p:grpSpPr>
          <a:xfrm>
            <a:off x="-3493187" y="0"/>
            <a:ext cx="15298419" cy="1074857"/>
            <a:chOff x="-1005839" y="892045"/>
            <a:chExt cx="15298419" cy="1074857"/>
          </a:xfrm>
        </p:grpSpPr>
        <p:pic>
          <p:nvPicPr>
            <p:cNvPr id="16" name="Picture 2" descr="undefined">
              <a:extLst>
                <a:ext uri="{FF2B5EF4-FFF2-40B4-BE49-F238E27FC236}">
                  <a16:creationId xmlns:a16="http://schemas.microsoft.com/office/drawing/2014/main" id="{F54DD611-5951-1C24-81C5-E395E0653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undefined">
              <a:extLst>
                <a:ext uri="{FF2B5EF4-FFF2-40B4-BE49-F238E27FC236}">
                  <a16:creationId xmlns:a16="http://schemas.microsoft.com/office/drawing/2014/main" id="{3C4162ED-0C28-290B-6DC8-F71F63100B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undefined">
              <a:extLst>
                <a:ext uri="{FF2B5EF4-FFF2-40B4-BE49-F238E27FC236}">
                  <a16:creationId xmlns:a16="http://schemas.microsoft.com/office/drawing/2014/main" id="{850F7DDA-11CD-AA5D-1E21-F72FE6540E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undefined">
              <a:extLst>
                <a:ext uri="{FF2B5EF4-FFF2-40B4-BE49-F238E27FC236}">
                  <a16:creationId xmlns:a16="http://schemas.microsoft.com/office/drawing/2014/main" id="{C0610881-1D0C-6F93-18B0-6863A3FC725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D7E15F7-B788-142F-5311-918609C94468}"/>
              </a:ext>
            </a:extLst>
          </p:cNvPr>
          <p:cNvGrpSpPr/>
          <p:nvPr userDrawn="1"/>
        </p:nvGrpSpPr>
        <p:grpSpPr>
          <a:xfrm>
            <a:off x="-2943953" y="830036"/>
            <a:ext cx="15298419" cy="1074857"/>
            <a:chOff x="-1005839" y="892045"/>
            <a:chExt cx="15298419" cy="1074857"/>
          </a:xfrm>
        </p:grpSpPr>
        <p:pic>
          <p:nvPicPr>
            <p:cNvPr id="26" name="Picture 2" descr="undefined">
              <a:extLst>
                <a:ext uri="{FF2B5EF4-FFF2-40B4-BE49-F238E27FC236}">
                  <a16:creationId xmlns:a16="http://schemas.microsoft.com/office/drawing/2014/main" id="{901E747E-DDCF-C9C6-CC2C-620B10B7FB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undefined">
              <a:extLst>
                <a:ext uri="{FF2B5EF4-FFF2-40B4-BE49-F238E27FC236}">
                  <a16:creationId xmlns:a16="http://schemas.microsoft.com/office/drawing/2014/main" id="{F43802F8-8D44-F34E-BFE5-BFFB1E80C96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undefined">
              <a:extLst>
                <a:ext uri="{FF2B5EF4-FFF2-40B4-BE49-F238E27FC236}">
                  <a16:creationId xmlns:a16="http://schemas.microsoft.com/office/drawing/2014/main" id="{46F0A5E9-19CD-B807-6D5B-DE35296BABD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undefined">
              <a:extLst>
                <a:ext uri="{FF2B5EF4-FFF2-40B4-BE49-F238E27FC236}">
                  <a16:creationId xmlns:a16="http://schemas.microsoft.com/office/drawing/2014/main" id="{0CA6D093-A0DC-F133-2F0D-E58BA64DCA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BE32FFD-6B5B-5002-468B-17264FA32694}"/>
              </a:ext>
            </a:extLst>
          </p:cNvPr>
          <p:cNvGrpSpPr/>
          <p:nvPr userDrawn="1"/>
        </p:nvGrpSpPr>
        <p:grpSpPr>
          <a:xfrm>
            <a:off x="-2394719" y="1660072"/>
            <a:ext cx="15298419" cy="1074857"/>
            <a:chOff x="-1005839" y="892045"/>
            <a:chExt cx="15298419" cy="1074857"/>
          </a:xfrm>
        </p:grpSpPr>
        <p:pic>
          <p:nvPicPr>
            <p:cNvPr id="31" name="Picture 2" descr="undefined">
              <a:extLst>
                <a:ext uri="{FF2B5EF4-FFF2-40B4-BE49-F238E27FC236}">
                  <a16:creationId xmlns:a16="http://schemas.microsoft.com/office/drawing/2014/main" id="{79B1415D-9327-1B91-79EF-515255AFCF6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undefined">
              <a:extLst>
                <a:ext uri="{FF2B5EF4-FFF2-40B4-BE49-F238E27FC236}">
                  <a16:creationId xmlns:a16="http://schemas.microsoft.com/office/drawing/2014/main" id="{70755A1B-4A3C-D4ED-042C-11FA9A5295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undefined">
              <a:extLst>
                <a:ext uri="{FF2B5EF4-FFF2-40B4-BE49-F238E27FC236}">
                  <a16:creationId xmlns:a16="http://schemas.microsoft.com/office/drawing/2014/main" id="{AC5229BB-381A-1053-BA00-5E00275FA7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undefined">
              <a:extLst>
                <a:ext uri="{FF2B5EF4-FFF2-40B4-BE49-F238E27FC236}">
                  <a16:creationId xmlns:a16="http://schemas.microsoft.com/office/drawing/2014/main" id="{1DD778A7-CDDA-0233-D25B-51305C2170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A54F889-E299-7755-5E9D-88A0D43FD22D}"/>
              </a:ext>
            </a:extLst>
          </p:cNvPr>
          <p:cNvGrpSpPr/>
          <p:nvPr userDrawn="1"/>
        </p:nvGrpSpPr>
        <p:grpSpPr>
          <a:xfrm>
            <a:off x="-1845485" y="2490108"/>
            <a:ext cx="15298419" cy="1074857"/>
            <a:chOff x="-1005839" y="892045"/>
            <a:chExt cx="15298419" cy="1074857"/>
          </a:xfrm>
        </p:grpSpPr>
        <p:pic>
          <p:nvPicPr>
            <p:cNvPr id="51" name="Picture 2" descr="undefined">
              <a:extLst>
                <a:ext uri="{FF2B5EF4-FFF2-40B4-BE49-F238E27FC236}">
                  <a16:creationId xmlns:a16="http://schemas.microsoft.com/office/drawing/2014/main" id="{E11F5251-57EC-147C-D91D-CAD5348CAF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undefined">
              <a:extLst>
                <a:ext uri="{FF2B5EF4-FFF2-40B4-BE49-F238E27FC236}">
                  <a16:creationId xmlns:a16="http://schemas.microsoft.com/office/drawing/2014/main" id="{05DD77E2-C3D5-1E87-F67C-18816BFD98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undefined">
              <a:extLst>
                <a:ext uri="{FF2B5EF4-FFF2-40B4-BE49-F238E27FC236}">
                  <a16:creationId xmlns:a16="http://schemas.microsoft.com/office/drawing/2014/main" id="{678414F1-40D0-4E75-01C9-A7625BB831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undefined">
              <a:extLst>
                <a:ext uri="{FF2B5EF4-FFF2-40B4-BE49-F238E27FC236}">
                  <a16:creationId xmlns:a16="http://schemas.microsoft.com/office/drawing/2014/main" id="{C1FD32AD-A635-6025-47EF-2039559298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2840299-4DF4-D60A-8D7D-1B0561E7607B}"/>
              </a:ext>
            </a:extLst>
          </p:cNvPr>
          <p:cNvGrpSpPr/>
          <p:nvPr userDrawn="1"/>
        </p:nvGrpSpPr>
        <p:grpSpPr>
          <a:xfrm>
            <a:off x="-1296251" y="3320144"/>
            <a:ext cx="15298419" cy="1074857"/>
            <a:chOff x="-1005839" y="892045"/>
            <a:chExt cx="15298419" cy="1074857"/>
          </a:xfrm>
        </p:grpSpPr>
        <p:pic>
          <p:nvPicPr>
            <p:cNvPr id="56" name="Picture 2" descr="undefined">
              <a:extLst>
                <a:ext uri="{FF2B5EF4-FFF2-40B4-BE49-F238E27FC236}">
                  <a16:creationId xmlns:a16="http://schemas.microsoft.com/office/drawing/2014/main" id="{BAEA0A99-49E3-85CD-9076-2830BECB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undefined">
              <a:extLst>
                <a:ext uri="{FF2B5EF4-FFF2-40B4-BE49-F238E27FC236}">
                  <a16:creationId xmlns:a16="http://schemas.microsoft.com/office/drawing/2014/main" id="{B6CC376D-6BBE-CD02-C6E3-D1F7BBA34A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undefined">
              <a:extLst>
                <a:ext uri="{FF2B5EF4-FFF2-40B4-BE49-F238E27FC236}">
                  <a16:creationId xmlns:a16="http://schemas.microsoft.com/office/drawing/2014/main" id="{6FEC3415-4F91-0FE2-0ACB-81861CF44BB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2A34DB85-CAA8-29BC-791C-53C75EC3FF9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EEA1B466-D6C7-38BB-9690-4771527A5F22}"/>
              </a:ext>
            </a:extLst>
          </p:cNvPr>
          <p:cNvGrpSpPr/>
          <p:nvPr userDrawn="1"/>
        </p:nvGrpSpPr>
        <p:grpSpPr>
          <a:xfrm>
            <a:off x="-747017" y="4150180"/>
            <a:ext cx="15298419" cy="1074857"/>
            <a:chOff x="-1005839" y="892045"/>
            <a:chExt cx="15298419" cy="1074857"/>
          </a:xfrm>
        </p:grpSpPr>
        <p:pic>
          <p:nvPicPr>
            <p:cNvPr id="61" name="Picture 2" descr="undefined">
              <a:extLst>
                <a:ext uri="{FF2B5EF4-FFF2-40B4-BE49-F238E27FC236}">
                  <a16:creationId xmlns:a16="http://schemas.microsoft.com/office/drawing/2014/main" id="{40255A03-25D6-B9D9-BB42-C426A98FC54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undefined">
              <a:extLst>
                <a:ext uri="{FF2B5EF4-FFF2-40B4-BE49-F238E27FC236}">
                  <a16:creationId xmlns:a16="http://schemas.microsoft.com/office/drawing/2014/main" id="{83D99C0A-DB3C-66B2-F559-B2F7C70003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undefined">
              <a:extLst>
                <a:ext uri="{FF2B5EF4-FFF2-40B4-BE49-F238E27FC236}">
                  <a16:creationId xmlns:a16="http://schemas.microsoft.com/office/drawing/2014/main" id="{5B1F7109-60F1-24C0-EC64-02CD1F8F662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undefined">
              <a:extLst>
                <a:ext uri="{FF2B5EF4-FFF2-40B4-BE49-F238E27FC236}">
                  <a16:creationId xmlns:a16="http://schemas.microsoft.com/office/drawing/2014/main" id="{424AEFF2-804D-1577-7348-505F986EC5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EA536B8-9146-B4E0-6423-1E7A12097748}"/>
              </a:ext>
            </a:extLst>
          </p:cNvPr>
          <p:cNvGrpSpPr/>
          <p:nvPr userDrawn="1"/>
        </p:nvGrpSpPr>
        <p:grpSpPr>
          <a:xfrm>
            <a:off x="-197783" y="4980216"/>
            <a:ext cx="15298419" cy="1074857"/>
            <a:chOff x="-1005839" y="892045"/>
            <a:chExt cx="15298419" cy="1074857"/>
          </a:xfrm>
        </p:grpSpPr>
        <p:pic>
          <p:nvPicPr>
            <p:cNvPr id="66" name="Picture 2" descr="undefined">
              <a:extLst>
                <a:ext uri="{FF2B5EF4-FFF2-40B4-BE49-F238E27FC236}">
                  <a16:creationId xmlns:a16="http://schemas.microsoft.com/office/drawing/2014/main" id="{5481D108-7141-81C0-9850-489B80F066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undefined">
              <a:extLst>
                <a:ext uri="{FF2B5EF4-FFF2-40B4-BE49-F238E27FC236}">
                  <a16:creationId xmlns:a16="http://schemas.microsoft.com/office/drawing/2014/main" id="{27F597C8-D06B-AC21-1AE2-319E9711D4D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undefined">
              <a:extLst>
                <a:ext uri="{FF2B5EF4-FFF2-40B4-BE49-F238E27FC236}">
                  <a16:creationId xmlns:a16="http://schemas.microsoft.com/office/drawing/2014/main" id="{E164396C-0570-2ABF-01EE-058238C042D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undefined">
              <a:extLst>
                <a:ext uri="{FF2B5EF4-FFF2-40B4-BE49-F238E27FC236}">
                  <a16:creationId xmlns:a16="http://schemas.microsoft.com/office/drawing/2014/main" id="{0E7EFFC1-BC69-40B2-9A33-DCF8EF1A76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F75C7262-FF92-F210-6B84-C3EED49E1896}"/>
              </a:ext>
            </a:extLst>
          </p:cNvPr>
          <p:cNvGrpSpPr/>
          <p:nvPr userDrawn="1"/>
        </p:nvGrpSpPr>
        <p:grpSpPr>
          <a:xfrm>
            <a:off x="351450" y="5810250"/>
            <a:ext cx="15298419" cy="1074857"/>
            <a:chOff x="-1005839" y="892045"/>
            <a:chExt cx="15298419" cy="1074857"/>
          </a:xfrm>
        </p:grpSpPr>
        <p:pic>
          <p:nvPicPr>
            <p:cNvPr id="71" name="Picture 2" descr="undefined">
              <a:extLst>
                <a:ext uri="{FF2B5EF4-FFF2-40B4-BE49-F238E27FC236}">
                  <a16:creationId xmlns:a16="http://schemas.microsoft.com/office/drawing/2014/main" id="{E44BAE13-DF1C-6F43-045A-A3EB14AD9B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05839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CEA59DC8-334C-237E-0137-209014D51D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34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ndefined">
              <a:extLst>
                <a:ext uri="{FF2B5EF4-FFF2-40B4-BE49-F238E27FC236}">
                  <a16:creationId xmlns:a16="http://schemas.microsoft.com/office/drawing/2014/main" id="{600B82F3-FB72-C16B-E859-47B1227934B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707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ndefined">
              <a:extLst>
                <a:ext uri="{FF2B5EF4-FFF2-40B4-BE49-F238E27FC236}">
                  <a16:creationId xmlns:a16="http://schemas.microsoft.com/office/drawing/2014/main" id="{A4E0D732-25AA-FB84-6C90-6A69A0FBE15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screen">
              <a:alphaModFix amt="6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80" y="892045"/>
              <a:ext cx="4038600" cy="1074857"/>
            </a:xfrm>
            <a:prstGeom prst="rect">
              <a:avLst/>
            </a:prstGeom>
            <a:noFill/>
            <a:effectLst>
              <a:outerShdw dist="50800" dir="5400000" sx="1000" sy="1000" algn="ctr" rotWithShape="0">
                <a:srgbClr val="000000">
                  <a:alpha val="0"/>
                </a:srgb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01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974A07-FBA5-467E-3DB3-73A3D061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6DBDF-902C-76B7-733B-B6526021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72D4-538A-0136-BAFA-D42C88FB1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F457C-A655-4B46-9667-899D8A188CFD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C52FE-B8E7-256B-2E3A-38109BD8E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9B31B-FA2A-CD55-099D-2848F891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B9BA7-D5E8-424A-B73A-C55B86266A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6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lp-with-transformers/note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crosoft/phi-1_5" TargetMode="External"/><Relationship Id="rId2" Type="http://schemas.openxmlformats.org/officeDocument/2006/relationships/hyperlink" Target="tps://arxiv.org/abs/2309.054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r58JdOnGLskIpHWE28cL8VM3Ywb-QzZ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r58JdOnGLskIpHWE28cL8VM3Ywb-QzZA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lab.t.u-tokyo.ac.jp/geniac_ll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Freeform: Shape 410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D8EC84-2A29-AF38-98B8-79092BE6C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66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kumimoji="1" lang="ja-JP" altLang="en-US" sz="66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勉強会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83AEC7-3913-52E8-9D75-E4665B40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この資料は下記</a:t>
            </a:r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GitHub</a:t>
            </a:r>
            <a:r>
              <a:rPr kumimoji="1"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の一部を</a:t>
            </a:r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再利用、改変して作っています。</a:t>
            </a:r>
            <a:endParaRPr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kumimoji="1" lang="en-US" altLang="ja-JP" sz="1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https://github.com/nlp-with-transformers/notebooks</a:t>
            </a:r>
            <a:endParaRPr kumimoji="1" lang="en-US" altLang="ja-JP" sz="1700" dirty="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170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是非ともこの本を手に取って勉強してください</a:t>
            </a:r>
            <a:endParaRPr kumimoji="1" lang="ja-JP" altLang="en-US" sz="1700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5BA5494-963A-FB91-2E88-96BE5365C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680"/>
          <a:stretch/>
        </p:blipFill>
        <p:spPr>
          <a:xfrm>
            <a:off x="376047" y="1541417"/>
            <a:ext cx="4048199" cy="3801292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028B176-749A-1F31-573F-844C8C056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315" t="26304" b="23435"/>
          <a:stretch/>
        </p:blipFill>
        <p:spPr>
          <a:xfrm>
            <a:off x="376047" y="4814809"/>
            <a:ext cx="4660565" cy="85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9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4265A-2A4F-9E81-BAAB-D7A5428E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8C2B64-DEED-4E40-E581-B031973A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結局、使ってみた方が理解が早い</a:t>
            </a:r>
            <a:r>
              <a:rPr kumimoji="1" lang="ja-JP" altLang="en-US"/>
              <a:t>！ｗ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「</a:t>
            </a:r>
            <a:r>
              <a:rPr lang="en-US" altLang="ja-JP" dirty="0"/>
              <a:t>Textbooks Are All You Need</a:t>
            </a:r>
            <a:r>
              <a:rPr lang="ja-JP" altLang="en-US"/>
              <a:t>」の論文で有名になった</a:t>
            </a:r>
            <a:r>
              <a:rPr lang="en-US" altLang="ja-JP" dirty="0"/>
              <a:t>Phi-1</a:t>
            </a:r>
            <a:r>
              <a:rPr lang="ja-JP" altLang="en-US"/>
              <a:t>の派生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　　</a:t>
            </a:r>
            <a:r>
              <a:rPr lang="en-US" altLang="ja-JP" dirty="0"/>
              <a:t> “</a:t>
            </a:r>
            <a:r>
              <a:rPr lang="en-US" altLang="ja-JP" sz="3600" b="1" dirty="0"/>
              <a:t>Phi-1.5</a:t>
            </a:r>
            <a:r>
              <a:rPr lang="ja-JP" altLang="en-US" dirty="0"/>
              <a:t>（</a:t>
            </a:r>
            <a:r>
              <a:rPr lang="en-US" altLang="ja-JP" dirty="0"/>
              <a:t>Microsoft</a:t>
            </a:r>
            <a:r>
              <a:rPr lang="ja-JP" altLang="en-US"/>
              <a:t>）</a:t>
            </a:r>
            <a:r>
              <a:rPr lang="en-US" altLang="ja-JP" dirty="0"/>
              <a:t>” </a:t>
            </a:r>
            <a:r>
              <a:rPr lang="ja-JP" altLang="en-US"/>
              <a:t>を使ってみよう￼￼￼￼￼￼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>
                <a:hlinkClick r:id="rId2"/>
              </a:rPr>
              <a:t>論文はこちら</a:t>
            </a:r>
            <a:endParaRPr lang="en-US" altLang="ja-JP" dirty="0"/>
          </a:p>
          <a:p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Huggingface</a:t>
            </a:r>
            <a:r>
              <a:rPr kumimoji="1" lang="ja-JP" altLang="en-US">
                <a:hlinkClick r:id="rId3"/>
              </a:rPr>
              <a:t>の</a:t>
            </a:r>
            <a:r>
              <a:rPr kumimoji="1" lang="en-US" altLang="ja-JP" dirty="0">
                <a:hlinkClick r:id="rId3"/>
              </a:rPr>
              <a:t>Phi-1.5</a:t>
            </a:r>
            <a:r>
              <a:rPr kumimoji="1" lang="ja-JP" altLang="en-US">
                <a:hlinkClick r:id="rId3"/>
              </a:rPr>
              <a:t>のページ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</a:t>
            </a:r>
          </a:p>
          <a:p>
            <a:r>
              <a:rPr kumimoji="1" lang="en-US" altLang="ja-JP" dirty="0">
                <a:hlinkClick r:id="rId4"/>
              </a:rPr>
              <a:t>Google Colab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37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68E09-98DA-B97F-6224-02C529FE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デモンストレーションの前に１</a:t>
            </a:r>
            <a:r>
              <a:rPr kumimoji="1" lang="ja-JP" altLang="en-US" sz="2400" b="1"/>
              <a:t>（</a:t>
            </a:r>
            <a:r>
              <a:rPr kumimoji="1" lang="en-US" altLang="ja-JP" sz="2400" b="1" dirty="0"/>
              <a:t>Phi-1.5</a:t>
            </a:r>
            <a:r>
              <a:rPr kumimoji="1" lang="ja-JP" altLang="en-US" sz="2400" b="1" dirty="0"/>
              <a:t>）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8BCD0E8-EDDB-ED4B-ADE5-421FFFCD3CD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72" y="2329222"/>
            <a:ext cx="9011816" cy="31500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7A2B1F-A5B7-5152-BDCA-1BD999A6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591059"/>
            <a:ext cx="6941656" cy="482173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E021C5-A177-1B33-EE3F-FE56E6EC5759}"/>
              </a:ext>
            </a:extLst>
          </p:cNvPr>
          <p:cNvSpPr/>
          <p:nvPr/>
        </p:nvSpPr>
        <p:spPr>
          <a:xfrm>
            <a:off x="8851757" y="3629800"/>
            <a:ext cx="2083777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D5FFB-F368-2E52-45F1-18AF3D0E035A}"/>
              </a:ext>
            </a:extLst>
          </p:cNvPr>
          <p:cNvSpPr/>
          <p:nvPr/>
        </p:nvSpPr>
        <p:spPr>
          <a:xfrm>
            <a:off x="2737827" y="3648765"/>
            <a:ext cx="2495120" cy="2286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フローチャート: 手作業 11">
            <a:extLst>
              <a:ext uri="{FF2B5EF4-FFF2-40B4-BE49-F238E27FC236}">
                <a16:creationId xmlns:a16="http://schemas.microsoft.com/office/drawing/2014/main" id="{72F31624-7BF9-82A4-9CD5-2AFE0E443BD0}"/>
              </a:ext>
            </a:extLst>
          </p:cNvPr>
          <p:cNvSpPr/>
          <p:nvPr/>
        </p:nvSpPr>
        <p:spPr>
          <a:xfrm flipV="1">
            <a:off x="4998387" y="3890529"/>
            <a:ext cx="6383121" cy="1830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32">
                <a:moveTo>
                  <a:pt x="0" y="0"/>
                </a:moveTo>
                <a:lnTo>
                  <a:pt x="10000" y="0"/>
                </a:lnTo>
                <a:cubicBezTo>
                  <a:pt x="9769" y="3333"/>
                  <a:pt x="9537" y="6667"/>
                  <a:pt x="9306" y="10000"/>
                </a:cubicBezTo>
                <a:lnTo>
                  <a:pt x="6051" y="100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手作業 11">
            <a:extLst>
              <a:ext uri="{FF2B5EF4-FFF2-40B4-BE49-F238E27FC236}">
                <a16:creationId xmlns:a16="http://schemas.microsoft.com/office/drawing/2014/main" id="{B216B5CD-BD27-A49B-D41D-48DE3AF4B7BE}"/>
              </a:ext>
            </a:extLst>
          </p:cNvPr>
          <p:cNvSpPr/>
          <p:nvPr/>
        </p:nvSpPr>
        <p:spPr>
          <a:xfrm>
            <a:off x="853688" y="2087456"/>
            <a:ext cx="6941656" cy="15613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06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32"/>
              <a:gd name="connsiteX1" fmla="*/ 10000 w 10000"/>
              <a:gd name="connsiteY1" fmla="*/ 0 h 10032"/>
              <a:gd name="connsiteX2" fmla="*/ 9306 w 10000"/>
              <a:gd name="connsiteY2" fmla="*/ 10000 h 10032"/>
              <a:gd name="connsiteX3" fmla="*/ 6051 w 10000"/>
              <a:gd name="connsiteY3" fmla="*/ 10032 h 10032"/>
              <a:gd name="connsiteX4" fmla="*/ 0 w 10000"/>
              <a:gd name="connsiteY4" fmla="*/ 0 h 10032"/>
              <a:gd name="connsiteX0" fmla="*/ 0 w 10000"/>
              <a:gd name="connsiteY0" fmla="*/ 0 h 13944"/>
              <a:gd name="connsiteX1" fmla="*/ 10000 w 10000"/>
              <a:gd name="connsiteY1" fmla="*/ 0 h 13944"/>
              <a:gd name="connsiteX2" fmla="*/ 9306 w 10000"/>
              <a:gd name="connsiteY2" fmla="*/ 10000 h 13944"/>
              <a:gd name="connsiteX3" fmla="*/ 2696 w 10000"/>
              <a:gd name="connsiteY3" fmla="*/ 13944 h 13944"/>
              <a:gd name="connsiteX4" fmla="*/ 0 w 10000"/>
              <a:gd name="connsiteY4" fmla="*/ 0 h 13944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  <a:gd name="connsiteX0" fmla="*/ 0 w 10000"/>
              <a:gd name="connsiteY0" fmla="*/ 0 h 14029"/>
              <a:gd name="connsiteX1" fmla="*/ 10000 w 10000"/>
              <a:gd name="connsiteY1" fmla="*/ 0 h 14029"/>
              <a:gd name="connsiteX2" fmla="*/ 6315 w 10000"/>
              <a:gd name="connsiteY2" fmla="*/ 14029 h 14029"/>
              <a:gd name="connsiteX3" fmla="*/ 2696 w 10000"/>
              <a:gd name="connsiteY3" fmla="*/ 13944 h 14029"/>
              <a:gd name="connsiteX4" fmla="*/ 0 w 10000"/>
              <a:gd name="connsiteY4" fmla="*/ 0 h 1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4029">
                <a:moveTo>
                  <a:pt x="0" y="0"/>
                </a:moveTo>
                <a:lnTo>
                  <a:pt x="10000" y="0"/>
                </a:lnTo>
                <a:cubicBezTo>
                  <a:pt x="6318" y="13985"/>
                  <a:pt x="9997" y="160"/>
                  <a:pt x="6315" y="14029"/>
                </a:cubicBezTo>
                <a:lnTo>
                  <a:pt x="2696" y="1394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DA005-97F6-EBAF-15D9-294290B249D1}"/>
              </a:ext>
            </a:extLst>
          </p:cNvPr>
          <p:cNvSpPr/>
          <p:nvPr/>
        </p:nvSpPr>
        <p:spPr>
          <a:xfrm>
            <a:off x="2598126" y="4058221"/>
            <a:ext cx="4224561" cy="142107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90753E1-C1BD-769E-87BD-4FBEC6DDE3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8387" y="5761091"/>
            <a:ext cx="6383121" cy="409358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06D056-1433-02A9-7CA6-88BE0C0055DA}"/>
              </a:ext>
            </a:extLst>
          </p:cNvPr>
          <p:cNvSpPr txBox="1"/>
          <p:nvPr/>
        </p:nvSpPr>
        <p:spPr>
          <a:xfrm>
            <a:off x="2187642" y="6449161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https://huggingface.co/microsoft/phi-1_5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F5738C-D789-D2FF-6FBB-87B31F3E8DEF}"/>
              </a:ext>
            </a:extLst>
          </p:cNvPr>
          <p:cNvSpPr txBox="1"/>
          <p:nvPr/>
        </p:nvSpPr>
        <p:spPr>
          <a:xfrm>
            <a:off x="2465957" y="33575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①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CDE9520-0B16-1A53-4E07-88F697BF0722}"/>
              </a:ext>
            </a:extLst>
          </p:cNvPr>
          <p:cNvSpPr txBox="1"/>
          <p:nvPr/>
        </p:nvSpPr>
        <p:spPr>
          <a:xfrm>
            <a:off x="8631894" y="348249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②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2EACDA-5569-D5B9-E9A5-A42A5EFDD184}"/>
              </a:ext>
            </a:extLst>
          </p:cNvPr>
          <p:cNvSpPr txBox="1"/>
          <p:nvPr/>
        </p:nvSpPr>
        <p:spPr>
          <a:xfrm>
            <a:off x="3531353" y="394568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③</a:t>
            </a:r>
            <a:endParaRPr kumimoji="1" lang="ja-JP" altLang="en-US" sz="2800" b="1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31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かっこ 5">
            <a:extLst>
              <a:ext uri="{FF2B5EF4-FFF2-40B4-BE49-F238E27FC236}">
                <a16:creationId xmlns:a16="http://schemas.microsoft.com/office/drawing/2014/main" id="{352E3095-CBAD-145C-7146-DE5BD707AB9D}"/>
              </a:ext>
            </a:extLst>
          </p:cNvPr>
          <p:cNvSpPr/>
          <p:nvPr/>
        </p:nvSpPr>
        <p:spPr>
          <a:xfrm>
            <a:off x="4368653" y="2333493"/>
            <a:ext cx="118783" cy="962811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366E19-78D9-D536-ADAE-1B95DC70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デモンストレーションの前に２</a:t>
            </a:r>
            <a:br>
              <a:rPr kumimoji="1" lang="en-US" altLang="ja-JP" b="1" dirty="0"/>
            </a:b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の処理をイメージする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944382-DABA-1AF3-5841-EE6125F35AD1}"/>
              </a:ext>
            </a:extLst>
          </p:cNvPr>
          <p:cNvSpPr/>
          <p:nvPr/>
        </p:nvSpPr>
        <p:spPr>
          <a:xfrm>
            <a:off x="836001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228956E-5FB9-3E10-3AD8-44967332FA84}"/>
              </a:ext>
            </a:extLst>
          </p:cNvPr>
          <p:cNvSpPr/>
          <p:nvPr/>
        </p:nvSpPr>
        <p:spPr>
          <a:xfrm>
            <a:off x="2747045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トークナイザ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F781B42-8159-44F3-C78F-71A763311467}"/>
              </a:ext>
            </a:extLst>
          </p:cNvPr>
          <p:cNvSpPr/>
          <p:nvPr/>
        </p:nvSpPr>
        <p:spPr>
          <a:xfrm>
            <a:off x="4984871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EB024A-2745-01C9-C34E-89B9225C6E84}"/>
              </a:ext>
            </a:extLst>
          </p:cNvPr>
          <p:cNvSpPr/>
          <p:nvPr/>
        </p:nvSpPr>
        <p:spPr>
          <a:xfrm>
            <a:off x="7222697" y="3358662"/>
            <a:ext cx="1698381" cy="641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後処理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66875A-6DB6-30A1-D5A2-F0380305769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45426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843358-DB2C-E50A-D871-B32B6A9ECD3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83252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E531FF2-E924-DD79-011D-4DB11B8562CC}"/>
              </a:ext>
            </a:extLst>
          </p:cNvPr>
          <p:cNvSpPr/>
          <p:nvPr/>
        </p:nvSpPr>
        <p:spPr>
          <a:xfrm>
            <a:off x="9460524" y="3358662"/>
            <a:ext cx="1371599" cy="6418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文章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D92C2C-4367-127C-8B9B-7FC80E962A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07600" y="3679582"/>
            <a:ext cx="539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D9A777-BB07-9D0B-B9CF-734BDD24D951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921078" y="3679582"/>
            <a:ext cx="539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60C28C8-66DC-B8D7-A0D2-2E7EC33AB04C}"/>
              </a:ext>
            </a:extLst>
          </p:cNvPr>
          <p:cNvSpPr txBox="1"/>
          <p:nvPr/>
        </p:nvSpPr>
        <p:spPr>
          <a:xfrm>
            <a:off x="6574576" y="29377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Logits or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ABCD28-B20B-2AD5-8C59-1ABC6A2A7F9E}"/>
              </a:ext>
            </a:extLst>
          </p:cNvPr>
          <p:cNvSpPr txBox="1"/>
          <p:nvPr/>
        </p:nvSpPr>
        <p:spPr>
          <a:xfrm>
            <a:off x="4392260" y="29377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IDs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8DA437F-978F-3101-6F05-69BFE464EABE}"/>
              </a:ext>
            </a:extLst>
          </p:cNvPr>
          <p:cNvSpPr txBox="1"/>
          <p:nvPr/>
        </p:nvSpPr>
        <p:spPr>
          <a:xfrm>
            <a:off x="4389644" y="2385028"/>
            <a:ext cx="19932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[ 8206, 2070,  318,  477,  345,  761,   13]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AA94B5-4230-0106-67F7-C5A5B6E7A82A}"/>
              </a:ext>
            </a:extLst>
          </p:cNvPr>
          <p:cNvSpPr txBox="1"/>
          <p:nvPr/>
        </p:nvSpPr>
        <p:spPr>
          <a:xfrm>
            <a:off x="6574576" y="1561951"/>
            <a:ext cx="4141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0" i="0" dirty="0">
                <a:effectLst/>
                <a:latin typeface="Consolas" panose="020B0609020204030204" pitchFamily="49" charset="0"/>
              </a:rPr>
              <a:t>[ 8206, 2070, 318, 477, 345, 761, 13, 198, 198, 3109, 2798, 2696, 25, 198, 198, 16, 13, 1867, 318, 257, 2685, 3072, 30, 198, 33706, 25, 317, 2685, 3072, 318, 257, 3335, 326, 3578, 345, 284, 787, 3072, 3848, 11, 3758, 2420, 6218, 11, 290, 1895, 262, 5230, 13, 198, 198, 17, 13, 1867, 389, 617, 18199, 326, 345, 460, 779, 351, 534, 2685, 3072, 30, 198, 33706, 25, 2773, 18199, 326, 345, 460, 779, 351, 534, 2685, 3072, 2291]</a:t>
            </a:r>
            <a:endParaRPr lang="ja-JP" altLang="en-US" sz="1050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E9EE9831-28B7-97FB-41CE-F6D856D9B127}"/>
              </a:ext>
            </a:extLst>
          </p:cNvPr>
          <p:cNvSpPr/>
          <p:nvPr/>
        </p:nvSpPr>
        <p:spPr>
          <a:xfrm>
            <a:off x="6525496" y="1531736"/>
            <a:ext cx="118783" cy="1710228"/>
          </a:xfrm>
          <a:prstGeom prst="leftBracket">
            <a:avLst>
              <a:gd name="adj" fmla="val 3568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3 (枠付き) 9">
            <a:extLst>
              <a:ext uri="{FF2B5EF4-FFF2-40B4-BE49-F238E27FC236}">
                <a16:creationId xmlns:a16="http://schemas.microsoft.com/office/drawing/2014/main" id="{45732D9D-6FE3-6C81-2191-065A58E52082}"/>
              </a:ext>
            </a:extLst>
          </p:cNvPr>
          <p:cNvSpPr/>
          <p:nvPr/>
        </p:nvSpPr>
        <p:spPr>
          <a:xfrm>
            <a:off x="7604829" y="4552768"/>
            <a:ext cx="3227294" cy="2231414"/>
          </a:xfrm>
          <a:prstGeom prst="borderCallout3">
            <a:avLst>
              <a:gd name="adj1" fmla="val 87863"/>
              <a:gd name="adj2" fmla="val 101086"/>
              <a:gd name="adj3" fmla="val 87863"/>
              <a:gd name="adj4" fmla="val 104174"/>
              <a:gd name="adj5" fmla="val -22443"/>
              <a:gd name="adj6" fmla="val 104271"/>
              <a:gd name="adj7" fmla="val -24837"/>
              <a:gd name="adj8" fmla="val 10055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Exercises: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What is a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A cell phone is a device that allows you to make phone calls, send text messages, and access the internet.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What are some accessories that you can use with your cell phone?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Answer: Some accessories that you can use with your cell phone include</a:t>
            </a:r>
            <a:endParaRPr lang="ja-JP" altLang="en-US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線吹き出し 3 (枠付き) 11">
            <a:extLst>
              <a:ext uri="{FF2B5EF4-FFF2-40B4-BE49-F238E27FC236}">
                <a16:creationId xmlns:a16="http://schemas.microsoft.com/office/drawing/2014/main" id="{FFBEC0B9-9710-8318-3E4C-293B0B2C3A9D}"/>
              </a:ext>
            </a:extLst>
          </p:cNvPr>
          <p:cNvSpPr/>
          <p:nvPr/>
        </p:nvSpPr>
        <p:spPr>
          <a:xfrm>
            <a:off x="859091" y="4311425"/>
            <a:ext cx="1989108" cy="482172"/>
          </a:xfrm>
          <a:prstGeom prst="borderCallout3">
            <a:avLst>
              <a:gd name="adj1" fmla="val 90194"/>
              <a:gd name="adj2" fmla="val -1594"/>
              <a:gd name="adj3" fmla="val 90195"/>
              <a:gd name="adj4" fmla="val -4679"/>
              <a:gd name="adj5" fmla="val -43982"/>
              <a:gd name="adj6" fmla="val -5197"/>
              <a:gd name="adj7" fmla="val -54372"/>
              <a:gd name="adj8" fmla="val -804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Textbook is all you need.</a:t>
            </a:r>
          </a:p>
        </p:txBody>
      </p:sp>
    </p:spTree>
    <p:extLst>
      <p:ext uri="{BB962C8B-B14F-4D97-AF65-F5344CB8AC3E}">
        <p14:creationId xmlns:p14="http://schemas.microsoft.com/office/powerpoint/2010/main" val="203235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CC42-514B-F65E-CAB8-534584E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/>
              <a:t>GoogleColab</a:t>
            </a:r>
            <a:r>
              <a:rPr lang="ja-JP" altLang="en-US" b="1"/>
              <a:t>で</a:t>
            </a:r>
            <a:br>
              <a:rPr lang="en-US" altLang="ja-JP" b="1" dirty="0"/>
            </a:br>
            <a:r>
              <a:rPr lang="ja-JP" altLang="en-US" b="1"/>
              <a:t>使ってみよか！</a:t>
            </a:r>
            <a:endParaRPr kumimoji="1" lang="ja-JP" altLang="en-US" b="1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7332BC-FB10-A44E-958A-984A26CD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hlinkClick r:id="rId2"/>
            </a:endParaRPr>
          </a:p>
          <a:p>
            <a:pPr algn="ctr"/>
            <a:r>
              <a:rPr kumimoji="1" lang="en-US" altLang="ja-JP" dirty="0">
                <a:hlinkClick r:id="rId2"/>
              </a:rPr>
              <a:t>Google Colab</a:t>
            </a:r>
            <a:r>
              <a:rPr lang="ja-JP" altLang="en-US"/>
              <a:t>　← </a:t>
            </a:r>
            <a:r>
              <a:rPr lang="en-US" altLang="ja-JP" dirty="0"/>
              <a:t>click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480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>
                <a:effectLst/>
                <a:latin typeface="Meiryo UI" panose="020B0604030504040204" pitchFamily="50" charset="-128"/>
              </a:rPr>
              <a:t>UseCase</a:t>
            </a:r>
            <a:r>
              <a:rPr lang="ja-JP" altLang="en-US" b="1">
                <a:effectLst/>
                <a:latin typeface="Meiryo UI" panose="020B0604030504040204" pitchFamily="50" charset="-128"/>
              </a:rPr>
              <a:t>を考えてみよう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に活路？</a:t>
            </a:r>
            <a:endParaRPr kumimoji="1" lang="en-US" altLang="ja-JP" dirty="0"/>
          </a:p>
          <a:p>
            <a:pPr lvl="1"/>
            <a:r>
              <a:rPr kumimoji="1" lang="ja-JP" altLang="en-US"/>
              <a:t>社内特化？特定の目的特化？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業界の専門用語</a:t>
            </a:r>
            <a:endParaRPr kumimoji="1" lang="en-US" altLang="ja-JP" dirty="0"/>
          </a:p>
          <a:p>
            <a:pPr marL="627063" indent="0">
              <a:buNone/>
            </a:pPr>
            <a:r>
              <a:rPr kumimoji="1" lang="ja-JP" altLang="en-US" sz="2400" b="1"/>
              <a:t>視差呼称</a:t>
            </a:r>
            <a:r>
              <a:rPr kumimoji="1" lang="ja-JP" altLang="en-US" sz="2400"/>
              <a:t>、はつり、デレッキ、うま</a:t>
            </a:r>
            <a:endParaRPr kumimoji="1" lang="en-US" altLang="ja-JP" sz="2400" dirty="0"/>
          </a:p>
          <a:p>
            <a:pPr marL="627063" indent="0">
              <a:buNone/>
            </a:pPr>
            <a:endParaRPr kumimoji="1" lang="en-US" altLang="ja-JP" sz="2400" dirty="0"/>
          </a:p>
          <a:p>
            <a:pPr marL="627063" indent="0">
              <a:buNone/>
            </a:pPr>
            <a:r>
              <a:rPr kumimoji="1" lang="ja-JP" altLang="en-US" sz="2400" b="1"/>
              <a:t>逃げ</a:t>
            </a:r>
            <a:r>
              <a:rPr kumimoji="1" lang="ja-JP" altLang="en-US" sz="2400"/>
              <a:t>、刺す、芋掘り、三味線・・・</a:t>
            </a:r>
            <a:endParaRPr kumimoji="1" lang="en-US" altLang="ja-JP" sz="2400" dirty="0"/>
          </a:p>
          <a:p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5" name="図 4" descr="人, 建物, 男, 立つ が含まれている画像&#10;&#10;自動的に生成された説明">
            <a:extLst>
              <a:ext uri="{FF2B5EF4-FFF2-40B4-BE49-F238E27FC236}">
                <a16:creationId xmlns:a16="http://schemas.microsoft.com/office/drawing/2014/main" id="{1E7347A8-460D-A7E3-4C58-CC13405108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548" y="1584540"/>
            <a:ext cx="2159579" cy="2159579"/>
          </a:xfrm>
          <a:prstGeom prst="rect">
            <a:avLst/>
          </a:prstGeom>
        </p:spPr>
      </p:pic>
      <p:pic>
        <p:nvPicPr>
          <p:cNvPr id="11" name="グラフィックス 10" descr="右向き指示マーク 単色塗りつぶし">
            <a:extLst>
              <a:ext uri="{FF2B5EF4-FFF2-40B4-BE49-F238E27FC236}">
                <a16:creationId xmlns:a16="http://schemas.microsoft.com/office/drawing/2014/main" id="{7360A822-A3F0-B8F3-5478-0ADE1E34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99759">
            <a:off x="7666981" y="2056753"/>
            <a:ext cx="737226" cy="737226"/>
          </a:xfrm>
          <a:prstGeom prst="rect">
            <a:avLst/>
          </a:prstGeom>
        </p:spPr>
      </p:pic>
      <p:pic>
        <p:nvPicPr>
          <p:cNvPr id="13" name="図 12" descr="道路を走るバイクに乗る人&#10;&#10;自動的に生成された説明">
            <a:extLst>
              <a:ext uri="{FF2B5EF4-FFF2-40B4-BE49-F238E27FC236}">
                <a16:creationId xmlns:a16="http://schemas.microsoft.com/office/drawing/2014/main" id="{371C8EDC-BDC3-3677-28FB-6DBFC71D0D1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548" y="3894281"/>
            <a:ext cx="3207758" cy="213850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84EA15-1F3D-8A57-8D0B-5715E467DC6F}"/>
              </a:ext>
            </a:extLst>
          </p:cNvPr>
          <p:cNvSpPr txBox="1"/>
          <p:nvPr/>
        </p:nvSpPr>
        <p:spPr>
          <a:xfrm>
            <a:off x="6979534" y="5990093"/>
            <a:ext cx="3703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0" i="1" u="none" strike="noStrike" dirty="0">
                <a:effectLst/>
                <a:latin typeface="Georgia, serif"/>
              </a:rPr>
              <a:t>©︎KINAN Racing Team / </a:t>
            </a:r>
            <a:r>
              <a:rPr lang="en-US" altLang="ja-JP" sz="1200" b="0" i="1" u="none" strike="noStrike" dirty="0" err="1">
                <a:effectLst/>
                <a:latin typeface="Georgia, serif"/>
              </a:rPr>
              <a:t>Syunsuke</a:t>
            </a:r>
            <a:r>
              <a:rPr lang="en-US" altLang="ja-JP" sz="1200" b="0" i="1" u="none" strike="noStrike" dirty="0">
                <a:effectLst/>
                <a:latin typeface="Georgia, serif"/>
              </a:rPr>
              <a:t> FUKUMITSU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0377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04FBF-1DB4-091E-F7F9-0CB502C5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ffectLst/>
                <a:latin typeface="Meiryo UI" panose="020B0604030504040204" pitchFamily="50" charset="-128"/>
              </a:rPr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389DB-3BEA-2654-6147-F2E094E8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なんやら便利そう</a:t>
            </a:r>
            <a:endParaRPr kumimoji="1" lang="en-US" altLang="ja-JP" dirty="0"/>
          </a:p>
          <a:p>
            <a:r>
              <a:rPr lang="ja-JP" altLang="en-US"/>
              <a:t>日本語テキストが少ない</a:t>
            </a:r>
            <a:endParaRPr lang="en-US" altLang="ja-JP" dirty="0"/>
          </a:p>
          <a:p>
            <a:r>
              <a:rPr lang="ja-JP" altLang="en-US"/>
              <a:t>ハードルが高く見えるけど、案外そうでもなさそう？</a:t>
            </a:r>
            <a:endParaRPr lang="en-US" altLang="ja-JP" dirty="0"/>
          </a:p>
          <a:p>
            <a:r>
              <a:rPr lang="ja-JP" altLang="en-US" b="1"/>
              <a:t>みんなで使ってみようぜ！</a:t>
            </a:r>
            <a:endParaRPr lang="en-US" altLang="ja-JP" b="1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088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08DA3-6772-947C-BC76-4838B758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3F32D-03F8-7432-2C63-DF06590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0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8557E-FF60-2860-CD86-B468EF8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DD94EB4-0D15-DD3C-592A-4D6586753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588" y="6048614"/>
            <a:ext cx="6146800" cy="203200"/>
          </a:xfrm>
          <a:ln>
            <a:solidFill>
              <a:schemeClr val="accent1"/>
            </a:solidFill>
          </a:ln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D9428CF-7237-5B5A-D325-A2126B9E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3654"/>
            <a:ext cx="7772400" cy="1134169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CEFE8A65-F9D3-EA6F-D90E-038FF7B2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46" y="2384686"/>
            <a:ext cx="3577542" cy="1972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48C8ED-60F1-3945-F31A-BE3FA432DB91}"/>
              </a:ext>
            </a:extLst>
          </p:cNvPr>
          <p:cNvSpPr txBox="1"/>
          <p:nvPr/>
        </p:nvSpPr>
        <p:spPr>
          <a:xfrm>
            <a:off x="484369" y="4270442"/>
            <a:ext cx="58892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時々認証が必要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Notebook</a:t>
            </a:r>
            <a:r>
              <a:rPr lang="ja-JP" altLang="en-US"/>
              <a:t>形式</a:t>
            </a:r>
            <a:endParaRPr lang="en-US" altLang="ja-JP" dirty="0"/>
          </a:p>
          <a:p>
            <a:r>
              <a:rPr lang="en-US" altLang="ja-JP" dirty="0"/>
              <a:t>from </a:t>
            </a:r>
            <a:r>
              <a:rPr lang="en-US" altLang="ja-JP" dirty="0" err="1"/>
              <a:t>huggingface_hub</a:t>
            </a:r>
            <a:r>
              <a:rPr lang="en-US" altLang="ja-JP" dirty="0"/>
              <a:t> import </a:t>
            </a:r>
            <a:r>
              <a:rPr lang="en-US" altLang="ja-JP" dirty="0" err="1"/>
              <a:t>notebook_login</a:t>
            </a:r>
            <a:endParaRPr lang="en-US" altLang="ja-JP" dirty="0"/>
          </a:p>
          <a:p>
            <a:r>
              <a:rPr lang="ja-JP" altLang="en-US"/>
              <a:t>notebook_login()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コマンドライン</a:t>
            </a:r>
            <a:endParaRPr lang="en-US" altLang="ja-JP" dirty="0"/>
          </a:p>
          <a:p>
            <a:r>
              <a:rPr lang="en-US" altLang="ja-JP" dirty="0" err="1"/>
              <a:t>huggingface</a:t>
            </a:r>
            <a:r>
              <a:rPr lang="en-US" altLang="ja-JP" dirty="0"/>
              <a:t>-cli login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5341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3D9D19-E72E-0DE1-EDB1-893DCAF70A1D}"/>
              </a:ext>
            </a:extLst>
          </p:cNvPr>
          <p:cNvSpPr/>
          <p:nvPr/>
        </p:nvSpPr>
        <p:spPr>
          <a:xfrm>
            <a:off x="1867686" y="5616778"/>
            <a:ext cx="9493057" cy="10904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F26ACD-5D6A-1C61-2C2B-1D197752F696}"/>
              </a:ext>
            </a:extLst>
          </p:cNvPr>
          <p:cNvSpPr/>
          <p:nvPr/>
        </p:nvSpPr>
        <p:spPr>
          <a:xfrm>
            <a:off x="1867686" y="1450731"/>
            <a:ext cx="9493057" cy="118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311BB07-AF11-DAED-50F4-741174304954}"/>
              </a:ext>
            </a:extLst>
          </p:cNvPr>
          <p:cNvSpPr/>
          <p:nvPr/>
        </p:nvSpPr>
        <p:spPr>
          <a:xfrm>
            <a:off x="1867687" y="2734622"/>
            <a:ext cx="9493057" cy="278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41CB0E-875D-2339-12A7-07F66D2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前提知識</a:t>
            </a:r>
            <a:r>
              <a:rPr kumimoji="1" lang="ja-JP" altLang="en-US" sz="2800" b="1" dirty="0"/>
              <a:t>（</a:t>
            </a:r>
            <a:r>
              <a:rPr kumimoji="1" lang="en-US" altLang="ja-JP" sz="2800" b="1" dirty="0"/>
              <a:t>LLM</a:t>
            </a:r>
            <a:r>
              <a:rPr kumimoji="1" lang="ja-JP" altLang="en-US" sz="2800" b="1" dirty="0"/>
              <a:t>の推論の流れ）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8FBC87-714C-3765-8297-6980161BD1FC}"/>
              </a:ext>
            </a:extLst>
          </p:cNvPr>
          <p:cNvSpPr txBox="1"/>
          <p:nvPr/>
        </p:nvSpPr>
        <p:spPr>
          <a:xfrm>
            <a:off x="6203574" y="1618268"/>
            <a:ext cx="476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attention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</a:t>
            </a:r>
            <a:r>
              <a:rPr kumimoji="1" lang="en-US" altLang="ja-JP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need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”,    “.”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C1CCD3-B529-6EE2-F382-7CFF7A57222B}"/>
              </a:ext>
            </a:extLst>
          </p:cNvPr>
          <p:cNvSpPr txBox="1"/>
          <p:nvPr/>
        </p:nvSpPr>
        <p:spPr>
          <a:xfrm>
            <a:off x="2377727" y="211184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DC69E9-549A-3BD4-039A-F4BEDCB3BE2D}"/>
              </a:ext>
            </a:extLst>
          </p:cNvPr>
          <p:cNvSpPr txBox="1"/>
          <p:nvPr/>
        </p:nvSpPr>
        <p:spPr>
          <a:xfrm>
            <a:off x="1930643" y="3139654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位置情報の付与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2B4E15-4AD4-89BB-02BD-865BA51C29E8}"/>
              </a:ext>
            </a:extLst>
          </p:cNvPr>
          <p:cNvSpPr txBox="1"/>
          <p:nvPr/>
        </p:nvSpPr>
        <p:spPr>
          <a:xfrm>
            <a:off x="2693629" y="28151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埋め込み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FE4F63-2BBA-EEB0-03C5-CBEE0D1616F0}"/>
              </a:ext>
            </a:extLst>
          </p:cNvPr>
          <p:cNvSpPr txBox="1"/>
          <p:nvPr/>
        </p:nvSpPr>
        <p:spPr>
          <a:xfrm>
            <a:off x="3369511" y="2128795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E5389-0C3F-9E02-9B38-FBF759F81C18}"/>
              </a:ext>
            </a:extLst>
          </p:cNvPr>
          <p:cNvSpPr txBox="1"/>
          <p:nvPr/>
        </p:nvSpPr>
        <p:spPr>
          <a:xfrm>
            <a:off x="4030337" y="2918158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DB25-F5EC-5DD3-6222-06DF0CED02DB}"/>
              </a:ext>
            </a:extLst>
          </p:cNvPr>
          <p:cNvSpPr txBox="1"/>
          <p:nvPr/>
        </p:nvSpPr>
        <p:spPr>
          <a:xfrm>
            <a:off x="9464340" y="4350443"/>
            <a:ext cx="1914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値は適当です💦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7A67BB-9767-37F2-5630-5A3C6F6C8220}"/>
              </a:ext>
            </a:extLst>
          </p:cNvPr>
          <p:cNvSpPr txBox="1"/>
          <p:nvPr/>
        </p:nvSpPr>
        <p:spPr>
          <a:xfrm>
            <a:off x="1883426" y="1618268"/>
            <a:ext cx="269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textbook is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all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you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need.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50CFCC-C6E9-AD7E-C4CF-764533ACC717}"/>
              </a:ext>
            </a:extLst>
          </p:cNvPr>
          <p:cNvSpPr txBox="1"/>
          <p:nvPr/>
        </p:nvSpPr>
        <p:spPr>
          <a:xfrm>
            <a:off x="4891456" y="14914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トークン化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DAED043-606F-E135-D202-4273C50ABD3B}"/>
              </a:ext>
            </a:extLst>
          </p:cNvPr>
          <p:cNvSpPr txBox="1"/>
          <p:nvPr/>
        </p:nvSpPr>
        <p:spPr>
          <a:xfrm>
            <a:off x="10421493" y="7194921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GPT3.5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以降は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1536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BERT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768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9610A83-7832-6A4D-4F4E-731A2EEA687E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4577882" y="1772157"/>
            <a:ext cx="16256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BFC2FC0D-947D-61AF-3F01-8DB92ED719C1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H="1">
            <a:off x="3369511" y="1772157"/>
            <a:ext cx="7594084" cy="510527"/>
          </a:xfrm>
          <a:prstGeom prst="bentConnector5">
            <a:avLst>
              <a:gd name="adj1" fmla="val -3010"/>
              <a:gd name="adj2" fmla="val 50000"/>
              <a:gd name="adj3" fmla="val 1030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 descr="人工知能 単色塗りつぶし">
            <a:extLst>
              <a:ext uri="{FF2B5EF4-FFF2-40B4-BE49-F238E27FC236}">
                <a16:creationId xmlns:a16="http://schemas.microsoft.com/office/drawing/2014/main" id="{687C9779-CA37-24EC-E2E4-6A79CDA7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792" y="3693987"/>
            <a:ext cx="914400" cy="914400"/>
          </a:xfrm>
          <a:prstGeom prst="rect">
            <a:avLst/>
          </a:prstGeom>
        </p:spPr>
      </p:pic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7688D9DD-1A39-DDBE-63B3-F5459DC90BAF}"/>
              </a:ext>
            </a:extLst>
          </p:cNvPr>
          <p:cNvCxnSpPr>
            <a:cxnSpLocks/>
            <a:stCxn id="16" idx="3"/>
            <a:endCxn id="47" idx="1"/>
          </p:cNvCxnSpPr>
          <p:nvPr/>
        </p:nvCxnSpPr>
        <p:spPr>
          <a:xfrm flipH="1">
            <a:off x="3328381" y="3287490"/>
            <a:ext cx="6086763" cy="910503"/>
          </a:xfrm>
          <a:prstGeom prst="bentConnector5">
            <a:avLst>
              <a:gd name="adj1" fmla="val -3756"/>
              <a:gd name="adj2" fmla="val 61831"/>
              <a:gd name="adj3" fmla="val 1037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2BE5F5-FBFA-525A-47D8-AFA0EC378173}"/>
              </a:ext>
            </a:extLst>
          </p:cNvPr>
          <p:cNvSpPr txBox="1"/>
          <p:nvPr/>
        </p:nvSpPr>
        <p:spPr>
          <a:xfrm>
            <a:off x="4030338" y="4595226"/>
            <a:ext cx="5384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[2,23,86,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[5,9,10,27,</a:t>
            </a:r>
            <a:r>
              <a:rPr lang="ja-JP" altLang="en-US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</a:p>
          <a:p>
            <a:r>
              <a:rPr lang="ja-JP" altLang="en-US"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[9,</a:t>
            </a:r>
            <a:r>
              <a:rPr lang="ja-JP" altLang="en-US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[44</a:t>
            </a:r>
            <a:r>
              <a:rPr lang="ja-JP" altLang="en-US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[52</a:t>
            </a:r>
            <a:r>
              <a:rPr lang="ja-JP" altLang="en-US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[266</a:t>
            </a:r>
            <a:r>
              <a:rPr lang="ja-JP" altLang="en-US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[90</a:t>
            </a:r>
            <a:r>
              <a:rPr lang="ja-JP" altLang="en-US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A3F14F7-07A9-07BD-F673-60D58439F3C9}"/>
              </a:ext>
            </a:extLst>
          </p:cNvPr>
          <p:cNvSpPr txBox="1"/>
          <p:nvPr/>
        </p:nvSpPr>
        <p:spPr>
          <a:xfrm>
            <a:off x="3328381" y="4044104"/>
            <a:ext cx="1895584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/BERT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A4A1878-F838-DFD2-5296-C5F030C94F75}"/>
              </a:ext>
            </a:extLst>
          </p:cNvPr>
          <p:cNvCxnSpPr>
            <a:cxnSpLocks/>
            <a:stCxn id="47" idx="3"/>
            <a:endCxn id="42" idx="1"/>
          </p:cNvCxnSpPr>
          <p:nvPr/>
        </p:nvCxnSpPr>
        <p:spPr>
          <a:xfrm flipH="1">
            <a:off x="4030338" y="4197993"/>
            <a:ext cx="1193627" cy="766565"/>
          </a:xfrm>
          <a:prstGeom prst="bentConnector5">
            <a:avLst>
              <a:gd name="adj1" fmla="val -19152"/>
              <a:gd name="adj2" fmla="val 35947"/>
              <a:gd name="adj3" fmla="val 119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67315D-A920-0488-EA53-34773FD64711}"/>
              </a:ext>
            </a:extLst>
          </p:cNvPr>
          <p:cNvSpPr txBox="1"/>
          <p:nvPr/>
        </p:nvSpPr>
        <p:spPr>
          <a:xfrm>
            <a:off x="3187186" y="5855654"/>
            <a:ext cx="4259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3086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2003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2035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2017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2342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400" b="1" i="0" dirty="0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  <a:r>
              <a:rPr lang="en-US" altLang="ja-JP" sz="1400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59F0CD-48B9-5D04-9C10-E71FF975DB01}"/>
              </a:ext>
            </a:extLst>
          </p:cNvPr>
          <p:cNvSpPr txBox="1"/>
          <p:nvPr/>
        </p:nvSpPr>
        <p:spPr>
          <a:xfrm>
            <a:off x="7419324" y="637441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必要なのは教科書だけ！</a:t>
            </a:r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1E339F7D-1C79-C6E8-D4C2-2F06DFF66F9E}"/>
              </a:ext>
            </a:extLst>
          </p:cNvPr>
          <p:cNvCxnSpPr>
            <a:cxnSpLocks/>
            <a:stCxn id="54" idx="3"/>
            <a:endCxn id="58" idx="1"/>
          </p:cNvCxnSpPr>
          <p:nvPr/>
        </p:nvCxnSpPr>
        <p:spPr>
          <a:xfrm flipH="1">
            <a:off x="7419324" y="6009543"/>
            <a:ext cx="27361" cy="518760"/>
          </a:xfrm>
          <a:prstGeom prst="bentConnector5">
            <a:avLst>
              <a:gd name="adj1" fmla="val -835496"/>
              <a:gd name="adj2" fmla="val 50000"/>
              <a:gd name="adj3" fmla="val 935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7B9C01-963C-AC07-2617-F4BC3AB8BD15}"/>
              </a:ext>
            </a:extLst>
          </p:cNvPr>
          <p:cNvSpPr txBox="1"/>
          <p:nvPr/>
        </p:nvSpPr>
        <p:spPr>
          <a:xfrm>
            <a:off x="1907887" y="578505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D8C820-528E-2206-0BBD-65D6F115F859}"/>
              </a:ext>
            </a:extLst>
          </p:cNvPr>
          <p:cNvSpPr txBox="1"/>
          <p:nvPr/>
        </p:nvSpPr>
        <p:spPr>
          <a:xfrm>
            <a:off x="868792" y="452792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783A11-CEE1-723E-B1FB-381B1FEF203F}"/>
              </a:ext>
            </a:extLst>
          </p:cNvPr>
          <p:cNvSpPr txBox="1"/>
          <p:nvPr/>
        </p:nvSpPr>
        <p:spPr>
          <a:xfrm>
            <a:off x="868792" y="207049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DC8453-C433-065E-94A0-DEECDBBCF5D0}"/>
              </a:ext>
            </a:extLst>
          </p:cNvPr>
          <p:cNvSpPr txBox="1"/>
          <p:nvPr/>
        </p:nvSpPr>
        <p:spPr>
          <a:xfrm>
            <a:off x="868792" y="62526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u="sng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tokenizer</a:t>
            </a:r>
            <a:endParaRPr kumimoji="1" lang="ja-JP" altLang="en-US" sz="1400" b="1" u="sng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EF7F6008-CA50-4ED9-5D5B-B6F77B33B1F6}"/>
              </a:ext>
            </a:extLst>
          </p:cNvPr>
          <p:cNvSpPr/>
          <p:nvPr/>
        </p:nvSpPr>
        <p:spPr>
          <a:xfrm>
            <a:off x="5248596" y="2488911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297AC61B-288B-5F54-7AF0-6E593BB64FBD}"/>
              </a:ext>
            </a:extLst>
          </p:cNvPr>
          <p:cNvSpPr/>
          <p:nvPr/>
        </p:nvSpPr>
        <p:spPr>
          <a:xfrm>
            <a:off x="5248596" y="5428419"/>
            <a:ext cx="1374011" cy="35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6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B155F-5559-CEF5-3E57-319AE3F4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683964A-0BED-07D3-5AFB-3B6CBA80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dirty="0"/>
              <a:t>自己紹介</a:t>
            </a:r>
            <a:endParaRPr lang="en-US" altLang="ja-JP" b="1" dirty="0"/>
          </a:p>
          <a:p>
            <a:r>
              <a:rPr kumimoji="1" lang="ja-JP" altLang="en-US" b="1" dirty="0"/>
              <a:t>勉強会の目的</a:t>
            </a:r>
            <a:endParaRPr kumimoji="1" lang="en-US" altLang="ja-JP" b="1" dirty="0"/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を使おうと思ったわけ</a:t>
            </a:r>
          </a:p>
          <a:p>
            <a:r>
              <a:rPr lang="en-US" altLang="ja-JP" b="1" dirty="0">
                <a:effectLst/>
              </a:rPr>
              <a:t>Hugging Face</a:t>
            </a:r>
            <a:r>
              <a:rPr lang="ja-JP" altLang="en-US" b="1" dirty="0">
                <a:effectLst/>
              </a:rPr>
              <a:t>とは</a:t>
            </a:r>
            <a:endParaRPr lang="en-US" altLang="ja-JP" b="1" dirty="0">
              <a:effectLst/>
            </a:endParaRPr>
          </a:p>
          <a:p>
            <a:r>
              <a:rPr lang="en-US" altLang="ja-JP" b="1" dirty="0"/>
              <a:t>Hugging Face</a:t>
            </a:r>
            <a:r>
              <a:rPr lang="ja-JP" altLang="en-US" b="1" dirty="0"/>
              <a:t>サイトの構成と見方</a:t>
            </a:r>
          </a:p>
          <a:p>
            <a:r>
              <a:rPr lang="ja-JP" altLang="en-US" b="1">
                <a:effectLst/>
              </a:rPr>
              <a:t>デモンストレーション</a:t>
            </a:r>
            <a:endParaRPr lang="en-US" altLang="ja-JP" b="1" dirty="0">
              <a:effectLst/>
            </a:endParaRPr>
          </a:p>
          <a:p>
            <a:pPr lvl="1"/>
            <a:r>
              <a:rPr lang="ja-JP" altLang="en-US" b="1"/>
              <a:t>デモンストレーションの前に</a:t>
            </a:r>
            <a:endParaRPr lang="en-US" altLang="ja-JP" b="1" dirty="0"/>
          </a:p>
          <a:p>
            <a:pPr lvl="1"/>
            <a:r>
              <a:rPr lang="en-US" altLang="ja-JP" b="1" dirty="0">
                <a:effectLst/>
              </a:rPr>
              <a:t>Google </a:t>
            </a:r>
            <a:r>
              <a:rPr lang="en-US" altLang="ja-JP" b="1" dirty="0" err="1">
                <a:effectLst/>
              </a:rPr>
              <a:t>Colab</a:t>
            </a:r>
            <a:r>
              <a:rPr lang="ja-JP" altLang="en-US" b="1">
                <a:effectLst/>
              </a:rPr>
              <a:t>で使ってみる</a:t>
            </a:r>
            <a:endParaRPr lang="ja-JP" altLang="en-US" b="1" dirty="0">
              <a:effectLst/>
            </a:endParaRPr>
          </a:p>
          <a:p>
            <a:r>
              <a:rPr lang="en-US" altLang="ja-JP" b="1" dirty="0" err="1">
                <a:effectLst/>
              </a:rPr>
              <a:t>UseCase</a:t>
            </a:r>
            <a:r>
              <a:rPr lang="ja-JP" altLang="en-US" b="1">
                <a:effectLst/>
              </a:rPr>
              <a:t>を考えてみよう</a:t>
            </a:r>
            <a:endParaRPr lang="en-US" altLang="ja-JP" b="1" dirty="0">
              <a:effectLst/>
            </a:endParaRPr>
          </a:p>
          <a:p>
            <a:r>
              <a:rPr lang="ja-JP" altLang="en-US" b="1">
                <a:effectLst/>
              </a:rPr>
              <a:t>まとめ</a:t>
            </a:r>
            <a:endParaRPr lang="ja-JP" altLang="en-US" b="1" dirty="0">
              <a:effectLst/>
            </a:endParaRPr>
          </a:p>
          <a:p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87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9FC22-B880-7EA2-F8E5-3252763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6110EA-80B8-19CA-649A-3CA087C1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ザ・</a:t>
            </a:r>
            <a:r>
              <a:rPr lang="en-US" altLang="ja-JP" dirty="0"/>
              <a:t>JTC</a:t>
            </a:r>
            <a:r>
              <a:rPr lang="ja-JP" altLang="en-US"/>
              <a:t>企業で製造</a:t>
            </a:r>
            <a:r>
              <a:rPr lang="ja-JP" altLang="en-US" dirty="0"/>
              <a:t>現場</a:t>
            </a:r>
            <a:r>
              <a:rPr lang="ja-JP" altLang="en-US"/>
              <a:t>の効率化の支援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	</a:t>
            </a:r>
            <a:r>
              <a:rPr lang="ja-JP" altLang="en-US" sz="2000"/>
              <a:t>（</a:t>
            </a:r>
            <a:r>
              <a:rPr lang="ja-JP" altLang="en-US" sz="2000" dirty="0"/>
              <a:t>システム導入</a:t>
            </a:r>
            <a:r>
              <a:rPr lang="en-US" altLang="ja-JP" sz="2000" dirty="0"/>
              <a:t>/</a:t>
            </a:r>
            <a:r>
              <a:rPr lang="ja-JP" altLang="en-US" sz="2000" dirty="0"/>
              <a:t>開発</a:t>
            </a:r>
            <a:r>
              <a:rPr lang="en-US" altLang="ja-JP" sz="2000" dirty="0"/>
              <a:t>/AI</a:t>
            </a:r>
            <a:r>
              <a:rPr lang="ja-JP" altLang="en-US" sz="2000"/>
              <a:t>活用</a:t>
            </a:r>
            <a:r>
              <a:rPr lang="en-US" altLang="ja-JP" sz="2000" dirty="0"/>
              <a:t>/</a:t>
            </a:r>
            <a:r>
              <a:rPr lang="ja-JP" altLang="en-US" sz="2000"/>
              <a:t>ザ・</a:t>
            </a:r>
            <a:r>
              <a:rPr lang="en-US" altLang="ja-JP" sz="2000" dirty="0"/>
              <a:t>JTC</a:t>
            </a:r>
            <a:r>
              <a:rPr lang="ja-JP" altLang="en-US" sz="2000"/>
              <a:t>）</a:t>
            </a:r>
            <a:endParaRPr lang="en-US" altLang="ja-JP" dirty="0"/>
          </a:p>
          <a:p>
            <a:r>
              <a:rPr lang="en-US" altLang="ja-JP" dirty="0"/>
              <a:t>1974</a:t>
            </a:r>
            <a:r>
              <a:rPr lang="ja-JP" altLang="en-US" dirty="0"/>
              <a:t>年生まれの</a:t>
            </a:r>
            <a:r>
              <a:rPr lang="en-US" altLang="ja-JP" dirty="0"/>
              <a:t>50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愛媛県今治市出身の名古屋市在住</a:t>
            </a:r>
            <a:endParaRPr lang="en-US" altLang="ja-JP" dirty="0"/>
          </a:p>
          <a:p>
            <a:r>
              <a:rPr lang="ja-JP" altLang="en-US" dirty="0"/>
              <a:t>元自転車選手のフィドル（🎻）弾き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9" name="図 18" descr="ダイアグラム&#10;&#10;自動的に生成された説明">
            <a:extLst>
              <a:ext uri="{FF2B5EF4-FFF2-40B4-BE49-F238E27FC236}">
                <a16:creationId xmlns:a16="http://schemas.microsoft.com/office/drawing/2014/main" id="{7EC26165-4291-FA01-59C1-C02458EA11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2289" y="4155003"/>
            <a:ext cx="1628875" cy="1628875"/>
          </a:xfrm>
          <a:prstGeom prst="rect">
            <a:avLst/>
          </a:prstGeom>
        </p:spPr>
      </p:pic>
      <p:pic>
        <p:nvPicPr>
          <p:cNvPr id="17" name="図 1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0E5FCB2-6777-6BE6-D87D-4228FE5BD7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071" y="4155003"/>
            <a:ext cx="1628875" cy="1628875"/>
          </a:xfrm>
          <a:prstGeom prst="rect">
            <a:avLst/>
          </a:prstGeom>
        </p:spPr>
      </p:pic>
      <p:pic>
        <p:nvPicPr>
          <p:cNvPr id="31" name="図 30" descr="ダイアグラム&#10;&#10;自動的に生成された説明">
            <a:extLst>
              <a:ext uri="{FF2B5EF4-FFF2-40B4-BE49-F238E27FC236}">
                <a16:creationId xmlns:a16="http://schemas.microsoft.com/office/drawing/2014/main" id="{EB0D8A36-EFBD-C4D9-B4CD-1A3A7EC058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5854" y="4155003"/>
            <a:ext cx="1628875" cy="1628875"/>
          </a:xfrm>
          <a:prstGeom prst="rect">
            <a:avLst/>
          </a:prstGeom>
        </p:spPr>
      </p:pic>
      <p:pic>
        <p:nvPicPr>
          <p:cNvPr id="15" name="図 14" descr="ダイアグラム&#10;&#10;自動的に生成された説明">
            <a:extLst>
              <a:ext uri="{FF2B5EF4-FFF2-40B4-BE49-F238E27FC236}">
                <a16:creationId xmlns:a16="http://schemas.microsoft.com/office/drawing/2014/main" id="{284ADFB0-6B82-2F78-F173-6A678A6A6E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637" y="4155003"/>
            <a:ext cx="1628875" cy="1628875"/>
          </a:xfrm>
          <a:prstGeom prst="rect">
            <a:avLst/>
          </a:prstGeom>
        </p:spPr>
      </p:pic>
      <p:pic>
        <p:nvPicPr>
          <p:cNvPr id="6" name="図 5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C06A6648-3AA0-1820-7874-0660FCB2CF3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4150" y="1690688"/>
            <a:ext cx="2305613" cy="2305613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7AE496-71C9-BCE6-267D-20B393365C4A}"/>
              </a:ext>
            </a:extLst>
          </p:cNvPr>
          <p:cNvGrpSpPr/>
          <p:nvPr/>
        </p:nvGrpSpPr>
        <p:grpSpPr>
          <a:xfrm>
            <a:off x="7422477" y="4137861"/>
            <a:ext cx="3860800" cy="2180662"/>
            <a:chOff x="7329877" y="4450378"/>
            <a:chExt cx="3860800" cy="2180662"/>
          </a:xfrm>
        </p:grpSpPr>
        <p:pic>
          <p:nvPicPr>
            <p:cNvPr id="21" name="図 20" descr="ロゴ&#10;&#10;自動的に生成された説明">
              <a:extLst>
                <a:ext uri="{FF2B5EF4-FFF2-40B4-BE49-F238E27FC236}">
                  <a16:creationId xmlns:a16="http://schemas.microsoft.com/office/drawing/2014/main" id="{258D0B24-EC7A-253C-73BD-149DEC28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21672" y="4450378"/>
              <a:ext cx="1333500" cy="1333500"/>
            </a:xfrm>
            <a:prstGeom prst="rect">
              <a:avLst/>
            </a:prstGeom>
          </p:spPr>
        </p:pic>
        <p:pic>
          <p:nvPicPr>
            <p:cNvPr id="23" name="図 22" descr="ロゴ&#10;&#10;自動的に生成された説明">
              <a:extLst>
                <a:ext uri="{FF2B5EF4-FFF2-40B4-BE49-F238E27FC236}">
                  <a16:creationId xmlns:a16="http://schemas.microsoft.com/office/drawing/2014/main" id="{4BDC86CE-D00D-A59E-77DC-2816AD136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0732" y="4450378"/>
              <a:ext cx="1333500" cy="1333500"/>
            </a:xfrm>
            <a:prstGeom prst="rect">
              <a:avLst/>
            </a:prstGeom>
          </p:spPr>
        </p:pic>
        <p:pic>
          <p:nvPicPr>
            <p:cNvPr id="25" name="図 24" descr="ロゴ&#10;&#10;自動的に生成された説明">
              <a:extLst>
                <a:ext uri="{FF2B5EF4-FFF2-40B4-BE49-F238E27FC236}">
                  <a16:creationId xmlns:a16="http://schemas.microsoft.com/office/drawing/2014/main" id="{08B2CCC4-9DCB-2C97-948E-DFBF5EE1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9792" y="4450378"/>
              <a:ext cx="1333500" cy="13335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871DC-22A2-C54E-06FB-CFDCECE7EA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29877" y="5681915"/>
              <a:ext cx="3860800" cy="94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99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66889-986F-8EF0-2D5E-5407432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勉強会の私の目的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DD2D6-4B2C-CE34-2FA9-86CD2477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HuggingFace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を使う仲間作り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dirty="0"/>
          </a:p>
          <a:p>
            <a:pPr lvl="1"/>
            <a:r>
              <a:rPr kumimoji="1" lang="ja-JP" altLang="en-US" dirty="0"/>
              <a:t>なかなか日本語の資料がない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日本語の書籍があまりない</a:t>
            </a:r>
            <a:endParaRPr kumimoji="1" lang="en-US" altLang="ja-JP" dirty="0"/>
          </a:p>
          <a:p>
            <a:pPr lvl="1"/>
            <a:r>
              <a:rPr lang="en-US" altLang="ja-JP" dirty="0"/>
              <a:t>Udemy</a:t>
            </a:r>
            <a:r>
              <a:rPr lang="ja-JP" altLang="en-US" dirty="0"/>
              <a:t>にも講座がない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あわよくば</a:t>
            </a:r>
            <a:r>
              <a:rPr lang="en-US" altLang="ja-JP" dirty="0"/>
              <a:t>GENIAC</a:t>
            </a:r>
            <a:r>
              <a:rPr lang="ja-JP" altLang="en-US" dirty="0"/>
              <a:t>みたいなのに参加したい</a:t>
            </a:r>
            <a:endParaRPr lang="en-US" altLang="ja-JP" dirty="0"/>
          </a:p>
          <a:p>
            <a:pPr lvl="1"/>
            <a:endParaRPr lang="en-US" altLang="ja-JP" dirty="0">
              <a:hlinkClick r:id="rId2"/>
            </a:endParaRP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[GENIAC </a:t>
            </a:r>
            <a:r>
              <a:rPr lang="ja-JP" altLang="en-US" dirty="0">
                <a:hlinkClick r:id="rId2"/>
              </a:rPr>
              <a:t>採択プロジェクト</a:t>
            </a:r>
            <a:r>
              <a:rPr lang="en-US" altLang="ja-JP" dirty="0">
                <a:hlinkClick r:id="rId2"/>
              </a:rPr>
              <a:t>] </a:t>
            </a:r>
            <a:r>
              <a:rPr lang="ja-JP" altLang="en-US" dirty="0">
                <a:hlinkClick r:id="rId2"/>
              </a:rPr>
              <a:t>多様な日本語能力の向上を目指した公開の基盤モデル開発 </a:t>
            </a:r>
            <a:r>
              <a:rPr lang="en-US" altLang="ja-JP" dirty="0">
                <a:hlinkClick r:id="rId2"/>
              </a:rPr>
              <a:t>| </a:t>
            </a:r>
            <a:r>
              <a:rPr lang="ja-JP" altLang="en-US" dirty="0">
                <a:hlinkClick r:id="rId2"/>
              </a:rPr>
              <a:t>東京大学松尾研究室 </a:t>
            </a:r>
            <a:r>
              <a:rPr lang="en-US" altLang="ja-JP" dirty="0">
                <a:hlinkClick r:id="rId2"/>
              </a:rPr>
              <a:t>- Matsuo Lab (u-tokyo.ac.jp)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E51855-2BEA-1F51-672C-DDA3A5BD8345}"/>
              </a:ext>
            </a:extLst>
          </p:cNvPr>
          <p:cNvSpPr txBox="1"/>
          <p:nvPr/>
        </p:nvSpPr>
        <p:spPr>
          <a:xfrm rot="20737413">
            <a:off x="5441209" y="5369004"/>
            <a:ext cx="46666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’23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企業協働メンバーが二人参加！！（ｶｺｲｲ）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0675F-D1E4-BC62-3092-E60991EDB0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015" y="1726341"/>
            <a:ext cx="4365785" cy="30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人, 野球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997BC4C2-BCD8-87C0-9934-F2D54E4D75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932" y="1368420"/>
            <a:ext cx="4121160" cy="412116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78A1D1-BAB7-22E6-F7AD-FF11FDFC306A}"/>
              </a:ext>
            </a:extLst>
          </p:cNvPr>
          <p:cNvSpPr txBox="1"/>
          <p:nvPr/>
        </p:nvSpPr>
        <p:spPr>
          <a:xfrm>
            <a:off x="5873662" y="2814090"/>
            <a:ext cx="50545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>
                <a:latin typeface="Meiryo UI" panose="020B0604030504040204" pitchFamily="34" charset="-128"/>
                <a:ea typeface="Meiryo UI" panose="020B0604030504040204" pitchFamily="34" charset="-128"/>
              </a:rPr>
              <a:t>←</a:t>
            </a:r>
            <a:r>
              <a:rPr kumimoji="1" lang="en-US" altLang="ja-JP" sz="66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6600">
                <a:latin typeface="Meiryo UI" panose="020B0604030504040204" pitchFamily="34" charset="-128"/>
                <a:ea typeface="Meiryo UI" panose="020B0604030504040204" pitchFamily="34" charset="-128"/>
              </a:rPr>
              <a:t>素人（えっ</a:t>
            </a:r>
          </a:p>
        </p:txBody>
      </p:sp>
    </p:spTree>
    <p:extLst>
      <p:ext uri="{BB962C8B-B14F-4D97-AF65-F5344CB8AC3E}">
        <p14:creationId xmlns:p14="http://schemas.microsoft.com/office/powerpoint/2010/main" val="106374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>
            <a:extLst>
              <a:ext uri="{FF2B5EF4-FFF2-40B4-BE49-F238E27FC236}">
                <a16:creationId xmlns:a16="http://schemas.microsoft.com/office/drawing/2014/main" id="{D715E679-D666-0E10-5CE1-7BD76EF2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Hugging Face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を使おうと思ったわけ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E651D8B-B915-4B81-8FE3-7131212C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興味をもったの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理解をしたくて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買った本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          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大半</a:t>
            </a:r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Transformer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の本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だった。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いろんなモデルがここ一箇所で探せる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試せると言う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より、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メモリーに乗り切らない学習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を扱えるところ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メモリーマッピング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メモリーに学習データを読み込むのではなく、ディスク上のファイルを直接読み込むことでメモリーの節約を行う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buNone/>
            </a:pP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ストリーミング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何テラもの学習データをローカル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に置くのは現実的でない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2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必要な分だけをダウンロードしながら学習を進めていく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B0DC071-C323-A978-24D3-D09B9BF7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564" y="1825625"/>
            <a:ext cx="1972310" cy="25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FFDDD-271E-E917-3C53-00E8EA4C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sz="4400" b="1" dirty="0">
                <a:effectLst/>
                <a:latin typeface="Meiryo UI" panose="020B0604030504040204" pitchFamily="50" charset="-128"/>
              </a:rPr>
              <a:t>とは</a:t>
            </a:r>
            <a:endParaRPr kumimoji="1" lang="ja-JP" altLang="en-US" dirty="0"/>
          </a:p>
        </p:txBody>
      </p:sp>
      <p:pic>
        <p:nvPicPr>
          <p:cNvPr id="4" name="Picture 2" descr="ecosystem">
            <a:extLst>
              <a:ext uri="{FF2B5EF4-FFF2-40B4-BE49-F238E27FC236}">
                <a16:creationId xmlns:a16="http://schemas.microsoft.com/office/drawing/2014/main" id="{1F338167-7D00-4472-3DA4-A39B4D3C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94354" y="1387475"/>
            <a:ext cx="5003292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261DE6-2557-C7B4-A3FC-94207ADDE391}"/>
              </a:ext>
            </a:extLst>
          </p:cNvPr>
          <p:cNvSpPr txBox="1"/>
          <p:nvPr/>
        </p:nvSpPr>
        <p:spPr>
          <a:xfrm>
            <a:off x="7964599" y="5762658"/>
            <a:ext cx="312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Huggging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Face Hub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を便利に使う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ための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ライブラリ群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EC16565B-7ED6-CECD-77A1-591F1DE8B99E}"/>
              </a:ext>
            </a:extLst>
          </p:cNvPr>
          <p:cNvSpPr/>
          <p:nvPr/>
        </p:nvSpPr>
        <p:spPr>
          <a:xfrm>
            <a:off x="914400" y="2066707"/>
            <a:ext cx="2180492" cy="1089731"/>
          </a:xfrm>
          <a:prstGeom prst="wedgeRoundRectCallout">
            <a:avLst>
              <a:gd name="adj1" fmla="val 81586"/>
              <a:gd name="adj2" fmla="val 1893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1965AB1-17E5-CD35-F7EB-00BC4A01EEF3}"/>
              </a:ext>
            </a:extLst>
          </p:cNvPr>
          <p:cNvSpPr/>
          <p:nvPr/>
        </p:nvSpPr>
        <p:spPr>
          <a:xfrm>
            <a:off x="1330569" y="3395309"/>
            <a:ext cx="2180492" cy="1089731"/>
          </a:xfrm>
          <a:prstGeom prst="wedgeRoundRectCallout">
            <a:avLst>
              <a:gd name="adj1" fmla="val 118280"/>
              <a:gd name="adj2" fmla="val -6255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学習データセット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C861E73-4AC3-37FB-4A10-5508768A6E19}"/>
              </a:ext>
            </a:extLst>
          </p:cNvPr>
          <p:cNvSpPr/>
          <p:nvPr/>
        </p:nvSpPr>
        <p:spPr>
          <a:xfrm>
            <a:off x="8753895" y="3395309"/>
            <a:ext cx="2180492" cy="1089731"/>
          </a:xfrm>
          <a:prstGeom prst="wedgeRoundRectCallout">
            <a:avLst>
              <a:gd name="adj1" fmla="val -126478"/>
              <a:gd name="adj2" fmla="val -585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さまざまな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評価指標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4937E46-F6D6-6D42-AB85-791115922871}"/>
              </a:ext>
            </a:extLst>
          </p:cNvPr>
          <p:cNvSpPr/>
          <p:nvPr/>
        </p:nvSpPr>
        <p:spPr>
          <a:xfrm>
            <a:off x="9284364" y="2174345"/>
            <a:ext cx="2180492" cy="1089731"/>
          </a:xfrm>
          <a:prstGeom prst="wedgeRoundRectCallout">
            <a:avLst>
              <a:gd name="adj1" fmla="val -95430"/>
              <a:gd name="adj2" fmla="val 124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ライブラリなどの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ドキュメント群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18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4163-12BA-02B5-32E7-CE1FC799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effectLst/>
                <a:latin typeface="Meiryo UI" panose="020B0604030504040204" pitchFamily="50" charset="-128"/>
              </a:rPr>
              <a:t>Hugging Face</a:t>
            </a:r>
            <a:r>
              <a:rPr lang="ja-JP" altLang="en-US" b="1" dirty="0">
                <a:effectLst/>
                <a:latin typeface="Meiryo UI" panose="020B0604030504040204" pitchFamily="50" charset="-128"/>
              </a:rPr>
              <a:t>サイトの構成と見方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89C96A-E201-3427-718D-43CF6E7B6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608" y="2771154"/>
            <a:ext cx="7315201" cy="383510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6DC8280-4524-A26B-0FA0-2447544C53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2636" y="1745729"/>
            <a:ext cx="6829143" cy="485192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E3DF42-4364-CBA8-2940-F369E7A1D1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906" y="3646455"/>
            <a:ext cx="1306286" cy="2959807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2" descr="ecosystem">
            <a:extLst>
              <a:ext uri="{FF2B5EF4-FFF2-40B4-BE49-F238E27FC236}">
                <a16:creationId xmlns:a16="http://schemas.microsoft.com/office/drawing/2014/main" id="{38B214FF-8397-D3E1-FB73-1AF72443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5147" y="1590016"/>
            <a:ext cx="1802204" cy="1838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D7E21B-76B3-BF63-B08F-F7F958677C9F}"/>
              </a:ext>
            </a:extLst>
          </p:cNvPr>
          <p:cNvSpPr/>
          <p:nvPr/>
        </p:nvSpPr>
        <p:spPr>
          <a:xfrm>
            <a:off x="7371184" y="2771154"/>
            <a:ext cx="3573625" cy="26129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5B2D36-D43C-55F8-B543-AA8B907F5F3E}"/>
              </a:ext>
            </a:extLst>
          </p:cNvPr>
          <p:cNvSpPr/>
          <p:nvPr/>
        </p:nvSpPr>
        <p:spPr>
          <a:xfrm>
            <a:off x="3713583" y="4865063"/>
            <a:ext cx="928756" cy="119283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229BEAD2-D22C-160D-77FC-EE6F9CA36B90}"/>
              </a:ext>
            </a:extLst>
          </p:cNvPr>
          <p:cNvSpPr/>
          <p:nvPr/>
        </p:nvSpPr>
        <p:spPr>
          <a:xfrm rot="5400000">
            <a:off x="1763606" y="4679791"/>
            <a:ext cx="2959808" cy="893138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9808" h="893138">
                <a:moveTo>
                  <a:pt x="0" y="893138"/>
                </a:moveTo>
                <a:lnTo>
                  <a:pt x="1213100" y="3175"/>
                </a:lnTo>
                <a:lnTo>
                  <a:pt x="2416636" y="0"/>
                </a:lnTo>
                <a:lnTo>
                  <a:pt x="2959808" y="893138"/>
                </a:lnTo>
                <a:lnTo>
                  <a:pt x="0" y="893138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台形 12">
            <a:extLst>
              <a:ext uri="{FF2B5EF4-FFF2-40B4-BE49-F238E27FC236}">
                <a16:creationId xmlns:a16="http://schemas.microsoft.com/office/drawing/2014/main" id="{A00D1E7E-6A7E-8F92-3D7B-97B706C86C6B}"/>
              </a:ext>
            </a:extLst>
          </p:cNvPr>
          <p:cNvSpPr/>
          <p:nvPr/>
        </p:nvSpPr>
        <p:spPr>
          <a:xfrm rot="10800000">
            <a:off x="3872634" y="2234424"/>
            <a:ext cx="7078167" cy="539583"/>
          </a:xfrm>
          <a:custGeom>
            <a:avLst/>
            <a:gdLst>
              <a:gd name="connsiteX0" fmla="*/ 0 w 2959808"/>
              <a:gd name="connsiteY0" fmla="*/ 889963 h 889963"/>
              <a:gd name="connsiteX1" fmla="*/ 1213100 w 2959808"/>
              <a:gd name="connsiteY1" fmla="*/ 0 h 889963"/>
              <a:gd name="connsiteX2" fmla="*/ 1746708 w 2959808"/>
              <a:gd name="connsiteY2" fmla="*/ 0 h 889963"/>
              <a:gd name="connsiteX3" fmla="*/ 2959808 w 2959808"/>
              <a:gd name="connsiteY3" fmla="*/ 889963 h 889963"/>
              <a:gd name="connsiteX4" fmla="*/ 0 w 2959808"/>
              <a:gd name="connsiteY4" fmla="*/ 889963 h 889963"/>
              <a:gd name="connsiteX0" fmla="*/ 0 w 2959808"/>
              <a:gd name="connsiteY0" fmla="*/ 893138 h 893138"/>
              <a:gd name="connsiteX1" fmla="*/ 1213100 w 2959808"/>
              <a:gd name="connsiteY1" fmla="*/ 3175 h 893138"/>
              <a:gd name="connsiteX2" fmla="*/ 2416636 w 2959808"/>
              <a:gd name="connsiteY2" fmla="*/ 0 h 893138"/>
              <a:gd name="connsiteX3" fmla="*/ 2959808 w 2959808"/>
              <a:gd name="connsiteY3" fmla="*/ 893138 h 893138"/>
              <a:gd name="connsiteX4" fmla="*/ 0 w 2959808"/>
              <a:gd name="connsiteY4" fmla="*/ 893138 h 893138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2524565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  <a:gd name="connsiteX0" fmla="*/ 107929 w 3067737"/>
              <a:gd name="connsiteY0" fmla="*/ 897889 h 897889"/>
              <a:gd name="connsiteX1" fmla="*/ 0 w 3067737"/>
              <a:gd name="connsiteY1" fmla="*/ 0 h 897889"/>
              <a:gd name="connsiteX2" fmla="*/ 1542050 w 3067737"/>
              <a:gd name="connsiteY2" fmla="*/ 4751 h 897889"/>
              <a:gd name="connsiteX3" fmla="*/ 3067737 w 3067737"/>
              <a:gd name="connsiteY3" fmla="*/ 897889 h 897889"/>
              <a:gd name="connsiteX4" fmla="*/ 107929 w 3067737"/>
              <a:gd name="connsiteY4" fmla="*/ 897889 h 8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7737" h="897889">
                <a:moveTo>
                  <a:pt x="107929" y="897889"/>
                </a:moveTo>
                <a:lnTo>
                  <a:pt x="0" y="0"/>
                </a:lnTo>
                <a:lnTo>
                  <a:pt x="1542050" y="4751"/>
                </a:lnTo>
                <a:lnTo>
                  <a:pt x="3067737" y="897889"/>
                </a:lnTo>
                <a:lnTo>
                  <a:pt x="107929" y="897889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50694-F4BF-14F9-3933-41110226E6DB}"/>
              </a:ext>
            </a:extLst>
          </p:cNvPr>
          <p:cNvSpPr txBox="1"/>
          <p:nvPr/>
        </p:nvSpPr>
        <p:spPr>
          <a:xfrm>
            <a:off x="4393713" y="468870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A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634FC-9B12-D77C-85FA-04CFE1C9D140}"/>
              </a:ext>
            </a:extLst>
          </p:cNvPr>
          <p:cNvSpPr txBox="1"/>
          <p:nvPr/>
        </p:nvSpPr>
        <p:spPr>
          <a:xfrm>
            <a:off x="7116566" y="2847191"/>
            <a:ext cx="47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62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556FAF-C780-E0A9-F47E-6CD58D66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099" y="681037"/>
            <a:ext cx="7361497" cy="6051401"/>
          </a:xfr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9614DC-63E3-3888-4A74-8FD25C251FE0}"/>
              </a:ext>
            </a:extLst>
          </p:cNvPr>
          <p:cNvSpPr txBox="1"/>
          <p:nvPr/>
        </p:nvSpPr>
        <p:spPr>
          <a:xfrm>
            <a:off x="8417770" y="1211753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B’</a:t>
            </a:r>
            <a:endParaRPr kumimoji="1" lang="ja-JP" altLang="en-US" sz="2800">
              <a:solidFill>
                <a:schemeClr val="bg1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8A42A3-6095-B3F0-E9CB-B1845EF62881}"/>
              </a:ext>
            </a:extLst>
          </p:cNvPr>
          <p:cNvSpPr/>
          <p:nvPr/>
        </p:nvSpPr>
        <p:spPr>
          <a:xfrm>
            <a:off x="6967969" y="763930"/>
            <a:ext cx="2202925" cy="5879938"/>
          </a:xfrm>
          <a:custGeom>
            <a:avLst/>
            <a:gdLst>
              <a:gd name="connsiteX0" fmla="*/ 0 w 2164456"/>
              <a:gd name="connsiteY0" fmla="*/ 0 h 5504744"/>
              <a:gd name="connsiteX1" fmla="*/ 2164456 w 2164456"/>
              <a:gd name="connsiteY1" fmla="*/ 0 h 5504744"/>
              <a:gd name="connsiteX2" fmla="*/ 2164456 w 2164456"/>
              <a:gd name="connsiteY2" fmla="*/ 5504744 h 5504744"/>
              <a:gd name="connsiteX3" fmla="*/ 0 w 2164456"/>
              <a:gd name="connsiteY3" fmla="*/ 5504744 h 5504744"/>
              <a:gd name="connsiteX4" fmla="*/ 0 w 2164456"/>
              <a:gd name="connsiteY4" fmla="*/ 0 h 5504744"/>
              <a:gd name="connsiteX0" fmla="*/ 0 w 2187605"/>
              <a:gd name="connsiteY0" fmla="*/ 370390 h 5875134"/>
              <a:gd name="connsiteX1" fmla="*/ 2187605 w 2187605"/>
              <a:gd name="connsiteY1" fmla="*/ 0 h 5875134"/>
              <a:gd name="connsiteX2" fmla="*/ 2164456 w 2187605"/>
              <a:gd name="connsiteY2" fmla="*/ 5875134 h 5875134"/>
              <a:gd name="connsiteX3" fmla="*/ 0 w 2187605"/>
              <a:gd name="connsiteY3" fmla="*/ 5875134 h 5875134"/>
              <a:gd name="connsiteX4" fmla="*/ 0 w 2187605"/>
              <a:gd name="connsiteY4" fmla="*/ 370390 h 5875134"/>
              <a:gd name="connsiteX0" fmla="*/ 0 w 2187605"/>
              <a:gd name="connsiteY0" fmla="*/ 370390 h 5875134"/>
              <a:gd name="connsiteX1" fmla="*/ 1666745 w 2187605"/>
              <a:gd name="connsiteY1" fmla="*/ 87793 h 5875134"/>
              <a:gd name="connsiteX2" fmla="*/ 2187605 w 2187605"/>
              <a:gd name="connsiteY2" fmla="*/ 0 h 5875134"/>
              <a:gd name="connsiteX3" fmla="*/ 2164456 w 2187605"/>
              <a:gd name="connsiteY3" fmla="*/ 5875134 h 5875134"/>
              <a:gd name="connsiteX4" fmla="*/ 0 w 2187605"/>
              <a:gd name="connsiteY4" fmla="*/ 5875134 h 5875134"/>
              <a:gd name="connsiteX5" fmla="*/ 0 w 2187605"/>
              <a:gd name="connsiteY5" fmla="*/ 370390 h 5875134"/>
              <a:gd name="connsiteX0" fmla="*/ 0 w 2187605"/>
              <a:gd name="connsiteY0" fmla="*/ 375194 h 5879938"/>
              <a:gd name="connsiteX1" fmla="*/ 1666745 w 2187605"/>
              <a:gd name="connsiteY1" fmla="*/ 0 h 5879938"/>
              <a:gd name="connsiteX2" fmla="*/ 2187605 w 2187605"/>
              <a:gd name="connsiteY2" fmla="*/ 4804 h 5879938"/>
              <a:gd name="connsiteX3" fmla="*/ 2164456 w 2187605"/>
              <a:gd name="connsiteY3" fmla="*/ 5879938 h 5879938"/>
              <a:gd name="connsiteX4" fmla="*/ 0 w 2187605"/>
              <a:gd name="connsiteY4" fmla="*/ 5879938 h 5879938"/>
              <a:gd name="connsiteX5" fmla="*/ 0 w 2187605"/>
              <a:gd name="connsiteY5" fmla="*/ 375194 h 5879938"/>
              <a:gd name="connsiteX0" fmla="*/ 0 w 2187605"/>
              <a:gd name="connsiteY0" fmla="*/ 375194 h 5879938"/>
              <a:gd name="connsiteX1" fmla="*/ 1261631 w 2187605"/>
              <a:gd name="connsiteY1" fmla="*/ 104171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  <a:gd name="connsiteX0" fmla="*/ 0 w 2187605"/>
              <a:gd name="connsiteY0" fmla="*/ 375194 h 5879938"/>
              <a:gd name="connsiteX1" fmla="*/ 1666745 w 2187605"/>
              <a:gd name="connsiteY1" fmla="*/ 358814 h 5879938"/>
              <a:gd name="connsiteX2" fmla="*/ 1666745 w 2187605"/>
              <a:gd name="connsiteY2" fmla="*/ 0 h 5879938"/>
              <a:gd name="connsiteX3" fmla="*/ 2187605 w 2187605"/>
              <a:gd name="connsiteY3" fmla="*/ 4804 h 5879938"/>
              <a:gd name="connsiteX4" fmla="*/ 2164456 w 2187605"/>
              <a:gd name="connsiteY4" fmla="*/ 5879938 h 5879938"/>
              <a:gd name="connsiteX5" fmla="*/ 0 w 2187605"/>
              <a:gd name="connsiteY5" fmla="*/ 5879938 h 5879938"/>
              <a:gd name="connsiteX6" fmla="*/ 0 w 2187605"/>
              <a:gd name="connsiteY6" fmla="*/ 375194 h 587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7605" h="5879938">
                <a:moveTo>
                  <a:pt x="0" y="375194"/>
                </a:moveTo>
                <a:lnTo>
                  <a:pt x="1666745" y="358814"/>
                </a:lnTo>
                <a:lnTo>
                  <a:pt x="1666745" y="0"/>
                </a:lnTo>
                <a:lnTo>
                  <a:pt x="2187605" y="4804"/>
                </a:lnTo>
                <a:cubicBezTo>
                  <a:pt x="2179889" y="1963182"/>
                  <a:pt x="2172172" y="3921560"/>
                  <a:pt x="2164456" y="5879938"/>
                </a:cubicBezTo>
                <a:lnTo>
                  <a:pt x="0" y="5879938"/>
                </a:lnTo>
                <a:lnTo>
                  <a:pt x="0" y="375194"/>
                </a:lnTo>
                <a:close/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9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987</Words>
  <Application>Microsoft Macintosh PowerPoint</Application>
  <PresentationFormat>ワイド画面</PresentationFormat>
  <Paragraphs>147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7" baseType="lpstr">
      <vt:lpstr>Georgia, serif</vt:lpstr>
      <vt:lpstr>Hiragino Kaku Gothic StdN W8</vt:lpstr>
      <vt:lpstr>Meiryo UI</vt:lpstr>
      <vt:lpstr>游ゴシック</vt:lpstr>
      <vt:lpstr>游ゴシック Light</vt:lpstr>
      <vt:lpstr>Arial</vt:lpstr>
      <vt:lpstr>Consolas</vt:lpstr>
      <vt:lpstr>Office テーマ</vt:lpstr>
      <vt:lpstr>デザインの設定</vt:lpstr>
      <vt:lpstr>Hugging Face勉強会</vt:lpstr>
      <vt:lpstr>目次</vt:lpstr>
      <vt:lpstr>自己紹介</vt:lpstr>
      <vt:lpstr>勉強会の私の目的</vt:lpstr>
      <vt:lpstr>PowerPoint プレゼンテーション</vt:lpstr>
      <vt:lpstr>Hugging Faceを使おうと思ったわけ</vt:lpstr>
      <vt:lpstr>Hugging Faceとは</vt:lpstr>
      <vt:lpstr>Hugging Faceサイトの構成と見方</vt:lpstr>
      <vt:lpstr>PowerPoint プレゼンテーション</vt:lpstr>
      <vt:lpstr>デモンストレーション</vt:lpstr>
      <vt:lpstr>デモンストレーションの前に１（Phi-1.5）</vt:lpstr>
      <vt:lpstr>デモンストレーションの前に２ LLMの処理をイメージする</vt:lpstr>
      <vt:lpstr>GoogleColabで 使ってみよか！</vt:lpstr>
      <vt:lpstr>UseCaseを考えてみよう</vt:lpstr>
      <vt:lpstr>まとめ</vt:lpstr>
      <vt:lpstr>PowerPoint プレゼンテーション</vt:lpstr>
      <vt:lpstr>PowerPoint プレゼンテーション</vt:lpstr>
      <vt:lpstr>前提知識（LLMの推論の流れ）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 Face勉強会</dc:title>
  <dc:creator>新二 池田</dc:creator>
  <cp:lastModifiedBy>新二 池田</cp:lastModifiedBy>
  <cp:revision>46</cp:revision>
  <dcterms:created xsi:type="dcterms:W3CDTF">2024-07-07T11:55:08Z</dcterms:created>
  <dcterms:modified xsi:type="dcterms:W3CDTF">2024-07-13T15:20:36Z</dcterms:modified>
</cp:coreProperties>
</file>