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1"/>
  </p:notesMasterIdLst>
  <p:sldIdLst>
    <p:sldId id="256" r:id="rId2"/>
    <p:sldId id="257" r:id="rId3"/>
    <p:sldId id="324" r:id="rId4"/>
    <p:sldId id="260" r:id="rId5"/>
    <p:sldId id="261" r:id="rId6"/>
    <p:sldId id="318" r:id="rId7"/>
    <p:sldId id="319" r:id="rId8"/>
    <p:sldId id="262" r:id="rId9"/>
    <p:sldId id="259" r:id="rId10"/>
    <p:sldId id="321" r:id="rId11"/>
    <p:sldId id="320" r:id="rId12"/>
    <p:sldId id="322" r:id="rId13"/>
    <p:sldId id="267" r:id="rId14"/>
    <p:sldId id="266" r:id="rId15"/>
    <p:sldId id="284" r:id="rId16"/>
    <p:sldId id="323" r:id="rId17"/>
    <p:sldId id="325" r:id="rId18"/>
    <p:sldId id="327" r:id="rId19"/>
    <p:sldId id="306" r:id="rId20"/>
    <p:sldId id="307" r:id="rId21"/>
    <p:sldId id="310" r:id="rId22"/>
    <p:sldId id="312" r:id="rId23"/>
    <p:sldId id="302" r:id="rId24"/>
    <p:sldId id="303" r:id="rId25"/>
    <p:sldId id="304" r:id="rId26"/>
    <p:sldId id="314" r:id="rId27"/>
    <p:sldId id="317" r:id="rId28"/>
    <p:sldId id="258" r:id="rId29"/>
    <p:sldId id="271" r:id="rId30"/>
    <p:sldId id="27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4" autoAdjust="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84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46E9-BB1B-B347-81C4-17ACDFD0C5C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71C4-491E-444D-AE4F-48A8DDE3C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Emphasize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equal to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99301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9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= 40</a:t>
            </a:r>
          </a:p>
          <a:p>
            <a:r>
              <a:rPr lang="en-US" dirty="0" smtClean="0"/>
              <a:t>P(</a:t>
            </a:r>
            <a:r>
              <a:rPr lang="en-US" smtClean="0"/>
              <a:t>Not making)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E71C4-491E-444D-AE4F-48A8DDE3C3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Give examples of different ways to word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>
                <a:latin typeface="Arial" charset="0"/>
              </a:rPr>
              <a:t>not equal to,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>
                <a:latin typeface="Arial" charset="0"/>
              </a:rPr>
              <a:t> </a:t>
            </a:r>
            <a:r>
              <a:rPr lang="en-US"/>
              <a:t>&lt; and &gt;, such as </a:t>
            </a:r>
            <a:r>
              <a:rPr lang="ja-JP" altLang="en-US">
                <a:latin typeface="Arial"/>
              </a:rPr>
              <a:t>‘</a:t>
            </a:r>
            <a:r>
              <a:rPr lang="en-US"/>
              <a:t>is different from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, </a:t>
            </a:r>
            <a:r>
              <a:rPr lang="ja-JP" altLang="en-US">
                <a:latin typeface="Arial"/>
              </a:rPr>
              <a:t>‘</a:t>
            </a:r>
            <a:r>
              <a:rPr lang="en-US"/>
              <a:t>fewer than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, </a:t>
            </a:r>
            <a:r>
              <a:rPr lang="ja-JP" altLang="en-US">
                <a:latin typeface="Arial"/>
              </a:rPr>
              <a:t>‘</a:t>
            </a:r>
            <a:r>
              <a:rPr lang="en-US"/>
              <a:t>more than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, etc.</a:t>
            </a: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5498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By examining the flowchart for the Wording of the Final Conclusion, Figure 8-7, page 397 of Elementary Statistics, 10th Edition, this requirement for support of a statement becomes clear.</a:t>
            </a: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7682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page 394 of Elementary Statistics, 10th Edition</a:t>
            </a:r>
          </a:p>
        </p:txBody>
      </p:sp>
      <p:sp>
        <p:nvSpPr>
          <p:cNvPr id="76803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229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2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8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9A1DD3-4259-8048-977E-77F42F905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1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9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266297-F9AF-4545-A0DC-EB1C3AE1F825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D6CA556-64A5-D448-BD39-7CEB255BE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ngingminds.org/explanations/research/initiation/hypothesis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Hypothesis Testing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6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vs. two sample tests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337085"/>
              </p:ext>
            </p:extLst>
          </p:nvPr>
        </p:nvGraphicFramePr>
        <p:xfrm>
          <a:off x="267423" y="1638280"/>
          <a:ext cx="1586559" cy="3977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Crimes in Greensboro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393" y="6005418"/>
            <a:ext cx="233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 average: 78</a:t>
            </a:r>
            <a:endParaRPr lang="en-US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627641"/>
              </p:ext>
            </p:extLst>
          </p:nvPr>
        </p:nvGraphicFramePr>
        <p:xfrm>
          <a:off x="3999931" y="1659289"/>
          <a:ext cx="2327544" cy="4348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27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Old drug- Cholesterol level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098660"/>
              </p:ext>
            </p:extLst>
          </p:nvPr>
        </p:nvGraphicFramePr>
        <p:xfrm>
          <a:off x="6714270" y="1659289"/>
          <a:ext cx="2327544" cy="4348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27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drug- Cholesterol level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5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Two-tailed vs. One-tailed Tests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1600" y="1417638"/>
            <a:ext cx="9042400" cy="4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 charset="2"/>
              <a:buNone/>
            </a:pPr>
            <a:endParaRPr lang="en-US" sz="2400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sz="2400" b="1" dirty="0" smtClean="0"/>
              <a:t>Two-tailed test</a:t>
            </a:r>
            <a:r>
              <a:rPr lang="en-US" sz="2400" dirty="0" smtClean="0"/>
              <a:t>:   “is there a </a:t>
            </a:r>
            <a:r>
              <a:rPr lang="en-US" sz="2400" b="1" dirty="0" smtClean="0"/>
              <a:t>significant difference</a:t>
            </a:r>
            <a:r>
              <a:rPr lang="en-US" sz="2400" dirty="0" smtClean="0"/>
              <a:t>?”</a:t>
            </a:r>
          </a:p>
          <a:p>
            <a:pPr marL="571500" indent="-571500">
              <a:buFont typeface="Wingdings" pitchFamily="2" charset="2"/>
              <a:buNone/>
            </a:pPr>
            <a:endParaRPr lang="en-US" sz="2400" dirty="0" smtClean="0"/>
          </a:p>
          <a:p>
            <a:pPr marL="571500" indent="-571500">
              <a:buFont typeface="Wingdings" pitchFamily="2" charset="2"/>
              <a:buNone/>
            </a:pPr>
            <a:endParaRPr lang="en-US" sz="2400" dirty="0"/>
          </a:p>
          <a:p>
            <a:pPr marL="571500" indent="-571500">
              <a:buFont typeface="Wingdings" pitchFamily="2" charset="2"/>
              <a:buNone/>
            </a:pPr>
            <a:endParaRPr lang="en-US" sz="2400" dirty="0" smtClean="0"/>
          </a:p>
          <a:p>
            <a:pPr marL="571500" indent="-571500">
              <a:buFont typeface="Wingdings" pitchFamily="2" charset="2"/>
              <a:buNone/>
            </a:pPr>
            <a:endParaRPr lang="en-US" sz="2400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sz="2400" b="1" dirty="0" smtClean="0"/>
              <a:t>One-tailed tests</a:t>
            </a:r>
            <a:r>
              <a:rPr lang="en-US" sz="2400" dirty="0" smtClean="0"/>
              <a:t>:   “is the sample mean  </a:t>
            </a:r>
            <a:r>
              <a:rPr lang="en-US" sz="2400" b="1" dirty="0" smtClean="0"/>
              <a:t>greater</a:t>
            </a:r>
            <a:r>
              <a:rPr lang="en-US" sz="2400" dirty="0" smtClean="0"/>
              <a:t> than </a:t>
            </a:r>
            <a:r>
              <a:rPr lang="en-US" sz="2400" dirty="0" smtClean="0">
                <a:cs typeface="Arial" charset="0"/>
              </a:rPr>
              <a:t>P</a:t>
            </a:r>
            <a:r>
              <a:rPr lang="en-US" sz="2400" baseline="-25000" dirty="0" smtClean="0">
                <a:cs typeface="Arial" charset="0"/>
              </a:rPr>
              <a:t>u</a:t>
            </a:r>
            <a:r>
              <a:rPr lang="en-US" sz="2400" dirty="0" smtClean="0"/>
              <a:t>?”</a:t>
            </a:r>
          </a:p>
          <a:p>
            <a:pPr marL="571500" indent="-571500">
              <a:buFont typeface="Wingdings" pitchFamily="2" charset="2"/>
              <a:buNone/>
            </a:pPr>
            <a:endParaRPr lang="en-US" sz="2400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sz="2400" dirty="0" smtClean="0"/>
              <a:t>                                  “is the sample mean  </a:t>
            </a:r>
            <a:r>
              <a:rPr lang="en-US" sz="2400" b="1" dirty="0" smtClean="0"/>
              <a:t>less</a:t>
            </a:r>
            <a:r>
              <a:rPr lang="en-US" sz="2400" dirty="0" smtClean="0"/>
              <a:t> than </a:t>
            </a:r>
            <a:r>
              <a:rPr lang="en-US" sz="2400" dirty="0" smtClean="0">
                <a:cs typeface="Arial" charset="0"/>
              </a:rPr>
              <a:t>P</a:t>
            </a:r>
            <a:r>
              <a:rPr lang="en-US" sz="2400" baseline="-25000" dirty="0" smtClean="0">
                <a:cs typeface="Arial" charset="0"/>
              </a:rPr>
              <a:t>u</a:t>
            </a:r>
            <a:r>
              <a:rPr lang="en-US" sz="2400" dirty="0" smtClean="0"/>
              <a:t>?”</a:t>
            </a:r>
          </a:p>
          <a:p>
            <a:pPr marL="571500" indent="-571500">
              <a:buFont typeface="Wingdings" pitchFamily="2" charset="2"/>
              <a:buNone/>
            </a:pPr>
            <a:endParaRPr lang="en-US" sz="2400" dirty="0" smtClean="0"/>
          </a:p>
          <a:p>
            <a:pPr marL="571500" indent="-571500">
              <a:buFont typeface="Wingdings" pitchFamily="2" charset="2"/>
              <a:buNone/>
            </a:pPr>
            <a:endParaRPr lang="en-US" sz="2400" dirty="0" smtClean="0"/>
          </a:p>
          <a:p>
            <a:pPr marL="571500" indent="-571500">
              <a:buFont typeface="Wingdings" pitchFamily="2" charset="2"/>
              <a:buNone/>
            </a:pPr>
            <a:endParaRPr lang="en-US" sz="2400" dirty="0" smtClean="0"/>
          </a:p>
          <a:p>
            <a:pPr marL="571500" indent="-57150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63" y="157844"/>
            <a:ext cx="427729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Paired vs. Unpaired tests</a:t>
            </a:r>
            <a:endParaRPr lang="en-US" dirty="0"/>
          </a:p>
        </p:txBody>
      </p:sp>
      <p:pic>
        <p:nvPicPr>
          <p:cNvPr id="4" name="Content Placeholder 3" descr="Screen Shot 2015-11-24 at 11.37.3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1010"/>
          <a:stretch/>
        </p:blipFill>
        <p:spPr>
          <a:xfrm>
            <a:off x="4861228" y="-21813"/>
            <a:ext cx="4282772" cy="6879813"/>
          </a:xfrm>
        </p:spPr>
      </p:pic>
    </p:spTree>
    <p:extLst>
      <p:ext uri="{BB962C8B-B14F-4D97-AF65-F5344CB8AC3E}">
        <p14:creationId xmlns:p14="http://schemas.microsoft.com/office/powerpoint/2010/main" val="18469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2921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Conclusions </a:t>
            </a:r>
            <a:br>
              <a:rPr lang="en-US"/>
            </a:br>
            <a:r>
              <a:rPr lang="en-US"/>
              <a:t>in Hypothesis Testing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3213" y="2893299"/>
            <a:ext cx="7651750" cy="262522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5000"/>
              </a:lnSpc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Wingdings" charset="0"/>
              <a:buNone/>
            </a:pPr>
            <a:r>
              <a:rPr lang="en-US" sz="2500" dirty="0">
                <a:latin typeface="Arial" charset="0"/>
              </a:rPr>
              <a:t>	We always test the null hypothesis. </a:t>
            </a:r>
            <a:endParaRPr lang="en-US" sz="2500" dirty="0" smtClean="0"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Wingdings" charset="0"/>
              <a:buNone/>
            </a:pPr>
            <a:r>
              <a:rPr lang="en-US" sz="2500" dirty="0">
                <a:latin typeface="Arial" charset="0"/>
              </a:rPr>
              <a:t>	</a:t>
            </a:r>
            <a:r>
              <a:rPr lang="en-US" sz="2500" dirty="0" smtClean="0">
                <a:latin typeface="Arial" charset="0"/>
              </a:rPr>
              <a:t>1</a:t>
            </a:r>
            <a:r>
              <a:rPr lang="en-US" sz="2500" dirty="0">
                <a:latin typeface="Arial" charset="0"/>
              </a:rPr>
              <a:t>. Reject</a:t>
            </a:r>
            <a:r>
              <a:rPr lang="en-US" sz="2500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500" dirty="0">
                <a:latin typeface="Arial" charset="0"/>
              </a:rPr>
              <a:t>the null hypothesis.</a:t>
            </a:r>
          </a:p>
          <a:p>
            <a:pPr>
              <a:lnSpc>
                <a:spcPct val="105000"/>
              </a:lnSpc>
              <a:spcBef>
                <a:spcPct val="35000"/>
              </a:spcBef>
              <a:spcAft>
                <a:spcPct val="35000"/>
              </a:spcAft>
              <a:buFontTx/>
              <a:buNone/>
            </a:pPr>
            <a:r>
              <a:rPr lang="en-US" sz="2500" dirty="0">
                <a:latin typeface="Arial" charset="0"/>
              </a:rPr>
              <a:t>	2. Fail to reject the null hypothesis.</a:t>
            </a:r>
            <a:endParaRPr lang="en-US" sz="25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2007 Pearson Education, Inc Publishing as Pearson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32717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146050"/>
            <a:ext cx="7772400" cy="83185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i="1" dirty="0" smtClean="0"/>
              <a:t>p</a:t>
            </a:r>
            <a:r>
              <a:rPr lang="en-US" dirty="0" smtClean="0"/>
              <a:t>-</a:t>
            </a:r>
            <a:r>
              <a:rPr lang="en-US" dirty="0"/>
              <a:t>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2007 Pearson Education, Inc Publishing as Pearson Addison-Wesley.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47700" y="1863954"/>
            <a:ext cx="79041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1CE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 dirty="0" smtClean="0"/>
              <a:t>p-value is the probability of obtaining the observed sample results by chance.</a:t>
            </a:r>
          </a:p>
          <a:p>
            <a:endParaRPr lang="en-US" sz="2800" dirty="0" smtClean="0">
              <a:sym typeface="Symbol" charset="0"/>
            </a:endParaRPr>
          </a:p>
          <a:p>
            <a:endParaRPr lang="en-US" sz="2800" dirty="0">
              <a:sym typeface="Symbol" charset="0"/>
            </a:endParaRPr>
          </a:p>
          <a:p>
            <a:r>
              <a:rPr lang="en-US" sz="2800" dirty="0" smtClean="0">
                <a:sym typeface="Symbol" charset="0"/>
              </a:rPr>
              <a:t>The </a:t>
            </a:r>
            <a:r>
              <a:rPr lang="en-US" sz="2800" dirty="0">
                <a:sym typeface="Symbol" charset="0"/>
              </a:rPr>
              <a:t>null hypothesis is rejected if the </a:t>
            </a:r>
            <a:r>
              <a:rPr lang="en-US" sz="2800" i="1" dirty="0" smtClean="0">
                <a:sym typeface="Symbol" charset="0"/>
              </a:rPr>
              <a:t>p</a:t>
            </a:r>
            <a:r>
              <a:rPr lang="en-US" sz="2800" dirty="0" smtClean="0">
                <a:sym typeface="Symbol" charset="0"/>
              </a:rPr>
              <a:t>-</a:t>
            </a:r>
            <a:r>
              <a:rPr lang="en-US" sz="2800" dirty="0">
                <a:sym typeface="Symbol" charset="0"/>
              </a:rPr>
              <a:t>value is very small, such as 0.05 or less.</a:t>
            </a:r>
            <a:endParaRPr lang="en-US" sz="2800" b="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57188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Tahoma" charset="0"/>
                <a:cs typeface="Arial" charset="0"/>
              </a:rPr>
              <a:t>T-test</a:t>
            </a:r>
            <a:endParaRPr lang="en-US" dirty="0">
              <a:latin typeface="Tahoma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endParaRPr lang="en-US" sz="3000" dirty="0" smtClean="0">
              <a:latin typeface="Calibri"/>
              <a:cs typeface="Calibri"/>
            </a:endParaRPr>
          </a:p>
          <a:p>
            <a:r>
              <a:rPr lang="en-US" sz="3000" dirty="0" smtClean="0">
                <a:latin typeface="Calibri"/>
                <a:cs typeface="Calibri"/>
              </a:rPr>
              <a:t>One or two samples.</a:t>
            </a:r>
          </a:p>
          <a:p>
            <a:endParaRPr lang="en-US" sz="3000" dirty="0">
              <a:latin typeface="Calibri"/>
              <a:cs typeface="Calibri"/>
            </a:endParaRPr>
          </a:p>
          <a:p>
            <a:r>
              <a:rPr lang="en-US" sz="3000" dirty="0" smtClean="0">
                <a:latin typeface="Calibri"/>
                <a:cs typeface="Calibri"/>
              </a:rPr>
              <a:t>Test the </a:t>
            </a:r>
            <a:r>
              <a:rPr lang="en-US" sz="3000" u="sng" dirty="0" smtClean="0">
                <a:latin typeface="Calibri"/>
                <a:cs typeface="Calibri"/>
                <a:hlinkClick r:id="rId2"/>
              </a:rPr>
              <a:t>null hypothesis</a:t>
            </a:r>
            <a:r>
              <a:rPr lang="en-US" sz="3000" dirty="0" smtClean="0">
                <a:latin typeface="Calibri"/>
                <a:cs typeface="Calibri"/>
              </a:rPr>
              <a:t> that the mean of the sample is equal to a given mean.</a:t>
            </a:r>
          </a:p>
          <a:p>
            <a:pPr marL="0" indent="0">
              <a:buNone/>
            </a:pPr>
            <a:endParaRPr lang="en-US" sz="3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3000" dirty="0" smtClean="0">
              <a:latin typeface="Calibri"/>
              <a:cs typeface="Calibri"/>
            </a:endParaRPr>
          </a:p>
          <a:p>
            <a:r>
              <a:rPr lang="en-US" sz="3000" dirty="0" smtClean="0">
                <a:latin typeface="Calibri"/>
                <a:cs typeface="Calibri"/>
              </a:rPr>
              <a:t>Test </a:t>
            </a:r>
            <a:r>
              <a:rPr lang="en-US" sz="3000" dirty="0">
                <a:latin typeface="Calibri"/>
                <a:cs typeface="Calibri"/>
              </a:rPr>
              <a:t>the </a:t>
            </a:r>
            <a:r>
              <a:rPr lang="en-US" sz="3000" u="sng" dirty="0">
                <a:latin typeface="Calibri"/>
                <a:cs typeface="Calibri"/>
                <a:hlinkClick r:id="rId2"/>
              </a:rPr>
              <a:t>null hypothesis</a:t>
            </a:r>
            <a:r>
              <a:rPr lang="en-US" sz="3000" dirty="0">
                <a:latin typeface="Calibri"/>
                <a:cs typeface="Calibri"/>
              </a:rPr>
              <a:t> that the </a:t>
            </a:r>
            <a:r>
              <a:rPr lang="en-US" sz="3000" dirty="0" smtClean="0">
                <a:latin typeface="Calibri"/>
                <a:cs typeface="Calibri"/>
              </a:rPr>
              <a:t>means </a:t>
            </a:r>
            <a:r>
              <a:rPr lang="en-US" sz="3000" dirty="0">
                <a:latin typeface="Calibri"/>
                <a:cs typeface="Calibri"/>
              </a:rPr>
              <a:t>of the two </a:t>
            </a:r>
            <a:r>
              <a:rPr lang="en-US" sz="3000" dirty="0" smtClean="0">
                <a:latin typeface="Calibri"/>
                <a:cs typeface="Calibri"/>
              </a:rPr>
              <a:t>samples </a:t>
            </a:r>
            <a:r>
              <a:rPr lang="en-US" sz="3000" dirty="0">
                <a:latin typeface="Calibri"/>
                <a:cs typeface="Calibri"/>
              </a:rPr>
              <a:t>are equal.</a:t>
            </a:r>
          </a:p>
          <a:p>
            <a:endParaRPr lang="en-US"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9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8102600" cy="4050792"/>
          </a:xfrm>
        </p:spPr>
        <p:txBody>
          <a:bodyPr>
            <a:no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scipy.stats.ttest_1samp(a, </a:t>
            </a:r>
            <a:r>
              <a:rPr lang="en-US" sz="2200" dirty="0" err="1" smtClean="0"/>
              <a:t>popmean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Calculates the T-test for the mean of ONE group of scores.</a:t>
            </a:r>
          </a:p>
          <a:p>
            <a:r>
              <a:rPr lang="en-US" sz="2200" dirty="0" err="1" smtClean="0"/>
              <a:t>scipy.stats.ttest_ind</a:t>
            </a:r>
            <a:r>
              <a:rPr lang="en-US" sz="2200" dirty="0" smtClean="0"/>
              <a:t>(a, b)</a:t>
            </a:r>
          </a:p>
          <a:p>
            <a:pPr lvl="1"/>
            <a:r>
              <a:rPr lang="en-US" sz="2200" dirty="0" smtClean="0"/>
              <a:t>Calculates the T-test for the means of TWO INDEPENDENT samples of scores.</a:t>
            </a:r>
            <a:endParaRPr lang="en-US" sz="2200" dirty="0"/>
          </a:p>
          <a:p>
            <a:r>
              <a:rPr lang="en-US" sz="2200" dirty="0" err="1" smtClean="0"/>
              <a:t>scipy.stats.ttest_rel</a:t>
            </a:r>
            <a:r>
              <a:rPr lang="en-US" sz="2200" dirty="0" smtClean="0"/>
              <a:t>(a, b)</a:t>
            </a:r>
          </a:p>
          <a:p>
            <a:pPr lvl="1"/>
            <a:r>
              <a:rPr lang="en-US" sz="2200" dirty="0" smtClean="0"/>
              <a:t>Calculates the T-test on TWO RELATED samples of scores, a and b.</a:t>
            </a:r>
          </a:p>
          <a:p>
            <a:r>
              <a:rPr lang="en-US" sz="2200" dirty="0" smtClean="0"/>
              <a:t>Returns:	</a:t>
            </a:r>
          </a:p>
          <a:p>
            <a:pPr lvl="1"/>
            <a:r>
              <a:rPr lang="en-US" sz="2200" dirty="0" smtClean="0"/>
              <a:t>t-statistic</a:t>
            </a:r>
          </a:p>
          <a:p>
            <a:pPr lvl="1"/>
            <a:r>
              <a:rPr lang="en-US" sz="2200" dirty="0" err="1" smtClean="0"/>
              <a:t>pvalue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975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T-tests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794527"/>
              </p:ext>
            </p:extLst>
          </p:nvPr>
        </p:nvGraphicFramePr>
        <p:xfrm>
          <a:off x="267423" y="1638280"/>
          <a:ext cx="1586559" cy="3977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Crimes in </a:t>
                      </a:r>
                      <a:r>
                        <a:rPr lang="en-US" dirty="0" smtClean="0"/>
                        <a:t>Greensboro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393" y="6005418"/>
            <a:ext cx="233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National average: 78</a:t>
            </a:r>
            <a:endParaRPr lang="en-US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18719"/>
              </p:ext>
            </p:extLst>
          </p:nvPr>
        </p:nvGraphicFramePr>
        <p:xfrm>
          <a:off x="3999931" y="1659289"/>
          <a:ext cx="2327544" cy="4348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27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Old drug- Cholesterol level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958559"/>
              </p:ext>
            </p:extLst>
          </p:nvPr>
        </p:nvGraphicFramePr>
        <p:xfrm>
          <a:off x="6714270" y="1659289"/>
          <a:ext cx="2327544" cy="4348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27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drug- Cholesterol level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63" y="157844"/>
            <a:ext cx="427729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Apply T-tests</a:t>
            </a:r>
            <a:endParaRPr lang="en-US" dirty="0"/>
          </a:p>
        </p:txBody>
      </p:sp>
      <p:pic>
        <p:nvPicPr>
          <p:cNvPr id="4" name="Content Placeholder 3" descr="Screen Shot 2015-11-24 at 11.37.3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1010"/>
          <a:stretch/>
        </p:blipFill>
        <p:spPr>
          <a:xfrm>
            <a:off x="4861228" y="-21813"/>
            <a:ext cx="4282772" cy="6879813"/>
          </a:xfrm>
        </p:spPr>
      </p:pic>
    </p:spTree>
    <p:extLst>
      <p:ext uri="{BB962C8B-B14F-4D97-AF65-F5344CB8AC3E}">
        <p14:creationId xmlns:p14="http://schemas.microsoft.com/office/powerpoint/2010/main" val="4035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</a:rPr>
              <a:t>Rock-Paper-Scissors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</a:rPr>
              <a:t>(-Lizard-Spock)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60400" y="2298700"/>
            <a:ext cx="8077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rgbClr val="000000"/>
                </a:solidFill>
              </a:rPr>
              <a:t>Which did you throw? 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Rock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kumimoji="0" lang="en-US" sz="3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Paper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Scissors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11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4435" y="315578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/>
              <a:t>Hypothesis Testing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562600"/>
          </a:xfrm>
        </p:spPr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Greensboro has significantly lower crime rates as compared to the national average. 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Code peer review improves students’ programming abilities.</a:t>
            </a:r>
          </a:p>
          <a:p>
            <a:endParaRPr lang="en-US" sz="3000" dirty="0"/>
          </a:p>
          <a:p>
            <a:r>
              <a:rPr lang="en-US" sz="3000" dirty="0" smtClean="0"/>
              <a:t>Drug A improves students’ ability to not fall asleep during class. 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1764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</a:rPr>
              <a:t>Rock-Paper-Scissors</a:t>
            </a:r>
            <a:endParaRPr lang="en-US" sz="40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70388"/>
              </p:ext>
            </p:extLst>
          </p:nvPr>
        </p:nvGraphicFramePr>
        <p:xfrm>
          <a:off x="1447800" y="2011681"/>
          <a:ext cx="6096000" cy="103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ROCK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PAPER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SCISSORS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Content Placeholder 1"/>
          <p:cNvSpPr txBox="1">
            <a:spLocks/>
          </p:cNvSpPr>
          <p:nvPr/>
        </p:nvSpPr>
        <p:spPr>
          <a:xfrm>
            <a:off x="533400" y="3573573"/>
            <a:ext cx="8077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rgbClr val="000000"/>
                </a:solidFill>
              </a:rPr>
              <a:t>How would we test whether all of these categories are equally likely?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402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</a:rPr>
              <a:t>Hypotheses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600200"/>
            <a:ext cx="8077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Let </a:t>
            </a:r>
            <a:r>
              <a:rPr lang="en-US" sz="3200" i="1" kern="0" dirty="0" smtClean="0">
                <a:solidFill>
                  <a:srgbClr val="000000"/>
                </a:solidFill>
              </a:rPr>
              <a:t>p</a:t>
            </a:r>
            <a:r>
              <a:rPr lang="en-US" sz="3200" i="1" kern="0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i="1" kern="0" dirty="0" smtClean="0">
                <a:solidFill>
                  <a:srgbClr val="000000"/>
                </a:solidFill>
              </a:rPr>
              <a:t> </a:t>
            </a:r>
            <a:r>
              <a:rPr lang="en-US" sz="3200" kern="0" dirty="0" smtClean="0">
                <a:solidFill>
                  <a:srgbClr val="000000"/>
                </a:solidFill>
              </a:rPr>
              <a:t>denote the proportion in the </a:t>
            </a:r>
            <a:r>
              <a:rPr lang="en-US" sz="3200" i="1" kern="0" dirty="0" err="1" smtClean="0">
                <a:solidFill>
                  <a:srgbClr val="000000"/>
                </a:solidFill>
              </a:rPr>
              <a:t>i</a:t>
            </a:r>
            <a:r>
              <a:rPr lang="en-US" sz="3200" i="1" kern="0" baseline="30000" dirty="0" err="1" smtClean="0">
                <a:solidFill>
                  <a:srgbClr val="000000"/>
                </a:solidFill>
              </a:rPr>
              <a:t>th</a:t>
            </a:r>
            <a:r>
              <a:rPr lang="en-US" sz="3200" i="1" kern="0" dirty="0" smtClean="0">
                <a:solidFill>
                  <a:srgbClr val="000000"/>
                </a:solidFill>
              </a:rPr>
              <a:t> </a:t>
            </a:r>
            <a:r>
              <a:rPr lang="en-US" sz="3200" kern="0" dirty="0" smtClean="0">
                <a:solidFill>
                  <a:srgbClr val="000000"/>
                </a:solidFill>
              </a:rPr>
              <a:t>category.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kern="0" noProof="0" dirty="0" smtClean="0">
              <a:solidFill>
                <a:srgbClr val="000000"/>
              </a:solidFill>
            </a:endParaRPr>
          </a:p>
          <a:p>
            <a:pPr lvl="0" indent="-514350"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H</a:t>
            </a:r>
            <a:r>
              <a:rPr lang="en-US" sz="3200" kern="0" baseline="-25000" dirty="0" smtClean="0">
                <a:solidFill>
                  <a:srgbClr val="000000"/>
                </a:solidFill>
              </a:rPr>
              <a:t>0</a:t>
            </a:r>
            <a:r>
              <a:rPr lang="en-US" sz="3200" kern="0" dirty="0" smtClean="0">
                <a:solidFill>
                  <a:srgbClr val="000000"/>
                </a:solidFill>
              </a:rPr>
              <a:t> : All </a:t>
            </a:r>
            <a:r>
              <a:rPr lang="en-US" sz="3200" i="1" kern="0" dirty="0" smtClean="0">
                <a:solidFill>
                  <a:srgbClr val="000000"/>
                </a:solidFill>
              </a:rPr>
              <a:t>p</a:t>
            </a:r>
            <a:r>
              <a:rPr lang="en-US" sz="3200" i="1" kern="0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i="1" kern="0" dirty="0" smtClean="0">
                <a:solidFill>
                  <a:srgbClr val="000000"/>
                </a:solidFill>
              </a:rPr>
              <a:t> </a:t>
            </a:r>
            <a:r>
              <a:rPr lang="en-US" sz="3200" kern="0" dirty="0" smtClean="0">
                <a:solidFill>
                  <a:srgbClr val="000000"/>
                </a:solidFill>
              </a:rPr>
              <a:t>are </a:t>
            </a:r>
            <a:r>
              <a:rPr lang="en-US" sz="3200" kern="0" dirty="0" smtClean="0">
                <a:solidFill>
                  <a:srgbClr val="000000"/>
                </a:solidFill>
              </a:rPr>
              <a:t>the same</a:t>
            </a:r>
          </a:p>
          <a:p>
            <a:pPr lvl="0" indent="-514350"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lvl="0" indent="-514350"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H</a:t>
            </a:r>
            <a:r>
              <a:rPr lang="en-US" sz="3200" kern="0" baseline="-25000" dirty="0">
                <a:solidFill>
                  <a:srgbClr val="000000"/>
                </a:solidFill>
              </a:rPr>
              <a:t>1</a:t>
            </a:r>
            <a:r>
              <a:rPr lang="en-US" sz="3200" kern="0" dirty="0" smtClean="0">
                <a:solidFill>
                  <a:srgbClr val="000000"/>
                </a:solidFill>
              </a:rPr>
              <a:t> : At least one </a:t>
            </a:r>
            <a:r>
              <a:rPr lang="en-US" sz="3200" i="1" kern="0" dirty="0" smtClean="0">
                <a:solidFill>
                  <a:srgbClr val="000000"/>
                </a:solidFill>
              </a:rPr>
              <a:t>p</a:t>
            </a:r>
            <a:r>
              <a:rPr lang="en-US" sz="3200" i="1" kern="0" baseline="-25000" dirty="0" smtClean="0">
                <a:solidFill>
                  <a:srgbClr val="000000"/>
                </a:solidFill>
              </a:rPr>
              <a:t>i</a:t>
            </a:r>
            <a:r>
              <a:rPr lang="en-US" sz="3200" i="1" kern="0" dirty="0" smtClean="0">
                <a:solidFill>
                  <a:srgbClr val="000000"/>
                </a:solidFill>
              </a:rPr>
              <a:t> </a:t>
            </a:r>
            <a:r>
              <a:rPr lang="en-US" sz="3200" kern="0" dirty="0" smtClean="0">
                <a:solidFill>
                  <a:srgbClr val="000000"/>
                </a:solidFill>
              </a:rPr>
              <a:t>differs from the others</a:t>
            </a:r>
          </a:p>
          <a:p>
            <a:pPr lvl="0" indent="-514350">
              <a:defRPr/>
            </a:pPr>
            <a:endParaRPr lang="en-US" sz="3200" kern="0" noProof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137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</a:rPr>
              <a:t>Observed Counts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3400" y="1447800"/>
            <a:ext cx="8077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The </a:t>
            </a:r>
            <a:r>
              <a:rPr lang="en-US" sz="3200" b="1" i="1" kern="0" dirty="0" smtClean="0">
                <a:solidFill>
                  <a:srgbClr val="C00000"/>
                </a:solidFill>
              </a:rPr>
              <a:t>observed counts</a:t>
            </a:r>
            <a:r>
              <a:rPr lang="en-US" sz="3200" kern="0" dirty="0" smtClean="0">
                <a:solidFill>
                  <a:srgbClr val="C00000"/>
                </a:solidFill>
              </a:rPr>
              <a:t> </a:t>
            </a:r>
            <a:r>
              <a:rPr lang="en-US" sz="3200" kern="0" dirty="0" smtClean="0">
                <a:solidFill>
                  <a:srgbClr val="000000"/>
                </a:solidFill>
              </a:rPr>
              <a:t>are the actual counts observed in the study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60345"/>
              </p:ext>
            </p:extLst>
          </p:nvPr>
        </p:nvGraphicFramePr>
        <p:xfrm>
          <a:off x="1254811" y="3809997"/>
          <a:ext cx="7000188" cy="24003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1803"/>
                <a:gridCol w="1374649"/>
                <a:gridCol w="1552650"/>
                <a:gridCol w="2091086"/>
              </a:tblGrid>
              <a:tr h="120015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ROCK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PAPER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SCISSORS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01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Observed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8568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</a:rPr>
              <a:t>Expected Counts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3400" y="1447800"/>
            <a:ext cx="8077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The </a:t>
            </a:r>
            <a:r>
              <a:rPr lang="en-US" sz="3200" b="1" i="1" kern="0" dirty="0" smtClean="0">
                <a:solidFill>
                  <a:srgbClr val="C00000"/>
                </a:solidFill>
              </a:rPr>
              <a:t>expected counts</a:t>
            </a:r>
            <a:r>
              <a:rPr lang="en-US" sz="3200" kern="0" dirty="0" smtClean="0">
                <a:solidFill>
                  <a:srgbClr val="C00000"/>
                </a:solidFill>
              </a:rPr>
              <a:t> </a:t>
            </a:r>
            <a:r>
              <a:rPr lang="en-US" sz="3200" kern="0" dirty="0" smtClean="0">
                <a:solidFill>
                  <a:srgbClr val="000000"/>
                </a:solidFill>
              </a:rPr>
              <a:t>are the expected counts if the null hypothesis were true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65910"/>
              </p:ext>
            </p:extLst>
          </p:nvPr>
        </p:nvGraphicFramePr>
        <p:xfrm>
          <a:off x="1447800" y="3340099"/>
          <a:ext cx="7239000" cy="30812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49413"/>
                <a:gridCol w="1421545"/>
                <a:gridCol w="1605619"/>
                <a:gridCol w="2162423"/>
              </a:tblGrid>
              <a:tr h="1027098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ROCK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PAPER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SCISSORS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70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Observed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70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Expected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65861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</a:rPr>
              <a:t>Chi-Square Statistic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11430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514350">
              <a:buFont typeface="Arial" pitchFamily="34" charset="0"/>
              <a:buChar char="•"/>
              <a:defRPr/>
            </a:pPr>
            <a:r>
              <a:rPr lang="en-US" sz="3200" kern="0" dirty="0" smtClean="0"/>
              <a:t>A </a:t>
            </a:r>
            <a:r>
              <a:rPr lang="en-US" sz="3200" b="1" i="1" kern="0" dirty="0" smtClean="0">
                <a:solidFill>
                  <a:srgbClr val="C00000"/>
                </a:solidFill>
              </a:rPr>
              <a:t>test statistic</a:t>
            </a:r>
            <a:r>
              <a:rPr lang="en-US" sz="3200" kern="0" dirty="0" smtClean="0">
                <a:solidFill>
                  <a:srgbClr val="000000"/>
                </a:solidFill>
              </a:rPr>
              <a:t> is one number, computed from the data, which we can use to assess the null hypothesis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0" dirty="0" smtClean="0">
                <a:solidFill>
                  <a:srgbClr val="000000"/>
                </a:solidFill>
              </a:rPr>
              <a:t>The </a:t>
            </a:r>
            <a:r>
              <a:rPr lang="en-US" sz="3200" b="1" i="1" kern="0" dirty="0" smtClean="0">
                <a:solidFill>
                  <a:srgbClr val="C00000"/>
                </a:solidFill>
              </a:rPr>
              <a:t>chi-square statistic</a:t>
            </a:r>
            <a:r>
              <a:rPr lang="en-US" sz="3200" kern="0" dirty="0" smtClean="0">
                <a:solidFill>
                  <a:srgbClr val="C00000"/>
                </a:solidFill>
              </a:rPr>
              <a:t> </a:t>
            </a:r>
            <a:r>
              <a:rPr lang="en-US" sz="3200" kern="0" dirty="0" smtClean="0">
                <a:solidFill>
                  <a:srgbClr val="000000"/>
                </a:solidFill>
              </a:rPr>
              <a:t>is a test statistic for categorical variables:</a:t>
            </a:r>
          </a:p>
          <a:p>
            <a:pPr lvl="0" indent="-514350">
              <a:defRPr/>
            </a:pPr>
            <a:endParaRPr lang="en-US" sz="3200" kern="0" noProof="0" dirty="0" smtClean="0">
              <a:solidFill>
                <a:srgbClr val="000000"/>
              </a:solidFill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4343400"/>
          <a:ext cx="652713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0" name="Equation" r:id="rId5" imgW="1968480" imgH="482400" progId="Equation.3">
                  <p:embed/>
                </p:oleObj>
              </mc:Choice>
              <mc:Fallback>
                <p:oleObj name="Equation" r:id="rId5" imgW="1968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6527131" cy="160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48187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rgbClr val="000000"/>
                </a:solidFill>
              </a:rPr>
              <a:t>Rock-Paper-Scissors</a:t>
            </a:r>
            <a:endParaRPr lang="en-US" sz="4000" b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65210"/>
              </p:ext>
            </p:extLst>
          </p:nvPr>
        </p:nvGraphicFramePr>
        <p:xfrm>
          <a:off x="1524000" y="1866901"/>
          <a:ext cx="6769100" cy="301410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16380"/>
                <a:gridCol w="1329269"/>
                <a:gridCol w="1501395"/>
                <a:gridCol w="2022056"/>
              </a:tblGrid>
              <a:tr h="100470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ROCK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PAPER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SCISSORS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47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Observed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47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Expected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22179"/>
              </p:ext>
            </p:extLst>
          </p:nvPr>
        </p:nvGraphicFramePr>
        <p:xfrm>
          <a:off x="952500" y="5174780"/>
          <a:ext cx="74691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4" name="Equation" r:id="rId5" imgW="2958840" imgH="457200" progId="Equation.3">
                  <p:embed/>
                </p:oleObj>
              </mc:Choice>
              <mc:Fallback>
                <p:oleObj name="Equation" r:id="rId5" imgW="2958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174780"/>
                        <a:ext cx="7469188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98663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Chi-Square Test for Goodness of Fit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5986" name="AutoShape 2" descr="http://beta.rstudio.org/graphics/plot_zoom_png?width=459&amp;height=36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739900"/>
            <a:ext cx="80645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10000"/>
              </a:lnSpc>
              <a:spcAft>
                <a:spcPts val="1800"/>
              </a:spcAft>
              <a:defRPr/>
            </a:pPr>
            <a:r>
              <a:rPr lang="en-US" sz="2800" kern="0" dirty="0" smtClean="0"/>
              <a:t>Calculate the expected counts for each cell.  Make sure they are all greater than 5 to proceed.</a:t>
            </a:r>
          </a:p>
          <a:p>
            <a:pPr lvl="0" indent="-514350">
              <a:lnSpc>
                <a:spcPct val="110000"/>
              </a:lnSpc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US" sz="2800" kern="0" noProof="0" dirty="0" smtClean="0"/>
              <a:t>Calculate the </a:t>
            </a:r>
            <a:r>
              <a:rPr lang="en-US" sz="2800" kern="0" dirty="0" smtClean="0">
                <a:sym typeface="Symbol"/>
              </a:rPr>
              <a:t></a:t>
            </a:r>
            <a:r>
              <a:rPr lang="en-US" sz="2800" kern="0" baseline="30000" dirty="0" smtClean="0">
                <a:sym typeface="Symbol"/>
              </a:rPr>
              <a:t>2</a:t>
            </a:r>
            <a:r>
              <a:rPr lang="en-US" sz="2800" kern="0" dirty="0" smtClean="0">
                <a:sym typeface="Symbol"/>
              </a:rPr>
              <a:t> statistic</a:t>
            </a:r>
          </a:p>
          <a:p>
            <a:pPr lvl="0" indent="-514350">
              <a:lnSpc>
                <a:spcPct val="110000"/>
              </a:lnSpc>
              <a:spcAft>
                <a:spcPts val="1800"/>
              </a:spcAft>
              <a:buFont typeface="+mj-lt"/>
              <a:buAutoNum type="arabicPeriod"/>
              <a:defRPr/>
            </a:pPr>
            <a:r>
              <a:rPr lang="en-US" sz="2800" kern="0" dirty="0" smtClean="0">
                <a:sym typeface="Symbol"/>
              </a:rPr>
              <a:t>Compute the p-value</a:t>
            </a:r>
          </a:p>
          <a:p>
            <a:pPr lvl="0" indent="-514350">
              <a:lnSpc>
                <a:spcPct val="110000"/>
              </a:lnSpc>
              <a:spcAft>
                <a:spcPts val="1800"/>
              </a:spcAft>
              <a:buFont typeface="+mj-lt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/>
              </a:rPr>
              <a:t>Interpret </a:t>
            </a:r>
            <a:r>
              <a:rPr lang="en-US" sz="2800" kern="0" dirty="0" smtClean="0">
                <a:solidFill>
                  <a:srgbClr val="000000"/>
                </a:solidFill>
                <a:sym typeface="Symbol"/>
              </a:rPr>
              <a:t>the p-value in context.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47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1" t="2384" r="-433"/>
          <a:stretch/>
        </p:blipFill>
        <p:spPr>
          <a:xfrm>
            <a:off x="106201" y="204391"/>
            <a:ext cx="8967494" cy="6508244"/>
          </a:xfrm>
        </p:spPr>
      </p:pic>
    </p:spTree>
    <p:extLst>
      <p:ext uri="{BB962C8B-B14F-4D97-AF65-F5344CB8AC3E}">
        <p14:creationId xmlns:p14="http://schemas.microsoft.com/office/powerpoint/2010/main" val="9345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sz="3600" dirty="0" smtClean="0"/>
              <a:t>Type I and Type II errors</a:t>
            </a:r>
            <a:endParaRPr lang="en-US" sz="3600" dirty="0"/>
          </a:p>
        </p:txBody>
      </p:sp>
      <p:graphicFrame>
        <p:nvGraphicFramePr>
          <p:cNvPr id="7171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692150" y="1295400"/>
          <a:ext cx="774382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Document" r:id="rId3" imgW="7979400" imgH="4144320" progId="Word.Document.8">
                  <p:embed/>
                </p:oleObj>
              </mc:Choice>
              <mc:Fallback>
                <p:oleObj name="Document" r:id="rId3" imgW="7979400" imgH="4144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295400"/>
                        <a:ext cx="7743825" cy="4022725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743200" y="2362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2743200" y="2362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8382000" y="2362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5638800" y="2362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743200" y="3581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7432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5638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83820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 flipV="1">
            <a:off x="914400" y="17526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1828800" y="5486400"/>
          <a:ext cx="5715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Equation" r:id="rId5" imgW="2755800" imgH="203040" progId="Equation.3">
                  <p:embed/>
                </p:oleObj>
              </mc:Choice>
              <mc:Fallback>
                <p:oleObj name="Equation" r:id="rId5" imgW="275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5715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1424649" y="6108411"/>
            <a:ext cx="6957351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Keep </a:t>
            </a:r>
            <a:r>
              <a:rPr lang="en-US" sz="3200" i="1" dirty="0">
                <a:latin typeface="Symbol" charset="0"/>
              </a:rPr>
              <a:t>a</a:t>
            </a:r>
            <a:r>
              <a:rPr lang="en-US" sz="3200" i="1" dirty="0"/>
              <a:t>, </a:t>
            </a:r>
            <a:r>
              <a:rPr lang="en-US" sz="3200" i="1" dirty="0">
                <a:latin typeface="Symbol" charset="0"/>
              </a:rPr>
              <a:t>b  </a:t>
            </a:r>
            <a:r>
              <a:rPr lang="en-US" sz="3200" dirty="0"/>
              <a:t>reasonably small</a:t>
            </a:r>
          </a:p>
        </p:txBody>
      </p:sp>
    </p:spTree>
    <p:extLst>
      <p:ext uri="{BB962C8B-B14F-4D97-AF65-F5344CB8AC3E}">
        <p14:creationId xmlns:p14="http://schemas.microsoft.com/office/powerpoint/2010/main" val="1596917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multiple testing matters</a:t>
            </a:r>
            <a:endParaRPr lang="en-US" dirty="0"/>
          </a:p>
        </p:txBody>
      </p:sp>
      <p:pic>
        <p:nvPicPr>
          <p:cNvPr id="4" name="Content Placeholder 3" descr="multiple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21093" r="11664" b="17297"/>
          <a:stretch/>
        </p:blipFill>
        <p:spPr>
          <a:xfrm>
            <a:off x="0" y="1531777"/>
            <a:ext cx="8330401" cy="4806509"/>
          </a:xfrm>
        </p:spPr>
      </p:pic>
      <p:sp>
        <p:nvSpPr>
          <p:cNvPr id="7" name="TextBox 6"/>
          <p:cNvSpPr txBox="1"/>
          <p:nvPr/>
        </p:nvSpPr>
        <p:spPr>
          <a:xfrm>
            <a:off x="7363954" y="5801702"/>
            <a:ext cx="1708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0.99, m= 100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20912" y="2851301"/>
            <a:ext cx="1343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= 0.05</a:t>
            </a:r>
            <a:endParaRPr 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67465" y="3835859"/>
            <a:ext cx="1343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= 0.95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294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Hypothesis (H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Alternative Hypothesis (H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1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ultipl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6577" r="8175" b="8265"/>
          <a:stretch/>
        </p:blipFill>
        <p:spPr>
          <a:xfrm>
            <a:off x="457200" y="114042"/>
            <a:ext cx="8341590" cy="6653553"/>
          </a:xfrm>
        </p:spPr>
      </p:pic>
    </p:spTree>
    <p:extLst>
      <p:ext uri="{BB962C8B-B14F-4D97-AF65-F5344CB8AC3E}">
        <p14:creationId xmlns:p14="http://schemas.microsoft.com/office/powerpoint/2010/main" val="4215699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ultipl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t="4965" r="6929" b="16007"/>
          <a:stretch/>
        </p:blipFill>
        <p:spPr>
          <a:xfrm>
            <a:off x="211166" y="274638"/>
            <a:ext cx="8763083" cy="6117087"/>
          </a:xfrm>
        </p:spPr>
      </p:pic>
    </p:spTree>
    <p:extLst>
      <p:ext uri="{BB962C8B-B14F-4D97-AF65-F5344CB8AC3E}">
        <p14:creationId xmlns:p14="http://schemas.microsoft.com/office/powerpoint/2010/main" val="3704790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ultipl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4319" r="5931" b="9233"/>
          <a:stretch/>
        </p:blipFill>
        <p:spPr>
          <a:xfrm>
            <a:off x="224497" y="274638"/>
            <a:ext cx="8710474" cy="6594809"/>
          </a:xfrm>
        </p:spPr>
      </p:pic>
    </p:spTree>
    <p:extLst>
      <p:ext uri="{BB962C8B-B14F-4D97-AF65-F5344CB8AC3E}">
        <p14:creationId xmlns:p14="http://schemas.microsoft.com/office/powerpoint/2010/main" val="1655435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ultipl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9158" r="4436" b="13748"/>
          <a:stretch/>
        </p:blipFill>
        <p:spPr>
          <a:xfrm>
            <a:off x="-18008" y="423378"/>
            <a:ext cx="9162008" cy="6032687"/>
          </a:xfrm>
        </p:spPr>
      </p:pic>
    </p:spTree>
    <p:extLst>
      <p:ext uri="{BB962C8B-B14F-4D97-AF65-F5344CB8AC3E}">
        <p14:creationId xmlns:p14="http://schemas.microsoft.com/office/powerpoint/2010/main" val="286984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ultipl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t="11094" r="13408" b="17297"/>
          <a:stretch/>
        </p:blipFill>
        <p:spPr>
          <a:xfrm>
            <a:off x="457200" y="642367"/>
            <a:ext cx="8443597" cy="5768008"/>
          </a:xfrm>
        </p:spPr>
      </p:pic>
    </p:spTree>
    <p:extLst>
      <p:ext uri="{BB962C8B-B14F-4D97-AF65-F5344CB8AC3E}">
        <p14:creationId xmlns:p14="http://schemas.microsoft.com/office/powerpoint/2010/main" val="409581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example</a:t>
            </a:r>
            <a:endParaRPr lang="en-US" dirty="0"/>
          </a:p>
        </p:txBody>
      </p:sp>
      <p:pic>
        <p:nvPicPr>
          <p:cNvPr id="9" name="Content Placeholder 8" descr="Screen Shot 2015-11-24 at 1.06.0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t="-196" r="3448"/>
          <a:stretch/>
        </p:blipFill>
        <p:spPr>
          <a:xfrm>
            <a:off x="1124068" y="131393"/>
            <a:ext cx="6849895" cy="6726607"/>
          </a:xfrm>
        </p:spPr>
      </p:pic>
    </p:spTree>
    <p:extLst>
      <p:ext uri="{BB962C8B-B14F-4D97-AF65-F5344CB8AC3E}">
        <p14:creationId xmlns:p14="http://schemas.microsoft.com/office/powerpoint/2010/main" val="503670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probability of falsely rejecting the </a:t>
            </a:r>
            <a:r>
              <a:rPr lang="en-US" dirty="0" err="1"/>
              <a:t>jth</a:t>
            </a:r>
            <a:r>
              <a:rPr lang="en-US" dirty="0"/>
              <a:t> null hypothesis </a:t>
            </a:r>
            <a:r>
              <a:rPr lang="en-US" dirty="0" smtClean="0"/>
              <a:t>is alpha 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of falsely rejecting at least one of M </a:t>
            </a:r>
            <a:r>
              <a:rPr lang="en-US" dirty="0" smtClean="0"/>
              <a:t>null hypotheses </a:t>
            </a:r>
            <a:r>
              <a:rPr lang="en-US" dirty="0"/>
              <a:t>is </a:t>
            </a:r>
            <a:r>
              <a:rPr lang="en-US" dirty="0" smtClean="0"/>
              <a:t>                                       (</a:t>
            </a:r>
            <a:r>
              <a:rPr lang="en-US" dirty="0"/>
              <a:t>under independence).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94" y="3100202"/>
            <a:ext cx="2235200" cy="5715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21678"/>
              </p:ext>
            </p:extLst>
          </p:nvPr>
        </p:nvGraphicFramePr>
        <p:xfrm>
          <a:off x="1935794" y="4340468"/>
          <a:ext cx="6096000" cy="2397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hypotheses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 of false rejecting at least one null</a:t>
                      </a:r>
                    </a:p>
                    <a:p>
                      <a:r>
                        <a:rPr lang="en-US" dirty="0" smtClean="0"/>
                        <a:t>hypothesis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0.0975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9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Bonferroni</a:t>
            </a:r>
            <a:r>
              <a:rPr lang="en-US" dirty="0"/>
              <a:t>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4064"/>
          </a:xfrm>
        </p:spPr>
        <p:txBody>
          <a:bodyPr>
            <a:normAutofit/>
          </a:bodyPr>
          <a:lstStyle/>
          <a:p>
            <a:r>
              <a:rPr lang="en-US" dirty="0" smtClean="0"/>
              <a:t>Rather </a:t>
            </a:r>
            <a:r>
              <a:rPr lang="en-US" dirty="0"/>
              <a:t>than rejecting the j </a:t>
            </a:r>
            <a:r>
              <a:rPr lang="en-US" dirty="0" err="1"/>
              <a:t>th</a:t>
            </a:r>
            <a:r>
              <a:rPr lang="en-US" dirty="0"/>
              <a:t> null hypothesis if its p-value </a:t>
            </a:r>
            <a:r>
              <a:rPr lang="en-US" dirty="0" smtClean="0"/>
              <a:t>is less </a:t>
            </a:r>
            <a:r>
              <a:rPr lang="en-US" dirty="0"/>
              <a:t>than 0.05, we reject the j </a:t>
            </a:r>
            <a:r>
              <a:rPr lang="en-US" dirty="0" err="1"/>
              <a:t>th</a:t>
            </a:r>
            <a:r>
              <a:rPr lang="en-US" dirty="0"/>
              <a:t> null hypothesis if its p-</a:t>
            </a:r>
            <a:r>
              <a:rPr lang="en-US" dirty="0" smtClean="0"/>
              <a:t>value is </a:t>
            </a:r>
            <a:r>
              <a:rPr lang="en-US" dirty="0"/>
              <a:t>less than </a:t>
            </a:r>
            <a:r>
              <a:rPr lang="en-US" dirty="0" smtClean="0"/>
              <a:t>0</a:t>
            </a:r>
            <a:r>
              <a:rPr lang="en-US" dirty="0"/>
              <a:t>.</a:t>
            </a:r>
            <a:r>
              <a:rPr lang="en-US" dirty="0" smtClean="0"/>
              <a:t>05/M .</a:t>
            </a:r>
          </a:p>
          <a:p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generally, to control the overall Type I error </a:t>
            </a:r>
            <a:r>
              <a:rPr lang="en-US" dirty="0" smtClean="0"/>
              <a:t>probability of </a:t>
            </a:r>
            <a:r>
              <a:rPr lang="en-US" dirty="0"/>
              <a:t>falsely rejecting the null hypothesis </a:t>
            </a:r>
            <a:r>
              <a:rPr lang="en-US" dirty="0" smtClean="0"/>
              <a:t>at </a:t>
            </a:r>
            <a:r>
              <a:rPr lang="en-US" dirty="0"/>
              <a:t>level  </a:t>
            </a:r>
            <a:r>
              <a:rPr lang="en-US" dirty="0" smtClean="0"/>
              <a:t>alpha , </a:t>
            </a:r>
            <a:r>
              <a:rPr lang="en-US" dirty="0"/>
              <a:t>we </a:t>
            </a:r>
            <a:r>
              <a:rPr lang="en-US" dirty="0" smtClean="0"/>
              <a:t>must reject </a:t>
            </a:r>
            <a:r>
              <a:rPr lang="en-US" dirty="0"/>
              <a:t>the j </a:t>
            </a:r>
            <a:r>
              <a:rPr lang="en-US" dirty="0" err="1"/>
              <a:t>th</a:t>
            </a:r>
            <a:r>
              <a:rPr lang="en-US" dirty="0"/>
              <a:t> null hypothesis if its p-value is below </a:t>
            </a:r>
            <a:r>
              <a:rPr lang="en-US" dirty="0" smtClean="0"/>
              <a:t>alpha/M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46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less conservative notion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</a:t>
            </a:r>
            <a:r>
              <a:rPr lang="en-US" dirty="0" err="1"/>
              <a:t>Bonferroni</a:t>
            </a:r>
            <a:r>
              <a:rPr lang="en-US" dirty="0"/>
              <a:t> correction allows us to be </a:t>
            </a:r>
            <a:r>
              <a:rPr lang="en-US" dirty="0" smtClean="0"/>
              <a:t>confident </a:t>
            </a:r>
            <a:r>
              <a:rPr lang="en-US" dirty="0"/>
              <a:t>that </a:t>
            </a:r>
            <a:r>
              <a:rPr lang="en-US" dirty="0" smtClean="0"/>
              <a:t>we will </a:t>
            </a:r>
            <a:r>
              <a:rPr lang="en-US" dirty="0"/>
              <a:t>almost never  falsely reject the null hypothesis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approach can be a </a:t>
            </a:r>
            <a:r>
              <a:rPr lang="en-US" dirty="0" smtClean="0"/>
              <a:t>little too </a:t>
            </a:r>
            <a:r>
              <a:rPr lang="en-US" dirty="0"/>
              <a:t>conservative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other words: willing to have some false positives, </a:t>
            </a:r>
            <a:r>
              <a:rPr lang="en-US" dirty="0" smtClean="0"/>
              <a:t>in exchange </a:t>
            </a:r>
            <a:r>
              <a:rPr lang="en-US" dirty="0"/>
              <a:t>for more true positives.</a:t>
            </a:r>
          </a:p>
          <a:p>
            <a:r>
              <a:rPr lang="en-US" dirty="0" smtClean="0"/>
              <a:t>A </a:t>
            </a:r>
            <a:r>
              <a:rPr lang="en-US" dirty="0"/>
              <a:t>new notion of error control: false discovery rate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3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Discovery Rate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44" t="22062" r="-627" b="54309"/>
          <a:stretch/>
        </p:blipFill>
        <p:spPr>
          <a:xfrm>
            <a:off x="656923" y="1635118"/>
            <a:ext cx="7649580" cy="1372330"/>
          </a:xfrm>
        </p:spPr>
      </p:pic>
      <p:sp>
        <p:nvSpPr>
          <p:cNvPr id="8" name="TextBox 7"/>
          <p:cNvSpPr txBox="1"/>
          <p:nvPr/>
        </p:nvSpPr>
        <p:spPr>
          <a:xfrm>
            <a:off x="1343042" y="4394376"/>
            <a:ext cx="63502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This is the fraction of discoveries that are false positives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2073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304800"/>
            <a:ext cx="7772400" cy="1117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Null Hypothesis: </a:t>
            </a:r>
            <a:r>
              <a:rPr lang="en-US" i="1" dirty="0" smtClean="0"/>
              <a:t>H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3725" y="1879600"/>
            <a:ext cx="83804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5000"/>
              </a:lnSpc>
              <a:spcBef>
                <a:spcPct val="3000"/>
              </a:spcBef>
              <a:tabLst>
                <a:tab pos="457200" algn="l"/>
              </a:tabLst>
            </a:pPr>
            <a:r>
              <a:rPr lang="en-US" dirty="0">
                <a:latin typeface="Arial" charset="0"/>
              </a:rPr>
              <a:t>The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null hypothesis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value of a </a:t>
            </a:r>
            <a:r>
              <a:rPr lang="en-US" dirty="0" smtClean="0">
                <a:latin typeface="Arial" charset="0"/>
              </a:rPr>
              <a:t>parameter is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equal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to</a:t>
            </a:r>
            <a:r>
              <a:rPr lang="en-US" dirty="0">
                <a:latin typeface="Arial" charset="0"/>
              </a:rPr>
              <a:t> some claimed value</a:t>
            </a:r>
            <a:r>
              <a:rPr lang="en-US" dirty="0" smtClean="0">
                <a:latin typeface="Arial" charset="0"/>
              </a:rPr>
              <a:t>.</a:t>
            </a:r>
          </a:p>
          <a:p>
            <a:pPr>
              <a:lnSpc>
                <a:spcPct val="75000"/>
              </a:lnSpc>
              <a:spcBef>
                <a:spcPct val="3000"/>
              </a:spcBef>
              <a:tabLst>
                <a:tab pos="457200" algn="l"/>
              </a:tabLst>
            </a:pPr>
            <a:endParaRPr lang="en-US" dirty="0">
              <a:latin typeface="Arial" charset="0"/>
            </a:endParaRPr>
          </a:p>
          <a:p>
            <a:pPr>
              <a:lnSpc>
                <a:spcPct val="140000"/>
              </a:lnSpc>
              <a:tabLst>
                <a:tab pos="457200" algn="l"/>
              </a:tabLst>
            </a:pPr>
            <a:r>
              <a:rPr lang="en-US" dirty="0">
                <a:latin typeface="Arial" charset="0"/>
              </a:rPr>
              <a:t> We test the null hypothesis directly.</a:t>
            </a:r>
            <a:endParaRPr lang="en-US" u="sng" dirty="0">
              <a:latin typeface="Arial" charset="0"/>
            </a:endParaRPr>
          </a:p>
          <a:p>
            <a:pPr>
              <a:lnSpc>
                <a:spcPct val="140000"/>
              </a:lnSpc>
              <a:tabLst>
                <a:tab pos="457200" algn="l"/>
              </a:tabLst>
            </a:pPr>
            <a:endParaRPr lang="en-US" dirty="0" smtClean="0">
              <a:latin typeface="Arial" charset="0"/>
            </a:endParaRPr>
          </a:p>
          <a:p>
            <a:pPr>
              <a:lnSpc>
                <a:spcPct val="140000"/>
              </a:lnSpc>
              <a:tabLst>
                <a:tab pos="457200" algn="l"/>
              </a:tabLst>
            </a:pP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Either reject </a:t>
            </a:r>
            <a:r>
              <a:rPr lang="en-US" i="1" dirty="0">
                <a:latin typeface="Arial" charset="0"/>
              </a:rPr>
              <a:t>H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 or fail to reject </a:t>
            </a:r>
            <a:r>
              <a:rPr lang="en-US" i="1" dirty="0">
                <a:latin typeface="Arial" charset="0"/>
              </a:rPr>
              <a:t>H</a:t>
            </a:r>
            <a:r>
              <a:rPr lang="en-US" baseline="-25000" dirty="0"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2007 Pearson Education, Inc Publishing as Pearson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18126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368300"/>
            <a:ext cx="8045450" cy="990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Alternative Hypothesis: </a:t>
            </a:r>
            <a:r>
              <a:rPr lang="en-US" i="1" dirty="0" smtClean="0"/>
              <a:t>H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79438" y="1752600"/>
            <a:ext cx="8189912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defTabSz="50800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en-US" dirty="0">
                <a:latin typeface="Arial" charset="0"/>
              </a:rPr>
              <a:t>The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alternative hypothesis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parameter </a:t>
            </a:r>
            <a:r>
              <a:rPr lang="en-US" dirty="0" smtClean="0">
                <a:latin typeface="Arial" charset="0"/>
              </a:rPr>
              <a:t>that </a:t>
            </a:r>
            <a:r>
              <a:rPr lang="en-US" dirty="0">
                <a:latin typeface="Arial" charset="0"/>
              </a:rPr>
              <a:t>somehow differs from the null hypothesis.</a:t>
            </a:r>
            <a:endParaRPr lang="en-US" sz="4000" dirty="0">
              <a:latin typeface="Arial" charset="0"/>
            </a:endParaRPr>
          </a:p>
          <a:p>
            <a:pPr defTabSz="50800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endParaRPr lang="en-US" dirty="0" smtClean="0">
              <a:latin typeface="Arial" charset="0"/>
              <a:sym typeface="Symbol" charset="0"/>
            </a:endParaRPr>
          </a:p>
          <a:p>
            <a:pPr defTabSz="508000"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en-US" dirty="0" smtClean="0">
                <a:latin typeface="Arial" charset="0"/>
                <a:sym typeface="Symbol" charset="0"/>
              </a:rPr>
              <a:t>The </a:t>
            </a:r>
            <a:r>
              <a:rPr lang="en-US" dirty="0">
                <a:latin typeface="Arial" charset="0"/>
                <a:sym typeface="Symbol" charset="0"/>
              </a:rPr>
              <a:t>symbolic form of the alternative hypothesis must use one of these symbols: </a:t>
            </a:r>
            <a:r>
              <a:rPr lang="en-US" dirty="0">
                <a:latin typeface="Arial" charset="0"/>
              </a:rPr>
              <a:t>, &lt;, &gt;.</a:t>
            </a:r>
            <a:endParaRPr lang="en-US" sz="4000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2007 Pearson Education, Inc Publishing as Pearson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9062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Hypothesis testing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549400"/>
            <a:ext cx="8097394" cy="4366272"/>
            <a:chOff x="2133600" y="4114800"/>
            <a:chExt cx="6705600" cy="26670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33600" y="4191000"/>
              <a:ext cx="213360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</a:rPr>
                <a:t>Formulate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</a:rPr>
                <a:t>hypotheses</a:t>
              </a:r>
              <a:endParaRPr kumimoji="0" lang="en-US" sz="3000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486400" y="4114800"/>
              <a:ext cx="2555170" cy="990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562599" y="4191000"/>
              <a:ext cx="247897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Times New Roman" pitchFamily="18" charset="0"/>
                </a:rPr>
                <a:t>Collect data to </a:t>
              </a:r>
              <a:r>
                <a:rPr lang="en-US" sz="2400" dirty="0" smtClean="0">
                  <a:latin typeface="Times New Roman" pitchFamily="18" charset="0"/>
                </a:rPr>
                <a:t>test null hypothesis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267200" y="47244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810000" y="5867400"/>
              <a:ext cx="23622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kumimoji="0" lang="en-US" sz="2000" dirty="0" smtClean="0"/>
                <a:t>Accept null </a:t>
              </a:r>
              <a:r>
                <a:rPr kumimoji="0" lang="en-US" sz="2000" dirty="0"/>
                <a:t>hypothesis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477000" y="5867400"/>
              <a:ext cx="23622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kumimoji="0" lang="en-US" sz="2000" dirty="0" smtClean="0"/>
                <a:t>Reject null </a:t>
              </a:r>
              <a:r>
                <a:rPr kumimoji="0" lang="en-US" sz="2000" dirty="0"/>
                <a:t>hypothesis</a:t>
              </a:r>
              <a:endParaRPr kumimoji="0" lang="en-US" sz="3000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010400" y="5105400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4953000" y="5105400"/>
              <a:ext cx="12954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561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alternate 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 indent="-495300">
              <a:lnSpc>
                <a:spcPct val="120000"/>
              </a:lnSpc>
              <a:buFont typeface="Times" charset="0"/>
              <a:buAutoNum type="arabicPeriod"/>
            </a:pPr>
            <a:r>
              <a:rPr lang="en-US" b="1" dirty="0" smtClean="0">
                <a:solidFill>
                  <a:srgbClr val="000000"/>
                </a:solidFill>
              </a:rPr>
              <a:t>Null Hypothesis (H</a:t>
            </a:r>
            <a:r>
              <a:rPr lang="en-US" b="1" baseline="-25000" dirty="0" smtClean="0">
                <a:solidFill>
                  <a:srgbClr val="00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difference is caused by random chance.</a:t>
            </a:r>
          </a:p>
          <a:p>
            <a:pPr lvl="1">
              <a:lnSpc>
                <a:spcPct val="12000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marL="495300" indent="-495300">
              <a:buFont typeface="Times" charset="0"/>
              <a:buAutoNum type="arabicPeriod"/>
            </a:pPr>
            <a:r>
              <a:rPr lang="en-US" b="1" dirty="0" smtClean="0">
                <a:solidFill>
                  <a:srgbClr val="000000"/>
                </a:solidFill>
              </a:rPr>
              <a:t>Alternate hypothesis (H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“The difference is real”.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0000"/>
                </a:solidFill>
              </a:rPr>
              <a:t>(H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 always contradicts the H</a:t>
            </a:r>
            <a:r>
              <a:rPr lang="en-US" baseline="-25000" dirty="0" smtClean="0">
                <a:solidFill>
                  <a:srgbClr val="000000"/>
                </a:solidFill>
              </a:rPr>
              <a:t>0.</a:t>
            </a:r>
          </a:p>
          <a:p>
            <a:pPr lvl="1">
              <a:lnSpc>
                <a:spcPct val="110000"/>
              </a:lnSpc>
            </a:pPr>
            <a:endParaRPr lang="en-US" sz="2000" baseline="-25000" dirty="0" smtClean="0">
              <a:solidFill>
                <a:srgbClr val="000000"/>
              </a:solidFill>
            </a:endParaRPr>
          </a:p>
          <a:p>
            <a:pPr marL="495300" indent="-495300"/>
            <a:r>
              <a:rPr lang="en-US" dirty="0" smtClean="0"/>
              <a:t>One (and only one) of these explanations </a:t>
            </a:r>
            <a:r>
              <a:rPr lang="en-US" i="1" dirty="0" smtClean="0"/>
              <a:t>must</a:t>
            </a:r>
            <a:r>
              <a:rPr lang="en-US" dirty="0" smtClean="0"/>
              <a:t> be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88925"/>
            <a:ext cx="8194675" cy="114617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Forming </a:t>
            </a:r>
            <a:r>
              <a:rPr lang="en-US" dirty="0"/>
              <a:t>Your </a:t>
            </a:r>
            <a:r>
              <a:rPr lang="en-US" dirty="0" smtClean="0"/>
              <a:t>Own Hypotheses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77813" y="2306638"/>
            <a:ext cx="8732837" cy="25765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3400" dirty="0">
                <a:latin typeface="Arial" charset="0"/>
              </a:rPr>
              <a:t>   If you are conducting a study and want to use a hypothesis test to </a:t>
            </a:r>
            <a:r>
              <a:rPr lang="en-US" sz="3400" dirty="0">
                <a:solidFill>
                  <a:schemeClr val="hlink"/>
                </a:solidFill>
                <a:latin typeface="Arial" charset="0"/>
              </a:rPr>
              <a:t>support</a:t>
            </a:r>
            <a:r>
              <a:rPr lang="en-US" sz="3400" dirty="0">
                <a:latin typeface="Arial" charset="0"/>
              </a:rPr>
              <a:t> your claim, the claim must be worded so that it becomes the alternative hypothesis.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2007 Pearson Education, Inc Publishing as Pearson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22850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Autofit/>
          </a:bodyPr>
          <a:lstStyle/>
          <a:p>
            <a:r>
              <a:rPr lang="en-US" sz="4000" dirty="0"/>
              <a:t>Example - Efficacy Test for New drug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31958"/>
            <a:ext cx="8146162" cy="491070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Drug company has new </a:t>
            </a:r>
            <a:r>
              <a:rPr lang="en-US" sz="2800" dirty="0" smtClean="0"/>
              <a:t>drug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FDA tells </a:t>
            </a:r>
            <a:r>
              <a:rPr lang="en-US" sz="2800" dirty="0"/>
              <a:t>company that they must demonstrate that new drug is better than current </a:t>
            </a:r>
            <a:r>
              <a:rPr lang="en-US" sz="2800" dirty="0" smtClean="0"/>
              <a:t>treatment.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Firm </a:t>
            </a:r>
            <a:r>
              <a:rPr lang="en-US" sz="2800" dirty="0"/>
              <a:t>runs clinical trial where some patients receive new drug, and others receive standard treatment</a:t>
            </a:r>
          </a:p>
          <a:p>
            <a:endParaRPr lang="en-US" sz="2800" dirty="0" smtClean="0"/>
          </a:p>
          <a:p>
            <a:r>
              <a:rPr lang="en-US" sz="2800" dirty="0" smtClean="0"/>
              <a:t>Numeric </a:t>
            </a:r>
            <a:r>
              <a:rPr lang="en-US" sz="2800" dirty="0"/>
              <a:t>response of therapeutic effect is obtained (higher scores are better)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17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1196</TotalTime>
  <Words>1090</Words>
  <Application>Microsoft Macintosh PowerPoint</Application>
  <PresentationFormat>On-screen Show (4:3)</PresentationFormat>
  <Paragraphs>295</Paragraphs>
  <Slides>39</Slides>
  <Notes>13</Notes>
  <HiddenSlides>7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Calibri</vt:lpstr>
      <vt:lpstr>ＭＳ Ｐゴシック</vt:lpstr>
      <vt:lpstr>Rockwell</vt:lpstr>
      <vt:lpstr>Rockwell Condensed</vt:lpstr>
      <vt:lpstr>Rockwell Extra Bold</vt:lpstr>
      <vt:lpstr>Symbol</vt:lpstr>
      <vt:lpstr>Tahoma</vt:lpstr>
      <vt:lpstr>Times</vt:lpstr>
      <vt:lpstr>Times New Roman</vt:lpstr>
      <vt:lpstr>Wingdings</vt:lpstr>
      <vt:lpstr>Arial</vt:lpstr>
      <vt:lpstr>Wood Type</vt:lpstr>
      <vt:lpstr>Equation</vt:lpstr>
      <vt:lpstr>Document</vt:lpstr>
      <vt:lpstr>Hypothesis Testing </vt:lpstr>
      <vt:lpstr>Hypothesis Testing</vt:lpstr>
      <vt:lpstr>Hypothesis Testing</vt:lpstr>
      <vt:lpstr>Null Hypothesis: H0</vt:lpstr>
      <vt:lpstr>Alternative Hypothesis: H1</vt:lpstr>
      <vt:lpstr>Hypothesis testing</vt:lpstr>
      <vt:lpstr>Null and alternate hypothesis</vt:lpstr>
      <vt:lpstr>Forming Your Own Hypotheses</vt:lpstr>
      <vt:lpstr>Example - Efficacy Test for New drug</vt:lpstr>
      <vt:lpstr>One sample vs. two sample tests</vt:lpstr>
      <vt:lpstr>Two-tailed vs. One-tailed Tests</vt:lpstr>
      <vt:lpstr>Paired vs. Unpaired tests</vt:lpstr>
      <vt:lpstr>Conclusions  in Hypothesis Testing</vt:lpstr>
      <vt:lpstr>p-Value</vt:lpstr>
      <vt:lpstr>T-test</vt:lpstr>
      <vt:lpstr>T-test in Python</vt:lpstr>
      <vt:lpstr>Apply T-tests</vt:lpstr>
      <vt:lpstr>Apply T-tests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I and Type II errors</vt:lpstr>
      <vt:lpstr>Why multiple testing matters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FDR example</vt:lpstr>
      <vt:lpstr>Multiple Testing</vt:lpstr>
      <vt:lpstr>Bonferroni Correction</vt:lpstr>
      <vt:lpstr>A less conservative notion</vt:lpstr>
      <vt:lpstr>False Discovery Rate</vt:lpstr>
    </vt:vector>
  </TitlesOfParts>
  <Company>UN-CH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</dc:title>
  <dc:creator>Prashanti Manda</dc:creator>
  <cp:lastModifiedBy>Prashanti Manda</cp:lastModifiedBy>
  <cp:revision>156</cp:revision>
  <dcterms:created xsi:type="dcterms:W3CDTF">2015-11-24T05:19:46Z</dcterms:created>
  <dcterms:modified xsi:type="dcterms:W3CDTF">2017-10-23T12:58:58Z</dcterms:modified>
</cp:coreProperties>
</file>