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67" r:id="rId5"/>
    <p:sldId id="268" r:id="rId6"/>
    <p:sldId id="266" r:id="rId7"/>
    <p:sldId id="272" r:id="rId8"/>
    <p:sldId id="274" r:id="rId9"/>
    <p:sldId id="275" r:id="rId10"/>
    <p:sldId id="258" r:id="rId11"/>
    <p:sldId id="26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38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BB79E-33F6-4710-A683-1F9435DC6E1A}" type="datetimeFigureOut">
              <a:rPr lang="en-US" smtClean="0"/>
              <a:t>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8A510-1276-49E3-BE1C-EB518F544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464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BB79E-33F6-4710-A683-1F9435DC6E1A}" type="datetimeFigureOut">
              <a:rPr lang="en-US" smtClean="0"/>
              <a:t>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8A510-1276-49E3-BE1C-EB518F544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138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BB79E-33F6-4710-A683-1F9435DC6E1A}" type="datetimeFigureOut">
              <a:rPr lang="en-US" smtClean="0"/>
              <a:t>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8A510-1276-49E3-BE1C-EB518F544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354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BB79E-33F6-4710-A683-1F9435DC6E1A}" type="datetimeFigureOut">
              <a:rPr lang="en-US" smtClean="0"/>
              <a:t>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8A510-1276-49E3-BE1C-EB518F544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036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BB79E-33F6-4710-A683-1F9435DC6E1A}" type="datetimeFigureOut">
              <a:rPr lang="en-US" smtClean="0"/>
              <a:t>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8A510-1276-49E3-BE1C-EB518F544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919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BB79E-33F6-4710-A683-1F9435DC6E1A}" type="datetimeFigureOut">
              <a:rPr lang="en-US" smtClean="0"/>
              <a:t>1/11/2017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8A510-1276-49E3-BE1C-EB518F544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423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BB79E-33F6-4710-A683-1F9435DC6E1A}" type="datetimeFigureOut">
              <a:rPr lang="en-US" smtClean="0"/>
              <a:t>1/11/2017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8A510-1276-49E3-BE1C-EB518F544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869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BB79E-33F6-4710-A683-1F9435DC6E1A}" type="datetimeFigureOut">
              <a:rPr lang="en-US" smtClean="0"/>
              <a:t>1/11/2017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8A510-1276-49E3-BE1C-EB518F544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179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BB79E-33F6-4710-A683-1F9435DC6E1A}" type="datetimeFigureOut">
              <a:rPr lang="en-US" smtClean="0"/>
              <a:t>1/11/2017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8A510-1276-49E3-BE1C-EB518F544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598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BB79E-33F6-4710-A683-1F9435DC6E1A}" type="datetimeFigureOut">
              <a:rPr lang="en-US" smtClean="0"/>
              <a:t>1/11/2017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8A510-1276-49E3-BE1C-EB518F544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507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BB79E-33F6-4710-A683-1F9435DC6E1A}" type="datetimeFigureOut">
              <a:rPr lang="en-US" smtClean="0"/>
              <a:t>1/11/2017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8A510-1276-49E3-BE1C-EB518F544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891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ABB79E-33F6-4710-A683-1F9435DC6E1A}" type="datetimeFigureOut">
              <a:rPr lang="en-US" smtClean="0"/>
              <a:t>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28A510-1276-49E3-BE1C-EB518F544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31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CNN Accelerator Architecture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1279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Largest </a:t>
            </a:r>
            <a:r>
              <a:rPr lang="en-US" dirty="0" err="1" smtClean="0"/>
              <a:t>ALEXNet</a:t>
            </a:r>
            <a:r>
              <a:rPr lang="en-US" dirty="0" smtClean="0"/>
              <a:t> Layer ------------------------------------------------------------------------------------------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034393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First Version of Accelerator will be used to optimize largest </a:t>
            </a:r>
            <a:r>
              <a:rPr lang="en-US" dirty="0" err="1" smtClean="0"/>
              <a:t>AlexNet</a:t>
            </a:r>
            <a:r>
              <a:rPr lang="en-US" dirty="0" smtClean="0"/>
              <a:t> Layer</a:t>
            </a:r>
          </a:p>
          <a:p>
            <a:r>
              <a:rPr lang="en-US" dirty="0" smtClean="0"/>
              <a:t>Image Data Flow to each module is pipelined to avoid memory contention for filter data</a:t>
            </a:r>
          </a:p>
          <a:p>
            <a:r>
              <a:rPr lang="en-US" dirty="0" smtClean="0"/>
              <a:t>Final results will be in BRAM_1</a:t>
            </a:r>
          </a:p>
          <a:p>
            <a:r>
              <a:rPr lang="en-US" dirty="0" smtClean="0"/>
              <a:t>Image is converted back to Spatial Domain using similar configuration as in slide 2</a:t>
            </a:r>
          </a:p>
          <a:p>
            <a:r>
              <a:rPr lang="en-US" dirty="0" smtClean="0"/>
              <a:t>Performance for Layer has [] latency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9840" y="1686837"/>
            <a:ext cx="6169000" cy="4837799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649773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Final CNN Accelerator ------------------------------------------------------------------------------------------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791075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The BRAM’s will be used as a circular buffer for data between layers</a:t>
            </a:r>
          </a:p>
          <a:p>
            <a:r>
              <a:rPr lang="en-US" dirty="0" err="1" smtClean="0"/>
              <a:t>DataFlow</a:t>
            </a:r>
            <a:r>
              <a:rPr lang="en-US" dirty="0" smtClean="0"/>
              <a:t> to each module is still pipelined to avoid memory contention</a:t>
            </a:r>
          </a:p>
          <a:p>
            <a:r>
              <a:rPr lang="en-US" dirty="0" smtClean="0"/>
              <a:t>Performance Per Layer is []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9840" y="1688911"/>
            <a:ext cx="6169000" cy="4835726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0361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Parallelism ---------------------------------------------------</a:t>
            </a:r>
            <a:br>
              <a:rPr lang="en-US" dirty="0" smtClean="0"/>
            </a:br>
            <a:r>
              <a:rPr lang="en-US" dirty="0" smtClean="0"/>
              <a:t>------------------------------------------------------------------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337290" cy="4351338"/>
          </a:xfrm>
        </p:spPr>
        <p:txBody>
          <a:bodyPr/>
          <a:lstStyle/>
          <a:p>
            <a:r>
              <a:rPr lang="en-US" dirty="0" smtClean="0"/>
              <a:t>Because of savings in Fourier domain, 3 forms of parallelism we can now exploit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2796" y="1690688"/>
            <a:ext cx="4726022" cy="4786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616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Initial Stage --------------------------------------------</a:t>
            </a:r>
            <a:br>
              <a:rPr lang="en-US" dirty="0" smtClean="0"/>
            </a:br>
            <a:r>
              <a:rPr lang="en-US" dirty="0" smtClean="0"/>
              <a:t>------------------------------------------------------------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619500" cy="4351338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As zero-padded image data is transferred will go through FFT</a:t>
            </a:r>
          </a:p>
          <a:p>
            <a:r>
              <a:rPr lang="en-US" dirty="0" smtClean="0"/>
              <a:t>Each row is sent through 1D FFT engines until all rows are done</a:t>
            </a:r>
          </a:p>
          <a:p>
            <a:r>
              <a:rPr lang="en-US" dirty="0" smtClean="0"/>
              <a:t>After rows are done, reorder logic to arrange data in col-wise streaming fashion to do FFT on cols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7157" y="1611265"/>
            <a:ext cx="5601076" cy="5059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030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Reorder Stage </a:t>
            </a:r>
            <a:r>
              <a:rPr lang="en-US" dirty="0"/>
              <a:t>0</a:t>
            </a:r>
            <a:r>
              <a:rPr lang="en-US" dirty="0" smtClean="0"/>
              <a:t> --------------------------------------------</a:t>
            </a:r>
            <a:br>
              <a:rPr lang="en-US" dirty="0" smtClean="0"/>
            </a:br>
            <a:r>
              <a:rPr lang="en-US" dirty="0" smtClean="0"/>
              <a:t>------------------------------------------------------------------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84333" y="1690688"/>
            <a:ext cx="2225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61950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As partial Fourier maps are produced, data is reordered for column wise streaming</a:t>
            </a:r>
          </a:p>
          <a:p>
            <a:r>
              <a:rPr lang="en-US" dirty="0" smtClean="0"/>
              <a:t>~[] cycles to reorder all the data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8440" y="2493887"/>
            <a:ext cx="6381788" cy="243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683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Reorder Stage </a:t>
            </a:r>
            <a:r>
              <a:rPr lang="en-US" dirty="0"/>
              <a:t>0</a:t>
            </a:r>
            <a:r>
              <a:rPr lang="en-US" dirty="0" smtClean="0"/>
              <a:t> (cont.) -----------------------------------</a:t>
            </a:r>
            <a:br>
              <a:rPr lang="en-US" dirty="0" smtClean="0"/>
            </a:br>
            <a:r>
              <a:rPr lang="en-US" dirty="0" smtClean="0"/>
              <a:t>------------------------------------------------------------------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84333" y="1690688"/>
            <a:ext cx="2225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61950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As partial Fourier maps are produced, data is reordered for column wise streaming</a:t>
            </a:r>
          </a:p>
          <a:p>
            <a:r>
              <a:rPr lang="en-US" dirty="0" smtClean="0"/>
              <a:t>~[] cycles to reorder all the data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200" y="1690688"/>
            <a:ext cx="6834422" cy="4232682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07456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Reorder Stage 1 ------------------------------------------</a:t>
            </a:r>
            <a:br>
              <a:rPr lang="en-US" dirty="0" smtClean="0"/>
            </a:br>
            <a:r>
              <a:rPr lang="en-US" dirty="0" smtClean="0"/>
              <a:t>------------------------------------------------------------------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619500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As complete Fourier maps are produced, data is reordered to take advantage of depth parallelism</a:t>
            </a:r>
          </a:p>
          <a:p>
            <a:r>
              <a:rPr lang="en-US" dirty="0" smtClean="0"/>
              <a:t>Data is put into multiple BRAM’s to take advantage of pixel parallelism</a:t>
            </a:r>
          </a:p>
          <a:p>
            <a:r>
              <a:rPr lang="en-US" dirty="0" smtClean="0"/>
              <a:t>~N cycles to reorder all the data (N is total number of pixels)</a:t>
            </a:r>
          </a:p>
          <a:p>
            <a:r>
              <a:rPr lang="en-US" dirty="0" smtClean="0"/>
              <a:t>Output Address is input address multiplied by </a:t>
            </a:r>
            <a:r>
              <a:rPr lang="en-US" dirty="0" smtClean="0"/>
              <a:t>the current L</a:t>
            </a:r>
            <a:r>
              <a:rPr lang="en-US" dirty="0" smtClean="0"/>
              <a:t>ayer Depth </a:t>
            </a:r>
            <a:r>
              <a:rPr lang="en-US" dirty="0" smtClean="0"/>
              <a:t>Size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4994" y="1432833"/>
            <a:ext cx="6224213" cy="5425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86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CNN Kernel Module ---------------------------------------------------------------------------------------------------------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117521" cy="4351338"/>
          </a:xfrm>
        </p:spPr>
        <p:txBody>
          <a:bodyPr/>
          <a:lstStyle/>
          <a:p>
            <a:r>
              <a:rPr lang="en-US" dirty="0" smtClean="0"/>
              <a:t>Each module is responsible for individual kernels</a:t>
            </a:r>
          </a:p>
          <a:p>
            <a:r>
              <a:rPr lang="en-US" dirty="0" smtClean="0"/>
              <a:t>Within each module, DSP blocks will iteratively multiply and </a:t>
            </a:r>
            <a:r>
              <a:rPr lang="en-US" dirty="0" err="1" smtClean="0"/>
              <a:t>accum</a:t>
            </a:r>
            <a:r>
              <a:rPr lang="en-US" dirty="0" smtClean="0"/>
              <a:t> depth wise</a:t>
            </a:r>
          </a:p>
          <a:p>
            <a:r>
              <a:rPr lang="en-US" dirty="0" smtClean="0"/>
              <a:t>Multiple DSP blocks to take advantage of Pixel Parallelism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1246" y="1468462"/>
            <a:ext cx="6782888" cy="470850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66748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CNN Kernel Module (cont.)-------------------------------------------------------------------------------------------------</a:t>
            </a:r>
            <a:endParaRPr lang="en-US" sz="4000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90243" y="3978106"/>
            <a:ext cx="3345382" cy="2778744"/>
          </a:xfrm>
        </p:spPr>
        <p:txBody>
          <a:bodyPr>
            <a:normAutofit fontScale="92500" lnSpcReduction="20000"/>
          </a:bodyPr>
          <a:lstStyle/>
          <a:p>
            <a:r>
              <a:rPr lang="en-US" sz="1800" dirty="0" smtClean="0"/>
              <a:t>Kernel Module Depth will always be greater than or equal to largest network depth or BRAM output size</a:t>
            </a:r>
          </a:p>
          <a:p>
            <a:r>
              <a:rPr lang="en-US" sz="1800" dirty="0" smtClean="0"/>
              <a:t>Because of different depths and one BRAM output size, must “package” inputted pixel packet through zero padding and segmentation</a:t>
            </a:r>
          </a:p>
          <a:p>
            <a:r>
              <a:rPr lang="en-US" sz="1800" dirty="0" smtClean="0"/>
              <a:t>DSP’s will be clocked at 500Mhz while accelerator will be clocked at []</a:t>
            </a:r>
            <a:r>
              <a:rPr lang="en-US" sz="1800" dirty="0" err="1" smtClean="0"/>
              <a:t>Mhz</a:t>
            </a:r>
            <a:endParaRPr lang="en-US" sz="1800" dirty="0" smtClean="0"/>
          </a:p>
          <a:p>
            <a:pPr marL="0" indent="0">
              <a:buNone/>
            </a:pPr>
            <a:endParaRPr lang="en-US" sz="1800" dirty="0" smtClean="0"/>
          </a:p>
          <a:p>
            <a:endParaRPr lang="en-US" sz="1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141" y="1419910"/>
            <a:ext cx="3363415" cy="233479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Rectangular Callout 7"/>
          <p:cNvSpPr/>
          <p:nvPr/>
        </p:nvSpPr>
        <p:spPr>
          <a:xfrm>
            <a:off x="4291684" y="1569855"/>
            <a:ext cx="7644068" cy="4992785"/>
          </a:xfrm>
          <a:prstGeom prst="wedgeRectCallout">
            <a:avLst>
              <a:gd name="adj1" fmla="val -94759"/>
              <a:gd name="adj2" fmla="val -35751"/>
            </a:avLst>
          </a:prstGeom>
          <a:solidFill>
            <a:schemeClr val="accent6">
              <a:lumMod val="50000"/>
              <a:alpha val="32000"/>
            </a:schemeClr>
          </a:solidFill>
          <a:ln>
            <a:noFill/>
          </a:ln>
          <a:effectLst>
            <a:reflection endPos="0" dist="50800" dir="5400000" sy="-100000" algn="bl" rotWithShape="0"/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2828" y="1766738"/>
            <a:ext cx="7281779" cy="459901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138220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CNN Kernel Module (cont.)-------------------------------------------------------------------------------------------------</a:t>
            </a:r>
            <a:endParaRPr lang="en-US" sz="4000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90243" y="3978106"/>
            <a:ext cx="3345382" cy="2778744"/>
          </a:xfrm>
        </p:spPr>
        <p:txBody>
          <a:bodyPr>
            <a:normAutofit/>
          </a:bodyPr>
          <a:lstStyle/>
          <a:p>
            <a:r>
              <a:rPr lang="en-US" sz="1800" dirty="0" smtClean="0"/>
              <a:t>DSP blocks will be arranged in</a:t>
            </a:r>
          </a:p>
          <a:p>
            <a:r>
              <a:rPr lang="en-US" sz="1800" dirty="0" smtClean="0"/>
              <a:t>Output data will be zero padded based on the next layer’s kernel Size</a:t>
            </a:r>
          </a:p>
          <a:p>
            <a:pPr marL="0" indent="0">
              <a:buNone/>
            </a:pPr>
            <a:endParaRPr lang="en-US" sz="1800" dirty="0" smtClean="0"/>
          </a:p>
          <a:p>
            <a:endParaRPr lang="en-US" sz="1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141" y="1419910"/>
            <a:ext cx="3363415" cy="233479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Rectangular Callout 7"/>
          <p:cNvSpPr/>
          <p:nvPr/>
        </p:nvSpPr>
        <p:spPr>
          <a:xfrm>
            <a:off x="4291684" y="1690688"/>
            <a:ext cx="7644068" cy="4224590"/>
          </a:xfrm>
          <a:prstGeom prst="wedgeRectCallout">
            <a:avLst>
              <a:gd name="adj1" fmla="val -74646"/>
              <a:gd name="adj2" fmla="val -34602"/>
            </a:avLst>
          </a:prstGeom>
          <a:solidFill>
            <a:schemeClr val="accent6">
              <a:lumMod val="50000"/>
              <a:alpha val="32000"/>
            </a:schemeClr>
          </a:solidFill>
          <a:ln>
            <a:noFill/>
          </a:ln>
          <a:effectLst>
            <a:reflection endPos="0" dist="50800" dir="5400000" sy="-100000" algn="bl" rotWithShape="0"/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80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21791</TotalTime>
  <Words>386</Words>
  <Application>Microsoft Office PowerPoint</Application>
  <PresentationFormat>Widescreen</PresentationFormat>
  <Paragraphs>39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CNN Accelerator Architecture</vt:lpstr>
      <vt:lpstr>Parallelism --------------------------------------------------- ------------------------------------------------------------------</vt:lpstr>
      <vt:lpstr>Initial Stage -------------------------------------------- ------------------------------------------------------------</vt:lpstr>
      <vt:lpstr>Reorder Stage 0 -------------------------------------------- ------------------------------------------------------------------</vt:lpstr>
      <vt:lpstr>Reorder Stage 0 (cont.) ----------------------------------- ------------------------------------------------------------------</vt:lpstr>
      <vt:lpstr>Reorder Stage 1 ------------------------------------------ ------------------------------------------------------------------</vt:lpstr>
      <vt:lpstr>CNN Kernel Module ---------------------------------------------------------------------------------------------------------</vt:lpstr>
      <vt:lpstr>CNN Kernel Module (cont.)-------------------------------------------------------------------------------------------------</vt:lpstr>
      <vt:lpstr>CNN Kernel Module (cont.)-------------------------------------------------------------------------------------------------</vt:lpstr>
      <vt:lpstr>Largest ALEXNet Layer ------------------------------------------------------------------------------------------</vt:lpstr>
      <vt:lpstr>Final CNN Accelerator ------------------------------------------------------------------------------------------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CNN Architecture</dc:title>
  <dc:creator>IkennaOkafor</dc:creator>
  <cp:lastModifiedBy>IkennaOkafor</cp:lastModifiedBy>
  <cp:revision>61</cp:revision>
  <dcterms:created xsi:type="dcterms:W3CDTF">2016-10-11T06:01:22Z</dcterms:created>
  <dcterms:modified xsi:type="dcterms:W3CDTF">2017-01-11T23:46:37Z</dcterms:modified>
</cp:coreProperties>
</file>