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8" r:id="rId12"/>
    <p:sldId id="269" r:id="rId13"/>
    <p:sldId id="28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2" r:id="rId23"/>
    <p:sldId id="265" r:id="rId24"/>
    <p:sldId id="267" r:id="rId25"/>
    <p:sldId id="266" r:id="rId26"/>
    <p:sldId id="273" r:id="rId27"/>
    <p:sldId id="275" r:id="rId28"/>
    <p:sldId id="270" r:id="rId29"/>
    <p:sldId id="274" r:id="rId30"/>
    <p:sldId id="284" r:id="rId31"/>
    <p:sldId id="286" r:id="rId32"/>
    <p:sldId id="290" r:id="rId33"/>
    <p:sldId id="309" r:id="rId34"/>
    <p:sldId id="287" r:id="rId35"/>
    <p:sldId id="302" r:id="rId36"/>
    <p:sldId id="308" r:id="rId37"/>
    <p:sldId id="288" r:id="rId38"/>
    <p:sldId id="301" r:id="rId39"/>
    <p:sldId id="311" r:id="rId40"/>
    <p:sldId id="312" r:id="rId41"/>
    <p:sldId id="307" r:id="rId42"/>
    <p:sldId id="303" r:id="rId43"/>
    <p:sldId id="304" r:id="rId44"/>
    <p:sldId id="305" r:id="rId45"/>
    <p:sldId id="306" r:id="rId46"/>
    <p:sldId id="310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376D1-B2A4-4962-9EC9-A9C8ACD38F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CB9D7-69BD-4402-9F84-965A1F69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087A-BB81-43C1-AFE2-3763E6B27B9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1A9-A8E4-499F-ACE0-39E28E364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Accelerator Implementation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F926-7490-4E26-8826-B8A1E586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682093" cy="451145"/>
          </a:xfrm>
        </p:spPr>
        <p:txBody>
          <a:bodyPr>
            <a:normAutofit/>
          </a:bodyPr>
          <a:lstStyle/>
          <a:p>
            <a:r>
              <a:rPr lang="en-US" sz="2000" b="1" dirty="0"/>
              <a:t>Adaptive Window Engine (AWE)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035" y="834784"/>
            <a:ext cx="3141616" cy="37176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Dual convolution engines capable of performing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3x3x2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5x5x1 (CPI = 1.25)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1x1x20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 3x3 or 5x5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1DB96-B5FC-4370-9B9A-36EFF3777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48824" y="834784"/>
            <a:ext cx="5127485" cy="2126029"/>
          </a:xfrm>
          <a:prstGeom prst="rect">
            <a:avLst/>
          </a:prstGeom>
        </p:spPr>
      </p:pic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EC95EEF0-F246-4F40-90BB-3DC6654FFD36}"/>
              </a:ext>
            </a:extLst>
          </p:cNvPr>
          <p:cNvSpPr/>
          <p:nvPr/>
        </p:nvSpPr>
        <p:spPr>
          <a:xfrm>
            <a:off x="2272939" y="3428781"/>
            <a:ext cx="2374378" cy="1283645"/>
          </a:xfrm>
          <a:prstGeom prst="accentBorderCallout1">
            <a:avLst>
              <a:gd name="adj1" fmla="val 22312"/>
              <a:gd name="adj2" fmla="val 102799"/>
              <a:gd name="adj3" fmla="val -49174"/>
              <a:gd name="adj4" fmla="val 1253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 pooling mode the row-buffers feed a MAX/MIN/AVG module.  Pooling can be performed over the two row buffers of a single engine or over the four combined row-buffers of two engines.</a:t>
            </a:r>
          </a:p>
        </p:txBody>
      </p:sp>
    </p:spTree>
    <p:extLst>
      <p:ext uri="{BB962C8B-B14F-4D97-AF65-F5344CB8AC3E}">
        <p14:creationId xmlns:p14="http://schemas.microsoft.com/office/powerpoint/2010/main" val="340939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EE75F-BDEC-4D7A-84AF-BDCAF37A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4771"/>
            <a:ext cx="4725403" cy="22980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To minimize logic delay, each buffer is directly connected to the adjacent DSP48 in the tile.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Since we are overclocking to reduce resource utilization of DSP48, it is important that each DSP48 as nearly equal work</a:t>
            </a:r>
          </a:p>
          <a:p>
            <a:pPr lvl="1"/>
            <a:r>
              <a:rPr lang="en-US" sz="1600" dirty="0"/>
              <a:t>Row renaming is accomplished by (1) reordering of weights based on the current row we operating on, and (2) a specific matriculation of rows across the buffers</a:t>
            </a:r>
          </a:p>
          <a:p>
            <a:pPr lvl="1"/>
            <a:r>
              <a:rPr lang="en-US" sz="1600" dirty="0"/>
              <a:t>In the case of odd kernels, a duplicate of one row is required in the buffer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F96BF-C6FC-4FF9-9384-826F366A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7" y="812797"/>
            <a:ext cx="3183987" cy="1758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4F210E-D850-4F8C-9B19-9F27387D510B}"/>
              </a:ext>
            </a:extLst>
          </p:cNvPr>
          <p:cNvSpPr/>
          <p:nvPr/>
        </p:nvSpPr>
        <p:spPr>
          <a:xfrm>
            <a:off x="5622758" y="1845845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31E64-5CC0-4A5D-894A-4AA5CE1E73DD}"/>
              </a:ext>
            </a:extLst>
          </p:cNvPr>
          <p:cNvSpPr/>
          <p:nvPr/>
        </p:nvSpPr>
        <p:spPr>
          <a:xfrm>
            <a:off x="5622757" y="899361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C756A-8371-4551-8C1E-F01F4FFB0FDA}"/>
              </a:ext>
            </a:extLst>
          </p:cNvPr>
          <p:cNvCxnSpPr>
            <a:stCxn id="11" idx="3"/>
          </p:cNvCxnSpPr>
          <p:nvPr/>
        </p:nvCxnSpPr>
        <p:spPr>
          <a:xfrm>
            <a:off x="6785810" y="1220203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5EC1D-98E4-410A-9CB2-52FCAB4C1CDE}"/>
              </a:ext>
            </a:extLst>
          </p:cNvPr>
          <p:cNvCxnSpPr/>
          <p:nvPr/>
        </p:nvCxnSpPr>
        <p:spPr>
          <a:xfrm>
            <a:off x="6785809" y="2166687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FE1427-B0B7-4D23-9EB8-BC8131A5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6" y="2931458"/>
            <a:ext cx="8361947" cy="17976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A6A574-2D68-498D-9A7A-AB909E845919}"/>
              </a:ext>
            </a:extLst>
          </p:cNvPr>
          <p:cNvCxnSpPr/>
          <p:nvPr/>
        </p:nvCxnSpPr>
        <p:spPr>
          <a:xfrm flipV="1">
            <a:off x="248653" y="2855158"/>
            <a:ext cx="8654715" cy="213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3x3 Config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0DC67-50BD-40A0-B432-74C4C56D95D7}"/>
              </a:ext>
            </a:extLst>
          </p:cNvPr>
          <p:cNvSpPr txBox="1"/>
          <p:nvPr/>
        </p:nvSpPr>
        <p:spPr>
          <a:xfrm>
            <a:off x="0" y="3159958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7734D-1B16-43E6-A7CE-9D2221723212}"/>
              </a:ext>
            </a:extLst>
          </p:cNvPr>
          <p:cNvSpPr txBox="1"/>
          <p:nvPr/>
        </p:nvSpPr>
        <p:spPr>
          <a:xfrm>
            <a:off x="-12610" y="3551088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CA493-0EB0-40AF-8E66-89F32DDE6915}"/>
              </a:ext>
            </a:extLst>
          </p:cNvPr>
          <p:cNvSpPr txBox="1"/>
          <p:nvPr/>
        </p:nvSpPr>
        <p:spPr>
          <a:xfrm>
            <a:off x="-12403" y="4122501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9D250-19B4-49EF-A7E7-68EE6B998BA3}"/>
              </a:ext>
            </a:extLst>
          </p:cNvPr>
          <p:cNvSpPr txBox="1"/>
          <p:nvPr/>
        </p:nvSpPr>
        <p:spPr>
          <a:xfrm>
            <a:off x="-25013" y="4513631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BRAM3</a:t>
            </a:r>
          </a:p>
        </p:txBody>
      </p:sp>
    </p:spTree>
    <p:extLst>
      <p:ext uri="{BB962C8B-B14F-4D97-AF65-F5344CB8AC3E}">
        <p14:creationId xmlns:p14="http://schemas.microsoft.com/office/powerpoint/2010/main" val="10583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5x5 Config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2" y="755650"/>
            <a:ext cx="8646844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C8BC-23B9-4146-AA12-DBC5A83A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B4B3-F206-4FD1-89FF-EF7A7958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6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98B-EC01-4444-83E2-188C3AAB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Buffer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5151-A153-4022-8165-5143F395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up to 512 x 512 images</a:t>
            </a:r>
          </a:p>
          <a:p>
            <a:r>
              <a:rPr lang="en-US" dirty="0"/>
              <a:t>BRAMS are 1024 elements deep</a:t>
            </a:r>
          </a:p>
          <a:p>
            <a:r>
              <a:rPr lang="en-US" dirty="0"/>
              <a:t>Each Convolution Engines use 2 dual ported (one port for reading, another port to write while reading for row matriculation) 1024 element BRAM’s as row buffers; Each BRAM is partitioned into 512 chunks, to support up to 4 rows</a:t>
            </a:r>
          </a:p>
          <a:p>
            <a:pPr lvl="1"/>
            <a:r>
              <a:rPr lang="en-US" dirty="0"/>
              <a:t>Switching to different partitions on different row combinations is accomplished by toggling MSB, gray code counter, and </a:t>
            </a:r>
            <a:r>
              <a:rPr lang="en-US" dirty="0" err="1"/>
              <a:t>OR’ing</a:t>
            </a:r>
            <a:r>
              <a:rPr lang="en-US" dirty="0"/>
              <a:t> the LSB with a parity bit</a:t>
            </a:r>
          </a:p>
          <a:p>
            <a:r>
              <a:rPr lang="en-US" dirty="0"/>
              <a:t>Convolution engines start 1 cycle after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5040079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5040079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465427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465427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533347" y="3041566"/>
            <a:ext cx="507274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687716" y="3050610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936058" y="3047038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233674" y="3060350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6018252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95983"/>
              </p:ext>
            </p:extLst>
          </p:nvPr>
        </p:nvGraphicFramePr>
        <p:xfrm>
          <a:off x="6018250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116147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EBB2983-1D50-43C3-9BFE-CB24AC3DAF8F}"/>
              </a:ext>
            </a:extLst>
          </p:cNvPr>
          <p:cNvSpPr/>
          <p:nvPr/>
        </p:nvSpPr>
        <p:spPr>
          <a:xfrm rot="10800000">
            <a:off x="4153968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AC231C-40B8-45D0-A304-A82BDB05BFDC}"/>
              </a:ext>
            </a:extLst>
          </p:cNvPr>
          <p:cNvSpPr/>
          <p:nvPr/>
        </p:nvSpPr>
        <p:spPr>
          <a:xfrm>
            <a:off x="3810764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0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0B66B59-D946-4318-9806-5769A9FB09EF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3D552435-302F-4B90-8153-39AF984EC00B}"/>
              </a:ext>
            </a:extLst>
          </p:cNvPr>
          <p:cNvGraphicFramePr>
            <a:graphicFrameLocks noGrp="1"/>
          </p:cNvGraphicFramePr>
          <p:nvPr/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18B31FE1-721F-4F63-B2B2-7BA4EA7F71E0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682DFA-A404-4D44-ADBE-0DA1D69E19D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F30CCA-B09B-4DA3-B006-5C68A953736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A478894-515A-4DDB-BDA6-E18F30D6D9D5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3A1738-6EA6-478B-879E-73F5533A778F}"/>
              </a:ext>
            </a:extLst>
          </p:cNvPr>
          <p:cNvSpPr/>
          <p:nvPr/>
        </p:nvSpPr>
        <p:spPr>
          <a:xfrm>
            <a:off x="5066022" y="987690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86C28A-C9FD-4A80-8EC2-710FB593588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5252417-D29E-4ADC-83BB-739A9FEABFC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40B8B5-BC23-4AB5-8FCF-2717EECEDEEB}"/>
              </a:ext>
            </a:extLst>
          </p:cNvPr>
          <p:cNvSpPr/>
          <p:nvPr/>
        </p:nvSpPr>
        <p:spPr>
          <a:xfrm>
            <a:off x="3399625" y="1936746"/>
            <a:ext cx="40745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E906EE6-F642-4EDF-8FCC-E754282FEBD3}"/>
              </a:ext>
            </a:extLst>
          </p:cNvPr>
          <p:cNvSpPr/>
          <p:nvPr/>
        </p:nvSpPr>
        <p:spPr>
          <a:xfrm>
            <a:off x="6013194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0825A77-7649-44C4-8D66-B3F2D6C28338}"/>
              </a:ext>
            </a:extLst>
          </p:cNvPr>
          <p:cNvSpPr/>
          <p:nvPr/>
        </p:nvSpPr>
        <p:spPr>
          <a:xfrm>
            <a:off x="6068123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50E85B-4BA3-4953-A30D-437D0C5DA9CA}"/>
              </a:ext>
            </a:extLst>
          </p:cNvPr>
          <p:cNvSpPr/>
          <p:nvPr/>
        </p:nvSpPr>
        <p:spPr>
          <a:xfrm>
            <a:off x="6426613" y="2483666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470B4B-F60E-4777-B1A5-CCBFEB939FF9}"/>
              </a:ext>
            </a:extLst>
          </p:cNvPr>
          <p:cNvSpPr/>
          <p:nvPr/>
        </p:nvSpPr>
        <p:spPr>
          <a:xfrm>
            <a:off x="1702720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78D12A5-5418-42EF-80C3-A8F54BB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31082"/>
              </p:ext>
            </p:extLst>
          </p:nvPr>
        </p:nvGraphicFramePr>
        <p:xfrm>
          <a:off x="1702720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F5DAC54-F037-4FC1-BEC2-FBDF30F07ADA}"/>
              </a:ext>
            </a:extLst>
          </p:cNvPr>
          <p:cNvSpPr/>
          <p:nvPr/>
        </p:nvSpPr>
        <p:spPr>
          <a:xfrm>
            <a:off x="3055207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716539F-7F24-46AA-90E0-5A78319BD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92059"/>
              </p:ext>
            </p:extLst>
          </p:nvPr>
        </p:nvGraphicFramePr>
        <p:xfrm>
          <a:off x="3065185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64962615-DF37-4F3B-BDD4-307AEE842A25}"/>
              </a:ext>
            </a:extLst>
          </p:cNvPr>
          <p:cNvSpPr/>
          <p:nvPr/>
        </p:nvSpPr>
        <p:spPr>
          <a:xfrm>
            <a:off x="1674060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09D5CF-BD1F-4D66-92E8-70B1567D1314}"/>
              </a:ext>
            </a:extLst>
          </p:cNvPr>
          <p:cNvSpPr/>
          <p:nvPr/>
        </p:nvSpPr>
        <p:spPr>
          <a:xfrm>
            <a:off x="3232499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79B85E-F884-45E0-83B3-798C44E0A482}"/>
              </a:ext>
            </a:extLst>
          </p:cNvPr>
          <p:cNvSpPr/>
          <p:nvPr/>
        </p:nvSpPr>
        <p:spPr>
          <a:xfrm>
            <a:off x="3063593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1951592-53A0-4FF6-9684-D8C29D5D6D49}"/>
              </a:ext>
            </a:extLst>
          </p:cNvPr>
          <p:cNvSpPr/>
          <p:nvPr/>
        </p:nvSpPr>
        <p:spPr>
          <a:xfrm>
            <a:off x="1699775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905D1952-B0E8-4092-A3FE-B63D50740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38429"/>
              </p:ext>
            </p:extLst>
          </p:nvPr>
        </p:nvGraphicFramePr>
        <p:xfrm>
          <a:off x="1709753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1" name="Rectangle 90">
            <a:extLst>
              <a:ext uri="{FF2B5EF4-FFF2-40B4-BE49-F238E27FC236}">
                <a16:creationId xmlns:a16="http://schemas.microsoft.com/office/drawing/2014/main" id="{3BAB9C92-A7F4-49CE-8E41-A21104C78C6E}"/>
              </a:ext>
            </a:extLst>
          </p:cNvPr>
          <p:cNvSpPr/>
          <p:nvPr/>
        </p:nvSpPr>
        <p:spPr>
          <a:xfrm>
            <a:off x="1877067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9EC1BBEC-2E76-4DFC-8CD8-E37E0FD6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82157"/>
              </p:ext>
            </p:extLst>
          </p:nvPr>
        </p:nvGraphicFramePr>
        <p:xfrm>
          <a:off x="3073571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995CCC5D-854B-45E4-A347-CC3E4E0729D8}"/>
              </a:ext>
            </a:extLst>
          </p:cNvPr>
          <p:cNvSpPr/>
          <p:nvPr/>
        </p:nvSpPr>
        <p:spPr>
          <a:xfrm>
            <a:off x="3240885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84AB2E-0793-4B18-9DCD-84EFF840DA20}"/>
              </a:ext>
            </a:extLst>
          </p:cNvPr>
          <p:cNvSpPr/>
          <p:nvPr/>
        </p:nvSpPr>
        <p:spPr>
          <a:xfrm>
            <a:off x="4206732" y="3218722"/>
            <a:ext cx="144029" cy="318829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11BB59C-2235-43D0-BD1D-B63DD197A9BC}"/>
              </a:ext>
            </a:extLst>
          </p:cNvPr>
          <p:cNvSpPr/>
          <p:nvPr/>
        </p:nvSpPr>
        <p:spPr>
          <a:xfrm>
            <a:off x="4057721" y="3640239"/>
            <a:ext cx="148703" cy="33037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43E471-0E63-4718-815B-B00288A91D9A}"/>
              </a:ext>
            </a:extLst>
          </p:cNvPr>
          <p:cNvSpPr/>
          <p:nvPr/>
        </p:nvSpPr>
        <p:spPr>
          <a:xfrm>
            <a:off x="5484222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2812B2-1931-4AD5-8C20-3ACA75945CAD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724307-9AEF-47EA-81E8-33EAC53D6287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B7DE92-C29E-44E8-818D-DBF4E8484A2F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6320BC-453E-43CA-AC4D-302D6AF63B73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EAE5E9-D902-4474-9DE8-9F1DFC416AB4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22BE9A-E027-476A-B205-01F4EB76793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8538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905518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77074"/>
              </p:ext>
            </p:extLst>
          </p:nvPr>
        </p:nvGraphicFramePr>
        <p:xfrm>
          <a:off x="5905516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003413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C374EE-65FB-47EC-A3E9-9D6183C8D202}"/>
              </a:ext>
            </a:extLst>
          </p:cNvPr>
          <p:cNvSpPr/>
          <p:nvPr/>
        </p:nvSpPr>
        <p:spPr>
          <a:xfrm>
            <a:off x="5900460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4E0091-B712-4E06-BE13-AC14957D8687}"/>
              </a:ext>
            </a:extLst>
          </p:cNvPr>
          <p:cNvSpPr/>
          <p:nvPr/>
        </p:nvSpPr>
        <p:spPr>
          <a:xfrm>
            <a:off x="4927345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346D9-C20D-41C6-93CA-DB46E565AC7F}"/>
              </a:ext>
            </a:extLst>
          </p:cNvPr>
          <p:cNvSpPr/>
          <p:nvPr/>
        </p:nvSpPr>
        <p:spPr>
          <a:xfrm>
            <a:off x="4927345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4750D-7EC1-49A9-BF3A-A9D361518415}"/>
              </a:ext>
            </a:extLst>
          </p:cNvPr>
          <p:cNvSpPr/>
          <p:nvPr/>
        </p:nvSpPr>
        <p:spPr>
          <a:xfrm>
            <a:off x="4352693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589CE9-1543-41F6-8331-7AB5E359EA74}"/>
              </a:ext>
            </a:extLst>
          </p:cNvPr>
          <p:cNvSpPr/>
          <p:nvPr/>
        </p:nvSpPr>
        <p:spPr>
          <a:xfrm>
            <a:off x="4352693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03822B5-D2E0-4F25-8EF0-1E4135D23140}"/>
              </a:ext>
            </a:extLst>
          </p:cNvPr>
          <p:cNvSpPr/>
          <p:nvPr/>
        </p:nvSpPr>
        <p:spPr>
          <a:xfrm rot="10800000">
            <a:off x="3685676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DEB4-3BC2-4D20-9E0B-43BA8A3E583E}"/>
              </a:ext>
            </a:extLst>
          </p:cNvPr>
          <p:cNvSpPr/>
          <p:nvPr/>
        </p:nvSpPr>
        <p:spPr>
          <a:xfrm>
            <a:off x="3342472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BD6ADE-EFE6-4627-AAF7-3A9734F9F01F}"/>
              </a:ext>
            </a:extLst>
          </p:cNvPr>
          <p:cNvSpPr/>
          <p:nvPr/>
        </p:nvSpPr>
        <p:spPr>
          <a:xfrm>
            <a:off x="1578447" y="31553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1E3691-D184-430F-86AB-979DA3ADBAC4}"/>
              </a:ext>
            </a:extLst>
          </p:cNvPr>
          <p:cNvSpPr/>
          <p:nvPr/>
        </p:nvSpPr>
        <p:spPr>
          <a:xfrm>
            <a:off x="2887378" y="3149081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9D939229-D8D0-40C6-9A61-B65C49929BA0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9E7553D7-2425-4570-80B3-9BE40EA0D255}"/>
              </a:ext>
            </a:extLst>
          </p:cNvPr>
          <p:cNvGraphicFramePr>
            <a:graphicFrameLocks noGrp="1"/>
          </p:cNvGraphicFramePr>
          <p:nvPr/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4914833D-C33F-4C4F-90F3-9A76C1DC11AA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5A9F49-85CF-4D58-BF24-56D49F262F19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AA1A9B-BDE5-4966-8C9A-165E52605198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83FDD1-42EE-4905-A34F-6D900917B09C}"/>
              </a:ext>
            </a:extLst>
          </p:cNvPr>
          <p:cNvSpPr/>
          <p:nvPr/>
        </p:nvSpPr>
        <p:spPr>
          <a:xfrm>
            <a:off x="5309000" y="994323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62083F-FEAC-4BA0-AABD-FF845591C46E}"/>
              </a:ext>
            </a:extLst>
          </p:cNvPr>
          <p:cNvSpPr/>
          <p:nvPr/>
        </p:nvSpPr>
        <p:spPr>
          <a:xfrm>
            <a:off x="6672041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643E2-49B2-4654-84D7-002C959556A1}"/>
              </a:ext>
            </a:extLst>
          </p:cNvPr>
          <p:cNvSpPr txBox="1"/>
          <p:nvPr/>
        </p:nvSpPr>
        <p:spPr>
          <a:xfrm>
            <a:off x="4576683" y="1763064"/>
            <a:ext cx="26899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Weight Value of 0 Needed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F2BA-2FEA-4CC4-ACB0-19F32568675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333685" y="1731827"/>
            <a:ext cx="242998" cy="1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8EF93B-54B6-41EE-9B19-62571780593F}"/>
              </a:ext>
            </a:extLst>
          </p:cNvPr>
          <p:cNvSpPr/>
          <p:nvPr/>
        </p:nvSpPr>
        <p:spPr>
          <a:xfrm>
            <a:off x="1589986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929778-80A5-4155-90BD-D27324A48420}"/>
              </a:ext>
            </a:extLst>
          </p:cNvPr>
          <p:cNvSpPr/>
          <p:nvPr/>
        </p:nvSpPr>
        <p:spPr>
          <a:xfrm>
            <a:off x="1502833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826B88-373E-46BE-A300-C2F404B93CD8}"/>
              </a:ext>
            </a:extLst>
          </p:cNvPr>
          <p:cNvSpPr/>
          <p:nvPr/>
        </p:nvSpPr>
        <p:spPr>
          <a:xfrm>
            <a:off x="2574982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3C6B2D-81F2-4D94-8D6A-7F932A119BC1}"/>
              </a:ext>
            </a:extLst>
          </p:cNvPr>
          <p:cNvSpPr/>
          <p:nvPr/>
        </p:nvSpPr>
        <p:spPr>
          <a:xfrm>
            <a:off x="2823324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A1BDA5-1FBA-42C6-BC4D-78CCBBF0086E}"/>
              </a:ext>
            </a:extLst>
          </p:cNvPr>
          <p:cNvSpPr/>
          <p:nvPr/>
        </p:nvSpPr>
        <p:spPr>
          <a:xfrm>
            <a:off x="4120940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1DDF3E5C-B80D-4019-B1B5-C345232C2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92333"/>
              </p:ext>
            </p:extLst>
          </p:nvPr>
        </p:nvGraphicFramePr>
        <p:xfrm>
          <a:off x="1589986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82A9F3E-CD8C-45CB-B41D-9041402D583A}"/>
              </a:ext>
            </a:extLst>
          </p:cNvPr>
          <p:cNvSpPr/>
          <p:nvPr/>
        </p:nvSpPr>
        <p:spPr>
          <a:xfrm>
            <a:off x="2942473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48231F7-55BC-40E4-A806-9E0E0FF6F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2834"/>
              </p:ext>
            </p:extLst>
          </p:nvPr>
        </p:nvGraphicFramePr>
        <p:xfrm>
          <a:off x="2952451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8FF055C4-D35C-4432-818A-068436C571EE}"/>
              </a:ext>
            </a:extLst>
          </p:cNvPr>
          <p:cNvSpPr/>
          <p:nvPr/>
        </p:nvSpPr>
        <p:spPr>
          <a:xfrm>
            <a:off x="1849913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71365D-A528-4DA2-B400-865457C6ADF4}"/>
              </a:ext>
            </a:extLst>
          </p:cNvPr>
          <p:cNvSpPr/>
          <p:nvPr/>
        </p:nvSpPr>
        <p:spPr>
          <a:xfrm>
            <a:off x="1561326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F52B29-C49C-44DB-837A-995995B4D4C1}"/>
              </a:ext>
            </a:extLst>
          </p:cNvPr>
          <p:cNvSpPr/>
          <p:nvPr/>
        </p:nvSpPr>
        <p:spPr>
          <a:xfrm>
            <a:off x="3119765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69A036-1B41-4A05-BDA6-C42238FCD0B4}"/>
              </a:ext>
            </a:extLst>
          </p:cNvPr>
          <p:cNvSpPr/>
          <p:nvPr/>
        </p:nvSpPr>
        <p:spPr>
          <a:xfrm>
            <a:off x="2950859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B1DEC7-746E-41F3-9F2B-7AD46501BCA7}"/>
              </a:ext>
            </a:extLst>
          </p:cNvPr>
          <p:cNvSpPr/>
          <p:nvPr/>
        </p:nvSpPr>
        <p:spPr>
          <a:xfrm>
            <a:off x="1587041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0E82A4CF-6858-49B4-9A23-B9C8B9BC7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27673"/>
              </p:ext>
            </p:extLst>
          </p:nvPr>
        </p:nvGraphicFramePr>
        <p:xfrm>
          <a:off x="1597019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2B355964-E590-4603-8F44-48B8D1CD88E4}"/>
              </a:ext>
            </a:extLst>
          </p:cNvPr>
          <p:cNvSpPr/>
          <p:nvPr/>
        </p:nvSpPr>
        <p:spPr>
          <a:xfrm>
            <a:off x="1764333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1A01B54E-A9AC-42D4-9B2E-2B424C7C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51983"/>
              </p:ext>
            </p:extLst>
          </p:nvPr>
        </p:nvGraphicFramePr>
        <p:xfrm>
          <a:off x="2960837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B917530F-8DAD-4752-951D-A329D1C757B7}"/>
              </a:ext>
            </a:extLst>
          </p:cNvPr>
          <p:cNvSpPr/>
          <p:nvPr/>
        </p:nvSpPr>
        <p:spPr>
          <a:xfrm>
            <a:off x="3128151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52B0B5-B47E-4E06-9A8A-BAAD4D042A71}"/>
              </a:ext>
            </a:extLst>
          </p:cNvPr>
          <p:cNvSpPr/>
          <p:nvPr/>
        </p:nvSpPr>
        <p:spPr>
          <a:xfrm>
            <a:off x="3769857" y="320012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E9CBD9F-B6F7-4A85-B897-E894B4FA9078}"/>
              </a:ext>
            </a:extLst>
          </p:cNvPr>
          <p:cNvSpPr/>
          <p:nvPr/>
        </p:nvSpPr>
        <p:spPr>
          <a:xfrm>
            <a:off x="6616784" y="2533719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B2818F-9BFE-4A60-A3FD-66070CDB4FF2}"/>
              </a:ext>
            </a:extLst>
          </p:cNvPr>
          <p:cNvSpPr/>
          <p:nvPr/>
        </p:nvSpPr>
        <p:spPr>
          <a:xfrm>
            <a:off x="5371488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0327F-6DF8-4EAF-AFC2-EBCC5334C83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774A99-4C08-4586-9A6C-4169500D0F3E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DCF71F-CC0A-4C89-B766-A8167C870954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36BE31-8FCD-43E3-BB9B-4757127C66DA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8EF07-55EC-48EC-9503-4ACCBD4F4223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102EA8-7AE8-4B04-A837-0FF6535237A7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F9AE948-5D38-4373-8821-7893D86FEAAE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A9F3B2-10E2-4086-AFA8-291C6348736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F68CF0C-AC9B-465D-BD8D-ED0A7F765B40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61677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F7F33A-0F5D-4104-84E9-42D12CA2A249}"/>
              </a:ext>
            </a:extLst>
          </p:cNvPr>
          <p:cNvSpPr/>
          <p:nvPr/>
        </p:nvSpPr>
        <p:spPr>
          <a:xfrm>
            <a:off x="148351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820874" y="317507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820874" y="3630185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246222" y="3187600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246222" y="3642707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39636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46851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71685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01446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799047" y="2421728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0336"/>
              </p:ext>
            </p:extLst>
          </p:nvPr>
        </p:nvGraphicFramePr>
        <p:xfrm>
          <a:off x="5799045" y="2421728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896942" y="2091715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6EBD585B-2202-445D-AEBD-C66241D60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8075"/>
              </p:ext>
            </p:extLst>
          </p:nvPr>
        </p:nvGraphicFramePr>
        <p:xfrm>
          <a:off x="148351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75C0D359-C73E-4B0D-A419-CA78E7A701E9}"/>
              </a:ext>
            </a:extLst>
          </p:cNvPr>
          <p:cNvSpPr/>
          <p:nvPr/>
        </p:nvSpPr>
        <p:spPr>
          <a:xfrm>
            <a:off x="283600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5660976-6221-45D2-8480-FFFBAF7D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99933"/>
              </p:ext>
            </p:extLst>
          </p:nvPr>
        </p:nvGraphicFramePr>
        <p:xfrm>
          <a:off x="284598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29" name="Arrow: Down 28">
            <a:extLst>
              <a:ext uri="{FF2B5EF4-FFF2-40B4-BE49-F238E27FC236}">
                <a16:creationId xmlns:a16="http://schemas.microsoft.com/office/drawing/2014/main" id="{9BB2C781-58FF-4AEF-8D0D-43DCF2F955F1}"/>
              </a:ext>
            </a:extLst>
          </p:cNvPr>
          <p:cNvSpPr/>
          <p:nvPr/>
        </p:nvSpPr>
        <p:spPr>
          <a:xfrm rot="10800000">
            <a:off x="2580478" y="4004619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AA22DE-461A-47D8-B4B9-2F979DAF4E9B}"/>
              </a:ext>
            </a:extLst>
          </p:cNvPr>
          <p:cNvSpPr/>
          <p:nvPr/>
        </p:nvSpPr>
        <p:spPr>
          <a:xfrm>
            <a:off x="2237275" y="418581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2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BFA60D-BC8C-4406-8482-3D13B4F90D41}"/>
              </a:ext>
            </a:extLst>
          </p:cNvPr>
          <p:cNvSpPr/>
          <p:nvPr/>
        </p:nvSpPr>
        <p:spPr>
          <a:xfrm>
            <a:off x="174344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630C55-EF6A-4FA1-8CE3-705F808901C0}"/>
              </a:ext>
            </a:extLst>
          </p:cNvPr>
          <p:cNvSpPr/>
          <p:nvPr/>
        </p:nvSpPr>
        <p:spPr>
          <a:xfrm>
            <a:off x="145485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256167-B516-44FC-A0AC-60707D2E82A0}"/>
              </a:ext>
            </a:extLst>
          </p:cNvPr>
          <p:cNvSpPr/>
          <p:nvPr/>
        </p:nvSpPr>
        <p:spPr>
          <a:xfrm>
            <a:off x="301329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E36B0E7-D14F-44C3-B14D-A96199F3FB2A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263274A-B465-4A90-AC8D-D688F9E0CC85}"/>
              </a:ext>
            </a:extLst>
          </p:cNvPr>
          <p:cNvGraphicFramePr>
            <a:graphicFrameLocks noGrp="1"/>
          </p:cNvGraphicFramePr>
          <p:nvPr/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5EDBB0C9-E4AE-4459-9F3A-C126C9FF760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D39B1A-4D63-405A-82CD-C15650FC8293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3F989C-11DB-4789-A3E9-10130AE0C641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117DA0-DEC6-41DD-A661-4FCC48CA44EE}"/>
              </a:ext>
            </a:extLst>
          </p:cNvPr>
          <p:cNvSpPr/>
          <p:nvPr/>
        </p:nvSpPr>
        <p:spPr>
          <a:xfrm>
            <a:off x="5597980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3D667D-BBB7-4FC1-AF99-477323F4AD53}"/>
              </a:ext>
            </a:extLst>
          </p:cNvPr>
          <p:cNvSpPr/>
          <p:nvPr/>
        </p:nvSpPr>
        <p:spPr>
          <a:xfrm>
            <a:off x="579398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13D1110-907E-4094-8DBB-A263654BF781}"/>
              </a:ext>
            </a:extLst>
          </p:cNvPr>
          <p:cNvSpPr/>
          <p:nvPr/>
        </p:nvSpPr>
        <p:spPr>
          <a:xfrm>
            <a:off x="5843113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BEE-51F6-4A0F-82DC-2CBD91FD27A0}"/>
              </a:ext>
            </a:extLst>
          </p:cNvPr>
          <p:cNvSpPr/>
          <p:nvPr/>
        </p:nvSpPr>
        <p:spPr>
          <a:xfrm>
            <a:off x="5854302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DA6554-0AFE-4662-A924-CB47AD564158}"/>
              </a:ext>
            </a:extLst>
          </p:cNvPr>
          <p:cNvSpPr/>
          <p:nvPr/>
        </p:nvSpPr>
        <p:spPr>
          <a:xfrm>
            <a:off x="284438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814975-6C21-464A-84A3-B43F3DC137ED}"/>
              </a:ext>
            </a:extLst>
          </p:cNvPr>
          <p:cNvSpPr/>
          <p:nvPr/>
        </p:nvSpPr>
        <p:spPr>
          <a:xfrm>
            <a:off x="148057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9949548-8B29-4A6E-82E8-38F617F7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47996"/>
              </p:ext>
            </p:extLst>
          </p:nvPr>
        </p:nvGraphicFramePr>
        <p:xfrm>
          <a:off x="149054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613921CA-EE5F-4E06-8A33-9F4304D371F1}"/>
              </a:ext>
            </a:extLst>
          </p:cNvPr>
          <p:cNvSpPr/>
          <p:nvPr/>
        </p:nvSpPr>
        <p:spPr>
          <a:xfrm>
            <a:off x="165786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527418A-0B4F-462E-B67F-9847A7B2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29404"/>
              </p:ext>
            </p:extLst>
          </p:nvPr>
        </p:nvGraphicFramePr>
        <p:xfrm>
          <a:off x="285436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87C4654-2FBB-4623-A9CB-1A57292FBCCB}"/>
              </a:ext>
            </a:extLst>
          </p:cNvPr>
          <p:cNvSpPr/>
          <p:nvPr/>
        </p:nvSpPr>
        <p:spPr>
          <a:xfrm>
            <a:off x="302168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74E318-CD54-4724-A320-BFB4066CB89A}"/>
              </a:ext>
            </a:extLst>
          </p:cNvPr>
          <p:cNvSpPr/>
          <p:nvPr/>
        </p:nvSpPr>
        <p:spPr>
          <a:xfrm>
            <a:off x="2614226" y="317659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6EE430-B6D9-4725-AB94-DD1873E51A5D}"/>
              </a:ext>
            </a:extLst>
          </p:cNvPr>
          <p:cNvSpPr/>
          <p:nvPr/>
        </p:nvSpPr>
        <p:spPr>
          <a:xfrm>
            <a:off x="5265017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FBA3F7-DF4F-4C5D-B25F-0173D5143A1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6B2D92-2526-4E41-A0B0-4EB5CFB6A322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9F0A80-142F-49FC-9070-20070226A1FA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B9EEF1-0E5F-457A-ABE5-7557185679F1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B7EFB0-0FDE-4B06-937B-B8C753CC9EB1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AA8467-D4A5-4154-8F79-827C28DA9EA3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EC0F8F-A6B6-47E1-8F9A-E6B7B3B16C8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173A89-EDDB-4A1B-B304-16F26DFD2ADB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8B818A-DEF8-45E5-9653-B1694972DEE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29932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632984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632984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058332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058332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611157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73481"/>
              </p:ext>
            </p:extLst>
          </p:nvPr>
        </p:nvGraphicFramePr>
        <p:xfrm>
          <a:off x="5611155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86BA87E0-8DF2-433F-99B0-12162A08971E}"/>
              </a:ext>
            </a:extLst>
          </p:cNvPr>
          <p:cNvSpPr/>
          <p:nvPr/>
        </p:nvSpPr>
        <p:spPr>
          <a:xfrm>
            <a:off x="5070864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709052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2255258" y="39913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912054" y="4172491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3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64925"/>
              </p:ext>
            </p:extLst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56230"/>
              </p:ext>
            </p:extLst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012318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228DCE-2D1A-4496-9739-12FB1AC234C1}"/>
              </a:ext>
            </a:extLst>
          </p:cNvPr>
          <p:cNvSpPr/>
          <p:nvPr/>
        </p:nvSpPr>
        <p:spPr>
          <a:xfrm>
            <a:off x="560609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6368F2-5EA7-4EC5-9EB5-45E81ACEBA02}"/>
              </a:ext>
            </a:extLst>
          </p:cNvPr>
          <p:cNvSpPr/>
          <p:nvPr/>
        </p:nvSpPr>
        <p:spPr>
          <a:xfrm>
            <a:off x="6001390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75C355-6F3F-4BCE-A6B2-C0535EE44016}"/>
              </a:ext>
            </a:extLst>
          </p:cNvPr>
          <p:cNvSpPr/>
          <p:nvPr/>
        </p:nvSpPr>
        <p:spPr>
          <a:xfrm>
            <a:off x="6012579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C723FB-FE58-4164-8B06-A3E2C753073E}"/>
              </a:ext>
            </a:extLst>
          </p:cNvPr>
          <p:cNvSpPr/>
          <p:nvPr/>
        </p:nvSpPr>
        <p:spPr>
          <a:xfrm>
            <a:off x="129562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E19C92-F3CD-4C5D-89E5-9DCF44D48870}"/>
              </a:ext>
            </a:extLst>
          </p:cNvPr>
          <p:cNvSpPr/>
          <p:nvPr/>
        </p:nvSpPr>
        <p:spPr>
          <a:xfrm>
            <a:off x="120847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214B0E-866C-4373-BC3B-B9A45B59B283}"/>
              </a:ext>
            </a:extLst>
          </p:cNvPr>
          <p:cNvSpPr/>
          <p:nvPr/>
        </p:nvSpPr>
        <p:spPr>
          <a:xfrm>
            <a:off x="228062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A2DD85-17A4-47F4-B8A8-12946A5D4D54}"/>
              </a:ext>
            </a:extLst>
          </p:cNvPr>
          <p:cNvSpPr/>
          <p:nvPr/>
        </p:nvSpPr>
        <p:spPr>
          <a:xfrm>
            <a:off x="252896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6B0EDD-FAE1-400A-B4B8-019F36432148}"/>
              </a:ext>
            </a:extLst>
          </p:cNvPr>
          <p:cNvSpPr/>
          <p:nvPr/>
        </p:nvSpPr>
        <p:spPr>
          <a:xfrm>
            <a:off x="382657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A285B31-D150-4E48-AA01-45DF0868D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48364"/>
              </p:ext>
            </p:extLst>
          </p:nvPr>
        </p:nvGraphicFramePr>
        <p:xfrm>
          <a:off x="129562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B27A4CFF-F21A-41DD-A477-5E157215C6C3}"/>
              </a:ext>
            </a:extLst>
          </p:cNvPr>
          <p:cNvSpPr/>
          <p:nvPr/>
        </p:nvSpPr>
        <p:spPr>
          <a:xfrm>
            <a:off x="264811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DE8DD9A-AB10-411F-A84B-98C249B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7945"/>
              </p:ext>
            </p:extLst>
          </p:nvPr>
        </p:nvGraphicFramePr>
        <p:xfrm>
          <a:off x="265809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4D4527B8-E35B-4CC3-8CB3-396463D46694}"/>
              </a:ext>
            </a:extLst>
          </p:cNvPr>
          <p:cNvSpPr/>
          <p:nvPr/>
        </p:nvSpPr>
        <p:spPr>
          <a:xfrm>
            <a:off x="155555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4C4CF-E3F2-4C64-992B-FAB58DCED404}"/>
              </a:ext>
            </a:extLst>
          </p:cNvPr>
          <p:cNvSpPr/>
          <p:nvPr/>
        </p:nvSpPr>
        <p:spPr>
          <a:xfrm>
            <a:off x="126696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1B437E-AF60-4732-A1B7-8E83138AC071}"/>
              </a:ext>
            </a:extLst>
          </p:cNvPr>
          <p:cNvSpPr/>
          <p:nvPr/>
        </p:nvSpPr>
        <p:spPr>
          <a:xfrm>
            <a:off x="282540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9AD0E4-6D0B-45BF-B847-A6CB63710793}"/>
              </a:ext>
            </a:extLst>
          </p:cNvPr>
          <p:cNvSpPr/>
          <p:nvPr/>
        </p:nvSpPr>
        <p:spPr>
          <a:xfrm>
            <a:off x="265649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79A12B-4FCF-45F3-B54D-0B1DEC255F41}"/>
              </a:ext>
            </a:extLst>
          </p:cNvPr>
          <p:cNvSpPr/>
          <p:nvPr/>
        </p:nvSpPr>
        <p:spPr>
          <a:xfrm>
            <a:off x="129268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14B78EB9-B78A-4020-94E0-36BBA9D7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7415"/>
              </p:ext>
            </p:extLst>
          </p:nvPr>
        </p:nvGraphicFramePr>
        <p:xfrm>
          <a:off x="130265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4756149F-9338-4F4C-8C43-CE68CC20ED07}"/>
              </a:ext>
            </a:extLst>
          </p:cNvPr>
          <p:cNvSpPr/>
          <p:nvPr/>
        </p:nvSpPr>
        <p:spPr>
          <a:xfrm>
            <a:off x="146997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D48A21A-BB0B-49AA-AF35-6F7ABEC53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64900"/>
              </p:ext>
            </p:extLst>
          </p:nvPr>
        </p:nvGraphicFramePr>
        <p:xfrm>
          <a:off x="266647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5E2CA85-A3B9-4C36-BD8E-E2022BBB1E1C}"/>
              </a:ext>
            </a:extLst>
          </p:cNvPr>
          <p:cNvSpPr/>
          <p:nvPr/>
        </p:nvSpPr>
        <p:spPr>
          <a:xfrm>
            <a:off x="283379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F76E951-D9A8-4082-AF65-6BA14AF2FF94}"/>
              </a:ext>
            </a:extLst>
          </p:cNvPr>
          <p:cNvSpPr/>
          <p:nvPr/>
        </p:nvSpPr>
        <p:spPr>
          <a:xfrm>
            <a:off x="2278852" y="3199674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A96345-6C1E-44D6-9079-3D9E331B8019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3D5ECA-05D5-4AC3-BA6D-2F2F038B377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2CE6C7-F097-4CAC-8015-9EBFA057D0C5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7733D9-A277-438F-B5A5-E35E3E27F422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14BAC7-FE41-47EB-A7C0-F79E91C50F4B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C8A41E-5973-4114-9D0F-EE45EF39ED0B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CEAE0-F8D5-4068-AA56-848272ACED4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BDE917-ABB5-431D-8125-B53B35012B60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013511-2D07-444D-BC82-33E62972E435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38924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545302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545302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3970650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3970650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523475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6379"/>
              </p:ext>
            </p:extLst>
          </p:nvPr>
        </p:nvGraphicFramePr>
        <p:xfrm>
          <a:off x="5523473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621370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1987539" y="39827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644335" y="416389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87E82A-BF50-4628-A71D-70630674A4A6}"/>
              </a:ext>
            </a:extLst>
          </p:cNvPr>
          <p:cNvSpPr/>
          <p:nvPr/>
        </p:nvSpPr>
        <p:spPr>
          <a:xfrm>
            <a:off x="2511045" y="35019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97066"/>
              </p:ext>
            </p:extLst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83628"/>
              </p:ext>
            </p:extLst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433799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76045B-CFA2-4CCE-97C2-C9AA3FA28364}"/>
              </a:ext>
            </a:extLst>
          </p:cNvPr>
          <p:cNvSpPr/>
          <p:nvPr/>
        </p:nvSpPr>
        <p:spPr>
          <a:xfrm>
            <a:off x="5518417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293B913-65DF-4251-85FE-2AC8AA7729F7}"/>
              </a:ext>
            </a:extLst>
          </p:cNvPr>
          <p:cNvSpPr/>
          <p:nvPr/>
        </p:nvSpPr>
        <p:spPr>
          <a:xfrm>
            <a:off x="6272939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085124-93D3-4CAE-BF4A-C8AE445A2F5C}"/>
              </a:ext>
            </a:extLst>
          </p:cNvPr>
          <p:cNvSpPr/>
          <p:nvPr/>
        </p:nvSpPr>
        <p:spPr>
          <a:xfrm>
            <a:off x="6284127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901BFC-9946-41BC-9FF2-4C7C56C7B2DB}"/>
              </a:ext>
            </a:extLst>
          </p:cNvPr>
          <p:cNvSpPr/>
          <p:nvPr/>
        </p:nvSpPr>
        <p:spPr>
          <a:xfrm>
            <a:off x="1207943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5D9FBE-262C-4DC7-BFE9-D27DD864732D}"/>
              </a:ext>
            </a:extLst>
          </p:cNvPr>
          <p:cNvSpPr/>
          <p:nvPr/>
        </p:nvSpPr>
        <p:spPr>
          <a:xfrm>
            <a:off x="1120790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B72BCF-4D2F-4003-8F9C-80800582951A}"/>
              </a:ext>
            </a:extLst>
          </p:cNvPr>
          <p:cNvSpPr/>
          <p:nvPr/>
        </p:nvSpPr>
        <p:spPr>
          <a:xfrm>
            <a:off x="2192939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395C72-F3D1-4750-90DA-0EC140A23DF0}"/>
              </a:ext>
            </a:extLst>
          </p:cNvPr>
          <p:cNvSpPr/>
          <p:nvPr/>
        </p:nvSpPr>
        <p:spPr>
          <a:xfrm>
            <a:off x="2441281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2D8B81-9A58-4524-A4CC-762EF0D8B4BC}"/>
              </a:ext>
            </a:extLst>
          </p:cNvPr>
          <p:cNvSpPr/>
          <p:nvPr/>
        </p:nvSpPr>
        <p:spPr>
          <a:xfrm>
            <a:off x="3738897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0C77EC8-F618-4220-AE98-8872B322C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39976"/>
              </p:ext>
            </p:extLst>
          </p:nvPr>
        </p:nvGraphicFramePr>
        <p:xfrm>
          <a:off x="1207943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D10234E-EDF2-4E33-9072-7FD11B75B73C}"/>
              </a:ext>
            </a:extLst>
          </p:cNvPr>
          <p:cNvSpPr/>
          <p:nvPr/>
        </p:nvSpPr>
        <p:spPr>
          <a:xfrm>
            <a:off x="2560430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560107F-7CF1-4E1A-9669-B904C568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69190"/>
              </p:ext>
            </p:extLst>
          </p:nvPr>
        </p:nvGraphicFramePr>
        <p:xfrm>
          <a:off x="2570408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71702A93-A5EF-41EA-AA5B-788025DD273F}"/>
              </a:ext>
            </a:extLst>
          </p:cNvPr>
          <p:cNvSpPr/>
          <p:nvPr/>
        </p:nvSpPr>
        <p:spPr>
          <a:xfrm>
            <a:off x="1467870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D0180C-7435-41D3-B77D-C546FFC73C50}"/>
              </a:ext>
            </a:extLst>
          </p:cNvPr>
          <p:cNvSpPr/>
          <p:nvPr/>
        </p:nvSpPr>
        <p:spPr>
          <a:xfrm>
            <a:off x="1179283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C473BB-8F65-42CD-96ED-04EB65D67D3A}"/>
              </a:ext>
            </a:extLst>
          </p:cNvPr>
          <p:cNvSpPr/>
          <p:nvPr/>
        </p:nvSpPr>
        <p:spPr>
          <a:xfrm>
            <a:off x="2737722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E89FBB-1CEF-467A-8985-A87E283B56E0}"/>
              </a:ext>
            </a:extLst>
          </p:cNvPr>
          <p:cNvSpPr/>
          <p:nvPr/>
        </p:nvSpPr>
        <p:spPr>
          <a:xfrm>
            <a:off x="2568816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C2AC2F-9289-4856-9B82-1D25BE3827F6}"/>
              </a:ext>
            </a:extLst>
          </p:cNvPr>
          <p:cNvSpPr/>
          <p:nvPr/>
        </p:nvSpPr>
        <p:spPr>
          <a:xfrm>
            <a:off x="1204998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2A9C5B05-B8A2-4D3B-846F-294ED0E9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61664"/>
              </p:ext>
            </p:extLst>
          </p:nvPr>
        </p:nvGraphicFramePr>
        <p:xfrm>
          <a:off x="1214976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25A7E6A6-62C6-4D84-8AA5-CEEAB0445020}"/>
              </a:ext>
            </a:extLst>
          </p:cNvPr>
          <p:cNvSpPr/>
          <p:nvPr/>
        </p:nvSpPr>
        <p:spPr>
          <a:xfrm>
            <a:off x="1382290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6BDB42F-2425-4C1F-ADD1-87E7B6435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27441"/>
              </p:ext>
            </p:extLst>
          </p:nvPr>
        </p:nvGraphicFramePr>
        <p:xfrm>
          <a:off x="2578794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D66F103-DB7D-4946-B2F8-7031F058853D}"/>
              </a:ext>
            </a:extLst>
          </p:cNvPr>
          <p:cNvSpPr/>
          <p:nvPr/>
        </p:nvSpPr>
        <p:spPr>
          <a:xfrm>
            <a:off x="2746108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0E1B9B-4CB0-4E75-925C-94603F777FD5}"/>
              </a:ext>
            </a:extLst>
          </p:cNvPr>
          <p:cNvSpPr/>
          <p:nvPr/>
        </p:nvSpPr>
        <p:spPr>
          <a:xfrm>
            <a:off x="2035027" y="3190080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47E755-F988-40E8-9815-8476937CDDBD}"/>
              </a:ext>
            </a:extLst>
          </p:cNvPr>
          <p:cNvSpPr/>
          <p:nvPr/>
        </p:nvSpPr>
        <p:spPr>
          <a:xfrm>
            <a:off x="4989445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A9B2B-D6E0-4A94-BC20-4290DE761F7C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A1646A-16B0-4698-8AED-6F712A98A2C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CC64CD-FA53-4A14-992F-53BFD9563C2E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E22EFC-F572-4386-BE10-FB7B3513B018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CD2D24-6E70-49FB-B17C-3F082A60AC2E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056E3B-846A-4A9F-BFE7-E283BE05062C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D4E542-7A01-4397-8568-1A2382529C6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00CF48-B9B5-41E6-9DD7-7C9EEC1DD347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A58C24-6D6E-4A34-A1E3-CC8CAB2281F3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06197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C41-3145-4CC6-8991-418B4F94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Acceleration</a:t>
            </a:r>
          </a:p>
        </p:txBody>
      </p:sp>
      <p:pic>
        <p:nvPicPr>
          <p:cNvPr id="5" name="Picture 4" descr="A green truck driving down a street&#10;&#10;Description generated with high confidence">
            <a:extLst>
              <a:ext uri="{FF2B5EF4-FFF2-40B4-BE49-F238E27FC236}">
                <a16:creationId xmlns:a16="http://schemas.microsoft.com/office/drawing/2014/main" id="{E133B5D6-C70C-4624-8BA3-1025373B6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3567978"/>
            <a:ext cx="3109382" cy="938824"/>
          </a:xfrm>
          <a:prstGeom prst="rect">
            <a:avLst/>
          </a:prstGeom>
        </p:spPr>
      </p:pic>
      <p:pic>
        <p:nvPicPr>
          <p:cNvPr id="7" name="Picture 6" descr="A car parked on the side of a building&#10;&#10;Description generated with high confidence">
            <a:extLst>
              <a:ext uri="{FF2B5EF4-FFF2-40B4-BE49-F238E27FC236}">
                <a16:creationId xmlns:a16="http://schemas.microsoft.com/office/drawing/2014/main" id="{96B051F6-F5EA-4DCE-8E06-67C3DF2513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1391844"/>
            <a:ext cx="3109382" cy="938823"/>
          </a:xfrm>
          <a:prstGeom prst="rect">
            <a:avLst/>
          </a:prstGeom>
        </p:spPr>
      </p:pic>
      <p:pic>
        <p:nvPicPr>
          <p:cNvPr id="15" name="Picture 14" descr="A car driving down a street&#10;&#10;Description generated with very high confidence">
            <a:extLst>
              <a:ext uri="{FF2B5EF4-FFF2-40B4-BE49-F238E27FC236}">
                <a16:creationId xmlns:a16="http://schemas.microsoft.com/office/drawing/2014/main" id="{27460C3E-E3CA-4331-BE3A-E6FEF6727D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2418156"/>
            <a:ext cx="3109382" cy="938823"/>
          </a:xfrm>
          <a:prstGeom prst="rect">
            <a:avLst/>
          </a:prstGeom>
        </p:spPr>
      </p:pic>
      <p:pic>
        <p:nvPicPr>
          <p:cNvPr id="19" name="Picture 18" descr="A truck is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56DB3768-3871-4696-9ED2-5D1033DBB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" y="3044744"/>
            <a:ext cx="5019038" cy="1515410"/>
          </a:xfrm>
          <a:prstGeom prst="rect">
            <a:avLst/>
          </a:prstGeom>
        </p:spPr>
      </p:pic>
      <p:pic>
        <p:nvPicPr>
          <p:cNvPr id="21" name="Picture 20" descr="A picture containing tree, road, outdoor, scene&#10;&#10;Description generated with very high confidence">
            <a:extLst>
              <a:ext uri="{FF2B5EF4-FFF2-40B4-BE49-F238E27FC236}">
                <a16:creationId xmlns:a16="http://schemas.microsoft.com/office/drawing/2014/main" id="{B9A1B6DA-437A-44E1-9ECE-D3937E5E2C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1391844"/>
            <a:ext cx="5019038" cy="15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DEB5-5BC1-4499-8183-1C62B6E5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dual ported weight table per convolution engine</a:t>
            </a:r>
          </a:p>
          <a:p>
            <a:pPr lvl="1"/>
            <a:r>
              <a:rPr lang="en-US" dirty="0"/>
              <a:t>Weights are supplied from both ports</a:t>
            </a:r>
          </a:p>
        </p:txBody>
      </p:sp>
    </p:spTree>
    <p:extLst>
      <p:ext uri="{BB962C8B-B14F-4D97-AF65-F5344CB8AC3E}">
        <p14:creationId xmlns:p14="http://schemas.microsoft.com/office/powerpoint/2010/main" val="131438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 (3x3)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632451-95D7-473B-8E95-9E9EFD92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17539"/>
              </p:ext>
            </p:extLst>
          </p:nvPr>
        </p:nvGraphicFramePr>
        <p:xfrm>
          <a:off x="1076325" y="1514475"/>
          <a:ext cx="1371600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368732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5501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8150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60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7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462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7954EE1-4C58-4ED9-BC6B-54374D8AF783}"/>
              </a:ext>
            </a:extLst>
          </p:cNvPr>
          <p:cNvSpPr/>
          <p:nvPr/>
        </p:nvSpPr>
        <p:spPr>
          <a:xfrm>
            <a:off x="1236072" y="1178355"/>
            <a:ext cx="1211853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0          1              2                            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051E-3B0A-40F6-8560-DAD75088CC7E}"/>
              </a:ext>
            </a:extLst>
          </p:cNvPr>
          <p:cNvSpPr/>
          <p:nvPr/>
        </p:nvSpPr>
        <p:spPr>
          <a:xfrm>
            <a:off x="550272" y="1660740"/>
            <a:ext cx="685800" cy="10790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F0C7D5-2F56-413A-A7ED-4E521D96C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42067"/>
              </p:ext>
            </p:extLst>
          </p:nvPr>
        </p:nvGraphicFramePr>
        <p:xfrm>
          <a:off x="1771650" y="37130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881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79AF22-12D9-4870-9B2C-485C4709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61384"/>
              </p:ext>
            </p:extLst>
          </p:nvPr>
        </p:nvGraphicFramePr>
        <p:xfrm>
          <a:off x="1762125" y="408389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468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E18E7F6A-9E9D-4E16-A129-C07C2E7DB44F}"/>
              </a:ext>
            </a:extLst>
          </p:cNvPr>
          <p:cNvSpPr/>
          <p:nvPr/>
        </p:nvSpPr>
        <p:spPr>
          <a:xfrm>
            <a:off x="7321779" y="3655068"/>
            <a:ext cx="427597" cy="486803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A231CF-187A-4914-A8AD-883C75942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572000" y="117492"/>
            <a:ext cx="4199337" cy="494437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323FA32-D243-4BC6-92F0-08CC0235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37064" cy="353173"/>
          </a:xfrm>
        </p:spPr>
        <p:txBody>
          <a:bodyPr>
            <a:noAutofit/>
          </a:bodyPr>
          <a:lstStyle/>
          <a:p>
            <a:r>
              <a:rPr lang="en-US" sz="2000" b="1" dirty="0"/>
              <a:t>Adaptive Window Quad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997DEE0-FD9A-412A-8A7A-63F234E66B4F}"/>
              </a:ext>
            </a:extLst>
          </p:cNvPr>
          <p:cNvSpPr txBox="1">
            <a:spLocks/>
          </p:cNvSpPr>
          <p:nvPr/>
        </p:nvSpPr>
        <p:spPr>
          <a:xfrm>
            <a:off x="947057" y="696482"/>
            <a:ext cx="3755572" cy="26242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Four cascaded Adaptive Window Engines (AWE)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 shares a single bidirectional Tile Router 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Supports Narrow Convolution or wide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Routable output for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3x3x8, 5x5x4, or 1x1x80 convolutions plus optional activation and 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8-3x3 pooling or 4-5x5 pooling</a:t>
            </a:r>
          </a:p>
        </p:txBody>
      </p:sp>
    </p:spTree>
    <p:extLst>
      <p:ext uri="{BB962C8B-B14F-4D97-AF65-F5344CB8AC3E}">
        <p14:creationId xmlns:p14="http://schemas.microsoft.com/office/powerpoint/2010/main" val="3199979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72013" cy="33976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Accelerating Wide Kernels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6D18A-DFF3-47D7-991B-90A242F3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867029"/>
            <a:ext cx="5017169" cy="1369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68ACA-5309-479B-9D7B-A677D971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39" y="60156"/>
            <a:ext cx="2057879" cy="4906879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7DF5CD-7080-419F-97AF-72CBD0B41772}"/>
              </a:ext>
            </a:extLst>
          </p:cNvPr>
          <p:cNvSpPr txBox="1">
            <a:spLocks/>
          </p:cNvSpPr>
          <p:nvPr/>
        </p:nvSpPr>
        <p:spPr>
          <a:xfrm>
            <a:off x="682363" y="2454441"/>
            <a:ext cx="3755572" cy="251259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Adaptive Window Quads can be cascaded at the output/input of the top/bottom quads respectively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Quads are asynchronous </a:t>
            </a:r>
            <a:r>
              <a:rPr lang="en-US" sz="1600" dirty="0" err="1"/>
              <a:t>wrt</a:t>
            </a:r>
            <a:r>
              <a:rPr lang="en-US" sz="1600" dirty="0"/>
              <a:t>. each other requiring shallow buffering at the interface</a:t>
            </a:r>
            <a:endParaRPr lang="en-US" sz="13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C2AD279-80C0-4268-B36A-B55DAEDCD70B}"/>
              </a:ext>
            </a:extLst>
          </p:cNvPr>
          <p:cNvSpPr/>
          <p:nvPr/>
        </p:nvSpPr>
        <p:spPr>
          <a:xfrm>
            <a:off x="8117305" y="2133600"/>
            <a:ext cx="786065" cy="617621"/>
          </a:xfrm>
          <a:prstGeom prst="wedgeRectCallout">
            <a:avLst>
              <a:gd name="adj1" fmla="val -166235"/>
              <a:gd name="adj2" fmla="val 14448"/>
            </a:avLst>
          </a:prstGeom>
          <a:solidFill>
            <a:schemeClr val="tx1">
              <a:alpha val="56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 Quad Cascade Path</a:t>
            </a:r>
          </a:p>
        </p:txBody>
      </p:sp>
    </p:spTree>
    <p:extLst>
      <p:ext uri="{BB962C8B-B14F-4D97-AF65-F5344CB8AC3E}">
        <p14:creationId xmlns:p14="http://schemas.microsoft.com/office/powerpoint/2010/main" val="400611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 (Wide Layers)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DA874-773D-4DBF-8DEF-9A578466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1304111"/>
            <a:ext cx="7202905" cy="30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29578-2A09-4711-A1EF-19514453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0" r="64912" b="52079"/>
          <a:stretch/>
        </p:blipFill>
        <p:spPr>
          <a:xfrm>
            <a:off x="716923" y="1391654"/>
            <a:ext cx="3855077" cy="1864894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053FE5-C56D-48AB-92A1-1A5841A86B3D}"/>
              </a:ext>
            </a:extLst>
          </p:cNvPr>
          <p:cNvSpPr txBox="1">
            <a:spLocks/>
          </p:cNvSpPr>
          <p:nvPr/>
        </p:nvSpPr>
        <p:spPr>
          <a:xfrm>
            <a:off x="4700337" y="1391655"/>
            <a:ext cx="3141616" cy="1656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Make full use of current row buffer contents across all kernels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Since kernels share identical input maps (different kernel weights)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Reduces demand on Input interface particularly for Wide Layers</a:t>
            </a:r>
          </a:p>
        </p:txBody>
      </p:sp>
    </p:spTree>
    <p:extLst>
      <p:ext uri="{BB962C8B-B14F-4D97-AF65-F5344CB8AC3E}">
        <p14:creationId xmlns:p14="http://schemas.microsoft.com/office/powerpoint/2010/main" val="156655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255" y="2387265"/>
            <a:ext cx="8398156" cy="22930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FAS unit is responsible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fetching data and forwarding to one or more AWP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Accumulating the partial maps arriving from multiple AWPs and/or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Storing maps to memory in particular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Each FAS has two dedicated SOC-IT interfaces for 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It is possible for FAS to share its I/O bandwidth with other FAS in a “teaming” configuration (advanced)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From the software perspective, a FAS represents a CNN accelerator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Application software acquires a resource lock on a FAS for the duration of a CNN compute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Software invokes the FAS which in turn dispatches work to AWP at a per layer granularity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3FDFA7-D2F9-40C2-810D-30B0BFAC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57" r="33180"/>
          <a:stretch/>
        </p:blipFill>
        <p:spPr>
          <a:xfrm>
            <a:off x="628650" y="961251"/>
            <a:ext cx="4501547" cy="11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29628-131A-4672-B4F2-54C93647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7" y="1163836"/>
            <a:ext cx="7147926" cy="30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145AE-2B9B-4B1E-8C57-7F890BB4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48" y="435142"/>
            <a:ext cx="1398012" cy="4023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01E6D-7504-47FC-A106-B291B25F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03" y="435142"/>
            <a:ext cx="2903963" cy="4273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BBE6A-4AD2-4CC6-95EC-5B9435A9B0FE}"/>
              </a:ext>
            </a:extLst>
          </p:cNvPr>
          <p:cNvCxnSpPr/>
          <p:nvPr/>
        </p:nvCxnSpPr>
        <p:spPr>
          <a:xfrm>
            <a:off x="2041357" y="334879"/>
            <a:ext cx="1921043" cy="1042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F86FE-5B41-4027-94B3-465BF2A93E58}"/>
              </a:ext>
            </a:extLst>
          </p:cNvPr>
          <p:cNvCxnSpPr>
            <a:cxnSpLocks/>
          </p:cNvCxnSpPr>
          <p:nvPr/>
        </p:nvCxnSpPr>
        <p:spPr>
          <a:xfrm flipV="1">
            <a:off x="2334126" y="3455069"/>
            <a:ext cx="1684421" cy="11069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ED5751-4AF2-4615-BEBC-0E2CDF34F8D1}"/>
              </a:ext>
            </a:extLst>
          </p:cNvPr>
          <p:cNvSpPr txBox="1"/>
          <p:nvPr/>
        </p:nvSpPr>
        <p:spPr>
          <a:xfrm>
            <a:off x="465220" y="4678097"/>
            <a:ext cx="327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 Adaptive Window Processor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68BF0-8021-4AD5-A11C-6C6199531F63}"/>
              </a:ext>
            </a:extLst>
          </p:cNvPr>
          <p:cNvSpPr txBox="1"/>
          <p:nvPr/>
        </p:nvSpPr>
        <p:spPr>
          <a:xfrm>
            <a:off x="4018547" y="4678097"/>
            <a:ext cx="290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Kintex</a:t>
            </a:r>
            <a:r>
              <a:rPr lang="en-US" sz="1600" dirty="0"/>
              <a:t> </a:t>
            </a:r>
            <a:r>
              <a:rPr lang="en-US" sz="1600" dirty="0" err="1"/>
              <a:t>Ultrascale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9444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BAA-997E-40B4-A4C0-C04F75D7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7A27-2224-4097-B1B6-1AD0EA53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AWP – </a:t>
            </a:r>
            <a:r>
              <a:rPr lang="en-US" dirty="0" err="1"/>
              <a:t>Ikenna</a:t>
            </a:r>
            <a:r>
              <a:rPr lang="en-US" dirty="0"/>
              <a:t> &amp; Geetha</a:t>
            </a:r>
          </a:p>
          <a:p>
            <a:r>
              <a:rPr lang="en-US" dirty="0"/>
              <a:t>FAS – </a:t>
            </a:r>
            <a:r>
              <a:rPr lang="en-US" dirty="0" err="1"/>
              <a:t>Saambhavi</a:t>
            </a:r>
            <a:endParaRPr lang="en-US" dirty="0"/>
          </a:p>
          <a:p>
            <a:r>
              <a:rPr lang="en-US" dirty="0"/>
              <a:t>Functional Verification – Kevin &amp; </a:t>
            </a:r>
            <a:r>
              <a:rPr lang="en-US" dirty="0" err="1"/>
              <a:t>Ikenna</a:t>
            </a:r>
            <a:endParaRPr lang="en-US" dirty="0"/>
          </a:p>
          <a:p>
            <a:r>
              <a:rPr lang="en-US" dirty="0"/>
              <a:t>Software development – Kevin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0F94-C0FE-45BC-9651-A37439D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6F35-D51A-4ECF-9AEB-4EBAE967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4" y="1447303"/>
            <a:ext cx="6954751" cy="2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92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BDB2-5D63-43D9-BFDB-67975D81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30D5-703D-4FC0-9B03-FB3662AE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size: Depth x </a:t>
            </a:r>
            <a:r>
              <a:rPr lang="en-US" dirty="0" err="1"/>
              <a:t>NumRows</a:t>
            </a:r>
            <a:r>
              <a:rPr lang="en-US" dirty="0"/>
              <a:t> x </a:t>
            </a:r>
            <a:r>
              <a:rPr lang="en-US" dirty="0" err="1"/>
              <a:t>NumCols</a:t>
            </a:r>
            <a:endParaRPr lang="en-US" dirty="0"/>
          </a:p>
          <a:p>
            <a:pPr lvl="1"/>
            <a:r>
              <a:rPr lang="en-US" dirty="0"/>
              <a:t>8x20x20</a:t>
            </a:r>
          </a:p>
          <a:p>
            <a:r>
              <a:rPr lang="en-US" dirty="0"/>
              <a:t>Kernel size: </a:t>
            </a:r>
            <a:r>
              <a:rPr lang="en-US" dirty="0" err="1"/>
              <a:t>NumKernels</a:t>
            </a:r>
            <a:r>
              <a:rPr lang="en-US" dirty="0"/>
              <a:t> x Depth x </a:t>
            </a:r>
            <a:r>
              <a:rPr lang="en-US" dirty="0" err="1"/>
              <a:t>NumKrnlRows</a:t>
            </a:r>
            <a:r>
              <a:rPr lang="en-US" dirty="0"/>
              <a:t> x </a:t>
            </a:r>
            <a:r>
              <a:rPr lang="en-US" dirty="0" err="1"/>
              <a:t>NumKrnlCols</a:t>
            </a:r>
            <a:endParaRPr lang="en-US" dirty="0"/>
          </a:p>
          <a:p>
            <a:pPr lvl="1"/>
            <a:r>
              <a:rPr lang="en-US" dirty="0"/>
              <a:t> 5x8x3x3</a:t>
            </a:r>
          </a:p>
          <a:p>
            <a:r>
              <a:rPr lang="en-US" dirty="0"/>
              <a:t>Stride is 1</a:t>
            </a:r>
          </a:p>
          <a:p>
            <a:r>
              <a:rPr lang="en-US" dirty="0"/>
              <a:t>No padding</a:t>
            </a:r>
          </a:p>
          <a:p>
            <a:r>
              <a:rPr lang="en-US" dirty="0"/>
              <a:t>No </a:t>
            </a:r>
            <a:r>
              <a:rPr lang="en-US" dirty="0" err="1"/>
              <a:t>UpSampling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Input Format</a:t>
            </a:r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18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endParaRPr lang="pt-BR" sz="1200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04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17CCB5-2C47-4725-8208-55BAD29C38E1}"/>
              </a:ext>
            </a:extLst>
          </p:cNvPr>
          <p:cNvSpPr/>
          <p:nvPr/>
        </p:nvSpPr>
        <p:spPr>
          <a:xfrm rot="16200000">
            <a:off x="1326459" y="2323059"/>
            <a:ext cx="241415" cy="9588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36B11-A67E-4A6C-B0E1-FFA2F0BD76A9}"/>
              </a:ext>
            </a:extLst>
          </p:cNvPr>
          <p:cNvSpPr txBox="1"/>
          <p:nvPr/>
        </p:nvSpPr>
        <p:spPr>
          <a:xfrm>
            <a:off x="967740" y="2392013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Depth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8B52FC-638D-4831-A028-B6F85DF1C8F3}"/>
              </a:ext>
            </a:extLst>
          </p:cNvPr>
          <p:cNvSpPr/>
          <p:nvPr/>
        </p:nvSpPr>
        <p:spPr>
          <a:xfrm>
            <a:off x="967740" y="2986787"/>
            <a:ext cx="4768850" cy="336644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6A28670-6F30-49CE-9675-1009363F3C13}"/>
              </a:ext>
            </a:extLst>
          </p:cNvPr>
          <p:cNvSpPr/>
          <p:nvPr/>
        </p:nvSpPr>
        <p:spPr>
          <a:xfrm rot="16200000">
            <a:off x="2167834" y="1087984"/>
            <a:ext cx="241415" cy="26416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106AD-B322-4E40-9CC7-90F57644BEDD}"/>
              </a:ext>
            </a:extLst>
          </p:cNvPr>
          <p:cNvSpPr txBox="1"/>
          <p:nvPr/>
        </p:nvSpPr>
        <p:spPr>
          <a:xfrm>
            <a:off x="1799591" y="2000366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Rows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46DC96B-6ED2-4D6C-BCA5-3EAA8A24E6ED}"/>
              </a:ext>
            </a:extLst>
          </p:cNvPr>
          <p:cNvSpPr/>
          <p:nvPr/>
        </p:nvSpPr>
        <p:spPr>
          <a:xfrm rot="16200000">
            <a:off x="2526609" y="373609"/>
            <a:ext cx="241415" cy="33718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A35ED4-C32C-4A23-9E32-120F5EDF820E}"/>
              </a:ext>
            </a:extLst>
          </p:cNvPr>
          <p:cNvSpPr txBox="1"/>
          <p:nvPr/>
        </p:nvSpPr>
        <p:spPr>
          <a:xfrm>
            <a:off x="2145666" y="1650979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Columns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53DBF17-2CBB-4DCE-9769-24D64077ACC2}"/>
              </a:ext>
            </a:extLst>
          </p:cNvPr>
          <p:cNvSpPr/>
          <p:nvPr/>
        </p:nvSpPr>
        <p:spPr>
          <a:xfrm rot="16200000">
            <a:off x="3190184" y="-645566"/>
            <a:ext cx="241415" cy="46990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EF568-6A9E-4C8C-BDFD-156B48F88800}"/>
              </a:ext>
            </a:extLst>
          </p:cNvPr>
          <p:cNvSpPr txBox="1"/>
          <p:nvPr/>
        </p:nvSpPr>
        <p:spPr>
          <a:xfrm>
            <a:off x="2548890" y="1268016"/>
            <a:ext cx="1524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Maps</a:t>
            </a: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1CEF5C68-6BEB-4368-B701-0B2D9BF3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4611"/>
              </p:ext>
            </p:extLst>
          </p:nvPr>
        </p:nvGraphicFramePr>
        <p:xfrm>
          <a:off x="923290" y="3328893"/>
          <a:ext cx="4826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57018716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1545069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8936799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28790231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265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   .    .    .    .    .    .     .    .    .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34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818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17CCB5-2C47-4725-8208-55BAD29C38E1}"/>
              </a:ext>
            </a:extLst>
          </p:cNvPr>
          <p:cNvSpPr/>
          <p:nvPr/>
        </p:nvSpPr>
        <p:spPr>
          <a:xfrm rot="16200000">
            <a:off x="1577919" y="3243779"/>
            <a:ext cx="241415" cy="9588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36B11-A67E-4A6C-B0E1-FFA2F0BD76A9}"/>
              </a:ext>
            </a:extLst>
          </p:cNvPr>
          <p:cNvSpPr txBox="1"/>
          <p:nvPr/>
        </p:nvSpPr>
        <p:spPr>
          <a:xfrm>
            <a:off x="1219200" y="3312733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Depth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8B52FC-638D-4831-A028-B6F85DF1C8F3}"/>
              </a:ext>
            </a:extLst>
          </p:cNvPr>
          <p:cNvSpPr/>
          <p:nvPr/>
        </p:nvSpPr>
        <p:spPr>
          <a:xfrm>
            <a:off x="1219200" y="3907507"/>
            <a:ext cx="4768850" cy="336644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6A28670-6F30-49CE-9675-1009363F3C13}"/>
              </a:ext>
            </a:extLst>
          </p:cNvPr>
          <p:cNvSpPr/>
          <p:nvPr/>
        </p:nvSpPr>
        <p:spPr>
          <a:xfrm rot="16200000">
            <a:off x="2419294" y="2008704"/>
            <a:ext cx="241415" cy="26416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106AD-B322-4E40-9CC7-90F57644BEDD}"/>
              </a:ext>
            </a:extLst>
          </p:cNvPr>
          <p:cNvSpPr txBox="1"/>
          <p:nvPr/>
        </p:nvSpPr>
        <p:spPr>
          <a:xfrm>
            <a:off x="2051051" y="2921086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Rows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46DC96B-6ED2-4D6C-BCA5-3EAA8A24E6ED}"/>
              </a:ext>
            </a:extLst>
          </p:cNvPr>
          <p:cNvSpPr/>
          <p:nvPr/>
        </p:nvSpPr>
        <p:spPr>
          <a:xfrm rot="16200000">
            <a:off x="2778069" y="1294329"/>
            <a:ext cx="241415" cy="33718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A35ED4-C32C-4A23-9E32-120F5EDF820E}"/>
              </a:ext>
            </a:extLst>
          </p:cNvPr>
          <p:cNvSpPr txBox="1"/>
          <p:nvPr/>
        </p:nvSpPr>
        <p:spPr>
          <a:xfrm>
            <a:off x="2397126" y="2571699"/>
            <a:ext cx="10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Columns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53DBF17-2CBB-4DCE-9769-24D64077ACC2}"/>
              </a:ext>
            </a:extLst>
          </p:cNvPr>
          <p:cNvSpPr/>
          <p:nvPr/>
        </p:nvSpPr>
        <p:spPr>
          <a:xfrm rot="16200000">
            <a:off x="3441644" y="275154"/>
            <a:ext cx="241415" cy="46990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EF568-6A9E-4C8C-BDFD-156B48F88800}"/>
              </a:ext>
            </a:extLst>
          </p:cNvPr>
          <p:cNvSpPr txBox="1"/>
          <p:nvPr/>
        </p:nvSpPr>
        <p:spPr>
          <a:xfrm>
            <a:off x="2800350" y="2188736"/>
            <a:ext cx="1524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Map</a:t>
            </a: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1CEF5C68-6BEB-4368-B701-0B2D9BF3D58B}"/>
              </a:ext>
            </a:extLst>
          </p:cNvPr>
          <p:cNvGraphicFramePr>
            <a:graphicFrameLocks noGrp="1"/>
          </p:cNvGraphicFramePr>
          <p:nvPr/>
        </p:nvGraphicFramePr>
        <p:xfrm>
          <a:off x="1174750" y="4249613"/>
          <a:ext cx="4826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57018716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1545069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8936799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28790231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265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   .    .    .    .    .    .     .    .    .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137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3x3 Kernel Input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6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758E-83DB-47CB-BC76-EC9E0368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Notes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5914-EA49-46B8-9118-B5C0AEC9D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load weight data at 5x clock </a:t>
            </a:r>
            <a:r>
              <a:rPr lang="en-US" dirty="0" err="1"/>
              <a:t>bc</a:t>
            </a:r>
            <a:r>
              <a:rPr lang="en-US" dirty="0"/>
              <a:t> we need both ports on the weight table BRAM to run at 5x to feed conv </a:t>
            </a:r>
            <a:r>
              <a:rPr lang="en-US" dirty="0" err="1"/>
              <a:t>engs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53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Conv_out_fmt</a:t>
            </a:r>
            <a:r>
              <a:rPr lang="en-US" dirty="0"/>
              <a:t> ==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Ideally output will be 5x18x18</a:t>
            </a:r>
          </a:p>
          <a:p>
            <a:pPr lvl="1"/>
            <a:r>
              <a:rPr lang="en-US" dirty="0"/>
              <a:t>However output is be 5x18x20, with the result in the top left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84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Conv_out_fmt</a:t>
            </a:r>
            <a:r>
              <a:rPr lang="en-US" dirty="0"/>
              <a:t> ==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Ideally output will be 5x18x18</a:t>
            </a:r>
          </a:p>
          <a:p>
            <a:pPr lvl="1"/>
            <a:r>
              <a:rPr lang="en-US" dirty="0"/>
              <a:t>However output is be 5x18x20, with the result in the top left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4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Conv_out_fmt</a:t>
            </a:r>
            <a:r>
              <a:rPr lang="en-US" dirty="0"/>
              <a:t> is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3x3 followed by 1x1 Ideally output will be 5x18x18</a:t>
            </a:r>
          </a:p>
          <a:p>
            <a:pPr lvl="1"/>
            <a:r>
              <a:rPr lang="en-US" dirty="0"/>
              <a:t>However output is be 5x18x20, with the result in the top left</a:t>
            </a:r>
          </a:p>
          <a:p>
            <a:pPr lvl="2"/>
            <a:r>
              <a:rPr lang="pt-BR" sz="1100" dirty="0"/>
              <a:t>[R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</a:t>
            </a:r>
            <a:r>
              <a:rPr lang="pt-BR" dirty="0"/>
              <a:t> </a:t>
            </a:r>
            <a:r>
              <a:rPr lang="pt-BR" sz="1100" dirty="0"/>
              <a:t>[R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 ............ [R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0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</a:t>
            </a:r>
          </a:p>
          <a:p>
            <a:pPr lvl="2"/>
            <a:r>
              <a:rPr lang="pt-BR" sz="1100" dirty="0"/>
              <a:t>[R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 [R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 ............ [R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</a:t>
            </a:r>
            <a:endParaRPr lang="en-US" sz="1100" dirty="0"/>
          </a:p>
          <a:p>
            <a:pPr lvl="2"/>
            <a:r>
              <a:rPr lang="en-US" sz="1100" dirty="0"/>
              <a:t>.</a:t>
            </a:r>
          </a:p>
          <a:p>
            <a:pPr lvl="2"/>
            <a:r>
              <a:rPr lang="en-US" sz="1100" dirty="0"/>
              <a:t>.</a:t>
            </a:r>
          </a:p>
          <a:p>
            <a:pPr lvl="2"/>
            <a:r>
              <a:rPr lang="en-US" sz="1100" dirty="0"/>
              <a:t>.</a:t>
            </a:r>
          </a:p>
          <a:p>
            <a:pPr lvl="2"/>
            <a:r>
              <a:rPr lang="pt-BR" sz="1100" dirty="0"/>
              <a:t>[R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0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 [R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 ............ [R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0</a:t>
            </a:r>
            <a:r>
              <a:rPr lang="pt-BR" sz="1100" dirty="0"/>
              <a:t>,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1</a:t>
            </a:r>
            <a:r>
              <a:rPr lang="pt-BR" sz="1100" dirty="0"/>
              <a:t>, ... R</a:t>
            </a:r>
            <a:r>
              <a:rPr lang="pt-BR" sz="1100" baseline="-25000" dirty="0"/>
              <a:t>17</a:t>
            </a:r>
            <a:r>
              <a:rPr lang="pt-BR" sz="1100" dirty="0"/>
              <a:t>C</a:t>
            </a:r>
            <a:r>
              <a:rPr lang="pt-BR" sz="1100" baseline="-25000" dirty="0"/>
              <a:t>19</a:t>
            </a:r>
            <a:r>
              <a:rPr lang="pt-BR" sz="1100" dirty="0"/>
              <a:t>D</a:t>
            </a:r>
            <a:r>
              <a:rPr lang="pt-BR" sz="1100" baseline="-25000" dirty="0"/>
              <a:t>4</a:t>
            </a:r>
            <a:r>
              <a:rPr lang="pt-BR" sz="1100" dirty="0"/>
              <a:t>]</a:t>
            </a:r>
            <a:endParaRPr lang="en-US" sz="11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66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9C04DD12-4230-4BAA-85D0-E25ABE909542}"/>
              </a:ext>
            </a:extLst>
          </p:cNvPr>
          <p:cNvSpPr txBox="1"/>
          <p:nvPr/>
        </p:nvSpPr>
        <p:spPr>
          <a:xfrm>
            <a:off x="4568247" y="5278716"/>
            <a:ext cx="11877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Cycle N </a:t>
            </a:r>
          </a:p>
          <a:p>
            <a:pPr algn="ctr"/>
            <a:r>
              <a:rPr lang="en-US" sz="1050" dirty="0"/>
              <a:t>(N</a:t>
            </a:r>
            <a:r>
              <a:rPr lang="en-US" sz="1050" baseline="-25000" dirty="0"/>
              <a:t>D</a:t>
            </a:r>
            <a:r>
              <a:rPr lang="en-US" sz="1050" dirty="0"/>
              <a:t>, N</a:t>
            </a:r>
            <a:r>
              <a:rPr lang="en-US" sz="1050" baseline="-25000" dirty="0"/>
              <a:t>P</a:t>
            </a:r>
            <a:r>
              <a:rPr lang="en-US" sz="1050" dirty="0"/>
              <a:t>, N</a:t>
            </a:r>
            <a:r>
              <a:rPr lang="en-US" sz="1050" baseline="-25000" dirty="0"/>
              <a:t>Y</a:t>
            </a:r>
            <a:r>
              <a:rPr lang="en-US" sz="1050" dirty="0"/>
              <a:t>, N</a:t>
            </a:r>
            <a:r>
              <a:rPr lang="en-US" sz="1050" baseline="-25000" dirty="0"/>
              <a:t>X</a:t>
            </a:r>
            <a:r>
              <a:rPr lang="en-US" sz="1050" dirty="0"/>
              <a:t>)</a:t>
            </a:r>
          </a:p>
        </p:txBody>
      </p:sp>
      <p:graphicFrame>
        <p:nvGraphicFramePr>
          <p:cNvPr id="86" name="Table 86">
            <a:extLst>
              <a:ext uri="{FF2B5EF4-FFF2-40B4-BE49-F238E27FC236}">
                <a16:creationId xmlns:a16="http://schemas.microsoft.com/office/drawing/2014/main" id="{3AFA5B31-AB66-4CB8-988B-51E36753630C}"/>
              </a:ext>
            </a:extLst>
          </p:cNvPr>
          <p:cNvGraphicFramePr>
            <a:graphicFrameLocks noGrp="1"/>
          </p:cNvGraphicFramePr>
          <p:nvPr/>
        </p:nvGraphicFramePr>
        <p:xfrm>
          <a:off x="686362" y="651196"/>
          <a:ext cx="7217230" cy="4107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885">
                  <a:extLst>
                    <a:ext uri="{9D8B030D-6E8A-4147-A177-3AD203B41FA5}">
                      <a16:colId xmlns:a16="http://schemas.microsoft.com/office/drawing/2014/main" val="3540499775"/>
                    </a:ext>
                  </a:extLst>
                </a:gridCol>
                <a:gridCol w="980885">
                  <a:extLst>
                    <a:ext uri="{9D8B030D-6E8A-4147-A177-3AD203B41FA5}">
                      <a16:colId xmlns:a16="http://schemas.microsoft.com/office/drawing/2014/main" val="1780140727"/>
                    </a:ext>
                  </a:extLst>
                </a:gridCol>
                <a:gridCol w="980885">
                  <a:extLst>
                    <a:ext uri="{9D8B030D-6E8A-4147-A177-3AD203B41FA5}">
                      <a16:colId xmlns:a16="http://schemas.microsoft.com/office/drawing/2014/main" val="3351418628"/>
                    </a:ext>
                  </a:extLst>
                </a:gridCol>
                <a:gridCol w="1347482">
                  <a:extLst>
                    <a:ext uri="{9D8B030D-6E8A-4147-A177-3AD203B41FA5}">
                      <a16:colId xmlns:a16="http://schemas.microsoft.com/office/drawing/2014/main" val="949002861"/>
                    </a:ext>
                  </a:extLst>
                </a:gridCol>
                <a:gridCol w="1045178">
                  <a:extLst>
                    <a:ext uri="{9D8B030D-6E8A-4147-A177-3AD203B41FA5}">
                      <a16:colId xmlns:a16="http://schemas.microsoft.com/office/drawing/2014/main" val="1618486886"/>
                    </a:ext>
                  </a:extLst>
                </a:gridCol>
                <a:gridCol w="1881915">
                  <a:extLst>
                    <a:ext uri="{9D8B030D-6E8A-4147-A177-3AD203B41FA5}">
                      <a16:colId xmlns:a16="http://schemas.microsoft.com/office/drawing/2014/main" val="1398925572"/>
                    </a:ext>
                  </a:extLst>
                </a:gridCol>
              </a:tblGrid>
              <a:tr h="2575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Cycle 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Cycle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Cycle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Cycle 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188364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77034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79363826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541502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Row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2588753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36520611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8726310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N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39555051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Row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74298396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Partial Map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2834062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6056645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85575204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Kernel / Output Depth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34866930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Row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35714036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Partial Map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0767591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3196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9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‘KW’ of a single kernel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corresponds to input map width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‘KW’ =&lt; 8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‘KW’ &gt;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Layer-Width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‘LW’ of a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‘LW’ =&lt; 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‘LW’ &gt; 8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76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9C04DD12-4230-4BAA-85D0-E25ABE909542}"/>
              </a:ext>
            </a:extLst>
          </p:cNvPr>
          <p:cNvSpPr txBox="1"/>
          <p:nvPr/>
        </p:nvSpPr>
        <p:spPr>
          <a:xfrm>
            <a:off x="4568247" y="5278716"/>
            <a:ext cx="11877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Cycle N </a:t>
            </a:r>
          </a:p>
          <a:p>
            <a:pPr algn="ctr"/>
            <a:r>
              <a:rPr lang="en-US" sz="1050" dirty="0"/>
              <a:t>(N</a:t>
            </a:r>
            <a:r>
              <a:rPr lang="en-US" sz="1050" baseline="-25000" dirty="0"/>
              <a:t>D</a:t>
            </a:r>
            <a:r>
              <a:rPr lang="en-US" sz="1050" dirty="0"/>
              <a:t>, N</a:t>
            </a:r>
            <a:r>
              <a:rPr lang="en-US" sz="1050" baseline="-25000" dirty="0"/>
              <a:t>P</a:t>
            </a:r>
            <a:r>
              <a:rPr lang="en-US" sz="1050" dirty="0"/>
              <a:t>, N</a:t>
            </a:r>
            <a:r>
              <a:rPr lang="en-US" sz="1050" baseline="-25000" dirty="0"/>
              <a:t>Y</a:t>
            </a:r>
            <a:r>
              <a:rPr lang="en-US" sz="1050" dirty="0"/>
              <a:t>, N</a:t>
            </a:r>
            <a:r>
              <a:rPr lang="en-US" sz="1050" baseline="-25000" dirty="0"/>
              <a:t>X</a:t>
            </a:r>
            <a:r>
              <a:rPr lang="en-US" sz="1050" dirty="0"/>
              <a:t>)</a:t>
            </a:r>
          </a:p>
        </p:txBody>
      </p:sp>
      <p:graphicFrame>
        <p:nvGraphicFramePr>
          <p:cNvPr id="86" name="Table 86">
            <a:extLst>
              <a:ext uri="{FF2B5EF4-FFF2-40B4-BE49-F238E27FC236}">
                <a16:creationId xmlns:a16="http://schemas.microsoft.com/office/drawing/2014/main" id="{3AFA5B31-AB66-4CB8-988B-51E36753630C}"/>
              </a:ext>
            </a:extLst>
          </p:cNvPr>
          <p:cNvGraphicFramePr>
            <a:graphicFrameLocks noGrp="1"/>
          </p:cNvGraphicFramePr>
          <p:nvPr/>
        </p:nvGraphicFramePr>
        <p:xfrm>
          <a:off x="686362" y="651196"/>
          <a:ext cx="7217228" cy="4107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885">
                  <a:extLst>
                    <a:ext uri="{9D8B030D-6E8A-4147-A177-3AD203B41FA5}">
                      <a16:colId xmlns:a16="http://schemas.microsoft.com/office/drawing/2014/main" val="3540499775"/>
                    </a:ext>
                  </a:extLst>
                </a:gridCol>
                <a:gridCol w="980885">
                  <a:extLst>
                    <a:ext uri="{9D8B030D-6E8A-4147-A177-3AD203B41FA5}">
                      <a16:colId xmlns:a16="http://schemas.microsoft.com/office/drawing/2014/main" val="1780140727"/>
                    </a:ext>
                  </a:extLst>
                </a:gridCol>
                <a:gridCol w="980885">
                  <a:extLst>
                    <a:ext uri="{9D8B030D-6E8A-4147-A177-3AD203B41FA5}">
                      <a16:colId xmlns:a16="http://schemas.microsoft.com/office/drawing/2014/main" val="3351418628"/>
                    </a:ext>
                  </a:extLst>
                </a:gridCol>
                <a:gridCol w="1347482">
                  <a:extLst>
                    <a:ext uri="{9D8B030D-6E8A-4147-A177-3AD203B41FA5}">
                      <a16:colId xmlns:a16="http://schemas.microsoft.com/office/drawing/2014/main" val="949002861"/>
                    </a:ext>
                  </a:extLst>
                </a:gridCol>
                <a:gridCol w="1045178">
                  <a:extLst>
                    <a:ext uri="{9D8B030D-6E8A-4147-A177-3AD203B41FA5}">
                      <a16:colId xmlns:a16="http://schemas.microsoft.com/office/drawing/2014/main" val="1618486886"/>
                    </a:ext>
                  </a:extLst>
                </a:gridCol>
                <a:gridCol w="1881915">
                  <a:extLst>
                    <a:ext uri="{9D8B030D-6E8A-4147-A177-3AD203B41FA5}">
                      <a16:colId xmlns:a16="http://schemas.microsoft.com/office/drawing/2014/main" val="1398925572"/>
                    </a:ext>
                  </a:extLst>
                </a:gridCol>
              </a:tblGrid>
              <a:tr h="2575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Cycle 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Cycle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Cycle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Cycle 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188364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77034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79363826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2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541502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Row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2588753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36520611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8726310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,2)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2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39555051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Row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74298396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Partial Map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2834062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6056645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85575204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2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Column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34866930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0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Row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35714036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1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Partial Map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0767591"/>
                  </a:ext>
                </a:extLst>
              </a:tr>
              <a:tr h="2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(N</a:t>
                      </a:r>
                      <a:r>
                        <a:rPr lang="en-US" sz="1200" baseline="-25000" dirty="0"/>
                        <a:t>D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P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Y</a:t>
                      </a:r>
                      <a:r>
                        <a:rPr lang="en-US" sz="1200" dirty="0"/>
                        <a:t>, N</a:t>
                      </a:r>
                      <a:r>
                        <a:rPr lang="en-US" sz="1200" baseline="-25000" dirty="0"/>
                        <a:t>X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3196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916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DAAA-C150-4898-BC9C-E84C2A0D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to config accel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B61E-13EB-4186-B4CF-530708147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config regs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pixel sequence data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kernel data</a:t>
            </a:r>
          </a:p>
        </p:txBody>
      </p:sp>
    </p:spTree>
    <p:extLst>
      <p:ext uri="{BB962C8B-B14F-4D97-AF65-F5344CB8AC3E}">
        <p14:creationId xmlns:p14="http://schemas.microsoft.com/office/powerpoint/2010/main" val="2325165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DAAA-C150-4898-BC9C-E84C2A0D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B61E-13EB-4186-B4CF-530708147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 reg data comes in at the 1x clock. </a:t>
            </a:r>
          </a:p>
          <a:p>
            <a:r>
              <a:rPr lang="en-US" dirty="0"/>
              <a:t>All config data goes into </a:t>
            </a:r>
            <a:r>
              <a:rPr lang="en-US" dirty="0" err="1"/>
              <a:t>job_parameters</a:t>
            </a:r>
            <a:r>
              <a:rPr lang="en-US" dirty="0"/>
              <a:t> bus. Place data on bus, then on next clock cycle assert </a:t>
            </a:r>
            <a:r>
              <a:rPr lang="en-US" dirty="0" err="1"/>
              <a:t>job_parameters_valid</a:t>
            </a:r>
            <a:r>
              <a:rPr lang="en-US" dirty="0"/>
              <a:t> and the accel will accept the configuration. </a:t>
            </a:r>
          </a:p>
          <a:p>
            <a:r>
              <a:rPr lang="en-US" dirty="0"/>
              <a:t>See </a:t>
            </a:r>
            <a:r>
              <a:rPr lang="en-US" dirty="0" err="1"/>
              <a:t>cnn_layer_accel_defs.vh</a:t>
            </a:r>
            <a:r>
              <a:rPr lang="en-US" dirty="0"/>
              <a:t> section 6 on how to set the </a:t>
            </a:r>
            <a:r>
              <a:rPr lang="en-US" dirty="0" err="1"/>
              <a:t>job_parameters</a:t>
            </a:r>
            <a:r>
              <a:rPr lang="en-US" dirty="0"/>
              <a:t> bus with the config reg values</a:t>
            </a:r>
          </a:p>
          <a:p>
            <a:r>
              <a:rPr lang="en-US" dirty="0"/>
              <a:t>See cnn_layer_configs.cxx section 1 for how to generate the config reg values</a:t>
            </a:r>
          </a:p>
        </p:txBody>
      </p:sp>
    </p:spTree>
    <p:extLst>
      <p:ext uri="{BB962C8B-B14F-4D97-AF65-F5344CB8AC3E}">
        <p14:creationId xmlns:p14="http://schemas.microsoft.com/office/powerpoint/2010/main" val="3919083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17C9-385E-45CC-BEC4-96C6BCF5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 Sequence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B61A-DA3A-4673-B58C-442FCB9F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Sequence Data comes in at the 1x clock. </a:t>
            </a:r>
          </a:p>
          <a:p>
            <a:r>
              <a:rPr lang="en-US" dirty="0"/>
              <a:t>Place data on the bus. On the next clock cycle assert </a:t>
            </a:r>
            <a:r>
              <a:rPr lang="en-US" dirty="0" err="1"/>
              <a:t>config_valid</a:t>
            </a:r>
            <a:r>
              <a:rPr lang="en-US" dirty="0"/>
              <a:t>[0], continue to do so until all the data is read</a:t>
            </a:r>
          </a:p>
          <a:p>
            <a:r>
              <a:rPr lang="en-US" dirty="0"/>
              <a:t>See cnn_layer_configs.cxx section 2 on how to generate pixel sequence data and how to lay the data out on the </a:t>
            </a:r>
            <a:r>
              <a:rPr lang="en-US" dirty="0" err="1"/>
              <a:t>config_data</a:t>
            </a:r>
            <a:r>
              <a:rPr lang="en-US" dirty="0"/>
              <a:t> bus. See </a:t>
            </a:r>
            <a:r>
              <a:rPr lang="en-US" dirty="0" err="1"/>
              <a:t>cnn_layer_accel_defs.vh</a:t>
            </a:r>
            <a:r>
              <a:rPr lang="en-US" dirty="0"/>
              <a:t> section 4.0 for the pixel sequence data fields</a:t>
            </a:r>
          </a:p>
        </p:txBody>
      </p:sp>
    </p:spTree>
    <p:extLst>
      <p:ext uri="{BB962C8B-B14F-4D97-AF65-F5344CB8AC3E}">
        <p14:creationId xmlns:p14="http://schemas.microsoft.com/office/powerpoint/2010/main" val="107706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2C6F-90F6-40CC-9A28-12DF32A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74DB-AB5E-464A-A899-2420F3ABF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data comes in at the 5x clock. Place data on the </a:t>
            </a:r>
            <a:r>
              <a:rPr lang="en-US" dirty="0" err="1"/>
              <a:t>weight_data</a:t>
            </a:r>
            <a:r>
              <a:rPr lang="en-US" dirty="0"/>
              <a:t> bus and assert </a:t>
            </a:r>
            <a:r>
              <a:rPr lang="en-US" dirty="0" err="1"/>
              <a:t>weight_valid</a:t>
            </a:r>
            <a:endParaRPr lang="en-US" dirty="0"/>
          </a:p>
          <a:p>
            <a:r>
              <a:rPr lang="en-US" dirty="0"/>
              <a:t>See </a:t>
            </a:r>
            <a:r>
              <a:rPr lang="en-US"/>
              <a:t>Slide 49 </a:t>
            </a:r>
            <a:r>
              <a:rPr lang="en-US" dirty="0"/>
              <a:t>for individual filter window data layout. Note position 9 of an individual filter has a value of 0. So a single filter takes up 10 slots</a:t>
            </a:r>
          </a:p>
          <a:p>
            <a:r>
              <a:rPr lang="en-US" dirty="0"/>
              <a:t>Accel can handle up to 64 kernels of max depth 8 at a time</a:t>
            </a:r>
          </a:p>
          <a:p>
            <a:r>
              <a:rPr lang="en-US" dirty="0"/>
              <a:t>See cnn_layer_config.cxx section 3 on how to layout kernel data on </a:t>
            </a:r>
            <a:r>
              <a:rPr lang="en-US" dirty="0" err="1"/>
              <a:t>weight_data</a:t>
            </a:r>
            <a:r>
              <a:rPr lang="en-US" dirty="0"/>
              <a:t> bus</a:t>
            </a:r>
          </a:p>
        </p:txBody>
      </p:sp>
    </p:spTree>
    <p:extLst>
      <p:ext uri="{BB962C8B-B14F-4D97-AF65-F5344CB8AC3E}">
        <p14:creationId xmlns:p14="http://schemas.microsoft.com/office/powerpoint/2010/main" val="864104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 (3x3)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632451-95D7-473B-8E95-9E9EFD92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04830"/>
              </p:ext>
            </p:extLst>
          </p:nvPr>
        </p:nvGraphicFramePr>
        <p:xfrm>
          <a:off x="1074147" y="1514475"/>
          <a:ext cx="1371600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368732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5501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8150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60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7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462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7954EE1-4C58-4ED9-BC6B-54374D8AF783}"/>
              </a:ext>
            </a:extLst>
          </p:cNvPr>
          <p:cNvSpPr/>
          <p:nvPr/>
        </p:nvSpPr>
        <p:spPr>
          <a:xfrm>
            <a:off x="1236072" y="1178355"/>
            <a:ext cx="1211853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0          1              2                            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051E-3B0A-40F6-8560-DAD75088CC7E}"/>
              </a:ext>
            </a:extLst>
          </p:cNvPr>
          <p:cNvSpPr/>
          <p:nvPr/>
        </p:nvSpPr>
        <p:spPr>
          <a:xfrm>
            <a:off x="550272" y="1660740"/>
            <a:ext cx="685800" cy="10790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F0C7D5-2F56-413A-A7ED-4E521D96C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60220"/>
              </p:ext>
            </p:extLst>
          </p:nvPr>
        </p:nvGraphicFramePr>
        <p:xfrm>
          <a:off x="1762125" y="37130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881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0,0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0,1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0,2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1,0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1,2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2,0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79AF22-12D9-4870-9B2C-485C47099F53}"/>
              </a:ext>
            </a:extLst>
          </p:cNvPr>
          <p:cNvGraphicFramePr>
            <a:graphicFrameLocks noGrp="1"/>
          </p:cNvGraphicFramePr>
          <p:nvPr/>
        </p:nvGraphicFramePr>
        <p:xfrm>
          <a:off x="1762125" y="408389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468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69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440C-B568-4207-8424-D764BA24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5105F-A8C2-4B32-9EC1-06B0014D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Slave data output width is 128 bits</a:t>
            </a:r>
          </a:p>
          <a:p>
            <a:r>
              <a:rPr lang="en-US" dirty="0"/>
              <a:t>Each slave address bit accesses 128 bits of data</a:t>
            </a:r>
          </a:p>
          <a:p>
            <a:r>
              <a:rPr lang="en-US" dirty="0"/>
              <a:t>Slave Regs:</a:t>
            </a:r>
          </a:p>
          <a:p>
            <a:pPr lvl="1"/>
            <a:r>
              <a:rPr lang="en-US" dirty="0"/>
              <a:t>128 bits total</a:t>
            </a:r>
          </a:p>
          <a:p>
            <a:pPr lvl="1"/>
            <a:r>
              <a:rPr lang="en-US" dirty="0"/>
              <a:t>1 address space size</a:t>
            </a:r>
          </a:p>
          <a:p>
            <a:r>
              <a:rPr lang="en-US" dirty="0"/>
              <a:t>Pixel Sequence</a:t>
            </a:r>
          </a:p>
          <a:p>
            <a:pPr lvl="1"/>
            <a:r>
              <a:rPr lang="en-US" dirty="0"/>
              <a:t>Datum is 16 bits -&gt; 8 values per word</a:t>
            </a:r>
          </a:p>
          <a:p>
            <a:pPr lvl="1"/>
            <a:r>
              <a:rPr lang="en-US" dirty="0" err="1"/>
              <a:t>NumWindowCycles</a:t>
            </a:r>
            <a:r>
              <a:rPr lang="en-US" dirty="0"/>
              <a:t> * </a:t>
            </a:r>
            <a:r>
              <a:rPr lang="en-US" dirty="0" err="1"/>
              <a:t>MaxInputCols</a:t>
            </a:r>
            <a:r>
              <a:rPr lang="en-US" dirty="0"/>
              <a:t> = 5 * 1024 = 5120; next power of 2 -&gt; 8192 total 16 bit values</a:t>
            </a:r>
          </a:p>
          <a:p>
            <a:pPr lvl="1"/>
            <a:r>
              <a:rPr lang="en-US" dirty="0"/>
              <a:t>Divide by Num words per bus: 8192 / 8  = 1024 address space size</a:t>
            </a:r>
          </a:p>
          <a:p>
            <a:r>
              <a:rPr lang="en-US" dirty="0"/>
              <a:t>Kernel Data</a:t>
            </a:r>
          </a:p>
          <a:p>
            <a:pPr lvl="1"/>
            <a:r>
              <a:rPr lang="en-US" dirty="0"/>
              <a:t>Datum is 16 bits -&gt; 8 values per word; 8 Weight tables; </a:t>
            </a:r>
          </a:p>
          <a:p>
            <a:pPr lvl="1"/>
            <a:r>
              <a:rPr lang="en-US" dirty="0"/>
              <a:t>Weight Table depth is 1024 -&gt; 8192, add some padding 16384</a:t>
            </a:r>
          </a:p>
          <a:p>
            <a:pPr lvl="1"/>
            <a:r>
              <a:rPr lang="en-US" dirty="0"/>
              <a:t>16384 / 8 = 1024 address space size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762E3D-3816-47B4-A3D9-187FD48DA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99423"/>
              </p:ext>
            </p:extLst>
          </p:nvPr>
        </p:nvGraphicFramePr>
        <p:xfrm>
          <a:off x="1315194" y="1268016"/>
          <a:ext cx="4530492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623">
                  <a:extLst>
                    <a:ext uri="{9D8B030D-6E8A-4147-A177-3AD203B41FA5}">
                      <a16:colId xmlns:a16="http://schemas.microsoft.com/office/drawing/2014/main" val="3274674874"/>
                    </a:ext>
                  </a:extLst>
                </a:gridCol>
                <a:gridCol w="1132623">
                  <a:extLst>
                    <a:ext uri="{9D8B030D-6E8A-4147-A177-3AD203B41FA5}">
                      <a16:colId xmlns:a16="http://schemas.microsoft.com/office/drawing/2014/main" val="2668173661"/>
                    </a:ext>
                  </a:extLst>
                </a:gridCol>
                <a:gridCol w="981665">
                  <a:extLst>
                    <a:ext uri="{9D8B030D-6E8A-4147-A177-3AD203B41FA5}">
                      <a16:colId xmlns:a16="http://schemas.microsoft.com/office/drawing/2014/main" val="1838845393"/>
                    </a:ext>
                  </a:extLst>
                </a:gridCol>
                <a:gridCol w="1283581">
                  <a:extLst>
                    <a:ext uri="{9D8B030D-6E8A-4147-A177-3AD203B41FA5}">
                      <a16:colId xmlns:a16="http://schemas.microsoft.com/office/drawing/2014/main" val="1780097582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Address Space 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Address Space Size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Address Space Size (bytes)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Address Space Range (Hex)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3482169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Pixel Sequence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32768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0x00000 – 0x07FFF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8747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Kernel Data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32768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0x08000 – 0x0FFFF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03938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Slave Regs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0x10000 </a:t>
                      </a:r>
                      <a:r>
                        <a:rPr lang="en-US" sz="1000"/>
                        <a:t>– 0x1000C 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2013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07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 pooling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Pooling subsamples a 2D window from a convolved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subsampling operation can be min, max, average,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stride of the subsampling window determines the dimension of pooling output map</a:t>
            </a:r>
          </a:p>
          <a:p>
            <a:pPr marL="342937" lvl="1" indent="0">
              <a:buNone/>
            </a:pPr>
            <a:endParaRPr lang="en-US" dirty="0"/>
          </a:p>
          <a:p>
            <a:pPr marL="342937" lvl="1" indent="0">
              <a:buNone/>
            </a:pPr>
            <a:r>
              <a:rPr lang="en-US" dirty="0"/>
              <a:t>Example: the result of convolving a 256x256x3 input with a 3x3x3 kernel is a 256x256x1  map (ignoring boundary effects).  Passing this map to a MAX pooling operator with 2x2 stride results in a 128x128x1 map.  Each pixel in this map corresponds to the max value in the convolved map at window centered at the pixel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an activation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transforms each input map pixel according to f(x)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does not alter the dimensions of the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implementation of Activation is relatively cheap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Rectified Linear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may require LUT based interpolation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Sigmoid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Hyperbolic tangent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Other differentiable functions of ‘x’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Squeeze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reducing “Squeeze”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Squeezing a layer reduces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width of an output map is equal to the number of kernels in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By performing a convolution across the original K output maps, a single final output map is produced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Note that there may be several (SQ) Squeeze kernels, each producing a single output map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Generally |SQ| &lt;&lt; K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squeeze kernel is a 1x1 but is not necessary</a:t>
            </a:r>
          </a:p>
          <a:p>
            <a:pPr marL="685873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Stretch (Expand)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increasing “Stretch”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Stretching a layer increases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Operation is identical to “Squeeze” however the number of Stretch (ST) kernels follows: |ST| &gt; 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stretch kernel is a 1x1 but is not necessary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3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a Single Kernel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33B06-2C67-46C7-8EB0-27AA734B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628650" y="1473399"/>
            <a:ext cx="7993877" cy="16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Single Convolution Engine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A8ADFE-EBA6-4E80-A674-585420D07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0000" b="50000"/>
          <a:stretch/>
        </p:blipFill>
        <p:spPr>
          <a:xfrm>
            <a:off x="250628" y="820614"/>
            <a:ext cx="4645891" cy="14359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6813" y="1369219"/>
            <a:ext cx="3500838" cy="31831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Single Engine capable of performing: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3x3x1 convolution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1x1x10 convolution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Uses optimized DSP48E2 tile architecture consisting of two DSP48E2 macros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Operates at 5x </a:t>
            </a:r>
            <a:r>
              <a:rPr lang="en-US" sz="1600" dirty="0" err="1"/>
              <a:t>datapath</a:t>
            </a:r>
            <a:r>
              <a:rPr lang="en-US" sz="1600" dirty="0"/>
              <a:t> clock- (500Mhz)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4C240C89-A7E9-4C8D-A62B-E91A32BD5CBE}"/>
              </a:ext>
            </a:extLst>
          </p:cNvPr>
          <p:cNvSpPr/>
          <p:nvPr/>
        </p:nvSpPr>
        <p:spPr>
          <a:xfrm>
            <a:off x="3411391" y="2411017"/>
            <a:ext cx="1820738" cy="1796831"/>
          </a:xfrm>
          <a:prstGeom prst="accentBorderCallout1">
            <a:avLst>
              <a:gd name="adj1" fmla="val 18241"/>
              <a:gd name="adj2" fmla="val -2281"/>
              <a:gd name="adj3" fmla="val -38630"/>
              <a:gd name="adj4" fmla="val -6814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single row buffer bank consists of two row buffers of max length = L. A row buffer bank has a dedicated connection to an adjacent DSP48E2 unit in the enclosing DSP48E2 tile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BED0-EE7D-47D7-A54D-313637C2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" y="2935931"/>
            <a:ext cx="2926080" cy="1616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56F93-A38D-4136-A2AC-B99E04970BEB}"/>
              </a:ext>
            </a:extLst>
          </p:cNvPr>
          <p:cNvSpPr txBox="1"/>
          <p:nvPr/>
        </p:nvSpPr>
        <p:spPr>
          <a:xfrm>
            <a:off x="844988" y="4664815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DSP48E2 Tile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C73F9-37F0-45CF-88E4-B569407BBD16}"/>
              </a:ext>
            </a:extLst>
          </p:cNvPr>
          <p:cNvCxnSpPr>
            <a:cxnSpLocks/>
          </p:cNvCxnSpPr>
          <p:nvPr/>
        </p:nvCxnSpPr>
        <p:spPr>
          <a:xfrm flipH="1" flipV="1">
            <a:off x="2710544" y="1156063"/>
            <a:ext cx="662309" cy="15751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411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32950</TotalTime>
  <Words>3380</Words>
  <Application>Microsoft Office PowerPoint</Application>
  <PresentationFormat>On-screen Show (16:9)</PresentationFormat>
  <Paragraphs>711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Comic Sans MS</vt:lpstr>
      <vt:lpstr>Wingdings</vt:lpstr>
      <vt:lpstr>Office Theme</vt:lpstr>
      <vt:lpstr>CNN Accelerator Implementation Plan</vt:lpstr>
      <vt:lpstr>CNN Acceleration</vt:lpstr>
      <vt:lpstr>System Architecture</vt:lpstr>
      <vt:lpstr>CNN Layer Attributes</vt:lpstr>
      <vt:lpstr>CNN Layer Attributes (cont.)</vt:lpstr>
      <vt:lpstr>CNN Layer Attributes (cont.)</vt:lpstr>
      <vt:lpstr>CNN Layer Attributes (cont.)</vt:lpstr>
      <vt:lpstr>Accelerating a Single Kernel</vt:lpstr>
      <vt:lpstr>Single Convolution Engine</vt:lpstr>
      <vt:lpstr>Adaptive Window Engine (AWE)</vt:lpstr>
      <vt:lpstr>Load Balancing in AWE</vt:lpstr>
      <vt:lpstr>Load Balancing in AWE</vt:lpstr>
      <vt:lpstr>PowerPoint Presentation</vt:lpstr>
      <vt:lpstr>Row Buffer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 Table logic</vt:lpstr>
      <vt:lpstr>Weight Table logic (3x3)</vt:lpstr>
      <vt:lpstr>Adaptive Window Quad</vt:lpstr>
      <vt:lpstr>Accelerating Wide Kernels</vt:lpstr>
      <vt:lpstr>Accelerating Multiple Kernels (Wide Layers)</vt:lpstr>
      <vt:lpstr>Accelerating multiple Kernels</vt:lpstr>
      <vt:lpstr>Fetch-Aggregate-Store (FAS) Unit</vt:lpstr>
      <vt:lpstr>Fetch-Aggregate-Store (FAS) Unit</vt:lpstr>
      <vt:lpstr>PowerPoint Presentation</vt:lpstr>
      <vt:lpstr>Implementation 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Misc Notes </vt:lpstr>
      <vt:lpstr>Conv_out_fmt == 0</vt:lpstr>
      <vt:lpstr>Conv_out_fmt == 0</vt:lpstr>
      <vt:lpstr>Conv_out_fmt is 1</vt:lpstr>
      <vt:lpstr>PowerPoint Presentation</vt:lpstr>
      <vt:lpstr>PowerPoint Presentation</vt:lpstr>
      <vt:lpstr>The order to config accel</vt:lpstr>
      <vt:lpstr>Config</vt:lpstr>
      <vt:lpstr>Pix Sequence Data</vt:lpstr>
      <vt:lpstr>Kernel Data</vt:lpstr>
      <vt:lpstr>Weight Table logic (3x3)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Accelerator Implementation Plan</dc:title>
  <dc:creator>Kevin Irick</dc:creator>
  <cp:lastModifiedBy>IkennaOkafor</cp:lastModifiedBy>
  <cp:revision>185</cp:revision>
  <dcterms:created xsi:type="dcterms:W3CDTF">2017-11-29T03:42:32Z</dcterms:created>
  <dcterms:modified xsi:type="dcterms:W3CDTF">2020-02-14T01:03:38Z</dcterms:modified>
</cp:coreProperties>
</file>