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71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8" r:id="rId12"/>
    <p:sldId id="269" r:id="rId13"/>
    <p:sldId id="262" r:id="rId14"/>
    <p:sldId id="265" r:id="rId15"/>
    <p:sldId id="267" r:id="rId16"/>
    <p:sldId id="266" r:id="rId17"/>
    <p:sldId id="273" r:id="rId18"/>
    <p:sldId id="275" r:id="rId19"/>
    <p:sldId id="270" r:id="rId20"/>
    <p:sldId id="27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4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20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9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7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6087A-BB81-43C1-AFE2-3763E6B27B9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108A-350A-4E16-B455-AB446F7B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01A9-A8E4-499F-ACE0-39E28E364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 Accelerator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F926-7490-4E26-8826-B8A1E5865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682093" cy="451145"/>
          </a:xfrm>
        </p:spPr>
        <p:txBody>
          <a:bodyPr>
            <a:normAutofit/>
          </a:bodyPr>
          <a:lstStyle/>
          <a:p>
            <a:r>
              <a:rPr lang="en-US" sz="2000" b="1" dirty="0"/>
              <a:t>Adaptive Window Engine (AWE)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6035" y="834784"/>
            <a:ext cx="3141616" cy="37176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Dual convolution engines capable of performing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3x3x2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5x5x1 (CPI = 1.25)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1x1x20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 3x3 or 5x5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41DB96-B5FC-4370-9B9A-36EFF3777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48824" y="834784"/>
            <a:ext cx="5127485" cy="2126029"/>
          </a:xfrm>
          <a:prstGeom prst="rect">
            <a:avLst/>
          </a:prstGeom>
        </p:spPr>
      </p:pic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EC95EEF0-F246-4F40-90BB-3DC6654FFD36}"/>
              </a:ext>
            </a:extLst>
          </p:cNvPr>
          <p:cNvSpPr/>
          <p:nvPr/>
        </p:nvSpPr>
        <p:spPr>
          <a:xfrm>
            <a:off x="2272939" y="3428781"/>
            <a:ext cx="2374378" cy="1283645"/>
          </a:xfrm>
          <a:prstGeom prst="accentBorderCallout1">
            <a:avLst>
              <a:gd name="adj1" fmla="val 22312"/>
              <a:gd name="adj2" fmla="val 102799"/>
              <a:gd name="adj3" fmla="val -49174"/>
              <a:gd name="adj4" fmla="val 12530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 pooling mode the row-buffers feed a MAX/MIN/AVG module.  Pooling can be performed over the two row buffers of a single engine or over the four combined row-buffers of two engines.</a:t>
            </a:r>
          </a:p>
        </p:txBody>
      </p:sp>
    </p:spTree>
    <p:extLst>
      <p:ext uri="{BB962C8B-B14F-4D97-AF65-F5344CB8AC3E}">
        <p14:creationId xmlns:p14="http://schemas.microsoft.com/office/powerpoint/2010/main" val="340939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EE75F-BDEC-4D7A-84AF-BDCAF37A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74771"/>
            <a:ext cx="4725403" cy="22980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/>
              <a:t>To minimize logic delay, each buffer is directly connected to the adjacent DSP48 in the tile.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Since we are overclocking to reduce resource utilization of DSP48, it is important that each DSP48 as nearly equal work</a:t>
            </a:r>
          </a:p>
          <a:p>
            <a:pPr lvl="1"/>
            <a:r>
              <a:rPr lang="en-US" sz="1600" dirty="0"/>
              <a:t>Row renaming is accomplished by (1) reordering of weights based on the current row we operating on, and (2) a specific matriculation of rows across the buffers</a:t>
            </a:r>
          </a:p>
          <a:p>
            <a:pPr lvl="1"/>
            <a:r>
              <a:rPr lang="en-US" sz="1600" dirty="0"/>
              <a:t>In the case of odd kernels, a duplicate of one row is required in the buffer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F96BF-C6FC-4FF9-9384-826F366A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67" y="812797"/>
            <a:ext cx="3183987" cy="17589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F210E-D850-4F8C-9B19-9F27387D510B}"/>
              </a:ext>
            </a:extLst>
          </p:cNvPr>
          <p:cNvSpPr/>
          <p:nvPr/>
        </p:nvSpPr>
        <p:spPr>
          <a:xfrm>
            <a:off x="5622758" y="1845845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431E64-5CC0-4A5D-894A-4AA5CE1E73DD}"/>
              </a:ext>
            </a:extLst>
          </p:cNvPr>
          <p:cNvSpPr/>
          <p:nvPr/>
        </p:nvSpPr>
        <p:spPr>
          <a:xfrm>
            <a:off x="5622757" y="899361"/>
            <a:ext cx="1163053" cy="641684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Dual </a:t>
            </a:r>
          </a:p>
          <a:p>
            <a:pPr algn="ctr"/>
            <a:r>
              <a:rPr lang="en-US" sz="1200" dirty="0"/>
              <a:t>Row Buffers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C756A-8371-4551-8C1E-F01F4FFB0FDA}"/>
              </a:ext>
            </a:extLst>
          </p:cNvPr>
          <p:cNvCxnSpPr>
            <a:stCxn id="11" idx="3"/>
          </p:cNvCxnSpPr>
          <p:nvPr/>
        </p:nvCxnSpPr>
        <p:spPr>
          <a:xfrm>
            <a:off x="6785810" y="1220203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5EC1D-98E4-410A-9CB2-52FCAB4C1CDE}"/>
              </a:ext>
            </a:extLst>
          </p:cNvPr>
          <p:cNvCxnSpPr/>
          <p:nvPr/>
        </p:nvCxnSpPr>
        <p:spPr>
          <a:xfrm>
            <a:off x="6785809" y="2166687"/>
            <a:ext cx="7058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FE1427-B0B7-4D23-9EB8-BC8131A5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6" y="2931458"/>
            <a:ext cx="8361947" cy="17976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A6A574-2D68-498D-9A7A-AB909E845919}"/>
              </a:ext>
            </a:extLst>
          </p:cNvPr>
          <p:cNvCxnSpPr/>
          <p:nvPr/>
        </p:nvCxnSpPr>
        <p:spPr>
          <a:xfrm flipV="1">
            <a:off x="248653" y="2855158"/>
            <a:ext cx="8654715" cy="21392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3x3 Config</a:t>
            </a:r>
          </a:p>
        </p:txBody>
      </p:sp>
    </p:spTree>
    <p:extLst>
      <p:ext uri="{BB962C8B-B14F-4D97-AF65-F5344CB8AC3E}">
        <p14:creationId xmlns:p14="http://schemas.microsoft.com/office/powerpoint/2010/main" val="105837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881813" cy="255545"/>
          </a:xfrm>
        </p:spPr>
        <p:txBody>
          <a:bodyPr>
            <a:noAutofit/>
          </a:bodyPr>
          <a:lstStyle/>
          <a:p>
            <a:r>
              <a:rPr lang="en-US" sz="2400" b="1" dirty="0"/>
              <a:t>Load Balancing in AWE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07B547-D87A-42CB-85B8-7E6A1086CA20}"/>
              </a:ext>
            </a:extLst>
          </p:cNvPr>
          <p:cNvSpPr txBox="1"/>
          <p:nvPr/>
        </p:nvSpPr>
        <p:spPr>
          <a:xfrm>
            <a:off x="2867527" y="4737762"/>
            <a:ext cx="429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Matriculation for 5x5 Config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7281C-54F5-42F4-B641-FC0D8070D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4" y="1208571"/>
            <a:ext cx="8622632" cy="34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40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A231CF-187A-4914-A8AD-883C75942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4572000" y="99562"/>
            <a:ext cx="4199337" cy="494437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323FA32-D243-4BC6-92F0-08CC0235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37064" cy="353173"/>
          </a:xfrm>
        </p:spPr>
        <p:txBody>
          <a:bodyPr>
            <a:noAutofit/>
          </a:bodyPr>
          <a:lstStyle/>
          <a:p>
            <a:r>
              <a:rPr lang="en-US" sz="2000" b="1" dirty="0"/>
              <a:t>Adaptive Window Quad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997DEE0-FD9A-412A-8A7A-63F234E66B4F}"/>
              </a:ext>
            </a:extLst>
          </p:cNvPr>
          <p:cNvSpPr txBox="1">
            <a:spLocks/>
          </p:cNvSpPr>
          <p:nvPr/>
        </p:nvSpPr>
        <p:spPr>
          <a:xfrm>
            <a:off x="947057" y="696482"/>
            <a:ext cx="3755572" cy="2624234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Four cascaded Adaptive Window Engines (AWE)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 shares a single bidirectional Tile Router 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Supports Narrow Convolution or wide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Routable output for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3x3x8, 5x5x4, or 1x1x80 convolutions plus optional activation and 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8-3x3 pooling or 4-5x5 pooling</a:t>
            </a:r>
          </a:p>
        </p:txBody>
      </p:sp>
    </p:spTree>
    <p:extLst>
      <p:ext uri="{BB962C8B-B14F-4D97-AF65-F5344CB8AC3E}">
        <p14:creationId xmlns:p14="http://schemas.microsoft.com/office/powerpoint/2010/main" val="319997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2672013" cy="339767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Accelerating Wide Kernels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6D18A-DFF3-47D7-991B-90A242F3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867029"/>
            <a:ext cx="5017169" cy="1369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68ACA-5309-479B-9D7B-A677D971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39" y="60156"/>
            <a:ext cx="2057879" cy="4906879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7DF5CD-7080-419F-97AF-72CBD0B41772}"/>
              </a:ext>
            </a:extLst>
          </p:cNvPr>
          <p:cNvSpPr txBox="1">
            <a:spLocks/>
          </p:cNvSpPr>
          <p:nvPr/>
        </p:nvSpPr>
        <p:spPr>
          <a:xfrm>
            <a:off x="682363" y="2454441"/>
            <a:ext cx="3755572" cy="2512593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Adaptive Window Quads can be cascaded at the output/input of the top/bottom quads respectively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Quads are asynchronous </a:t>
            </a:r>
            <a:r>
              <a:rPr lang="en-US" sz="1600" dirty="0" err="1"/>
              <a:t>wrt</a:t>
            </a:r>
            <a:r>
              <a:rPr lang="en-US" sz="1600" dirty="0"/>
              <a:t>. each other requiring shallow buffering at the interface</a:t>
            </a:r>
            <a:endParaRPr lang="en-US" sz="1300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C2AD279-80C0-4268-B36A-B55DAEDCD70B}"/>
              </a:ext>
            </a:extLst>
          </p:cNvPr>
          <p:cNvSpPr/>
          <p:nvPr/>
        </p:nvSpPr>
        <p:spPr>
          <a:xfrm>
            <a:off x="8117305" y="2133600"/>
            <a:ext cx="786065" cy="617621"/>
          </a:xfrm>
          <a:prstGeom prst="wedgeRectCallout">
            <a:avLst>
              <a:gd name="adj1" fmla="val -166235"/>
              <a:gd name="adj2" fmla="val 14448"/>
            </a:avLst>
          </a:prstGeom>
          <a:solidFill>
            <a:schemeClr val="tx1">
              <a:alpha val="56000"/>
            </a:schemeClr>
          </a:solidFill>
          <a:ln>
            <a:solidFill>
              <a:schemeClr val="accent1">
                <a:shade val="50000"/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AW Quad Cascade Path</a:t>
            </a:r>
          </a:p>
        </p:txBody>
      </p:sp>
    </p:spTree>
    <p:extLst>
      <p:ext uri="{BB962C8B-B14F-4D97-AF65-F5344CB8AC3E}">
        <p14:creationId xmlns:p14="http://schemas.microsoft.com/office/powerpoint/2010/main" val="400611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 (Wide Layers)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DA874-773D-4DBF-8DEF-9A578466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1304111"/>
            <a:ext cx="7202905" cy="30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multiple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29578-2A09-4711-A1EF-195144530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0" r="64912" b="52079"/>
          <a:stretch/>
        </p:blipFill>
        <p:spPr>
          <a:xfrm>
            <a:off x="716923" y="1391654"/>
            <a:ext cx="3855077" cy="1864894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053FE5-C56D-48AB-92A1-1A5841A86B3D}"/>
              </a:ext>
            </a:extLst>
          </p:cNvPr>
          <p:cNvSpPr txBox="1">
            <a:spLocks/>
          </p:cNvSpPr>
          <p:nvPr/>
        </p:nvSpPr>
        <p:spPr>
          <a:xfrm>
            <a:off x="4700337" y="1391655"/>
            <a:ext cx="3141616" cy="1656346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Make full use of current row buffer contents across all kernels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Since kernels share identical input maps (different kernel weights)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Reduces demand on Input interface particularly for Wide Layers</a:t>
            </a:r>
          </a:p>
        </p:txBody>
      </p:sp>
    </p:spTree>
    <p:extLst>
      <p:ext uri="{BB962C8B-B14F-4D97-AF65-F5344CB8AC3E}">
        <p14:creationId xmlns:p14="http://schemas.microsoft.com/office/powerpoint/2010/main" val="15665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255" y="2387265"/>
            <a:ext cx="8398156" cy="22930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FAS unit is responsible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fetching data and forwarding to one or more AWP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Accumulating the partial maps arriving from multiple AWPs and/or memory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Storing maps to memory in particular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Each FAS has two dedicated SOC-IT interfaces for I/O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It is possible for FAS to share its I/O bandwidth with other FAS in a “teaming” configuration (advanced)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From the software perspective, a FAS represents a CNN accelerator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Application software acquires a resource lock on a FAS for the duration of a CNN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Software invokes the FAS which in turn dispatches work to AWP at a per layer granularity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3FDFA7-D2F9-40C2-810D-30B0BFAC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57" r="33180"/>
          <a:stretch/>
        </p:blipFill>
        <p:spPr>
          <a:xfrm>
            <a:off x="628650" y="961251"/>
            <a:ext cx="4501547" cy="11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dirty="0"/>
              <a:t>Fetch-Aggregate-Store (FAS)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29628-131A-4672-B4F2-54C93647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7" y="1163836"/>
            <a:ext cx="7147926" cy="30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0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9145AE-2B9B-4B1E-8C57-7F890BB4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48" y="435142"/>
            <a:ext cx="1398012" cy="4023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01E6D-7504-47FC-A106-B291B25F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03" y="435142"/>
            <a:ext cx="2903963" cy="42732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5BBE6A-4AD2-4CC6-95EC-5B9435A9B0FE}"/>
              </a:ext>
            </a:extLst>
          </p:cNvPr>
          <p:cNvCxnSpPr/>
          <p:nvPr/>
        </p:nvCxnSpPr>
        <p:spPr>
          <a:xfrm>
            <a:off x="2041357" y="334879"/>
            <a:ext cx="1921043" cy="1042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F86FE-5B41-4027-94B3-465BF2A93E58}"/>
              </a:ext>
            </a:extLst>
          </p:cNvPr>
          <p:cNvCxnSpPr>
            <a:cxnSpLocks/>
          </p:cNvCxnSpPr>
          <p:nvPr/>
        </p:nvCxnSpPr>
        <p:spPr>
          <a:xfrm flipV="1">
            <a:off x="2334126" y="3455069"/>
            <a:ext cx="1684421" cy="11069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ED5751-4AF2-4615-BEBC-0E2CDF34F8D1}"/>
              </a:ext>
            </a:extLst>
          </p:cNvPr>
          <p:cNvSpPr txBox="1"/>
          <p:nvPr/>
        </p:nvSpPr>
        <p:spPr>
          <a:xfrm>
            <a:off x="465220" y="4678097"/>
            <a:ext cx="3272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Single Adaptive Window Processor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68BF0-8021-4AD5-A11C-6C6199531F63}"/>
              </a:ext>
            </a:extLst>
          </p:cNvPr>
          <p:cNvSpPr txBox="1"/>
          <p:nvPr/>
        </p:nvSpPr>
        <p:spPr>
          <a:xfrm>
            <a:off x="4018547" y="4678097"/>
            <a:ext cx="290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Kintex</a:t>
            </a:r>
            <a:r>
              <a:rPr lang="en-US" sz="1600" dirty="0"/>
              <a:t> </a:t>
            </a:r>
            <a:r>
              <a:rPr lang="en-US" sz="1600" dirty="0" err="1"/>
              <a:t>Ultrascale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944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1C41-3145-4CC6-8991-418B4F9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Acceleration</a:t>
            </a:r>
          </a:p>
        </p:txBody>
      </p:sp>
      <p:pic>
        <p:nvPicPr>
          <p:cNvPr id="5" name="Picture 4" descr="A green truck driving down a street&#10;&#10;Description generated with high confidence">
            <a:extLst>
              <a:ext uri="{FF2B5EF4-FFF2-40B4-BE49-F238E27FC236}">
                <a16:creationId xmlns:a16="http://schemas.microsoft.com/office/drawing/2014/main" id="{E133B5D6-C70C-4624-8BA3-1025373B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3567978"/>
            <a:ext cx="3109382" cy="938824"/>
          </a:xfrm>
          <a:prstGeom prst="rect">
            <a:avLst/>
          </a:prstGeom>
        </p:spPr>
      </p:pic>
      <p:pic>
        <p:nvPicPr>
          <p:cNvPr id="7" name="Picture 6" descr="A car parked on the side of a building&#10;&#10;Description generated with high confidence">
            <a:extLst>
              <a:ext uri="{FF2B5EF4-FFF2-40B4-BE49-F238E27FC236}">
                <a16:creationId xmlns:a16="http://schemas.microsoft.com/office/drawing/2014/main" id="{96B051F6-F5EA-4DCE-8E06-67C3DF251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1391844"/>
            <a:ext cx="3109382" cy="938823"/>
          </a:xfrm>
          <a:prstGeom prst="rect">
            <a:avLst/>
          </a:prstGeom>
        </p:spPr>
      </p:pic>
      <p:pic>
        <p:nvPicPr>
          <p:cNvPr id="15" name="Picture 14" descr="A car driving down a street&#10;&#10;Description generated with very high confidence">
            <a:extLst>
              <a:ext uri="{FF2B5EF4-FFF2-40B4-BE49-F238E27FC236}">
                <a16:creationId xmlns:a16="http://schemas.microsoft.com/office/drawing/2014/main" id="{27460C3E-E3CA-4331-BE3A-E6FEF6727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7" y="2418156"/>
            <a:ext cx="3109382" cy="938823"/>
          </a:xfrm>
          <a:prstGeom prst="rect">
            <a:avLst/>
          </a:prstGeom>
        </p:spPr>
      </p:pic>
      <p:pic>
        <p:nvPicPr>
          <p:cNvPr id="19" name="Picture 18" descr="A truck is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56DB3768-3871-4696-9ED2-5D1033DBB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2" y="3044744"/>
            <a:ext cx="5019038" cy="1515410"/>
          </a:xfrm>
          <a:prstGeom prst="rect">
            <a:avLst/>
          </a:prstGeom>
        </p:spPr>
      </p:pic>
      <p:pic>
        <p:nvPicPr>
          <p:cNvPr id="21" name="Picture 20" descr="A picture containing tree, road, outdoor, scene&#10;&#10;Description generated with very high confidence">
            <a:extLst>
              <a:ext uri="{FF2B5EF4-FFF2-40B4-BE49-F238E27FC236}">
                <a16:creationId xmlns:a16="http://schemas.microsoft.com/office/drawing/2014/main" id="{B9A1B6DA-437A-44E1-9ECE-D3937E5E2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3" y="1391844"/>
            <a:ext cx="5019038" cy="15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BAA-997E-40B4-A4C0-C04F75D7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7A27-2224-4097-B1B6-1AD0EA53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AWP – </a:t>
            </a:r>
            <a:r>
              <a:rPr lang="en-US" dirty="0" err="1"/>
              <a:t>Ikenna</a:t>
            </a:r>
            <a:r>
              <a:rPr lang="en-US" dirty="0"/>
              <a:t> &amp; Geetha</a:t>
            </a:r>
          </a:p>
          <a:p>
            <a:r>
              <a:rPr lang="en-US" dirty="0"/>
              <a:t>FAS – </a:t>
            </a:r>
            <a:r>
              <a:rPr lang="en-US" dirty="0" err="1"/>
              <a:t>Saambhavi</a:t>
            </a:r>
            <a:endParaRPr lang="en-US" dirty="0"/>
          </a:p>
          <a:p>
            <a:r>
              <a:rPr lang="en-US" dirty="0"/>
              <a:t>Functional Verification – Kevin &amp; </a:t>
            </a:r>
            <a:r>
              <a:rPr lang="en-US" dirty="0" err="1"/>
              <a:t>Ikenna</a:t>
            </a:r>
            <a:endParaRPr lang="en-US" dirty="0"/>
          </a:p>
          <a:p>
            <a:r>
              <a:rPr lang="en-US" dirty="0"/>
              <a:t>Software development – Kevin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0F94-C0FE-45BC-9651-A37439DF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35-D51A-4ECF-9AEB-4EBAE967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24" y="1447303"/>
            <a:ext cx="6954751" cy="2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Kernel-Width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‘KW’ of a single kernel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corresponds to input map width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‘KW’ =&lt; 8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‘KW’ &gt;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Layer-Width {Wide, Narrow}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Describes the relative width ‘LW’ of a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Narrow: ‘LW’ =&lt; 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Wide: ‘LW’ &gt; 8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Pooling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 pooling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Pooling subsamples a 2D window from a convolved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subsampling operation can be min, max, average,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stride of the subsampling window determines the dimension of pooling output map</a:t>
            </a:r>
          </a:p>
          <a:p>
            <a:pPr marL="342937" lvl="1" indent="0">
              <a:buNone/>
            </a:pPr>
            <a:endParaRPr lang="en-US" dirty="0"/>
          </a:p>
          <a:p>
            <a:pPr marL="342937" lvl="1" indent="0">
              <a:buNone/>
            </a:pPr>
            <a:r>
              <a:rPr lang="en-US" dirty="0"/>
              <a:t>Example: the result of convolving a 256x256x3 input with a 3x3x3 kernel is a 256x256x1  map (ignoring boundary effects).  Passing this map to a MAX pooling operator with 2x2 stride results in a 128x128x1 map.  Each pixel in this map corresponds to the max value in the convolved map at window centered at the pixel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includes an activation stage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transforms each input map pixel according to f(x)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does not alter the dimensions of the input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implementation of Activation is relatively cheap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Rectified Linear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Activation may require LUT based interpolation when f(x) =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Sigmoid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Hyperbolic tangent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Other differentiable functions of ‘x’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9C0E-B3DA-4406-BD81-DD85B04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Layer Attributes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1DEB-329F-400D-BF6B-BCABCCB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Squeeze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reducing “Squeeze”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Squeezing a layer reduces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width of an output map is equal to the number of kernels in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By performing a convolution across the original K output maps, a single final output map is produced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Note that there may be several (SQ) Squeeze kernels, each producing a single output map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Generally |SQ| &lt;&lt; K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squeeze kernel is a 1x1 but is not necessary</a:t>
            </a:r>
          </a:p>
          <a:p>
            <a:pPr marL="685873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Stretch (Expand)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Specifies whether the layer implements a map increasing “Stretch”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Stretching a layer increases the width of the output map leaving the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Operation is identical to “Squeeze” however the number of Stretch (ST) kernels follows: |ST| &gt; 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Typically the stretch kernel is a 1x1 but is not necessary</a:t>
            </a:r>
          </a:p>
          <a:p>
            <a:pPr marL="342937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3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CD1-D3EC-4B9D-AA17-379E287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Accelerating a Single Kernel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33B06-2C67-46C7-8EB0-27AA734BD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000"/>
          <a:stretch/>
        </p:blipFill>
        <p:spPr>
          <a:xfrm>
            <a:off x="628650" y="1473399"/>
            <a:ext cx="7993877" cy="1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BF523-7597-49D1-8A88-DF546933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3453493" cy="39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Single Convolution Engine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8ADFE-EBA6-4E80-A674-585420D072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0000" b="50000"/>
          <a:stretch/>
        </p:blipFill>
        <p:spPr>
          <a:xfrm>
            <a:off x="250628" y="820614"/>
            <a:ext cx="4645891" cy="143599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E81B1-2B09-415D-8C3D-B0C321AF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6813" y="1369219"/>
            <a:ext cx="3500838" cy="31831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Single Engine capable of performing: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3x3x1 convolution (CPI = 0.9)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/>
              <a:t>1x1x10 convolution (CPI = 1.0)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Uses optimized DSP48E2 tile architecture consisting of two DSP48E2 macros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Operates at 5x </a:t>
            </a:r>
            <a:r>
              <a:rPr lang="en-US" sz="1600" dirty="0" err="1"/>
              <a:t>datapath</a:t>
            </a:r>
            <a:r>
              <a:rPr lang="en-US" sz="1600" dirty="0"/>
              <a:t> clock- (500Mhz)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Requires pixels to be evenly distributed across row-buffer banks</a:t>
            </a:r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4C240C89-A7E9-4C8D-A62B-E91A32BD5CBE}"/>
              </a:ext>
            </a:extLst>
          </p:cNvPr>
          <p:cNvSpPr/>
          <p:nvPr/>
        </p:nvSpPr>
        <p:spPr>
          <a:xfrm>
            <a:off x="3411391" y="2411017"/>
            <a:ext cx="1820738" cy="1796831"/>
          </a:xfrm>
          <a:prstGeom prst="accentBorderCallout1">
            <a:avLst>
              <a:gd name="adj1" fmla="val 18241"/>
              <a:gd name="adj2" fmla="val -2281"/>
              <a:gd name="adj3" fmla="val -38630"/>
              <a:gd name="adj4" fmla="val -6814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single row buffer bank consists of two row buffers of max length = L. A row buffer bank has a dedicated connection to an adjacent DSP48E2 unit in the enclosing DSP48E2 tile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EBED0-EE7D-47D7-A54D-313637C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8" y="2935931"/>
            <a:ext cx="2926080" cy="1616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56F93-A38D-4136-A2AC-B99E04970BEB}"/>
              </a:ext>
            </a:extLst>
          </p:cNvPr>
          <p:cNvSpPr txBox="1"/>
          <p:nvPr/>
        </p:nvSpPr>
        <p:spPr>
          <a:xfrm>
            <a:off x="844988" y="4664815"/>
            <a:ext cx="173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DSP48E2 Tile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C73F9-37F0-45CF-88E4-B569407BBD16}"/>
              </a:ext>
            </a:extLst>
          </p:cNvPr>
          <p:cNvCxnSpPr>
            <a:cxnSpLocks/>
          </p:cNvCxnSpPr>
          <p:nvPr/>
        </p:nvCxnSpPr>
        <p:spPr>
          <a:xfrm flipH="1" flipV="1">
            <a:off x="2710544" y="1156063"/>
            <a:ext cx="662309" cy="15751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411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18533</TotalTime>
  <Words>932</Words>
  <Application>Microsoft Office PowerPoint</Application>
  <PresentationFormat>On-screen Show (16:9)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CNN Accelerator Implementation Plan</vt:lpstr>
      <vt:lpstr>CNN Acceleration</vt:lpstr>
      <vt:lpstr>System Architecture</vt:lpstr>
      <vt:lpstr>CNN Layer Attributes</vt:lpstr>
      <vt:lpstr>CNN Layer Attributes (cont.)</vt:lpstr>
      <vt:lpstr>CNN Layer Attributes (cont.)</vt:lpstr>
      <vt:lpstr>CNN Layer Attributes (cont.)</vt:lpstr>
      <vt:lpstr>Accelerating a Single Kernel</vt:lpstr>
      <vt:lpstr>Single Convolution Engine</vt:lpstr>
      <vt:lpstr>Adaptive Window Engine (AWE)</vt:lpstr>
      <vt:lpstr>Load Balancing in AWE</vt:lpstr>
      <vt:lpstr>Load Balancing in AWE</vt:lpstr>
      <vt:lpstr>Adaptive Window Quad</vt:lpstr>
      <vt:lpstr>Accelerating Wide Kernels</vt:lpstr>
      <vt:lpstr>Accelerating Multiple Kernels (Wide Layers)</vt:lpstr>
      <vt:lpstr>Accelerating multiple Kernels</vt:lpstr>
      <vt:lpstr>Fetch-Aggregate-Store (FAS) Unit</vt:lpstr>
      <vt:lpstr>Fetch-Aggregate-Store (FAS) Unit</vt:lpstr>
      <vt:lpstr>PowerPoint Presentation</vt:lpstr>
      <vt:lpstr>Implementation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Accelerator Implementation Plan</dc:title>
  <dc:creator>Kevin Irick</dc:creator>
  <cp:lastModifiedBy>Kevin Irick</cp:lastModifiedBy>
  <cp:revision>54</cp:revision>
  <dcterms:created xsi:type="dcterms:W3CDTF">2017-11-29T03:42:32Z</dcterms:created>
  <dcterms:modified xsi:type="dcterms:W3CDTF">2018-02-05T15:39:14Z</dcterms:modified>
</cp:coreProperties>
</file>