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56" r:id="rId3"/>
    <p:sldId id="258" r:id="rId4"/>
    <p:sldId id="257" r:id="rId5"/>
    <p:sldId id="259" r:id="rId6"/>
    <p:sldId id="268" r:id="rId7"/>
    <p:sldId id="264" r:id="rId8"/>
    <p:sldId id="261" r:id="rId9"/>
    <p:sldId id="260" r:id="rId10"/>
    <p:sldId id="277" r:id="rId11"/>
    <p:sldId id="262" r:id="rId12"/>
    <p:sldId id="276" r:id="rId13"/>
    <p:sldId id="273" r:id="rId14"/>
    <p:sldId id="263" r:id="rId15"/>
    <p:sldId id="269" r:id="rId16"/>
    <p:sldId id="265" r:id="rId17"/>
    <p:sldId id="270" r:id="rId18"/>
    <p:sldId id="271" r:id="rId19"/>
    <p:sldId id="272" r:id="rId20"/>
    <p:sldId id="278" r:id="rId21"/>
    <p:sldId id="279" r:id="rId22"/>
    <p:sldId id="416" r:id="rId23"/>
    <p:sldId id="266" r:id="rId24"/>
    <p:sldId id="280" r:id="rId25"/>
    <p:sldId id="419" r:id="rId26"/>
    <p:sldId id="423" r:id="rId27"/>
    <p:sldId id="428" r:id="rId28"/>
    <p:sldId id="424" r:id="rId29"/>
    <p:sldId id="420" r:id="rId30"/>
    <p:sldId id="425" r:id="rId31"/>
    <p:sldId id="426" r:id="rId32"/>
    <p:sldId id="421" r:id="rId33"/>
    <p:sldId id="422" r:id="rId34"/>
    <p:sldId id="427" r:id="rId35"/>
    <p:sldId id="317" r:id="rId36"/>
    <p:sldId id="320" r:id="rId37"/>
    <p:sldId id="430" r:id="rId38"/>
    <p:sldId id="321" r:id="rId39"/>
    <p:sldId id="315" r:id="rId40"/>
    <p:sldId id="414" r:id="rId41"/>
    <p:sldId id="301" r:id="rId42"/>
    <p:sldId id="305" r:id="rId43"/>
    <p:sldId id="306" r:id="rId44"/>
    <p:sldId id="307" r:id="rId45"/>
    <p:sldId id="310" r:id="rId46"/>
    <p:sldId id="308" r:id="rId47"/>
    <p:sldId id="309" r:id="rId48"/>
    <p:sldId id="311" r:id="rId49"/>
    <p:sldId id="312" r:id="rId50"/>
    <p:sldId id="429" r:id="rId51"/>
    <p:sldId id="322" r:id="rId52"/>
    <p:sldId id="318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02" autoAdjust="0"/>
  </p:normalViewPr>
  <p:slideViewPr>
    <p:cSldViewPr snapToGrid="0" showGuides="1">
      <p:cViewPr varScale="1">
        <p:scale>
          <a:sx n="57" d="100"/>
          <a:sy n="57" d="100"/>
        </p:scale>
        <p:origin x="10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DAFC0-AF5A-4B09-B743-C3B12821BE3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E0E6-D4A2-413C-AD7C-D330F545F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1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“케라스”인가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케라스는 초기에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ONEIROS (Open-ended Neuro-Electronic Intelligent Robot Operating System)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일부로 개발되었다고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오네이로스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(ONEIROS)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복수형이 오네이로이입니다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κέρ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ας)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그리스어로 뿔을 의미하고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오네이로이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ονειρο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그리스어로 꿈을 의인화 시킨 신이라는 의미입니다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 다 그리스신화에 나오는 단어입니다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강좌인 만큼 가볍게 그리스신화 얘길 조금 해볼까요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그리스 신화에 오네이로이라고 불리는 꿈의 정령들이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오네이로이는 헬리오스의 궁전 근처에 살면서 두 개의 문을 통해 인간들에게 꿈을 보냅니다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신이 사람들에게 메시지를 전할 때 오네이로이에게 부탁하여 꿈을 보낸다고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미래에 성취될 진실은 뿔로 된 문으로 보내고 거짓은 상아로 된 문으로 보내줍니다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꿈을 통해 미래로 인도하는 역할을 오네이로이가 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그때 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케라스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된 문을 통해 꿈을 보냅니다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신이 심기가 좋지 않을 때 거짓꿈을 보내기도 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제우스는 트로이가 곧 망할 것이라는 거짓꿈을 아가멤논에게 보내고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아가멤논은 이 꿈을 뀐 뒤 트로이를 공격했다가 그리스군 패배하죠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거짓꿈이니 상아의 문을 통해 전달되었겠죠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거짓꿈을 믿었다가 패가망신한 경우입니다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09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shape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4D tensor with shape: (batch, channels, rows, cols) if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channels_first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or 4D tensor with shape: (batch, rows, cols, channels) if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channels_last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3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87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7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11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31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8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4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2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2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3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8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shape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4D tensor with shape: (batch, channels, rows, cols) if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channels_first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or 4D tensor with shape: (batch, rows, cols, channels) if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data_format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channels_last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7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2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평균 제곱 오차 선형 회귀 </a:t>
            </a:r>
            <a:r>
              <a:rPr lang="en-US" altLang="ko-KR" dirty="0"/>
              <a:t>(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 regression) –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오차의 분산을 의미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0E0E6-D4A2-413C-AD7C-D330F545FA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9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E1FD-D890-4333-B0BE-49E2150C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F8A8-D1A8-4F89-AC9D-F76B52B7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9554-71BD-4496-9F2E-F9767A97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A85-5E94-4E69-9799-B874EFAA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20CF5-AA6F-4870-9F44-B2FE32E3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FC0C-CDCD-470C-9AB8-0B0F8E24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28A3D-55E1-41F2-AAEB-42660C59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82A2-291D-435B-883A-2C464133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281-DE6F-4874-9F7A-432A942E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C2CC-9D94-4661-BCD6-111C7D0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4E0D-41AE-46A8-9505-A218F735B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F413-4BD9-4C86-A36C-CBD89228B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30E9-FD2A-4D39-AEE5-514237F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6696-594A-458F-9D12-11D19670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A8E3-0D81-41D2-8C95-A8430944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7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0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8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6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2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4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4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F12E-3042-4125-B294-BD45BCC1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C3A-2F7E-4E73-AE84-336ED23A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3B61-02B1-4CF6-B5E2-6F505A3C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65C5-6ECE-462B-9066-CAA0704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BAFA-EDCA-4E12-A97D-3F70CA2B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16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61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21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0D3-4552-4DE3-B498-337C698D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2F67F-ACE8-4957-B6AC-E830E861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4755-481F-4B5F-95AD-5E400A9E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0FC7-7F74-498F-95FA-10EAAA39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3B45-5FA0-4902-B7F1-AC94818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7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FD04-3BA5-4E32-90C1-3E2A32FB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A40F-80B5-4993-938E-0DA1911D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0DF2F-EDC9-4998-9BA2-92E76356A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3CBF-6266-49FC-BA04-27A4B380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DDEA-4955-4302-8C32-5DE5651A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6819-8AC9-4234-AE61-6F82E45B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9483-504F-4444-9989-675DE8D3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5E93-5CAF-45FB-B6E0-DEBF7B32A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44BB-8774-4456-9259-00B2ADFF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B53F7-8A32-4222-93DB-1335F7853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64052-548E-4ABB-BA8E-F42CECE2F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09E36-46F1-4F15-B71E-A5BA4BC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3D635-F794-4747-801C-BC3B4484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6ABFD-1603-4092-88A9-114C18A1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9ED4-1E76-4821-ADE3-854C814D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99B24-0F54-4234-A95E-D6768D67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A5CD7-CF1F-40B3-B231-9FE92B7F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A6F8C-3C3B-4942-A82C-56C8727E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5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D55E9-999B-42F5-8F6F-064C0901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1B4BD-BB16-4AC6-BAB1-757C702C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34EB-B8D9-4F7E-BC1C-85F59FCF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F13-BCC7-466E-A61F-0D8E057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95A3-CD5A-4CE1-8788-53AE483B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4CC38-7DD9-42A8-B36D-AB2D8576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BC6B-E3AB-4D0B-8739-D059471E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324-B9E7-4CFA-AA19-2C82381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FAA4-23F7-4896-B036-75613D6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3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C061-54D0-4DDE-94B1-747054DA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95FE-F0F3-4B23-B14E-86776C19B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7E1D-AEE7-4991-A72E-440D3D82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88BAE-A673-4804-B97E-C8413C09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4313-0167-48D1-8A71-AD66D767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A419-CB2D-40F3-BD54-7B15220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6EEA5-0A89-4F17-8E7F-C30C626B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47EA-0959-4E3B-BEB4-9D802492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B950-1C83-42EB-AF89-2D6301E9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E1F7-4527-42C7-8E0A-FE9FED4B8495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99EE-8D4D-4EAF-A528-7A8974FA4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6696-E7BB-4523-A4D3-C6D6CB5E7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1335-2A0D-4701-9B1E-30F1E2F85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8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4297-5208-4822-9E2A-BD8DAE60E1A6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38B38-F1C9-45DB-96CB-0A305DF7F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42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darkpgmr.tistory.com/149" TargetMode="External"/><Relationship Id="rId4" Type="http://schemas.openxmlformats.org/officeDocument/2006/relationships/hyperlink" Target="https://datascienceschool.net/view-notebook/4642b9f187784444b8f3a8309c583007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towardsdatascience.com/how-does-back-propagation-in-artificial-neural-networks-work-c7cad873ea7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software/theano/install.html#install" TargetMode="External"/><Relationship Id="rId2" Type="http://schemas.openxmlformats.org/officeDocument/2006/relationships/hyperlink" Target="https://www.tensorflow.org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" TargetMode="External"/><Relationship Id="rId5" Type="http://schemas.openxmlformats.org/officeDocument/2006/relationships/hyperlink" Target="https://github.com/keras-team/keras.git" TargetMode="External"/><Relationship Id="rId4" Type="http://schemas.openxmlformats.org/officeDocument/2006/relationships/hyperlink" Target="https://docs.microsoft.com/en-us/cognitive-toolkit/setup-cntk-on-your-machine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820307-00F7-49EF-B9BE-D9DF3F8B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90687"/>
            <a:ext cx="10639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6486" y="604157"/>
            <a:ext cx="8447313" cy="570683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모델을 학습하기 전에 컴파일 방법을 통해 수행되는 학습 프로세스를 </a:t>
            </a:r>
            <a:endParaRPr lang="en-US" altLang="ko-KR" sz="20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구성 해야하며 세 가지 인수를받습니다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Optimizer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기존 옵티 마이저 </a:t>
            </a:r>
            <a:r>
              <a:rPr lang="en-US" altLang="ko-KR" sz="2000" dirty="0"/>
              <a:t>(</a:t>
            </a:r>
            <a:r>
              <a:rPr lang="ko-KR" altLang="en-US" sz="2000" dirty="0"/>
              <a:t>예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rmsprop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adagrad</a:t>
            </a:r>
            <a:r>
              <a:rPr lang="en-US" altLang="ko-KR" sz="2000" dirty="0"/>
              <a:t>)</a:t>
            </a:r>
            <a:r>
              <a:rPr lang="ko-KR" altLang="en-US" sz="2000" dirty="0"/>
              <a:t>의 문자열 식별자이거나 옵티 마이저 클래스의 인스턴스 일 수 있습니다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Loss function :</a:t>
            </a:r>
            <a:r>
              <a:rPr lang="en-US" altLang="ko-KR" sz="2000" dirty="0"/>
              <a:t> </a:t>
            </a:r>
            <a:r>
              <a:rPr lang="ko-KR" altLang="en-US" sz="2000" dirty="0"/>
              <a:t>이것이 모델이 최소화하려고하는 목표입니다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손실 함수의 문자열 식별자 </a:t>
            </a:r>
            <a:r>
              <a:rPr lang="en-US" altLang="ko-KR" sz="2000" dirty="0"/>
              <a:t>(</a:t>
            </a:r>
            <a:r>
              <a:rPr lang="ko-KR" altLang="en-US" sz="2000" dirty="0"/>
              <a:t>예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categorical_crossentropy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dirty="0" err="1"/>
              <a:t>mse</a:t>
            </a:r>
            <a:r>
              <a:rPr lang="en-US" altLang="ko-KR" sz="2000" dirty="0"/>
              <a:t>)</a:t>
            </a:r>
            <a:r>
              <a:rPr lang="ko-KR" altLang="en-US" sz="2000" dirty="0"/>
              <a:t>이거나 목적 함수일 수 있습니다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Metrics</a:t>
            </a:r>
            <a:r>
              <a:rPr lang="en-US" altLang="ko-KR" sz="2000" dirty="0"/>
              <a:t> :  </a:t>
            </a:r>
            <a:r>
              <a:rPr lang="ko-KR" altLang="en-US" sz="2000" dirty="0"/>
              <a:t>분류 문제의 경우이 값을 </a:t>
            </a:r>
            <a:r>
              <a:rPr lang="en-US" altLang="ko-KR" sz="2000" dirty="0"/>
              <a:t>metrics = [ 'accuracy']</a:t>
            </a:r>
            <a:r>
              <a:rPr lang="ko-KR" altLang="en-US" sz="2000" dirty="0"/>
              <a:t>로 설정하려고합니다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메트릭은 기존 메트릭 또는 사용자 지정 메트릭 함수의 문자열 식별자 일 수 있습니다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1BD2EF-F4E5-4475-98A6-677D07631631}"/>
              </a:ext>
            </a:extLst>
          </p:cNvPr>
          <p:cNvSpPr/>
          <p:nvPr/>
        </p:nvSpPr>
        <p:spPr>
          <a:xfrm>
            <a:off x="620731" y="457201"/>
            <a:ext cx="2200029" cy="600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/>
              <a:t>데이터 생성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모델 구성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C000"/>
                </a:solidFill>
              </a:rPr>
              <a:t>3. </a:t>
            </a:r>
            <a:r>
              <a:rPr lang="ko-KR" altLang="en-US" b="1" dirty="0">
                <a:solidFill>
                  <a:srgbClr val="FFC000"/>
                </a:solidFill>
              </a:rPr>
              <a:t>컴파일</a:t>
            </a:r>
            <a:endParaRPr lang="en-US" altLang="ko-KR" b="1" dirty="0">
              <a:solidFill>
                <a:srgbClr val="FFC000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평가 예측 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861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Losses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177924"/>
            <a:ext cx="6892019" cy="5076824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A loss function (or objective function, or optimization score function) is one of the two parameters required to compile a model:</a:t>
            </a:r>
            <a:endParaRPr lang="en-US" altLang="ko-KR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15BE-BCDA-4B72-864A-43F09F3DBD91}"/>
              </a:ext>
            </a:extLst>
          </p:cNvPr>
          <p:cNvSpPr/>
          <p:nvPr/>
        </p:nvSpPr>
        <p:spPr>
          <a:xfrm>
            <a:off x="742269" y="2988128"/>
            <a:ext cx="6463394" cy="865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(loss=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mean_squared_error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optimizer=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sgd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06F8-12BD-42AB-AA76-5A0834F3DCDA}"/>
              </a:ext>
            </a:extLst>
          </p:cNvPr>
          <p:cNvSpPr/>
          <p:nvPr/>
        </p:nvSpPr>
        <p:spPr>
          <a:xfrm>
            <a:off x="742269" y="4239758"/>
            <a:ext cx="6463394" cy="1102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losses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(loss=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losses.mean_squared_error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optimizer=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sgd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6C182-A013-46BF-863D-F6F1A3C9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36" y="1177924"/>
            <a:ext cx="4046765" cy="5076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6F2081-6E27-44F2-9A3B-01BA8F647394}"/>
              </a:ext>
            </a:extLst>
          </p:cNvPr>
          <p:cNvSpPr/>
          <p:nvPr/>
        </p:nvSpPr>
        <p:spPr>
          <a:xfrm>
            <a:off x="426638" y="6505967"/>
            <a:ext cx="2839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https://keras.io/applications/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536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Optimizer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366486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The parameters </a:t>
            </a:r>
            <a:r>
              <a:rPr lang="en-US" altLang="ko-KR" sz="2000" dirty="0" err="1"/>
              <a:t>clipnorm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clipvalue</a:t>
            </a:r>
            <a:r>
              <a:rPr lang="en-US" altLang="ko-KR" sz="2000" dirty="0"/>
              <a:t> can be used with all optimizers to control gradient clipping: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0D87D-EB7B-47BF-B09C-FB3EA8A7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68" y="2276475"/>
            <a:ext cx="3486150" cy="3448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915BE-BCDA-4B72-864A-43F09F3DBD91}"/>
              </a:ext>
            </a:extLst>
          </p:cNvPr>
          <p:cNvSpPr/>
          <p:nvPr/>
        </p:nvSpPr>
        <p:spPr>
          <a:xfrm>
            <a:off x="956582" y="2718707"/>
            <a:ext cx="6463394" cy="11021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optimizers </a:t>
            </a:r>
          </a:p>
          <a:p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All parameter gradients will be clipped to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 a maximum norm of 1.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sgd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optimizers.SGD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lr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0.01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clipnorm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1.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06F8-12BD-42AB-AA76-5A0834F3DCDA}"/>
              </a:ext>
            </a:extLst>
          </p:cNvPr>
          <p:cNvSpPr/>
          <p:nvPr/>
        </p:nvSpPr>
        <p:spPr>
          <a:xfrm>
            <a:off x="956582" y="3965824"/>
            <a:ext cx="6463394" cy="13001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optimizers </a:t>
            </a:r>
          </a:p>
          <a:p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All parameter gradients will be clipped to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a maximum value of 0.5 and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a minimum value of -0.5.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sgd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optimizers.SGD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lr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0.01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clipvalue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C9F35-BD84-4FFC-9F1F-9936D20600A6}"/>
              </a:ext>
            </a:extLst>
          </p:cNvPr>
          <p:cNvSpPr/>
          <p:nvPr/>
        </p:nvSpPr>
        <p:spPr>
          <a:xfrm>
            <a:off x="426638" y="6505967"/>
            <a:ext cx="2839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https://keras.io/applications/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556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E91E-FC80-482E-B69D-C3DAB30D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C3ADF-784C-49DC-ABC0-C1C7F3E4A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209227"/>
            <a:ext cx="10715625" cy="6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0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Training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277" y="694007"/>
            <a:ext cx="8308521" cy="234038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 err="1"/>
              <a:t>Keras</a:t>
            </a:r>
            <a:r>
              <a:rPr lang="en-US" altLang="ko-KR" sz="2000" dirty="0"/>
              <a:t> </a:t>
            </a:r>
            <a:r>
              <a:rPr lang="ko-KR" altLang="en-US" sz="2000" dirty="0"/>
              <a:t>모델은 </a:t>
            </a:r>
            <a:r>
              <a:rPr lang="en-US" altLang="ko-KR" sz="2000" dirty="0" err="1"/>
              <a:t>Numpy</a:t>
            </a:r>
            <a:r>
              <a:rPr lang="ko-KR" altLang="en-US" sz="2000" dirty="0"/>
              <a:t>의 입력 데이터 및 레이블 배열에 대해 학습합니다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모델 학습을 위해 일반적으로 </a:t>
            </a:r>
            <a:r>
              <a:rPr lang="en-US" altLang="ko-KR" sz="2000" dirty="0"/>
              <a:t>fit function </a:t>
            </a:r>
            <a:r>
              <a:rPr lang="ko-KR" altLang="en-US" sz="2000" dirty="0"/>
              <a:t>기능을 사용합니다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예제 코드 </a:t>
            </a:r>
            <a:endParaRPr lang="en-US" altLang="ko-KR" sz="2000" dirty="0"/>
          </a:p>
          <a:p>
            <a:pPr lvl="1"/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For a single-input model with 2 classes (binary classification):</a:t>
            </a:r>
          </a:p>
          <a:p>
            <a:pPr lvl="1"/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Multilayer Perceptron (MLP) for multi-class </a:t>
            </a:r>
            <a:r>
              <a:rPr lang="en-US" altLang="ko-KR" sz="1600" i="1" dirty="0" err="1">
                <a:solidFill>
                  <a:srgbClr val="999988"/>
                </a:solidFill>
                <a:latin typeface="SFMono-Regular"/>
              </a:rPr>
              <a:t>softmax</a:t>
            </a:r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 classification:</a:t>
            </a:r>
          </a:p>
          <a:p>
            <a:pPr lvl="1"/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MLP for binary classification:</a:t>
            </a:r>
          </a:p>
          <a:p>
            <a:pPr lvl="1"/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Sequence classification with LSTM:</a:t>
            </a:r>
            <a:endParaRPr lang="ko-KR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E9846-FB27-4ACE-8928-56BF034B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77" y="3249387"/>
            <a:ext cx="8184697" cy="310242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26448-7FF7-43C7-A519-C2BCFEF03ECA}"/>
              </a:ext>
            </a:extLst>
          </p:cNvPr>
          <p:cNvSpPr/>
          <p:nvPr/>
        </p:nvSpPr>
        <p:spPr>
          <a:xfrm>
            <a:off x="620731" y="457201"/>
            <a:ext cx="2200029" cy="600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/>
              <a:t>데이터 생성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1714500" lvl="3" indent="-342900">
              <a:buAutoNum type="arabicPeriod"/>
            </a:pPr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모델 구성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컴파일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C000"/>
                </a:solidFill>
              </a:rPr>
              <a:t>4. </a:t>
            </a:r>
            <a:r>
              <a:rPr lang="ko-KR" altLang="en-US" b="1" dirty="0">
                <a:solidFill>
                  <a:srgbClr val="FFC000"/>
                </a:solidFill>
              </a:rPr>
              <a:t>학습</a:t>
            </a:r>
            <a:endParaRPr lang="en-US" altLang="ko-KR" b="1" dirty="0">
              <a:solidFill>
                <a:srgbClr val="FFC000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평가 예측 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912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0B8-9291-49BA-9ED5-B08032EF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711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999988"/>
                </a:solidFill>
                <a:latin typeface="SFMono-Regular"/>
              </a:rPr>
              <a:t>For a single-input model with 2 classes (binary classification):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440E-BEB6-445C-8D4F-A77A2B7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452"/>
            <a:ext cx="10515600" cy="4351338"/>
          </a:xfrm>
          <a:ln>
            <a:solidFill>
              <a:srgbClr val="00B0F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model = Sequential()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32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relu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input_dim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'sigmoid'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(optimizer=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rmsprop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loss=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binary_crossentropy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metrics=[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'accuracy’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pPr marL="0" indent="0">
              <a:buNone/>
            </a:pPr>
            <a:endParaRPr lang="en-US" altLang="ko-KR" i="1" dirty="0">
              <a:solidFill>
                <a:srgbClr val="999988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Generate dummy data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np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data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labels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np.random.randint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size=(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endParaRPr lang="en-US" altLang="ko-KR" i="1" dirty="0">
              <a:solidFill>
                <a:srgbClr val="999988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Train the model, iterating on the data in batches of 32 samples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model.fit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(data, labels, epochs=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32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89BDE-5F41-4448-BA1E-0A878FFD9EAC}"/>
              </a:ext>
            </a:extLst>
          </p:cNvPr>
          <p:cNvSpPr/>
          <p:nvPr/>
        </p:nvSpPr>
        <p:spPr>
          <a:xfrm>
            <a:off x="3052346" y="6033406"/>
            <a:ext cx="608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https://keras.io/getting-started/sequential-model-guide/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08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0B8-9291-49BA-9ED5-B08032EF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2" y="0"/>
            <a:ext cx="10515600" cy="769711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999988"/>
                </a:solidFill>
                <a:latin typeface="SFMono-Regular"/>
              </a:rPr>
              <a:t>Multilayer Perceptron (MLP) for multi-class </a:t>
            </a:r>
            <a:r>
              <a:rPr lang="en-US" altLang="ko-KR" sz="2800" i="1" dirty="0" err="1">
                <a:solidFill>
                  <a:srgbClr val="999988"/>
                </a:solidFill>
                <a:latin typeface="SFMono-Regular"/>
              </a:rPr>
              <a:t>softmax</a:t>
            </a:r>
            <a:r>
              <a:rPr lang="en-US" altLang="ko-KR" sz="2800" i="1" dirty="0">
                <a:solidFill>
                  <a:srgbClr val="999988"/>
                </a:solidFill>
                <a:latin typeface="SFMono-Regular"/>
              </a:rPr>
              <a:t> classification:</a:t>
            </a:r>
            <a:endParaRPr lang="ko-KR" altLang="en-US" sz="2800" i="1" dirty="0">
              <a:solidFill>
                <a:srgbClr val="999988"/>
              </a:solidFill>
              <a:latin typeface="SFMono-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440E-BEB6-445C-8D4F-A77A2B7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474"/>
            <a:ext cx="10515599" cy="5943600"/>
          </a:xfrm>
          <a:ln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keras.models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Sequential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keras.layers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Dense, Dropout, Activation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keras.optimizers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SGD 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rgbClr val="999988"/>
                </a:solidFill>
                <a:latin typeface="SFMono-Regular"/>
              </a:rPr>
              <a:t># Generate dummy data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numpy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as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np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x_train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np.random.random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y_train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keras.utils.to_categorical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np.random.randint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size=(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num_classes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x_test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np.random.random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y_test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keras.utils.to_categorical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np.random.randint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size=(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num_classes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model = Sequential() </a:t>
            </a:r>
          </a:p>
          <a:p>
            <a:pPr marL="0" indent="0">
              <a:buNone/>
            </a:pPr>
            <a:r>
              <a:rPr lang="en-US" altLang="ko-KR" sz="2400" i="1" dirty="0">
                <a:solidFill>
                  <a:srgbClr val="999988"/>
                </a:solidFill>
                <a:latin typeface="SFMono-Regular"/>
              </a:rPr>
              <a:t># Dense(64) is a fully-connected layer with 64 hidden units.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2400" i="1" dirty="0">
                <a:solidFill>
                  <a:srgbClr val="999988"/>
                </a:solidFill>
                <a:latin typeface="SFMono-Regular"/>
              </a:rPr>
              <a:t> in the first layer, you must specify the expected input data shape: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64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 err="1">
                <a:solidFill>
                  <a:srgbClr val="DD1144"/>
                </a:solidFill>
                <a:latin typeface="SFMono-Regular"/>
              </a:rPr>
              <a:t>relu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input_dim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(Dropout(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64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 err="1">
                <a:solidFill>
                  <a:srgbClr val="DD1144"/>
                </a:solidFill>
                <a:latin typeface="SFMono-Regular"/>
              </a:rPr>
              <a:t>relu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(Dropout(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 err="1">
                <a:solidFill>
                  <a:srgbClr val="DD1144"/>
                </a:solidFill>
                <a:latin typeface="SFMono-Regular"/>
              </a:rPr>
              <a:t>softmax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sgd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 = SGD(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lr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0.01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decay=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1e-6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momentum=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0.9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nesterov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b="1" dirty="0">
                <a:solidFill>
                  <a:srgbClr val="333333"/>
                </a:solidFill>
                <a:latin typeface="SFMono-Regular"/>
              </a:rPr>
              <a:t>True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(loss=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 err="1">
                <a:solidFill>
                  <a:srgbClr val="DD1144"/>
                </a:solidFill>
                <a:latin typeface="SFMono-Regular"/>
              </a:rPr>
              <a:t>categorical_crossentropy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optimizer=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sgd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metrics=[</a:t>
            </a:r>
            <a:r>
              <a:rPr lang="en-US" altLang="ko-KR" sz="2400" dirty="0">
                <a:solidFill>
                  <a:srgbClr val="DD1144"/>
                </a:solidFill>
                <a:latin typeface="SFMono-Regular"/>
              </a:rPr>
              <a:t>'accuracy’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model.fit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x_train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y_train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epochs=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128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score =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model.evaluate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x_test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y_test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2400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2400" dirty="0">
                <a:solidFill>
                  <a:srgbClr val="008080"/>
                </a:solidFill>
                <a:latin typeface="SFMono-Regular"/>
              </a:rPr>
              <a:t>128</a:t>
            </a:r>
            <a:r>
              <a:rPr lang="en-US" altLang="ko-KR" sz="2400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F1D1B-FA92-4E27-B240-202F3BCF0905}"/>
              </a:ext>
            </a:extLst>
          </p:cNvPr>
          <p:cNvSpPr/>
          <p:nvPr/>
        </p:nvSpPr>
        <p:spPr>
          <a:xfrm>
            <a:off x="838200" y="5739493"/>
            <a:ext cx="5995307" cy="2041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C2BD-0D0B-42A7-9975-24A1A18F1139}"/>
              </a:ext>
            </a:extLst>
          </p:cNvPr>
          <p:cNvSpPr/>
          <p:nvPr/>
        </p:nvSpPr>
        <p:spPr>
          <a:xfrm>
            <a:off x="838200" y="6017079"/>
            <a:ext cx="5995307" cy="2041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93858-7EE9-4F8F-A29F-8FE4FE86EC7F}"/>
              </a:ext>
            </a:extLst>
          </p:cNvPr>
          <p:cNvSpPr/>
          <p:nvPr/>
        </p:nvSpPr>
        <p:spPr>
          <a:xfrm>
            <a:off x="838200" y="6274256"/>
            <a:ext cx="5995307" cy="2041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BCFDC-3D5E-4BD8-A95E-C47F5B3B0C3C}"/>
              </a:ext>
            </a:extLst>
          </p:cNvPr>
          <p:cNvSpPr/>
          <p:nvPr/>
        </p:nvSpPr>
        <p:spPr>
          <a:xfrm>
            <a:off x="835478" y="3298371"/>
            <a:ext cx="5995307" cy="23676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36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0B8-9291-49BA-9ED5-B08032EF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711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999988"/>
                </a:solidFill>
                <a:latin typeface="SFMono-Regular"/>
              </a:rPr>
              <a:t>MLP for binary classification: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440E-BEB6-445C-8D4F-A77A2B7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537"/>
            <a:ext cx="10657114" cy="5584370"/>
          </a:xfrm>
          <a:ln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numpy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as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np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keras.models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Sequential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keras.layers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Dense, Dropout 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999988"/>
                </a:solidFill>
                <a:latin typeface="SFMono-Regular"/>
              </a:rPr>
              <a:t># Generate dummy data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np.random.randint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size=(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np.random.randint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size=(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model = Sequential()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64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input_dim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relu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(Dropout(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64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relu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(Dropout(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'sigmoid’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(loss=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binary_crossentropy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optimizer=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rmsprop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metrics=[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'accuracy’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model.fit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epochs=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128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score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model.evaluate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128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6C5B03-797A-4A83-88F2-C395F3A6D9FC}"/>
              </a:ext>
            </a:extLst>
          </p:cNvPr>
          <p:cNvSpPr/>
          <p:nvPr/>
        </p:nvSpPr>
        <p:spPr>
          <a:xfrm>
            <a:off x="835478" y="3869871"/>
            <a:ext cx="7320643" cy="17226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1F369-112D-4D58-BB7A-4A3975AA761E}"/>
              </a:ext>
            </a:extLst>
          </p:cNvPr>
          <p:cNvSpPr/>
          <p:nvPr/>
        </p:nvSpPr>
        <p:spPr>
          <a:xfrm>
            <a:off x="835478" y="6188529"/>
            <a:ext cx="7320643" cy="2626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20842-B783-4061-A26D-417B1CB7C273}"/>
              </a:ext>
            </a:extLst>
          </p:cNvPr>
          <p:cNvSpPr/>
          <p:nvPr/>
        </p:nvSpPr>
        <p:spPr>
          <a:xfrm>
            <a:off x="835477" y="5599682"/>
            <a:ext cx="7320643" cy="3190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BF83F5-A5A1-4657-9FDA-76625D0F87BF}"/>
              </a:ext>
            </a:extLst>
          </p:cNvPr>
          <p:cNvSpPr/>
          <p:nvPr/>
        </p:nvSpPr>
        <p:spPr>
          <a:xfrm>
            <a:off x="835477" y="5918767"/>
            <a:ext cx="7320643" cy="2626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A0B8-9291-49BA-9ED5-B08032EF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9711"/>
          </a:xfrm>
        </p:spPr>
        <p:txBody>
          <a:bodyPr>
            <a:normAutofit/>
          </a:bodyPr>
          <a:lstStyle/>
          <a:p>
            <a:r>
              <a:rPr lang="en-US" altLang="ko-KR" sz="2800" i="1" dirty="0">
                <a:solidFill>
                  <a:srgbClr val="999988"/>
                </a:solidFill>
                <a:latin typeface="SFMono-Regular"/>
              </a:rPr>
              <a:t>Sequence classification with LSTM:</a:t>
            </a:r>
            <a:endParaRPr lang="ko-KR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440E-BEB6-445C-8D4F-A77A2B7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451"/>
            <a:ext cx="10515600" cy="4739255"/>
          </a:xfrm>
          <a:ln>
            <a:solidFill>
              <a:srgbClr val="00B0F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keras.models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Sequential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keras.layers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Dense, Dropout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keras.layers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Embedding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keras.layers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LSTM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max_features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= 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1024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model = Sequential()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(Embedding(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max_features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output_dim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256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(LSTM(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128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(Dropout(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model.add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(Dense(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activation=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'sigmoid’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)) 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model.compile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(loss=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binary_crossentropy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optimizer=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 err="1">
                <a:solidFill>
                  <a:srgbClr val="DD1144"/>
                </a:solidFill>
                <a:latin typeface="SFMono-Regular"/>
              </a:rPr>
              <a:t>rmsprop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metrics=[</a:t>
            </a:r>
            <a:r>
              <a:rPr lang="en-US" altLang="ko-KR" dirty="0">
                <a:solidFill>
                  <a:srgbClr val="DD1144"/>
                </a:solidFill>
                <a:latin typeface="SFMono-Regular"/>
              </a:rPr>
              <a:t>'accuracy’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])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model.fit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y_train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16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epochs=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score =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model.evaluate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008080"/>
                </a:solidFill>
                <a:latin typeface="SFMono-Regular"/>
              </a:rPr>
              <a:t>16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9A87C-4D3D-40A3-AEAE-CBA327A247E9}"/>
              </a:ext>
            </a:extLst>
          </p:cNvPr>
          <p:cNvSpPr/>
          <p:nvPr/>
        </p:nvSpPr>
        <p:spPr>
          <a:xfrm>
            <a:off x="838200" y="3184071"/>
            <a:ext cx="10061121" cy="17961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9224D-CAD0-4EEE-87ED-12949628AE46}"/>
              </a:ext>
            </a:extLst>
          </p:cNvPr>
          <p:cNvSpPr/>
          <p:nvPr/>
        </p:nvSpPr>
        <p:spPr>
          <a:xfrm>
            <a:off x="838200" y="5042808"/>
            <a:ext cx="10061121" cy="2966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5BBF5-729D-4407-894B-53673F502078}"/>
              </a:ext>
            </a:extLst>
          </p:cNvPr>
          <p:cNvSpPr/>
          <p:nvPr/>
        </p:nvSpPr>
        <p:spPr>
          <a:xfrm>
            <a:off x="838200" y="5393874"/>
            <a:ext cx="10061121" cy="2966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DBCB1-752A-452D-B2A6-3E3544515098}"/>
              </a:ext>
            </a:extLst>
          </p:cNvPr>
          <p:cNvSpPr/>
          <p:nvPr/>
        </p:nvSpPr>
        <p:spPr>
          <a:xfrm>
            <a:off x="838199" y="5728612"/>
            <a:ext cx="10061121" cy="29663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1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Dropout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414111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Dropout consists in randomly setting a fraction rate of input units to 0 at each update during training time, which helps prevent overfitting.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15BE-BCDA-4B72-864A-43F09F3DBD91}"/>
              </a:ext>
            </a:extLst>
          </p:cNvPr>
          <p:cNvSpPr/>
          <p:nvPr/>
        </p:nvSpPr>
        <p:spPr>
          <a:xfrm>
            <a:off x="1039536" y="2552136"/>
            <a:ext cx="10153700" cy="401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keras.layers.Dropout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(rate, </a:t>
            </a:r>
            <a:r>
              <a:rPr lang="en-US" altLang="ko-KR" dirty="0" err="1">
                <a:solidFill>
                  <a:srgbClr val="000000"/>
                </a:solidFill>
                <a:latin typeface="SFMono-Regular"/>
              </a:rPr>
              <a:t>noise_shape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None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, seed=</a:t>
            </a:r>
            <a:r>
              <a:rPr lang="en-US" altLang="ko-KR" b="1" dirty="0">
                <a:solidFill>
                  <a:srgbClr val="333333"/>
                </a:solidFill>
                <a:latin typeface="SFMono-Regular"/>
              </a:rPr>
              <a:t>None</a:t>
            </a:r>
            <a:r>
              <a:rPr lang="en-US" altLang="ko-KR" dirty="0">
                <a:solidFill>
                  <a:srgbClr val="000000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06F8-12BD-42AB-AA76-5A0834F3DCDA}"/>
              </a:ext>
            </a:extLst>
          </p:cNvPr>
          <p:cNvSpPr/>
          <p:nvPr/>
        </p:nvSpPr>
        <p:spPr>
          <a:xfrm>
            <a:off x="1039536" y="3106534"/>
            <a:ext cx="10153700" cy="2510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04040"/>
                </a:solidFill>
                <a:latin typeface="Lato"/>
              </a:rPr>
              <a:t>rate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: </a:t>
            </a:r>
            <a:r>
              <a:rPr lang="en-US" altLang="ko-KR" dirty="0">
                <a:solidFill>
                  <a:schemeClr val="tx1"/>
                </a:solidFill>
                <a:latin typeface="Lato"/>
              </a:rPr>
              <a:t>float between 0 and 1. Fraction of the input units to drop.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404040"/>
                </a:solidFill>
                <a:latin typeface="Lato"/>
              </a:rPr>
              <a:t>noise_shape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: </a:t>
            </a:r>
            <a:r>
              <a:rPr lang="en-US" altLang="ko-KR" dirty="0">
                <a:solidFill>
                  <a:schemeClr val="tx1"/>
                </a:solidFill>
                <a:latin typeface="Lato"/>
              </a:rPr>
              <a:t>1D integer tensor representing the shape of the binary dropout mask that will be multiplied with the input. For instance, if your inputs have shape (</a:t>
            </a:r>
            <a:r>
              <a:rPr lang="en-US" altLang="ko-KR" dirty="0" err="1">
                <a:solidFill>
                  <a:schemeClr val="tx1"/>
                </a:solidFill>
                <a:latin typeface="Lato"/>
              </a:rPr>
              <a:t>batch_size</a:t>
            </a:r>
            <a:r>
              <a:rPr lang="en-US" altLang="ko-KR" dirty="0">
                <a:solidFill>
                  <a:schemeClr val="tx1"/>
                </a:solidFill>
                <a:latin typeface="Lato"/>
              </a:rPr>
              <a:t>, timesteps, features) and you want the dropout mask to be the same </a:t>
            </a:r>
            <a:r>
              <a:rPr lang="en-US" altLang="ko-KR" dirty="0">
                <a:solidFill>
                  <a:schemeClr val="tx1"/>
                </a:solidFill>
              </a:rPr>
              <a:t>for all timesteps, you can use (</a:t>
            </a:r>
            <a:r>
              <a:rPr lang="en-US" altLang="ko-KR" dirty="0" err="1">
                <a:solidFill>
                  <a:schemeClr val="tx1"/>
                </a:solidFill>
              </a:rPr>
              <a:t>noise_shape</a:t>
            </a:r>
            <a:r>
              <a:rPr lang="en-US" altLang="ko-KR" dirty="0">
                <a:solidFill>
                  <a:schemeClr val="tx1"/>
                </a:solidFill>
              </a:rPr>
              <a:t>=(</a:t>
            </a:r>
            <a:r>
              <a:rPr lang="en-US" altLang="ko-KR" dirty="0" err="1">
                <a:solidFill>
                  <a:schemeClr val="tx1"/>
                </a:solidFill>
              </a:rPr>
              <a:t>batch_size</a:t>
            </a:r>
            <a:r>
              <a:rPr lang="en-US" altLang="ko-KR" dirty="0">
                <a:solidFill>
                  <a:schemeClr val="tx1"/>
                </a:solidFill>
              </a:rPr>
              <a:t>, 1, features))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404040"/>
                </a:solidFill>
                <a:latin typeface="Lato"/>
              </a:rPr>
              <a:t>seed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: A Python integer to use as random seed.</a:t>
            </a:r>
            <a:endParaRPr lang="en-US" altLang="ko-KR" dirty="0">
              <a:solidFill>
                <a:schemeClr val="tx1"/>
              </a:solidFill>
              <a:latin typeface="La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C9F35-BD84-4FFC-9F1F-9936D20600A6}"/>
              </a:ext>
            </a:extLst>
          </p:cNvPr>
          <p:cNvSpPr/>
          <p:nvPr/>
        </p:nvSpPr>
        <p:spPr>
          <a:xfrm>
            <a:off x="426638" y="6505967"/>
            <a:ext cx="2839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https://keras.io/applications/</a:t>
            </a:r>
            <a:endParaRPr lang="ko-KR" alt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D5B770-F506-4B98-8967-6CAFE844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63019"/>
            <a:ext cx="65" cy="43083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53EC-B203-496D-8A1F-D4FCF91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170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</a:rPr>
              <a:t>Keras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FC080-AE7A-4AF1-BFC3-4018F0D90F25}"/>
              </a:ext>
            </a:extLst>
          </p:cNvPr>
          <p:cNvSpPr/>
          <p:nvPr/>
        </p:nvSpPr>
        <p:spPr>
          <a:xfrm>
            <a:off x="838200" y="1462891"/>
            <a:ext cx="10182225" cy="38164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 err="1"/>
              <a:t>Keras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Python</a:t>
            </a:r>
            <a:r>
              <a:rPr lang="ko-KR" altLang="en-US" sz="2000" b="1" dirty="0"/>
              <a:t>으로 작성되었으며 </a:t>
            </a:r>
            <a:r>
              <a:rPr lang="en-US" altLang="ko-KR" sz="2000" dirty="0"/>
              <a:t>TensorFlow, CNTK </a:t>
            </a:r>
            <a:r>
              <a:rPr lang="ko-KR" altLang="en-US" sz="2000" dirty="0"/>
              <a:t>또는 </a:t>
            </a:r>
            <a:r>
              <a:rPr lang="en-US" altLang="ko-KR" sz="2000" dirty="0"/>
              <a:t>Theano</a:t>
            </a:r>
            <a:r>
              <a:rPr lang="ko-KR" altLang="en-US" sz="2000" dirty="0"/>
              <a:t>에서 실행할 수있는 고급 </a:t>
            </a:r>
            <a:r>
              <a:rPr lang="ko-KR" altLang="en-US" sz="2000" b="1" dirty="0"/>
              <a:t>신경망 </a:t>
            </a:r>
            <a:r>
              <a:rPr lang="en-US" altLang="ko-KR" sz="2000" b="1" dirty="0"/>
              <a:t>API</a:t>
            </a:r>
            <a:r>
              <a:rPr lang="ko-KR" altLang="en-US" sz="2000" b="1" dirty="0"/>
              <a:t>입니다</a:t>
            </a:r>
            <a:r>
              <a:rPr lang="en-US" altLang="ko-KR" sz="2000" dirty="0"/>
              <a:t>. 	</a:t>
            </a:r>
          </a:p>
          <a:p>
            <a:r>
              <a:rPr lang="en-US" altLang="ko-KR" sz="2000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쉽게 사용할수 있게 하는데 중점을두어 </a:t>
            </a:r>
            <a:r>
              <a:rPr lang="en-US" altLang="ko-KR" sz="2000" dirty="0"/>
              <a:t> </a:t>
            </a:r>
            <a:r>
              <a:rPr lang="ko-KR" altLang="en-US" sz="2000" dirty="0"/>
              <a:t>직관적인 </a:t>
            </a:r>
            <a:r>
              <a:rPr lang="en-US" altLang="ko-KR" sz="2000" dirty="0"/>
              <a:t>API </a:t>
            </a:r>
            <a:r>
              <a:rPr lang="ko-KR" altLang="en-US" sz="2000" dirty="0"/>
              <a:t>와 모듈 확장성을 지원하고</a:t>
            </a:r>
            <a:r>
              <a:rPr lang="en-US" altLang="ko-KR" sz="2000" dirty="0"/>
              <a:t>, </a:t>
            </a:r>
            <a:r>
              <a:rPr lang="ko-KR" altLang="en-US" sz="2000" dirty="0"/>
              <a:t>컨볼루션 신경망 모델</a:t>
            </a:r>
            <a:r>
              <a:rPr lang="en-US" altLang="ko-KR" sz="2000" dirty="0"/>
              <a:t>(CNN), </a:t>
            </a:r>
            <a:r>
              <a:rPr lang="ko-KR" altLang="en-US" sz="2000" dirty="0"/>
              <a:t>순환 신경망 모델</a:t>
            </a:r>
            <a:r>
              <a:rPr lang="en-US" altLang="ko-KR" sz="2000" dirty="0"/>
              <a:t>(RNN)</a:t>
            </a:r>
            <a:r>
              <a:rPr lang="ko-KR" altLang="en-US" sz="2000" dirty="0"/>
              <a:t> 또는 이를 조합한 모델은 물론 다중 입력 또는 다중 출력 등 다양한 구성을 할 수 있습니다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/>
              <a:t>CPU </a:t>
            </a:r>
            <a:r>
              <a:rPr lang="ko-KR" altLang="en-US" sz="2000" dirty="0"/>
              <a:t>및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원활하게 실행됩니다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케라스를 개발하고 유지보수하고 있는 사람은 구글 엔지니어인 프랑소와 쏠레</a:t>
            </a:r>
            <a:r>
              <a:rPr lang="en-US" altLang="ko-KR" sz="2000" dirty="0"/>
              <a:t>(François </a:t>
            </a:r>
            <a:r>
              <a:rPr lang="en-US" altLang="ko-KR" sz="2000" dirty="0" err="1"/>
              <a:t>Chollet</a:t>
            </a:r>
            <a:r>
              <a:rPr lang="en-US" altLang="ko-KR" sz="2000" dirty="0"/>
              <a:t>)</a:t>
            </a:r>
            <a:r>
              <a:rPr lang="ko-KR" altLang="en-US" sz="2000" dirty="0"/>
              <a:t>입니다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028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Noise layers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81"/>
            <a:ext cx="10515600" cy="4414111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Apply additive zero-centered Gaussian noise.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This is useful to mitigate overfitting (you could see it as a form of random data augmentation). Gaussian Noise (GS) is a natural choice as corruption process for real valued inputs.</a:t>
            </a:r>
          </a:p>
          <a:p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As it is a regularization layer, it is only active at training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915BE-BCDA-4B72-864A-43F09F3DBD91}"/>
              </a:ext>
            </a:extLst>
          </p:cNvPr>
          <p:cNvSpPr/>
          <p:nvPr/>
        </p:nvSpPr>
        <p:spPr>
          <a:xfrm>
            <a:off x="957893" y="2901838"/>
            <a:ext cx="10153700" cy="7475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</a:rPr>
              <a:t>GaussianDropout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keras.layers.GaussianNoise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stddev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06F8-12BD-42AB-AA76-5A0834F3DCDA}"/>
              </a:ext>
            </a:extLst>
          </p:cNvPr>
          <p:cNvSpPr/>
          <p:nvPr/>
        </p:nvSpPr>
        <p:spPr>
          <a:xfrm>
            <a:off x="957893" y="3804492"/>
            <a:ext cx="10153700" cy="1420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AlphaDropout</a:t>
            </a:r>
            <a:r>
              <a:rPr lang="en-US" altLang="ko-KR" b="1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keras.layers.AlphaDropout</a:t>
            </a:r>
            <a:r>
              <a:rPr lang="en-US" altLang="ko-KR" dirty="0">
                <a:solidFill>
                  <a:schemeClr val="tx1"/>
                </a:solidFill>
              </a:rPr>
              <a:t>(rate, </a:t>
            </a:r>
            <a:r>
              <a:rPr lang="en-US" altLang="ko-KR" dirty="0" err="1">
                <a:solidFill>
                  <a:schemeClr val="tx1"/>
                </a:solidFill>
              </a:rPr>
              <a:t>noise_shape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  <a:r>
              <a:rPr lang="en-US" altLang="ko-KR" b="1" dirty="0">
                <a:solidFill>
                  <a:schemeClr val="tx1"/>
                </a:solidFill>
              </a:rPr>
              <a:t>None</a:t>
            </a:r>
            <a:r>
              <a:rPr lang="en-US" altLang="ko-KR" dirty="0">
                <a:solidFill>
                  <a:schemeClr val="tx1"/>
                </a:solidFill>
              </a:rPr>
              <a:t>, seed=</a:t>
            </a:r>
            <a:r>
              <a:rPr lang="en-US" altLang="ko-KR" b="1" dirty="0">
                <a:solidFill>
                  <a:schemeClr val="tx1"/>
                </a:solidFill>
              </a:rPr>
              <a:t>None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Alpha Dropout is a Dropout that keeps mean and variance of inputs to their original values, in order to ensure the self-normalizing property even after this dropout. Alpha Dropout fits well to Scaled Exponential Linear Units by randomly setting activations to the negative saturation value.</a:t>
            </a:r>
          </a:p>
          <a:p>
            <a:endParaRPr lang="en-US" altLang="ko-K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C9F35-BD84-4FFC-9F1F-9936D20600A6}"/>
              </a:ext>
            </a:extLst>
          </p:cNvPr>
          <p:cNvSpPr/>
          <p:nvPr/>
        </p:nvSpPr>
        <p:spPr>
          <a:xfrm>
            <a:off x="426638" y="6505967"/>
            <a:ext cx="2839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https://keras.io/applications/</a:t>
            </a:r>
            <a:endParaRPr lang="ko-KR" altLang="en-US" sz="16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D5B770-F506-4B98-8967-6CAFE8443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63019"/>
            <a:ext cx="65" cy="43083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7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277" y="204109"/>
            <a:ext cx="8308521" cy="1747156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 err="1">
                <a:solidFill>
                  <a:srgbClr val="404040"/>
                </a:solidFill>
                <a:latin typeface="Lato"/>
              </a:rPr>
              <a:t>Keras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 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모델의 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fit () 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메소드는 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History 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오브젝트를 리턴합니다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history 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속성은 검증 손실 값 및 검증 메트릭 값 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(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해당되는 경우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)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뿐만 아니라 연속 에포크에서의 훈련 손실 값 및 메트릭 값을 기록하는 사전입니다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. 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다음은 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matplotlib</a:t>
            </a:r>
            <a:r>
              <a:rPr lang="ko-KR" altLang="en-US" sz="1800" dirty="0">
                <a:solidFill>
                  <a:srgbClr val="404040"/>
                </a:solidFill>
                <a:latin typeface="Lato"/>
              </a:rPr>
              <a:t>을 사용하여 교육 및 검증을위한 손실 및 정확도 플롯을 생성하는 간단한 예입니다</a:t>
            </a:r>
            <a:r>
              <a:rPr lang="en-US" altLang="ko-KR" sz="1800" dirty="0">
                <a:solidFill>
                  <a:srgbClr val="404040"/>
                </a:solidFill>
                <a:latin typeface="Lato"/>
              </a:rPr>
              <a:t>.</a:t>
            </a:r>
            <a:endParaRPr lang="ko-KR" altLang="en-US" sz="1800" dirty="0">
              <a:solidFill>
                <a:srgbClr val="404040"/>
              </a:solidFill>
              <a:latin typeface="Lato"/>
            </a:endParaRPr>
          </a:p>
          <a:p>
            <a:endParaRPr lang="ko-KR" alt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B26448-7FF7-43C7-A519-C2BCFEF03ECA}"/>
              </a:ext>
            </a:extLst>
          </p:cNvPr>
          <p:cNvSpPr/>
          <p:nvPr/>
        </p:nvSpPr>
        <p:spPr>
          <a:xfrm>
            <a:off x="620731" y="457201"/>
            <a:ext cx="2200029" cy="600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/>
              <a:t>데이터 생성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1714500" lvl="3" indent="-342900">
              <a:buAutoNum type="arabicPeriod"/>
            </a:pPr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2. </a:t>
            </a:r>
            <a:r>
              <a:rPr lang="ko-KR" altLang="en-US" b="1" dirty="0">
                <a:solidFill>
                  <a:schemeClr val="bg1"/>
                </a:solidFill>
              </a:rPr>
              <a:t>모델 구성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3. </a:t>
            </a:r>
            <a:r>
              <a:rPr lang="ko-KR" altLang="en-US" b="1" dirty="0">
                <a:solidFill>
                  <a:schemeClr val="bg1"/>
                </a:solidFill>
              </a:rPr>
              <a:t>컴파일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chemeClr val="bg1"/>
                </a:solidFill>
              </a:rPr>
              <a:t>4. </a:t>
            </a:r>
            <a:r>
              <a:rPr lang="ko-KR" altLang="en-US" b="1" dirty="0">
                <a:solidFill>
                  <a:schemeClr val="bg1"/>
                </a:solidFill>
              </a:rPr>
              <a:t>학습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olidFill>
                  <a:srgbClr val="FFC000"/>
                </a:solidFill>
              </a:rPr>
              <a:t>5. </a:t>
            </a:r>
            <a:r>
              <a:rPr lang="ko-KR" altLang="en-US" b="1" dirty="0">
                <a:solidFill>
                  <a:srgbClr val="FFC000"/>
                </a:solidFill>
              </a:rPr>
              <a:t>평가 예측 </a:t>
            </a:r>
            <a:endParaRPr lang="en-US" altLang="ko-KR" b="1" dirty="0">
              <a:solidFill>
                <a:srgbClr val="FFC000"/>
              </a:solidFill>
            </a:endParaRPr>
          </a:p>
          <a:p>
            <a:endParaRPr lang="ko-KR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A38E46-968B-413E-8C8A-4D925366EE53}"/>
              </a:ext>
            </a:extLst>
          </p:cNvPr>
          <p:cNvSpPr/>
          <p:nvPr/>
        </p:nvSpPr>
        <p:spPr>
          <a:xfrm>
            <a:off x="3048000" y="2021249"/>
            <a:ext cx="8305798" cy="483209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33333"/>
                </a:solidFill>
                <a:latin typeface="SFMono-Regular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1600" b="1" dirty="0">
                <a:solidFill>
                  <a:srgbClr val="333333"/>
                </a:solidFill>
                <a:latin typeface="SFMono-Regular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history = 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(x, y, 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validation_split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1600" dirty="0">
                <a:solidFill>
                  <a:srgbClr val="008080"/>
                </a:solidFill>
                <a:latin typeface="SFMono-Regular"/>
              </a:rPr>
              <a:t>0.25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, epochs=</a:t>
            </a:r>
            <a:r>
              <a:rPr lang="en-US" altLang="ko-KR" sz="1600" dirty="0">
                <a:solidFill>
                  <a:srgbClr val="008080"/>
                </a:solidFill>
                <a:latin typeface="SFMono-Regular"/>
              </a:rPr>
              <a:t>50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=</a:t>
            </a:r>
            <a:r>
              <a:rPr lang="en-US" altLang="ko-KR" sz="1600" dirty="0">
                <a:solidFill>
                  <a:srgbClr val="008080"/>
                </a:solidFill>
                <a:latin typeface="SFMono-Regular"/>
              </a:rPr>
              <a:t>16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, verbose=</a:t>
            </a:r>
            <a:r>
              <a:rPr lang="en-US" altLang="ko-KR" sz="1600" dirty="0">
                <a:solidFill>
                  <a:srgbClr val="008080"/>
                </a:solidFill>
                <a:latin typeface="SFMono-Regular"/>
              </a:rPr>
              <a:t>1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# Plot training &amp; validation </a:t>
            </a:r>
            <a:r>
              <a:rPr lang="en-US" altLang="ko-KR" b="1" i="1" dirty="0">
                <a:solidFill>
                  <a:srgbClr val="999988"/>
                </a:solidFill>
                <a:latin typeface="SFMono-Regular"/>
              </a:rPr>
              <a:t>accuracy values</a:t>
            </a:r>
            <a:r>
              <a:rPr lang="en-US" altLang="ko-KR" b="1" dirty="0">
                <a:solidFill>
                  <a:srgbClr val="000000"/>
                </a:solidFill>
                <a:latin typeface="SFMono-Regular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history.history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'acc’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history.history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1600" dirty="0" err="1">
                <a:solidFill>
                  <a:srgbClr val="DD1144"/>
                </a:solidFill>
                <a:latin typeface="SFMono-Regular"/>
              </a:rPr>
              <a:t>val_acc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plt.title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'Model accuracy’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plt.ylabel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'Accuracy’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plt.xlabel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'Epoch’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plt.legend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'Train'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'Test'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], loc=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'upper left’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() </a:t>
            </a:r>
          </a:p>
          <a:p>
            <a:endParaRPr lang="en-US" altLang="ko-KR" sz="1600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ko-KR" sz="1600" i="1" dirty="0">
                <a:solidFill>
                  <a:srgbClr val="999988"/>
                </a:solidFill>
                <a:latin typeface="SFMono-Regular"/>
              </a:rPr>
              <a:t># Plot training &amp; validation </a:t>
            </a:r>
            <a:r>
              <a:rPr lang="en-US" altLang="ko-KR" b="1" i="1" dirty="0">
                <a:solidFill>
                  <a:srgbClr val="999988"/>
                </a:solidFill>
                <a:latin typeface="SFMono-Regular"/>
              </a:rPr>
              <a:t>loss values</a:t>
            </a:r>
            <a:r>
              <a:rPr lang="en-US" altLang="ko-KR" b="1" dirty="0">
                <a:solidFill>
                  <a:srgbClr val="000000"/>
                </a:solidFill>
                <a:latin typeface="SFMono-Regular"/>
              </a:rPr>
              <a:t> </a:t>
            </a:r>
            <a:endParaRPr lang="en-US" altLang="ko-KR" sz="1600" b="1" dirty="0">
              <a:solidFill>
                <a:srgbClr val="000000"/>
              </a:solidFill>
              <a:latin typeface="SFMono-Regular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history.history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'loss’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history.history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</a:t>
            </a:r>
            <a:r>
              <a:rPr lang="en-US" altLang="ko-KR" sz="1600" dirty="0" err="1">
                <a:solidFill>
                  <a:srgbClr val="DD1144"/>
                </a:solidFill>
                <a:latin typeface="SFMono-Regular"/>
              </a:rPr>
              <a:t>val_loss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plt.title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'Model loss’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plt.ylabel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'Loss’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plt.xlabel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'Epoch’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plt.legend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([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'Train'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, 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'Test'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], loc=</a:t>
            </a:r>
            <a:r>
              <a:rPr lang="en-US" altLang="ko-KR" sz="1600" dirty="0">
                <a:solidFill>
                  <a:srgbClr val="DD1144"/>
                </a:solidFill>
                <a:latin typeface="SFMono-Regular"/>
              </a:rPr>
              <a:t>'upper left’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) 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SFMono-Regular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SFMono-Regular"/>
              </a:rPr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953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C7D3-F855-4D83-B457-49DEA5E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1996-01B6-4AF1-9758-C04D9AC7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D50A4-8DC9-4EA4-9602-EA88D5D8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0" cy="5843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9C183F-0F60-41F1-97A7-A970F1DFA715}"/>
              </a:ext>
            </a:extLst>
          </p:cNvPr>
          <p:cNvSpPr/>
          <p:nvPr/>
        </p:nvSpPr>
        <p:spPr>
          <a:xfrm>
            <a:off x="515835" y="6416621"/>
            <a:ext cx="4664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참조 </a:t>
            </a:r>
            <a:r>
              <a:rPr lang="en-US" altLang="ko-KR" sz="1400" dirty="0"/>
              <a:t>: https://tykimos.github.io/2017/01/27/Keras_Talk/</a:t>
            </a:r>
            <a:endParaRPr lang="ko-KR" alt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0E53-8865-4C59-8845-3F5CDB865DAD}"/>
              </a:ext>
            </a:extLst>
          </p:cNvPr>
          <p:cNvSpPr/>
          <p:nvPr/>
        </p:nvSpPr>
        <p:spPr>
          <a:xfrm>
            <a:off x="6095999" y="6385843"/>
            <a:ext cx="2867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https://tykimos.github.io/lecture/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3809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52D06-E6BE-4F28-AF38-F83C51FF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5" y="89807"/>
            <a:ext cx="10401300" cy="68253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753BC0-1DDD-4919-8CE4-92281F36ADEE}"/>
              </a:ext>
            </a:extLst>
          </p:cNvPr>
          <p:cNvSpPr/>
          <p:nvPr/>
        </p:nvSpPr>
        <p:spPr>
          <a:xfrm>
            <a:off x="840921" y="89807"/>
            <a:ext cx="1624693" cy="6613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숫자 인식 모델</a:t>
            </a:r>
            <a:endParaRPr lang="en-US" altLang="ko-KR" dirty="0"/>
          </a:p>
          <a:p>
            <a:pPr algn="ctr"/>
            <a:r>
              <a:rPr lang="ko-KR" altLang="en-US" dirty="0"/>
              <a:t> 트레이닝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C76668-F2C9-495F-8C0E-F5F48DFF9E10}"/>
              </a:ext>
            </a:extLst>
          </p:cNvPr>
          <p:cNvSpPr/>
          <p:nvPr/>
        </p:nvSpPr>
        <p:spPr>
          <a:xfrm>
            <a:off x="2465614" y="65314"/>
            <a:ext cx="9119507" cy="6825343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18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363-D78D-4872-AEE7-FDA0FA7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2" y="234628"/>
            <a:ext cx="10515600" cy="57157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ko-KR" altLang="en-US" sz="2800" dirty="0">
                <a:solidFill>
                  <a:srgbClr val="0070C0"/>
                </a:solidFill>
              </a:rPr>
              <a:t>회귀</a:t>
            </a:r>
            <a:r>
              <a:rPr lang="en-US" altLang="ko-KR" sz="2800" dirty="0">
                <a:solidFill>
                  <a:srgbClr val="0070C0"/>
                </a:solidFill>
              </a:rPr>
              <a:t>(Regression) </a:t>
            </a:r>
            <a:r>
              <a:rPr lang="ko-KR" altLang="en-US" sz="2800" dirty="0">
                <a:solidFill>
                  <a:srgbClr val="0070C0"/>
                </a:solidFill>
              </a:rPr>
              <a:t>분석 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63-01E4-4003-BAE0-692BB79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27"/>
            <a:ext cx="10515600" cy="1831173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연속적인 데이터들에 대해 학습하고 분석하는 방법을 회기 분석이라고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변수 사이의 선형적인 관계를 모델링 한 것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Y = </a:t>
            </a:r>
            <a:r>
              <a:rPr lang="en-US" altLang="ko-KR" sz="2000" dirty="0" err="1"/>
              <a:t>wX</a:t>
            </a:r>
            <a:r>
              <a:rPr lang="en-US" altLang="ko-KR" sz="2000" dirty="0"/>
              <a:t> +b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수험생들의 공부 시간과 시험점수에 대한 정보를 분석하고 예측합니다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주어진 데이터로 머신을 학습시켜서 우리가 원하는 임의의 공부시간에 대해서 예측된 시험점수 값을 생성합니다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3C45C-8B59-4DC3-B470-D51201D4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92902"/>
              </p:ext>
            </p:extLst>
          </p:nvPr>
        </p:nvGraphicFramePr>
        <p:xfrm>
          <a:off x="838200" y="2712423"/>
          <a:ext cx="5105399" cy="344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605">
                  <a:extLst>
                    <a:ext uri="{9D8B030D-6E8A-4147-A177-3AD203B41FA5}">
                      <a16:colId xmlns:a16="http://schemas.microsoft.com/office/drawing/2014/main" val="4102227790"/>
                    </a:ext>
                  </a:extLst>
                </a:gridCol>
                <a:gridCol w="1715397">
                  <a:extLst>
                    <a:ext uri="{9D8B030D-6E8A-4147-A177-3AD203B41FA5}">
                      <a16:colId xmlns:a16="http://schemas.microsoft.com/office/drawing/2014/main" val="1038051080"/>
                    </a:ext>
                  </a:extLst>
                </a:gridCol>
                <a:gridCol w="1715397">
                  <a:extLst>
                    <a:ext uri="{9D8B030D-6E8A-4147-A177-3AD203B41FA5}">
                      <a16:colId xmlns:a16="http://schemas.microsoft.com/office/drawing/2014/main" val="2516393027"/>
                    </a:ext>
                  </a:extLst>
                </a:gridCol>
              </a:tblGrid>
              <a:tr h="38270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공부시간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모의고사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25637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91011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학생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60967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03181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6506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99767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7589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1872"/>
                  </a:ext>
                </a:extLst>
              </a:tr>
              <a:tr h="382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학생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529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40B89D-0916-4E87-96CD-473DFDF434F7}"/>
              </a:ext>
            </a:extLst>
          </p:cNvPr>
          <p:cNvSpPr/>
          <p:nvPr/>
        </p:nvSpPr>
        <p:spPr>
          <a:xfrm>
            <a:off x="459057" y="6345043"/>
            <a:ext cx="4068337" cy="512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참조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대소니의 딥러닝 기초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C56C5-735A-405A-B916-B7C8C2B0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10" y="2733453"/>
            <a:ext cx="5016190" cy="34443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7148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9584-7ABA-4F5A-8187-F5914778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가상환경 만들고 </a:t>
            </a:r>
            <a:r>
              <a:rPr lang="en-US" altLang="ko-KR" sz="2800" dirty="0" err="1"/>
              <a:t>Jupyter</a:t>
            </a:r>
            <a:r>
              <a:rPr lang="en-US" altLang="ko-KR" sz="2800" dirty="0"/>
              <a:t> notebook </a:t>
            </a:r>
            <a:r>
              <a:rPr lang="ko-KR" altLang="en-US" sz="2800" dirty="0"/>
              <a:t>실행 하기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76856B-6F8F-4DA7-B5BE-D531730EE7C3}"/>
              </a:ext>
            </a:extLst>
          </p:cNvPr>
          <p:cNvSpPr/>
          <p:nvPr/>
        </p:nvSpPr>
        <p:spPr>
          <a:xfrm>
            <a:off x="981307" y="1338146"/>
            <a:ext cx="9601200" cy="37133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$   </a:t>
            </a:r>
            <a:r>
              <a:rPr lang="en-US" altLang="ko-KR" sz="2800" dirty="0" err="1">
                <a:solidFill>
                  <a:schemeClr val="tx1"/>
                </a:solidFill>
              </a:rPr>
              <a:t>mkdir</a:t>
            </a:r>
            <a:r>
              <a:rPr lang="en-US" altLang="ko-KR" sz="2800" dirty="0">
                <a:solidFill>
                  <a:schemeClr val="tx1"/>
                </a:solidFill>
              </a:rPr>
              <a:t> sol; cd sol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$   </a:t>
            </a:r>
            <a:r>
              <a:rPr lang="en-US" altLang="ko-KR" sz="2800" dirty="0" err="1">
                <a:solidFill>
                  <a:schemeClr val="tx1"/>
                </a:solidFill>
              </a:rPr>
              <a:t>virtualenv</a:t>
            </a:r>
            <a:r>
              <a:rPr lang="en-US" altLang="ko-KR" sz="2800" dirty="0">
                <a:solidFill>
                  <a:schemeClr val="tx1"/>
                </a:solidFill>
              </a:rPr>
              <a:t> -p python3 </a:t>
            </a:r>
            <a:r>
              <a:rPr lang="en-US" altLang="ko-KR" sz="2800" dirty="0" err="1">
                <a:solidFill>
                  <a:schemeClr val="tx1"/>
                </a:solidFill>
              </a:rPr>
              <a:t>vsol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$   source </a:t>
            </a:r>
            <a:r>
              <a:rPr lang="en-US" altLang="ko-KR" sz="2800" dirty="0" err="1">
                <a:solidFill>
                  <a:schemeClr val="tx1"/>
                </a:solidFill>
              </a:rPr>
              <a:t>vsol</a:t>
            </a:r>
            <a:r>
              <a:rPr lang="en-US" altLang="ko-KR" sz="2800" dirty="0">
                <a:solidFill>
                  <a:schemeClr val="tx1"/>
                </a:solidFill>
              </a:rPr>
              <a:t>/bin/activate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</a:rPr>
              <a:t>vsol</a:t>
            </a:r>
            <a:r>
              <a:rPr lang="en-US" altLang="ko-KR" sz="2800" dirty="0">
                <a:solidFill>
                  <a:schemeClr val="tx1"/>
                </a:solidFill>
              </a:rPr>
              <a:t>)$   cd ~/</a:t>
            </a:r>
            <a:r>
              <a:rPr lang="en-US" altLang="ko-KR" sz="2800" dirty="0" err="1">
                <a:solidFill>
                  <a:schemeClr val="tx1"/>
                </a:solidFill>
              </a:rPr>
              <a:t>ttt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</a:rPr>
              <a:t>vsol</a:t>
            </a:r>
            <a:r>
              <a:rPr lang="en-US" altLang="ko-KR" sz="2800" dirty="0">
                <a:solidFill>
                  <a:schemeClr val="tx1"/>
                </a:solidFill>
              </a:rPr>
              <a:t>)$   pip install -r requirements.txt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(</a:t>
            </a:r>
            <a:r>
              <a:rPr lang="en-US" altLang="ko-KR" sz="2800" dirty="0" err="1">
                <a:solidFill>
                  <a:schemeClr val="tx1"/>
                </a:solidFill>
              </a:rPr>
              <a:t>vsol</a:t>
            </a:r>
            <a:r>
              <a:rPr lang="en-US" altLang="ko-KR" sz="2800" dirty="0">
                <a:solidFill>
                  <a:schemeClr val="tx1"/>
                </a:solidFill>
              </a:rPr>
              <a:t>)$   </a:t>
            </a:r>
            <a:r>
              <a:rPr lang="en-US" altLang="ko-KR" sz="2800" dirty="0" err="1">
                <a:solidFill>
                  <a:schemeClr val="tx1"/>
                </a:solidFill>
              </a:rPr>
              <a:t>jupyter</a:t>
            </a:r>
            <a:r>
              <a:rPr lang="en-US" altLang="ko-KR" sz="2800" dirty="0">
                <a:solidFill>
                  <a:schemeClr val="tx1"/>
                </a:solidFill>
              </a:rPr>
              <a:t> notebook</a:t>
            </a:r>
          </a:p>
          <a:p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472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9584-7ABA-4F5A-8187-F5914778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Sample code (git clone https:/github.com/ikelee22/</a:t>
            </a:r>
            <a:r>
              <a:rPr lang="en-US" altLang="ko-KR" sz="2800" dirty="0" err="1"/>
              <a:t>ttt.git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FF98-4536-468C-A593-645A0A81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81668"/>
            <a:ext cx="4603595" cy="5229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721F9-28EA-47DA-9F93-B4F6A10F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49"/>
            <a:ext cx="4910254" cy="52631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8315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DA3E5E-F797-480B-B5ED-4746A76D0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435" y="648891"/>
            <a:ext cx="4828478" cy="5786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DD698-0494-4EAA-B109-03AEC55F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8711"/>
            <a:ext cx="5478966" cy="5837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7148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63-01E4-4003-BAE0-692BB79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311"/>
            <a:ext cx="10515600" cy="1419377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어떠한 데이터들을 특성에 따라서 분류 하는 방식을 분류 분석 이라고 합니다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요리대회에 참여한 요리사들이 남성인지 여성인지를 분류</a:t>
            </a:r>
            <a:r>
              <a:rPr lang="en-US" altLang="ko-KR" sz="2000" dirty="0"/>
              <a:t>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남자와 여자의 키와 몸무게 이터를 수집해서 머신을 학습시켜서 임의의 사람에 대해 남성 요리사인지 여성 요리사인지 분류 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3C45C-8B59-4DC3-B470-D51201D4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216707"/>
              </p:ext>
            </p:extLst>
          </p:nvPr>
        </p:nvGraphicFramePr>
        <p:xfrm>
          <a:off x="832163" y="2875397"/>
          <a:ext cx="510028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928">
                  <a:extLst>
                    <a:ext uri="{9D8B030D-6E8A-4147-A177-3AD203B41FA5}">
                      <a16:colId xmlns:a16="http://schemas.microsoft.com/office/drawing/2014/main" val="4102227790"/>
                    </a:ext>
                  </a:extLst>
                </a:gridCol>
                <a:gridCol w="1713679">
                  <a:extLst>
                    <a:ext uri="{9D8B030D-6E8A-4147-A177-3AD203B41FA5}">
                      <a16:colId xmlns:a16="http://schemas.microsoft.com/office/drawing/2014/main" val="1038051080"/>
                    </a:ext>
                  </a:extLst>
                </a:gridCol>
                <a:gridCol w="1713679">
                  <a:extLst>
                    <a:ext uri="{9D8B030D-6E8A-4147-A177-3AD203B41FA5}">
                      <a16:colId xmlns:a16="http://schemas.microsoft.com/office/drawing/2014/main" val="2516393027"/>
                    </a:ext>
                  </a:extLst>
                </a:gridCol>
              </a:tblGrid>
              <a:tr h="334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몸무게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25637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남자</a:t>
                      </a:r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91011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남자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360967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남자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03181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남자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6506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남자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99767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여자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17589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여자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1872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여자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52936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여자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92318"/>
                  </a:ext>
                </a:extLst>
              </a:tr>
              <a:tr h="3348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여자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2643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F138369-1913-4191-99C0-EAB369F499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71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ko-KR" altLang="en-US" sz="2800" dirty="0">
                <a:solidFill>
                  <a:srgbClr val="0070C0"/>
                </a:solidFill>
              </a:rPr>
              <a:t>분류</a:t>
            </a:r>
            <a:r>
              <a:rPr lang="en-US" altLang="ko-KR" sz="2800" dirty="0">
                <a:solidFill>
                  <a:srgbClr val="0070C0"/>
                </a:solidFill>
              </a:rPr>
              <a:t>(Classification) </a:t>
            </a:r>
            <a:r>
              <a:rPr lang="ko-KR" altLang="en-US" sz="2800" dirty="0">
                <a:solidFill>
                  <a:srgbClr val="0070C0"/>
                </a:solidFill>
              </a:rPr>
              <a:t>분석 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14D526-EDA8-4B58-8835-4ADD648C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5" y="2897699"/>
            <a:ext cx="5100286" cy="36880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6516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9584-7ABA-4F5A-8187-F5914778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54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Sample code </a:t>
            </a:r>
            <a:endParaRPr lang="ko-KR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3C3CC1-00B9-4C8B-A889-D8FC74B0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2" y="987425"/>
            <a:ext cx="9655098" cy="5505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2725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74D-EE27-4E1F-BDF1-01C2AF78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Keras</a:t>
            </a:r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</a:rPr>
              <a:t> Version 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D75D58-4182-4710-83E1-1850D2A49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1068"/>
            <a:ext cx="10301748" cy="3924151"/>
          </a:xfrm>
          <a:prstGeom prst="rect">
            <a:avLst/>
          </a:prstGeom>
          <a:solidFill>
            <a:srgbClr val="FFFFFF"/>
          </a:solidFill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 latinLnBrk="0">
              <a:lnSpc>
                <a:spcPct val="100000"/>
              </a:lnSpc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TensorFlow </a:t>
            </a:r>
            <a:r>
              <a:rPr lang="ko-KR" altLang="en-US" sz="2400" dirty="0"/>
              <a:t>백엔드 스위치와 함께 다중 백엔드 </a:t>
            </a:r>
            <a:r>
              <a:rPr lang="en-US" altLang="ko-KR" sz="2400" dirty="0" err="1"/>
              <a:t>Keras</a:t>
            </a:r>
            <a:r>
              <a:rPr lang="ko-KR" altLang="en-US" sz="2400" dirty="0"/>
              <a:t>를 사용하는 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 </a:t>
            </a:r>
            <a:r>
              <a:rPr lang="ko-KR" altLang="en-US" sz="2400" dirty="0"/>
              <a:t>사용자는 </a:t>
            </a:r>
            <a:r>
              <a:rPr lang="en-US" altLang="ko-KR" sz="2400" dirty="0"/>
              <a:t>TensorFlow 2.0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tf.keras</a:t>
            </a:r>
            <a:r>
              <a:rPr lang="ko-KR" altLang="en-US" sz="2400" dirty="0"/>
              <a:t>로 전환하는 것이 좋습니다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b="1" dirty="0" err="1"/>
              <a:t>Keras</a:t>
            </a:r>
            <a:r>
              <a:rPr lang="en-US" altLang="ko-KR" sz="2400" b="1" dirty="0"/>
              <a:t> 2.2.5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2.2. * API</a:t>
            </a:r>
            <a:r>
              <a:rPr lang="ko-KR" altLang="en-US" sz="2400" b="1" dirty="0"/>
              <a:t>를 구현 한 </a:t>
            </a:r>
            <a:r>
              <a:rPr lang="en-US" altLang="ko-KR" sz="2400" b="1" dirty="0" err="1"/>
              <a:t>Keras</a:t>
            </a:r>
            <a:r>
              <a:rPr lang="ko-KR" altLang="en-US" sz="2400" b="1" dirty="0"/>
              <a:t>의 마지막 릴리스입니다</a:t>
            </a:r>
            <a:r>
              <a:rPr lang="en-US" altLang="ko-KR" sz="2400" dirty="0"/>
              <a:t>. TensorFlow 1 (Theano </a:t>
            </a:r>
            <a:r>
              <a:rPr lang="ko-KR" altLang="en-US" sz="2400" dirty="0"/>
              <a:t>및 </a:t>
            </a:r>
            <a:r>
              <a:rPr lang="en-US" altLang="ko-KR" sz="2400" dirty="0"/>
              <a:t>CNTK) </a:t>
            </a:r>
            <a:r>
              <a:rPr lang="ko-KR" altLang="en-US" sz="2400" dirty="0"/>
              <a:t>만 지원하는 마지막 릴리스였습니다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b="1" dirty="0"/>
              <a:t>현재 릴리스는 </a:t>
            </a:r>
            <a:r>
              <a:rPr lang="en-US" altLang="ko-KR" sz="2400" b="1" dirty="0" err="1"/>
              <a:t>Keras</a:t>
            </a:r>
            <a:r>
              <a:rPr lang="en-US" altLang="ko-KR" sz="2400" b="1" dirty="0"/>
              <a:t> 2.3.0</a:t>
            </a:r>
            <a:r>
              <a:rPr lang="ko-KR" altLang="en-US" sz="2400" dirty="0"/>
              <a:t>이며 </a:t>
            </a:r>
            <a:r>
              <a:rPr lang="en-US" altLang="ko-KR" sz="2400" dirty="0"/>
              <a:t>API</a:t>
            </a:r>
            <a:r>
              <a:rPr lang="ko-KR" altLang="en-US" sz="2400" dirty="0"/>
              <a:t>를 변경하고 </a:t>
            </a:r>
            <a:r>
              <a:rPr lang="en-US" altLang="ko-KR" sz="2400" dirty="0"/>
              <a:t>TensorFlow 2.0</a:t>
            </a:r>
            <a:r>
              <a:rPr lang="ko-KR" altLang="en-US" sz="2400" dirty="0"/>
              <a:t>에 대한 지원이 추가되었습니다</a:t>
            </a:r>
            <a:r>
              <a:rPr lang="en-US" altLang="ko-KR" sz="2400" dirty="0"/>
              <a:t>.  2.3.0 </a:t>
            </a:r>
            <a:r>
              <a:rPr lang="ko-KR" altLang="en-US" sz="2400" dirty="0"/>
              <a:t>릴리스는 </a:t>
            </a:r>
            <a:r>
              <a:rPr lang="en-US" altLang="ko-KR" sz="2400" dirty="0"/>
              <a:t>Multi-backend </a:t>
            </a:r>
            <a:r>
              <a:rPr lang="en-US" altLang="ko-KR" sz="2400" dirty="0" err="1"/>
              <a:t>Keras</a:t>
            </a:r>
            <a:r>
              <a:rPr lang="ko-KR" altLang="en-US" sz="2400" dirty="0"/>
              <a:t>의 마지막 주요 릴리스입니다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다중 백엔드 </a:t>
            </a:r>
            <a:r>
              <a:rPr lang="en-US" altLang="ko-KR" sz="2400" dirty="0" err="1"/>
              <a:t>Keras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tf.keras</a:t>
            </a:r>
            <a:r>
              <a:rPr lang="ko-KR" altLang="en-US" sz="2400" dirty="0"/>
              <a:t>로 대체되었습니다</a:t>
            </a:r>
            <a:r>
              <a:rPr lang="en-US" altLang="ko-KR" sz="2400" dirty="0"/>
              <a:t>.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4062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2B4C3-8E33-4320-8C70-5B489B52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57" y="524106"/>
            <a:ext cx="4992028" cy="60102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9F23B3-ACAA-47B4-A53C-EA730A9B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88" y="524106"/>
            <a:ext cx="5158956" cy="60037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55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363-D78D-4872-AEE7-FDA0FA7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ko-KR" altLang="en-US" sz="2800" dirty="0">
                <a:solidFill>
                  <a:srgbClr val="0070C0"/>
                </a:solidFill>
              </a:rPr>
              <a:t>손실함수</a:t>
            </a:r>
            <a:r>
              <a:rPr lang="en-US" altLang="ko-KR" sz="2800" dirty="0">
                <a:solidFill>
                  <a:srgbClr val="0070C0"/>
                </a:solidFill>
              </a:rPr>
              <a:t>(loss)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63-01E4-4003-BAE0-692BB79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024"/>
            <a:ext cx="10515600" cy="5220670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손실함수는 이미 우리가 알고있는 정답과</a:t>
            </a:r>
            <a:r>
              <a:rPr lang="en-US" altLang="ko-KR" sz="2000" dirty="0"/>
              <a:t>(</a:t>
            </a:r>
            <a:r>
              <a:rPr lang="ko-KR" altLang="en-US" sz="2000" dirty="0"/>
              <a:t>라벨 데이터</a:t>
            </a:r>
            <a:r>
              <a:rPr lang="en-US" altLang="ko-KR" sz="2000" dirty="0"/>
              <a:t>) </a:t>
            </a:r>
            <a:r>
              <a:rPr lang="ko-KR" altLang="en-US" sz="2000" dirty="0"/>
              <a:t>현재 시점에서의 모델이 생성한</a:t>
            </a:r>
            <a:r>
              <a:rPr lang="en-US" altLang="ko-KR" sz="2000" dirty="0"/>
              <a:t>( </a:t>
            </a:r>
            <a:r>
              <a:rPr lang="ko-KR" altLang="en-US" sz="2000" dirty="0"/>
              <a:t>추론한</a:t>
            </a:r>
            <a:r>
              <a:rPr lang="en-US" altLang="ko-KR" sz="2000" dirty="0"/>
              <a:t>) </a:t>
            </a:r>
            <a:r>
              <a:rPr lang="ko-KR" altLang="en-US" sz="2000" dirty="0"/>
              <a:t>결과값의 차이를 의미 합니다</a:t>
            </a:r>
            <a:r>
              <a:rPr lang="en-US" altLang="ko-KR" sz="2000" dirty="0"/>
              <a:t>.  </a:t>
            </a:r>
            <a:r>
              <a:rPr lang="ko-KR" altLang="en-US" sz="2000" dirty="0"/>
              <a:t>이 손실 함수의 값은 실수값으로 나타나며 이 손실값이 실제 결과와 모델의 결과의 차이인 오차비용이 되며 그래서 비용함수라고도 말합니다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학습이 진행될수록 손실값의 크기가 줄어들어야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 손실값이 </a:t>
            </a:r>
            <a:r>
              <a:rPr lang="en-US" altLang="ko-KR" sz="2000" dirty="0"/>
              <a:t>0</a:t>
            </a:r>
            <a:r>
              <a:rPr lang="ko-KR" altLang="en-US" sz="2000" dirty="0"/>
              <a:t>이 된다면 실제와  모델이 생성한 결과가 일치함을 나타냅니다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회기분석에 사용한 </a:t>
            </a:r>
            <a:r>
              <a:rPr lang="en-US" altLang="ko-KR" sz="2000" dirty="0"/>
              <a:t>MSE(mean squared error)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는 차이를 빼서 제곱한값들의 평균을 내어 값을 산출합니다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분류분석에 사용한 교차엔트로피</a:t>
            </a:r>
            <a:r>
              <a:rPr lang="en-US" altLang="ko-KR" sz="2000" dirty="0"/>
              <a:t>(cross entropy) </a:t>
            </a:r>
            <a:r>
              <a:rPr lang="ko-KR" altLang="en-US" sz="2000" dirty="0"/>
              <a:t>는 정보이론과 확률론으로 만들어진 복잡한 손실함수 입니니다</a:t>
            </a:r>
            <a:r>
              <a:rPr lang="en-US" altLang="ko-KR" sz="2000" dirty="0"/>
              <a:t>.  </a:t>
            </a:r>
            <a:r>
              <a:rPr lang="ko-KR" altLang="en-US" sz="2000" dirty="0"/>
              <a:t>모델의 결과값에 로그를 취하여 모델이 가지고 있는 정보량을 추산하고 실제 결과값의 발생확률을 곱해줍니다</a:t>
            </a:r>
            <a:r>
              <a:rPr lang="en-US" altLang="ko-KR" sz="2000" dirty="0"/>
              <a:t>.  </a:t>
            </a:r>
            <a:r>
              <a:rPr lang="ko-KR" altLang="en-US" sz="2000" dirty="0"/>
              <a:t>그리고 반대의 경우로 모델이 가지고 있지 않은 정보량과 발생하지 않을 확률을 곱해줍니다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두개 값에 합을 구하고 평균을 내어 손실값을 산출하는 손실함수 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CBCC8-BEF3-4F58-9D73-2CFE1450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13" y="2771775"/>
            <a:ext cx="3524250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4B433-0442-48C1-B2EC-691D20E1A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666719"/>
            <a:ext cx="5334000" cy="112395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432891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363-D78D-4872-AEE7-FDA0FA7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ko-KR" altLang="en-US" sz="2800" dirty="0">
                <a:solidFill>
                  <a:srgbClr val="0070C0"/>
                </a:solidFill>
              </a:rPr>
              <a:t>최적화 알고리즘</a:t>
            </a:r>
            <a:r>
              <a:rPr lang="en-US" altLang="ko-KR" sz="2800" dirty="0">
                <a:solidFill>
                  <a:srgbClr val="0070C0"/>
                </a:solidFill>
              </a:rPr>
              <a:t>(optimization)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: 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63-01E4-4003-BAE0-692BB79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712"/>
            <a:ext cx="10515600" cy="5220670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최적화 알고리즘의 핵심 기능은 모델을 업데이트 하기 위한 것에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모델을 업데이트 한다는것은 모델이 높은 정확도를 갖도록 학습이 되는 과정이기도 합니다</a:t>
            </a:r>
            <a:r>
              <a:rPr lang="en-US" altLang="ko-KR" sz="2000" dirty="0"/>
              <a:t>. 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최적의 모델을 찾기 위해서는 손실함수에서 구해진 손실값이 즉</a:t>
            </a:r>
            <a:r>
              <a:rPr lang="en-US" altLang="ko-KR" sz="2000" dirty="0"/>
              <a:t>, </a:t>
            </a:r>
            <a:r>
              <a:rPr lang="ko-KR" altLang="en-US" sz="2000" dirty="0"/>
              <a:t>오차가 줄어드는 방향으로 업데이트 합니다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ko-KR" altLang="en-US" sz="2000" dirty="0"/>
              <a:t>가장 기본이 되는 최적화 알고리즘은 경사하강 알고리즘</a:t>
            </a:r>
            <a:r>
              <a:rPr lang="en-US" altLang="ko-KR" sz="2000" dirty="0"/>
              <a:t>(Gradient Decent Algorithm) </a:t>
            </a:r>
            <a:r>
              <a:rPr lang="ko-KR" altLang="en-US" sz="2000" dirty="0"/>
              <a:t>이며</a:t>
            </a:r>
            <a:r>
              <a:rPr lang="en-US" altLang="ko-KR" sz="2000" dirty="0"/>
              <a:t> </a:t>
            </a:r>
            <a:r>
              <a:rPr lang="ko-KR" altLang="en-US" sz="2000" dirty="0"/>
              <a:t>경사면을 만들어서 해당 경사의 방향을 따라서 내려가도록 업데이트 합니다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ko-KR" sz="2000" dirty="0"/>
              <a:t>   Y = </a:t>
            </a:r>
            <a:r>
              <a:rPr lang="en-US" altLang="ko-KR" sz="2000" dirty="0" err="1"/>
              <a:t>wX</a:t>
            </a:r>
            <a:r>
              <a:rPr lang="en-US" altLang="ko-KR" sz="2000" dirty="0"/>
              <a:t> + b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altLang="ko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5BE6B-A7A6-4A17-AEA4-578D03D9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88" y="3515323"/>
            <a:ext cx="3998641" cy="2602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36EC6-4E74-4894-AF96-AF228AE30E6C}"/>
              </a:ext>
            </a:extLst>
          </p:cNvPr>
          <p:cNvSpPr/>
          <p:nvPr/>
        </p:nvSpPr>
        <p:spPr>
          <a:xfrm>
            <a:off x="538975" y="6246208"/>
            <a:ext cx="10623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https://datascienceschool.net/view-notebook/4642b9f187784444b8f3a8309c583007/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https://darkpgmr.tistory.com/149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717F1-F799-4FB9-8F13-388E51A93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128" y="3834729"/>
            <a:ext cx="4180242" cy="19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51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8363-D78D-4872-AEE7-FDA0FA7A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 Back-Propagation in Artificial Neural Networks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6A063-01E4-4003-BAE0-692BB79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713"/>
            <a:ext cx="10515600" cy="242728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ko-KR" altLang="en-US" sz="1800" dirty="0"/>
              <a:t>역전 파는 신경망 훈련의 본질입니다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이전 에포크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반복</a:t>
            </a:r>
            <a:r>
              <a:rPr lang="en-US" altLang="ko-KR" sz="1800" dirty="0"/>
              <a:t>)</a:t>
            </a:r>
            <a:r>
              <a:rPr lang="ko-KR" altLang="en-US" sz="1800" dirty="0"/>
              <a:t>에서 얻은 오류율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손실</a:t>
            </a:r>
            <a:r>
              <a:rPr lang="en-US" altLang="ko-KR" sz="1800" dirty="0"/>
              <a:t>)</a:t>
            </a:r>
            <a:r>
              <a:rPr lang="ko-KR" altLang="en-US" sz="1800" dirty="0"/>
              <a:t>을 기반으로 신경망의 가중치를 미세 조정하는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가중치를 적절하게 조정하면 오류율이 낮아지고 일반화를 통해 모델을 신뢰할 수 있습니다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ko-KR" altLang="en-US" sz="1800" dirty="0"/>
              <a:t>정확한 예측을 제공하지 않는 모델 </a:t>
            </a:r>
            <a:r>
              <a:rPr lang="en-US" altLang="ko-KR" sz="1800" dirty="0"/>
              <a:t>(1 </a:t>
            </a:r>
            <a:r>
              <a:rPr lang="ko-KR" altLang="en-US" sz="1800" dirty="0"/>
              <a:t>대신 </a:t>
            </a:r>
            <a:r>
              <a:rPr lang="en-US" altLang="ko-KR" sz="1800" dirty="0"/>
              <a:t>4</a:t>
            </a:r>
            <a:r>
              <a:rPr lang="ko-KR" altLang="en-US" sz="1800" dirty="0"/>
              <a:t>를주었습니다</a:t>
            </a:r>
            <a:r>
              <a:rPr lang="en-US" altLang="ko-KR" sz="1800" dirty="0"/>
              <a:t>)</a:t>
            </a:r>
            <a:r>
              <a:rPr lang="ko-KR" altLang="en-US" sz="1800" dirty="0"/>
              <a:t>은 가중치가 아직 조정되지 않았기 때문입니다 </a:t>
            </a:r>
            <a:r>
              <a:rPr lang="en-US" altLang="ko-KR" sz="1800" dirty="0"/>
              <a:t>(</a:t>
            </a:r>
            <a:r>
              <a:rPr lang="ko-KR" altLang="en-US" sz="1800" dirty="0"/>
              <a:t>모두 </a:t>
            </a:r>
            <a:r>
              <a:rPr lang="en-US" altLang="ko-KR" sz="1800" dirty="0"/>
              <a:t>1</a:t>
            </a:r>
            <a:r>
              <a:rPr lang="ko-KR" altLang="en-US" sz="1800" dirty="0"/>
              <a:t>과 동일</a:t>
            </a:r>
            <a:r>
              <a:rPr lang="en-US" altLang="ko-KR" sz="1800" dirty="0"/>
              <a:t>).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ko-KR" altLang="en-US" sz="1800" dirty="0"/>
              <a:t>역전 파는이 손실을 거꾸로 먹이는 것에 중점을두고 있습니다</a:t>
            </a:r>
            <a:r>
              <a:rPr lang="en-US" altLang="ko-KR" sz="1800" dirty="0"/>
              <a:t>.  </a:t>
            </a:r>
            <a:r>
              <a:rPr lang="ko-KR" altLang="en-US" sz="1800" dirty="0"/>
              <a:t>최적화 함수 </a:t>
            </a:r>
            <a:r>
              <a:rPr lang="en-US" altLang="ko-KR" sz="1800" dirty="0"/>
              <a:t>(</a:t>
            </a:r>
            <a:r>
              <a:rPr lang="ko-KR" altLang="en-US" sz="1800" dirty="0"/>
              <a:t>이 예에서는 </a:t>
            </a:r>
            <a:r>
              <a:rPr lang="en-US" altLang="ko-KR" sz="1800" dirty="0" err="1"/>
              <a:t>Gradent</a:t>
            </a:r>
            <a:r>
              <a:rPr lang="en-US" altLang="ko-KR" sz="1800" dirty="0"/>
              <a:t> Descent)</a:t>
            </a:r>
            <a:r>
              <a:rPr lang="ko-KR" altLang="en-US" sz="1800" dirty="0"/>
              <a:t>는 다음 반복에서 더 작은 손실을 가져올 수있는 가중치를 찾는 데 도움이됩니다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35A89-FD7E-47D4-A9D6-0F5E57B18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01" y="3570030"/>
            <a:ext cx="2530475" cy="2427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C43F8C-FBA7-4AF9-87A3-63AC6782FEE3}"/>
              </a:ext>
            </a:extLst>
          </p:cNvPr>
          <p:cNvSpPr/>
          <p:nvPr/>
        </p:nvSpPr>
        <p:spPr>
          <a:xfrm>
            <a:off x="726688" y="632359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https://towardsdatascience.com/how-does-back-propagation-in-artificial-neural-networks-work-c7cad873ea7</a:t>
            </a:r>
            <a:endParaRPr lang="ko-KR" alt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8DE3D-8D4C-4CF1-8840-BF3B9ECBD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265" y="3570030"/>
            <a:ext cx="2907601" cy="2427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F4A934-7847-4089-9CF3-240DD0196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527" y="3570030"/>
            <a:ext cx="3004859" cy="24272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DB498-6276-4D67-AD72-320D36756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911" y="3570030"/>
            <a:ext cx="2755960" cy="24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779B-AB9B-44DA-BA2F-7862BF8C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66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DL</a:t>
            </a:r>
            <a:r>
              <a:rPr lang="ko-KR" altLang="en-US" sz="3600" dirty="0"/>
              <a:t> 모델 트레이닝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3CF5-2BEE-4EA4-89B6-2C9F770C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17" y="3904749"/>
            <a:ext cx="10257262" cy="164782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2000" dirty="0"/>
              <a:t>오늘 실습은 숫자인식</a:t>
            </a:r>
            <a:r>
              <a:rPr lang="en-US" altLang="ko-KR" sz="2000" dirty="0"/>
              <a:t>(lecture 2)</a:t>
            </a:r>
            <a:r>
              <a:rPr lang="ko-KR" altLang="en-US" sz="2000" dirty="0"/>
              <a:t> 과 </a:t>
            </a:r>
            <a:r>
              <a:rPr lang="en-US" altLang="ko-KR" sz="2000" dirty="0" err="1"/>
              <a:t>mobilenet</a:t>
            </a:r>
            <a:r>
              <a:rPr lang="en-US" altLang="ko-KR" sz="2000" dirty="0"/>
              <a:t> (lecture 8)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classification </a:t>
            </a:r>
          </a:p>
          <a:p>
            <a:pPr marL="0" indent="0">
              <a:buNone/>
            </a:pPr>
            <a:r>
              <a:rPr lang="ko-KR" altLang="en-US" sz="2000" dirty="0"/>
              <a:t>모델 트레이닝 입니다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케라스를 이용해 모델 트레이닝을 하고 </a:t>
            </a:r>
            <a:r>
              <a:rPr lang="en-US" altLang="ko-KR" sz="2000" dirty="0" err="1"/>
              <a:t>OpenVINO</a:t>
            </a:r>
            <a:r>
              <a:rPr lang="ko-KR" altLang="en-US" sz="2000" dirty="0"/>
              <a:t>을 이용해 카메라입력을 실시간으로 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추론을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1210B-076E-4020-8C2A-B83CC45C9152}"/>
              </a:ext>
            </a:extLst>
          </p:cNvPr>
          <p:cNvSpPr/>
          <p:nvPr/>
        </p:nvSpPr>
        <p:spPr>
          <a:xfrm>
            <a:off x="994316" y="1541760"/>
            <a:ext cx="1025726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왼쪽에 메뉴창에서 파일을 열어서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home/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imobilenet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디렉토리로 이동하고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여기서 터미널을 열고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가상환경으로 이동해서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주피터 노트북을 실행 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source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/bin/activate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jupyter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786841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8D97-9292-4D66-9DC9-5DCBEB1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893" y="2661967"/>
            <a:ext cx="4661210" cy="1776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손글씨 숫자인식 </a:t>
            </a:r>
          </a:p>
        </p:txBody>
      </p:sp>
    </p:spTree>
    <p:extLst>
      <p:ext uri="{BB962C8B-B14F-4D97-AF65-F5344CB8AC3E}">
        <p14:creationId xmlns:p14="http://schemas.microsoft.com/office/powerpoint/2010/main" val="4139306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8D97-9292-4D66-9DC9-5DCBEB1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93" y="1095221"/>
            <a:ext cx="9612351" cy="90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손글씨 </a:t>
            </a:r>
            <a:r>
              <a:rPr lang="ko-KR" altLang="en-US" sz="3200"/>
              <a:t>숫자인식 엡으로 실행하기 </a:t>
            </a:r>
            <a:endParaRPr lang="ko-KR" alt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73DB7-ACD8-4A35-98C3-BCDE25E53427}"/>
              </a:ext>
            </a:extLst>
          </p:cNvPr>
          <p:cNvSpPr/>
          <p:nvPr/>
        </p:nvSpPr>
        <p:spPr>
          <a:xfrm>
            <a:off x="847493" y="2001644"/>
            <a:ext cx="10047250" cy="228600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 cd </a:t>
            </a:r>
            <a:r>
              <a:rPr lang="en-US" altLang="ko-KR" sz="2800" kern="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imobilenet</a:t>
            </a: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 source 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/bin/activate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)$   python3 app.py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191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8D97-9292-4D66-9DC9-5DCBEB17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396" y="2717723"/>
            <a:ext cx="7437864" cy="1776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 err="1"/>
              <a:t>Mobilenet</a:t>
            </a:r>
            <a:r>
              <a:rPr lang="en-US" altLang="ko-KR" sz="3200" dirty="0"/>
              <a:t> image classification mode  through transfer learning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4461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2B10-AF07-451D-B093-D302BB34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88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/>
              <a:t>데이터 크롤링 </a:t>
            </a:r>
            <a:r>
              <a:rPr lang="en-US" altLang="ko-KR" sz="5400" dirty="0"/>
              <a:t>&amp;</a:t>
            </a:r>
            <a:r>
              <a:rPr lang="ko-KR" altLang="en-US" sz="5400" dirty="0"/>
              <a:t> </a:t>
            </a:r>
            <a:br>
              <a:rPr lang="en-US" altLang="ko-KR" sz="5400" dirty="0"/>
            </a:br>
            <a:r>
              <a:rPr lang="en-US" altLang="ko-KR" sz="5400" dirty="0"/>
              <a:t>               </a:t>
            </a:r>
            <a:r>
              <a:rPr lang="ko-KR" altLang="en-US" sz="5400" dirty="0"/>
              <a:t>이미지 리사이징</a:t>
            </a:r>
          </a:p>
        </p:txBody>
      </p:sp>
    </p:spTree>
    <p:extLst>
      <p:ext uri="{BB962C8B-B14F-4D97-AF65-F5344CB8AC3E}">
        <p14:creationId xmlns:p14="http://schemas.microsoft.com/office/powerpoint/2010/main" val="216592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9D3-DED2-46EF-B2DB-8787D6A2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우분투</a:t>
            </a:r>
            <a:r>
              <a:rPr lang="en-US" altLang="ko-KR" sz="3200" dirty="0"/>
              <a:t>(Ubuntu) 16.04 </a:t>
            </a:r>
            <a:r>
              <a:rPr lang="ko-KR" altLang="en-US" sz="3200" dirty="0"/>
              <a:t>크롬 브라우저 설치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FD50A-D348-48F0-A4DB-92884142D3B0}"/>
              </a:ext>
            </a:extLst>
          </p:cNvPr>
          <p:cNvSpPr/>
          <p:nvPr/>
        </p:nvSpPr>
        <p:spPr>
          <a:xfrm>
            <a:off x="838200" y="1690688"/>
            <a:ext cx="512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Wget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크롬 브라우저 설치하기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C7D5-387C-4E67-BCF5-D9BC065007CF}"/>
              </a:ext>
            </a:extLst>
          </p:cNvPr>
          <p:cNvSpPr/>
          <p:nvPr/>
        </p:nvSpPr>
        <p:spPr>
          <a:xfrm>
            <a:off x="838200" y="3016251"/>
            <a:ext cx="10515600" cy="163121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apt-get install libxss1 libgconf2-4 libappindicator1 libindicator7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wget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https://dl.google.com/linux/direct/google-chrome-stable_current_amd64.deb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dpkg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google-chrome-stable_current_amd64.deb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29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50AF-2488-4FE7-BE97-AF6E45D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</a:rPr>
              <a:t>Keras</a:t>
            </a:r>
            <a:r>
              <a:rPr lang="ko-KR" altLang="en-US" sz="3200" b="1" dirty="0">
                <a:solidFill>
                  <a:srgbClr val="0070C0"/>
                </a:solidFill>
              </a:rPr>
              <a:t> 주요 특징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630-A674-44A6-BB1C-539314C1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43500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ko-KR" altLang="en-US" sz="2000" b="1" dirty="0"/>
              <a:t>사용자 친근성 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Keras</a:t>
            </a:r>
            <a:r>
              <a:rPr lang="ko-KR" altLang="en-US" sz="2000" dirty="0"/>
              <a:t>는 기계가 아닌 인간을 위해 설계된 </a:t>
            </a:r>
            <a:r>
              <a:rPr lang="en-US" altLang="ko-KR" sz="2000" dirty="0"/>
              <a:t>API </a:t>
            </a:r>
            <a:r>
              <a:rPr lang="ko-KR" altLang="en-US" sz="2000" dirty="0"/>
              <a:t>이며</a:t>
            </a:r>
            <a:r>
              <a:rPr lang="en-US" altLang="ko-KR" sz="2000" dirty="0"/>
              <a:t>,  </a:t>
            </a:r>
            <a:r>
              <a:rPr lang="ko-KR" altLang="en-US" sz="2000" dirty="0"/>
              <a:t>직관적이고</a:t>
            </a:r>
            <a:r>
              <a:rPr lang="en-US" altLang="ko-KR" sz="2000" dirty="0"/>
              <a:t> </a:t>
            </a:r>
            <a:r>
              <a:rPr lang="ko-KR" altLang="en-US" sz="2000" dirty="0"/>
              <a:t>일관되고 간단한 </a:t>
            </a:r>
            <a:r>
              <a:rPr lang="en-US" altLang="ko-KR" sz="2000" dirty="0"/>
              <a:t>API</a:t>
            </a:r>
            <a:r>
              <a:rPr lang="ko-KR" altLang="en-US" sz="2000" dirty="0"/>
              <a:t>를 제공하고 일반적인 사용 사례에 필요한 사용자 작업 수를 최소화하며 사용자 오류시 명확하고 실행 가능한 피드백을 제공합니다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ko-KR" altLang="en-US" sz="2000" b="1" dirty="0"/>
              <a:t>모듈성 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모델은 가능한 한 적은 제한으로 함께 연결할 수있는 독립형의 완전 구성 가능한 모듈의 시퀀스 또는 그래프로 이해됩니다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특히 신경 계층</a:t>
            </a:r>
            <a:r>
              <a:rPr lang="en-US" altLang="ko-KR" sz="2000" dirty="0"/>
              <a:t>, </a:t>
            </a:r>
            <a:r>
              <a:rPr lang="ko-KR" altLang="en-US" sz="2000" dirty="0"/>
              <a:t>비용 함수</a:t>
            </a:r>
            <a:r>
              <a:rPr lang="en-US" altLang="ko-KR" sz="2000" dirty="0"/>
              <a:t>, </a:t>
            </a:r>
            <a:r>
              <a:rPr lang="ko-KR" altLang="en-US" sz="2000" dirty="0"/>
              <a:t>최적화 프로그램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체계</a:t>
            </a:r>
            <a:r>
              <a:rPr lang="en-US" altLang="ko-KR" sz="2000" dirty="0"/>
              <a:t>, </a:t>
            </a:r>
            <a:r>
              <a:rPr lang="ko-KR" altLang="en-US" sz="2000" dirty="0"/>
              <a:t>활성화 함수 및 정규화 체계는 모두 새로운 모델을 만들기 위해 결합 할 수있는 독립형 모듈입니다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ko-KR" altLang="en-US" sz="2000" b="1" dirty="0"/>
              <a:t>손쉬운 확장 성 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새로운 클래스나 함수로 모듈을 아주 쉽게 추가할 수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고급 연구에 필요한 다양한 표현을 할 수 있습니다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ko-KR" altLang="en-US" sz="2000" b="1" dirty="0"/>
              <a:t>파이썬으로 작업 </a:t>
            </a:r>
            <a:r>
              <a:rPr lang="en-US" altLang="ko-KR" sz="2000" dirty="0"/>
              <a:t>: </a:t>
            </a:r>
            <a:r>
              <a:rPr lang="ko-KR" altLang="en-US" sz="2000" dirty="0"/>
              <a:t>모델은 </a:t>
            </a:r>
            <a:r>
              <a:rPr lang="en-US" altLang="ko-KR" sz="2000" dirty="0"/>
              <a:t>Python </a:t>
            </a:r>
            <a:r>
              <a:rPr lang="ko-KR" altLang="en-US" sz="2000" dirty="0"/>
              <a:t>코드로 되어 있으며 작고 디버깅하기 쉬우며 쉽게 확장 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582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4192" y="575437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Fatkun</a:t>
            </a:r>
            <a:r>
              <a:rPr lang="en-US" altLang="ko-KR" sz="3600" dirty="0"/>
              <a:t> </a:t>
            </a:r>
            <a:r>
              <a:rPr lang="ko-KR" altLang="en-US" sz="3600" dirty="0"/>
              <a:t>일괄 이미지 다운로드 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4192" y="1183481"/>
            <a:ext cx="10515600" cy="451231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000" dirty="0"/>
              <a:t>“</a:t>
            </a:r>
            <a:r>
              <a:rPr lang="en-US" altLang="ko-KR" sz="2000" dirty="0" err="1"/>
              <a:t>Fatkun</a:t>
            </a:r>
            <a:r>
              <a:rPr lang="en-US" altLang="ko-KR" sz="2000" dirty="0"/>
              <a:t>” </a:t>
            </a:r>
            <a:r>
              <a:rPr lang="ko-KR" altLang="en-US" sz="2000" dirty="0"/>
              <a:t>으로 검색 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6" y="1773988"/>
            <a:ext cx="10341674" cy="1139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26" y="3898804"/>
            <a:ext cx="10430066" cy="20111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74192" y="3235250"/>
            <a:ext cx="10515600" cy="4512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“Chrome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추가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” 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클릭 합니다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E60913-EA08-4403-805F-E837A12EA120}"/>
              </a:ext>
            </a:extLst>
          </p:cNvPr>
          <p:cNvSpPr/>
          <p:nvPr/>
        </p:nvSpPr>
        <p:spPr>
          <a:xfrm>
            <a:off x="8551469" y="4433011"/>
            <a:ext cx="1516075" cy="59253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517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602869"/>
            <a:ext cx="10515600" cy="132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000" dirty="0"/>
              <a:t>-. </a:t>
            </a:r>
            <a:r>
              <a:rPr lang="ko-KR" altLang="en-US" sz="2000" dirty="0"/>
              <a:t>예제</a:t>
            </a:r>
            <a:r>
              <a:rPr lang="en-US" altLang="ko-KR" sz="2000" dirty="0"/>
              <a:t>)  Google </a:t>
            </a:r>
            <a:r>
              <a:rPr lang="ko-KR" altLang="en-US" sz="2000" dirty="0"/>
              <a:t>브라우저에서 이미지 선택하고 </a:t>
            </a:r>
            <a:r>
              <a:rPr lang="en-US" altLang="ko-KR" sz="2000" dirty="0"/>
              <a:t>“human face”</a:t>
            </a:r>
            <a:r>
              <a:rPr lang="ko-KR" altLang="en-US" sz="2000" dirty="0"/>
              <a:t>로 검색 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-. </a:t>
            </a:r>
            <a:r>
              <a:rPr lang="ko-KR" altLang="en-US" sz="2000" dirty="0"/>
              <a:t>오른쪽 상단에 </a:t>
            </a:r>
            <a:r>
              <a:rPr lang="en-US" altLang="ko-KR" sz="2000" dirty="0" err="1">
                <a:solidFill>
                  <a:srgbClr val="FF0000"/>
                </a:solidFill>
              </a:rPr>
              <a:t>fatkun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아이콘 </a:t>
            </a:r>
            <a:r>
              <a:rPr lang="ko-KR" altLang="en-US" sz="2000" dirty="0"/>
              <a:t>클릭 하여 이미지를 다운로드 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-. </a:t>
            </a:r>
            <a:r>
              <a:rPr lang="ko-KR" altLang="en-US" sz="2000" dirty="0"/>
              <a:t>이때 마우스로 화면 스크롤 한 만큼만 다운로드 됩니다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-. </a:t>
            </a:r>
            <a:r>
              <a:rPr lang="ko-KR" altLang="en-US" sz="2000" dirty="0"/>
              <a:t>다운로드 할때 </a:t>
            </a:r>
            <a:r>
              <a:rPr lang="ko-KR" altLang="en-US" sz="2000" dirty="0">
                <a:solidFill>
                  <a:srgbClr val="FF0000"/>
                </a:solidFill>
              </a:rPr>
              <a:t>현재 폴더 선택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72" y="2292509"/>
            <a:ext cx="46386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872" y="2292509"/>
            <a:ext cx="4648200" cy="30861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00B14B-84C9-48E5-B393-B4E20D7B6641}"/>
              </a:ext>
            </a:extLst>
          </p:cNvPr>
          <p:cNvSpPr/>
          <p:nvPr/>
        </p:nvSpPr>
        <p:spPr>
          <a:xfrm>
            <a:off x="7432243" y="4089196"/>
            <a:ext cx="2721255" cy="51937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0BE2E0-8773-4E0E-AE9D-82044585D6D1}"/>
              </a:ext>
            </a:extLst>
          </p:cNvPr>
          <p:cNvSpPr/>
          <p:nvPr/>
        </p:nvSpPr>
        <p:spPr>
          <a:xfrm>
            <a:off x="3942893" y="2860243"/>
            <a:ext cx="497433" cy="27066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386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382" y="1825625"/>
            <a:ext cx="9685236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643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000" dirty="0"/>
              <a:t>-. </a:t>
            </a:r>
            <a:r>
              <a:rPr lang="ko-KR" altLang="en-US" sz="2000" dirty="0"/>
              <a:t>오른쪽상단에 </a:t>
            </a:r>
            <a:r>
              <a:rPr lang="en-US" altLang="ko-KR" sz="2000" dirty="0">
                <a:solidFill>
                  <a:srgbClr val="FF0000"/>
                </a:solidFill>
              </a:rPr>
              <a:t>Google </a:t>
            </a:r>
            <a:r>
              <a:rPr lang="ko-KR" altLang="en-US" sz="2000" dirty="0">
                <a:solidFill>
                  <a:srgbClr val="FF0000"/>
                </a:solidFill>
              </a:rPr>
              <a:t>브라우저 셋팅으로 </a:t>
            </a:r>
            <a:r>
              <a:rPr lang="ko-KR" altLang="en-US" sz="2000" dirty="0"/>
              <a:t>가서  </a:t>
            </a:r>
            <a:br>
              <a:rPr lang="en-US" altLang="ko-KR" sz="2000" dirty="0"/>
            </a:br>
            <a:r>
              <a:rPr lang="en-US" altLang="ko-KR" sz="2000" dirty="0"/>
              <a:t>-. </a:t>
            </a:r>
            <a:r>
              <a:rPr lang="ko-KR" altLang="en-US" sz="2000" dirty="0">
                <a:solidFill>
                  <a:srgbClr val="FF0000"/>
                </a:solidFill>
              </a:rPr>
              <a:t>어드벤스드</a:t>
            </a:r>
            <a:r>
              <a:rPr lang="ko-KR" altLang="en-US" sz="2000" dirty="0"/>
              <a:t>로 이동하고 </a:t>
            </a:r>
            <a:r>
              <a:rPr lang="en-US" altLang="ko-KR" sz="2000" dirty="0">
                <a:solidFill>
                  <a:srgbClr val="FF0000"/>
                </a:solidFill>
              </a:rPr>
              <a:t>Downloads </a:t>
            </a:r>
            <a:r>
              <a:rPr lang="ko-KR" altLang="en-US" sz="2000" dirty="0">
                <a:solidFill>
                  <a:srgbClr val="FF0000"/>
                </a:solidFill>
              </a:rPr>
              <a:t>메뉴에서 </a:t>
            </a:r>
            <a:br>
              <a:rPr lang="en-US" altLang="ko-KR" sz="2000" dirty="0"/>
            </a:br>
            <a:r>
              <a:rPr lang="en-US" altLang="ko-KR" sz="2000" dirty="0"/>
              <a:t>-. </a:t>
            </a:r>
            <a:r>
              <a:rPr lang="ko-KR" altLang="en-US" sz="2000" dirty="0"/>
              <a:t>저장위치 지정하고</a:t>
            </a:r>
            <a:r>
              <a:rPr lang="en-US" altLang="ko-KR" sz="2000" dirty="0"/>
              <a:t>,  </a:t>
            </a:r>
            <a:r>
              <a:rPr lang="ko-KR" altLang="en-US" sz="2000" dirty="0"/>
              <a:t>어디에 저장할지 묻는 메뉴을 </a:t>
            </a:r>
            <a:r>
              <a:rPr lang="en-US" altLang="ko-KR" sz="2000" dirty="0">
                <a:solidFill>
                  <a:srgbClr val="FF0000"/>
                </a:solidFill>
              </a:rPr>
              <a:t>off </a:t>
            </a:r>
            <a:r>
              <a:rPr lang="ko-KR" altLang="en-US" sz="2000" dirty="0">
                <a:solidFill>
                  <a:srgbClr val="FF0000"/>
                </a:solidFill>
              </a:rPr>
              <a:t>상태로 </a:t>
            </a:r>
            <a:r>
              <a:rPr lang="ko-KR" altLang="en-US" sz="2000" dirty="0"/>
              <a:t>변경않음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1D3FD5-45FE-4ECB-8F71-A86DF19F769A}"/>
              </a:ext>
            </a:extLst>
          </p:cNvPr>
          <p:cNvSpPr/>
          <p:nvPr/>
        </p:nvSpPr>
        <p:spPr>
          <a:xfrm>
            <a:off x="4169664" y="5223053"/>
            <a:ext cx="1792224" cy="27066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33D811-5CEC-4C14-90B9-302D48310306}"/>
              </a:ext>
            </a:extLst>
          </p:cNvPr>
          <p:cNvSpPr/>
          <p:nvPr/>
        </p:nvSpPr>
        <p:spPr>
          <a:xfrm>
            <a:off x="9926726" y="5628652"/>
            <a:ext cx="651053" cy="31860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35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2869"/>
            <a:ext cx="10280904" cy="98452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ko-KR" sz="2000" dirty="0"/>
              <a:t>-. </a:t>
            </a:r>
            <a:r>
              <a:rPr lang="ko-KR" altLang="en-US" sz="2000" dirty="0"/>
              <a:t>좌측 상단에 있는 </a:t>
            </a:r>
            <a:r>
              <a:rPr lang="en-US" altLang="ko-KR" sz="2000" dirty="0">
                <a:solidFill>
                  <a:srgbClr val="FF0000"/>
                </a:solidFill>
              </a:rPr>
              <a:t>Download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br>
              <a:rPr lang="en-US" altLang="ko-KR" sz="2000" dirty="0"/>
            </a:br>
            <a:r>
              <a:rPr lang="en-US" altLang="ko-KR" sz="2000" dirty="0"/>
              <a:t>-. Local</a:t>
            </a:r>
            <a:r>
              <a:rPr lang="ko-KR" altLang="en-US" sz="2000" dirty="0"/>
              <a:t>에 </a:t>
            </a:r>
            <a:r>
              <a:rPr lang="en-US" altLang="ko-KR" sz="2000" dirty="0">
                <a:solidFill>
                  <a:srgbClr val="FF0000"/>
                </a:solidFill>
              </a:rPr>
              <a:t>download </a:t>
            </a:r>
            <a:r>
              <a:rPr lang="ko-KR" altLang="en-US" sz="2000" dirty="0">
                <a:solidFill>
                  <a:srgbClr val="FF0000"/>
                </a:solidFill>
              </a:rPr>
              <a:t>디렉토리 </a:t>
            </a:r>
            <a:r>
              <a:rPr lang="ko-KR" altLang="en-US" sz="2000" dirty="0"/>
              <a:t>밑에 디릭토리가 생성되고 다운로드 됩니다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501"/>
            <a:ext cx="4699406" cy="4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65265"/>
            <a:ext cx="7920087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</a:rPr>
              <a:t>이미지 리사이즈및 포멧 변환   </a:t>
            </a:r>
            <a:r>
              <a:rPr lang="en-US" altLang="ko-KR" dirty="0">
                <a:solidFill>
                  <a:srgbClr val="0070C0"/>
                </a:solidFill>
              </a:rPr>
              <a:t>		  </a:t>
            </a:r>
            <a:r>
              <a:rPr lang="en-US" altLang="ko-KR" dirty="0" err="1">
                <a:solidFill>
                  <a:srgbClr val="0070C0"/>
                </a:solidFill>
              </a:rPr>
              <a:t>picresize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76202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63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picresize.com/</a:t>
            </a:r>
            <a:r>
              <a:rPr lang="en-US" altLang="ko-KR" dirty="0" err="1"/>
              <a:t>kr</a:t>
            </a:r>
            <a:endParaRPr lang="ko-KR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D4CB3-6156-42DA-A37B-C69F833F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934" y="1521475"/>
            <a:ext cx="10308132" cy="5110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BC6FC-CFF3-4BD1-8E3D-EDC9E23D767D}"/>
              </a:ext>
            </a:extLst>
          </p:cNvPr>
          <p:cNvSpPr txBox="1"/>
          <p:nvPr/>
        </p:nvSpPr>
        <p:spPr>
          <a:xfrm>
            <a:off x="941934" y="1152143"/>
            <a:ext cx="90729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웹사이트에 접속하고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여러장 선택을 클릭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736D95-5CF9-4581-8C27-E55129062B3D}"/>
              </a:ext>
            </a:extLst>
          </p:cNvPr>
          <p:cNvSpPr/>
          <p:nvPr/>
        </p:nvSpPr>
        <p:spPr>
          <a:xfrm>
            <a:off x="8661197" y="4535423"/>
            <a:ext cx="1031443" cy="43159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009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38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여러장 사진의 크기 조절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509790-8D7A-45EB-8D86-BA91C23E4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287"/>
            <a:ext cx="10515600" cy="5232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193086-2612-448F-BDA5-CE012E0F7A65}"/>
              </a:ext>
            </a:extLst>
          </p:cNvPr>
          <p:cNvSpPr txBox="1"/>
          <p:nvPr/>
        </p:nvSpPr>
        <p:spPr>
          <a:xfrm>
            <a:off x="838200" y="1103283"/>
            <a:ext cx="105156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여러장의 사진을 한번에 처리하기 위해서 이미지가 들어있는 폴더를 선택해줍니다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279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BC77-117C-420C-8A46-A3AB54DD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사이즈및 형식 선택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39F79-1B26-444A-B87B-A41AADD5F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6" y="3834894"/>
            <a:ext cx="5657844" cy="1935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CB32B0-1011-4F77-826D-26F10115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480" y="2710544"/>
            <a:ext cx="8026949" cy="378233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D591D9-CA9B-43EC-8279-870E4489E23B}"/>
              </a:ext>
            </a:extLst>
          </p:cNvPr>
          <p:cNvSpPr/>
          <p:nvPr/>
        </p:nvSpPr>
        <p:spPr>
          <a:xfrm>
            <a:off x="3004457" y="4267200"/>
            <a:ext cx="834023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BEA69-DA0B-4C49-82CE-B636E3D485FE}"/>
              </a:ext>
            </a:extLst>
          </p:cNvPr>
          <p:cNvSpPr txBox="1"/>
          <p:nvPr/>
        </p:nvSpPr>
        <p:spPr>
          <a:xfrm>
            <a:off x="716890" y="1477007"/>
            <a:ext cx="110459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밑으로 스크롤하여 이미지 사이즈와 형식을 선택하고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선택시 완료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353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47B4-423A-44E6-838E-04C8726C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87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압축 파일로 저장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A8EDE-293C-4BC5-93FD-F5F2E58A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14" y="1186097"/>
            <a:ext cx="9194800" cy="55594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2F993E4-249F-4C23-91A8-D5950DE0B288}"/>
              </a:ext>
            </a:extLst>
          </p:cNvPr>
          <p:cNvSpPr/>
          <p:nvPr/>
        </p:nvSpPr>
        <p:spPr>
          <a:xfrm>
            <a:off x="1659467" y="3573992"/>
            <a:ext cx="1337733" cy="141393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8C09A-8805-4802-B457-A298C4E63A76}"/>
              </a:ext>
            </a:extLst>
          </p:cNvPr>
          <p:cNvSpPr txBox="1"/>
          <p:nvPr/>
        </p:nvSpPr>
        <p:spPr>
          <a:xfrm>
            <a:off x="1354667" y="1002232"/>
            <a:ext cx="90729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Save to disk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클릭하면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Downloads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앞축파일로 저장됩니다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342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1F4F-CB77-4A28-B11A-3CA2904BD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423"/>
            <a:ext cx="10515600" cy="2985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// </a:t>
            </a:r>
            <a:r>
              <a:rPr lang="ko-KR" altLang="en-US" sz="2400" dirty="0">
                <a:solidFill>
                  <a:schemeClr val="tx1"/>
                </a:solidFill>
              </a:rPr>
              <a:t>앞쪽에서 가상환경을 만들었다면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$   cd sol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$   source </a:t>
            </a:r>
            <a:r>
              <a:rPr lang="en-US" altLang="ko-KR" sz="2400" dirty="0" err="1">
                <a:solidFill>
                  <a:schemeClr val="tx1"/>
                </a:solidFill>
              </a:rPr>
              <a:t>vsol</a:t>
            </a:r>
            <a:r>
              <a:rPr lang="en-US" altLang="ko-KR" sz="2400" dirty="0">
                <a:solidFill>
                  <a:schemeClr val="tx1"/>
                </a:solidFill>
              </a:rPr>
              <a:t>/bin/activate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vsol</a:t>
            </a:r>
            <a:r>
              <a:rPr lang="en-US" altLang="ko-KR" sz="2400" dirty="0">
                <a:solidFill>
                  <a:schemeClr val="tx1"/>
                </a:solidFill>
              </a:rPr>
              <a:t>)$   cd ~/sample</a:t>
            </a:r>
          </a:p>
          <a:p>
            <a:endParaRPr lang="ko-KR" alt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5AA8C-E44A-4E2C-A7E8-B520C458996D}"/>
              </a:ext>
            </a:extLst>
          </p:cNvPr>
          <p:cNvSpPr txBox="1">
            <a:spLocks/>
          </p:cNvSpPr>
          <p:nvPr/>
        </p:nvSpPr>
        <p:spPr>
          <a:xfrm>
            <a:off x="838200" y="5136235"/>
            <a:ext cx="10515600" cy="13566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mkdir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image2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cp ./capture1.jpg ./image2/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python resize_img.py -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./image2/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  ./resize/ -s 224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238AA-9CFC-4D45-8E6E-EABFE0B2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66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로 이미지 리사이징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0B592F-639A-4BA4-A91E-7D8F878E2179}"/>
              </a:ext>
            </a:extLst>
          </p:cNvPr>
          <p:cNvSpPr txBox="1">
            <a:spLocks/>
          </p:cNvSpPr>
          <p:nvPr/>
        </p:nvSpPr>
        <p:spPr>
          <a:xfrm>
            <a:off x="838200" y="902348"/>
            <a:ext cx="10515600" cy="110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python resize-img.py -i </a:t>
            </a:r>
            <a:r>
              <a:rPr lang="ko-KR" altLang="en-US" sz="2400"/>
              <a:t>입력폴더 경로  </a:t>
            </a:r>
            <a:r>
              <a:rPr lang="en-US" altLang="ko-KR" sz="2400"/>
              <a:t>-o  </a:t>
            </a:r>
            <a:r>
              <a:rPr lang="ko-KR" altLang="en-US" sz="2400"/>
              <a:t>출력폴더경로 </a:t>
            </a:r>
            <a:r>
              <a:rPr lang="en-US" altLang="ko-KR" sz="2400"/>
              <a:t>-s </a:t>
            </a:r>
            <a:r>
              <a:rPr lang="ko-KR" altLang="en-US" sz="2400"/>
              <a:t>사이즈크기</a:t>
            </a:r>
            <a:r>
              <a:rPr lang="en-US" altLang="ko-KR" sz="240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/>
              <a:t>** </a:t>
            </a:r>
            <a:r>
              <a:rPr lang="ko-KR" altLang="en-US" sz="2400"/>
              <a:t>경로 끝에 </a:t>
            </a:r>
            <a:r>
              <a:rPr lang="en-US" altLang="ko-KR" sz="2400"/>
              <a:t>/</a:t>
            </a:r>
            <a:r>
              <a:rPr lang="ko-KR" altLang="en-US" sz="2400"/>
              <a:t>를 넣어줘야 합니다</a:t>
            </a:r>
            <a:r>
              <a:rPr lang="en-US" altLang="ko-KR" sz="2400"/>
              <a:t>. </a:t>
            </a:r>
            <a:r>
              <a:rPr lang="ko-KR" altLang="en-US" sz="240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879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50AF-2488-4FE7-BE97-AF6E45D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83502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설치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630-A674-44A6-BB1C-539314C1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1"/>
            <a:ext cx="10363200" cy="4865602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endParaRPr lang="en-US" altLang="ko-KR" sz="18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6B839-3E88-4E83-AF3E-EC1DC4463453}"/>
              </a:ext>
            </a:extLst>
          </p:cNvPr>
          <p:cNvSpPr/>
          <p:nvPr/>
        </p:nvSpPr>
        <p:spPr>
          <a:xfrm>
            <a:off x="2851562" y="1331885"/>
            <a:ext cx="8211979" cy="1655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ko-KR" altLang="en-US" dirty="0">
                <a:solidFill>
                  <a:schemeClr val="tx1"/>
                </a:solidFill>
              </a:rPr>
              <a:t>를 설치하기 전에 백엔드 엔진 중 하나 인 </a:t>
            </a:r>
            <a:r>
              <a:rPr lang="en-US" altLang="ko-KR" dirty="0">
                <a:solidFill>
                  <a:schemeClr val="tx1"/>
                </a:solidFill>
              </a:rPr>
              <a:t>TensorFlow, Theano </a:t>
            </a:r>
            <a:r>
              <a:rPr lang="ko-KR" altLang="en-US" dirty="0">
                <a:solidFill>
                  <a:schemeClr val="tx1"/>
                </a:solidFill>
              </a:rPr>
              <a:t>또는 </a:t>
            </a:r>
            <a:r>
              <a:rPr lang="en-US" altLang="ko-KR" dirty="0">
                <a:solidFill>
                  <a:schemeClr val="tx1"/>
                </a:solidFill>
              </a:rPr>
              <a:t>CNTK</a:t>
            </a:r>
            <a:r>
              <a:rPr lang="ko-KR" altLang="en-US" dirty="0">
                <a:solidFill>
                  <a:schemeClr val="tx1"/>
                </a:solidFill>
              </a:rPr>
              <a:t>를 설치하십시오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E4A4A"/>
                </a:solidFill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TensorFlow installation instructions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E4A4A"/>
                </a:solidFill>
                <a:latin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Theano installation instructions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E4A4A"/>
                </a:solidFill>
                <a:latin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CNTK installation instructions</a:t>
            </a:r>
            <a:r>
              <a:rPr lang="en-US" altLang="ko-KR" dirty="0">
                <a:solidFill>
                  <a:srgbClr val="404040"/>
                </a:solidFill>
                <a:latin typeface="Lato"/>
              </a:rPr>
              <a:t>.</a:t>
            </a:r>
            <a:endParaRPr lang="ko-KR" altLang="en-US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D8D49F-0C4D-4DE1-8E89-DBE4DEDB5DA0}"/>
              </a:ext>
            </a:extLst>
          </p:cNvPr>
          <p:cNvSpPr/>
          <p:nvPr/>
        </p:nvSpPr>
        <p:spPr>
          <a:xfrm>
            <a:off x="881897" y="4112608"/>
            <a:ext cx="1925968" cy="81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Keras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설치</a:t>
            </a:r>
            <a:endParaRPr lang="ko-KR" altLang="en-US" sz="2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A5BB13-DE85-4C89-B8FE-4F9D65038ADC}"/>
              </a:ext>
            </a:extLst>
          </p:cNvPr>
          <p:cNvSpPr/>
          <p:nvPr/>
        </p:nvSpPr>
        <p:spPr>
          <a:xfrm>
            <a:off x="2851562" y="3156326"/>
            <a:ext cx="8156139" cy="2727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ko-KR" altLang="en-US" dirty="0">
                <a:solidFill>
                  <a:schemeClr val="tx1"/>
                </a:solidFill>
              </a:rPr>
              <a:t>를 설치하는 두 가지 방법이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err="1">
                <a:solidFill>
                  <a:schemeClr val="tx1"/>
                </a:solidFill>
              </a:rPr>
              <a:t>PyPI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 err="1">
                <a:solidFill>
                  <a:schemeClr val="tx1"/>
                </a:solidFill>
              </a:rPr>
              <a:t>Keras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설치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권장</a:t>
            </a:r>
            <a:r>
              <a:rPr lang="en-US" altLang="ko-KR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sudo</a:t>
            </a:r>
            <a:r>
              <a:rPr lang="en-US" altLang="ko-KR" dirty="0">
                <a:solidFill>
                  <a:srgbClr val="0070C0"/>
                </a:solidFill>
              </a:rPr>
              <a:t> pip install </a:t>
            </a:r>
            <a:r>
              <a:rPr lang="en-US" altLang="ko-KR" dirty="0" err="1">
                <a:solidFill>
                  <a:srgbClr val="0070C0"/>
                </a:solidFill>
              </a:rPr>
              <a:t>keras</a:t>
            </a:r>
            <a:r>
              <a:rPr lang="en-US" altLang="ko-KR" dirty="0">
                <a:solidFill>
                  <a:srgbClr val="0070C0"/>
                </a:solidFill>
              </a:rPr>
              <a:t>     // Linux or Mac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pip install </a:t>
            </a:r>
            <a:r>
              <a:rPr lang="en-US" altLang="ko-KR" dirty="0" err="1">
                <a:solidFill>
                  <a:srgbClr val="0070C0"/>
                </a:solidFill>
              </a:rPr>
              <a:t>keras</a:t>
            </a:r>
            <a:r>
              <a:rPr lang="en-US" altLang="ko-KR" dirty="0">
                <a:solidFill>
                  <a:srgbClr val="0070C0"/>
                </a:solidFill>
              </a:rPr>
              <a:t>            // Windows or </a:t>
            </a:r>
            <a:r>
              <a:rPr lang="ko-KR" altLang="en-US" dirty="0">
                <a:solidFill>
                  <a:srgbClr val="0070C0"/>
                </a:solidFill>
              </a:rPr>
              <a:t>가상환경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GitHub source :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git clone </a:t>
            </a:r>
            <a:r>
              <a:rPr lang="en-US" altLang="ko-KR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https://github.com/keras-team/keras.git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cd </a:t>
            </a:r>
            <a:r>
              <a:rPr lang="en-US" altLang="ko-KR" dirty="0" err="1">
                <a:solidFill>
                  <a:srgbClr val="0070C0"/>
                </a:solidFill>
              </a:rPr>
              <a:t>keras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sudo</a:t>
            </a:r>
            <a:r>
              <a:rPr lang="en-US" altLang="ko-KR" dirty="0">
                <a:solidFill>
                  <a:srgbClr val="0070C0"/>
                </a:solidFill>
              </a:rPr>
              <a:t> python setup.py install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E978EF-8EA1-436E-8C60-A75705680FD7}"/>
              </a:ext>
            </a:extLst>
          </p:cNvPr>
          <p:cNvSpPr/>
          <p:nvPr/>
        </p:nvSpPr>
        <p:spPr>
          <a:xfrm>
            <a:off x="881897" y="1722772"/>
            <a:ext cx="1925968" cy="814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Backend</a:t>
            </a:r>
            <a:r>
              <a:rPr lang="ko-KR" altLang="en-US" sz="2000" dirty="0">
                <a:solidFill>
                  <a:schemeClr val="tx1"/>
                </a:solidFill>
              </a:rPr>
              <a:t> 설치</a:t>
            </a:r>
            <a:endParaRPr lang="ko-KR" alt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94192-9BBB-44D7-96CF-E29747E8414A}"/>
              </a:ext>
            </a:extLst>
          </p:cNvPr>
          <p:cNvSpPr/>
          <p:nvPr/>
        </p:nvSpPr>
        <p:spPr>
          <a:xfrm>
            <a:off x="352288" y="6403708"/>
            <a:ext cx="249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참조 </a:t>
            </a:r>
            <a:r>
              <a:rPr lang="en-US" altLang="ko-K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https://keras.io/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706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4F3C-8932-4046-8C98-745E0E2E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66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로 이미지 리사이징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3651-0693-4C8B-B951-1E04D0ED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48"/>
            <a:ext cx="10515600" cy="11080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python resize-img.py -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</a:t>
            </a:r>
            <a:r>
              <a:rPr lang="ko-KR" altLang="en-US" sz="2400" dirty="0"/>
              <a:t>입력폴더 경로  </a:t>
            </a:r>
            <a:r>
              <a:rPr lang="en-US" altLang="ko-KR" sz="2400" dirty="0"/>
              <a:t>-o  </a:t>
            </a:r>
            <a:r>
              <a:rPr lang="ko-KR" altLang="en-US" sz="2400" dirty="0"/>
              <a:t>출력폴더경로 </a:t>
            </a:r>
            <a:r>
              <a:rPr lang="en-US" altLang="ko-KR" sz="2400" dirty="0"/>
              <a:t>-s </a:t>
            </a:r>
            <a:r>
              <a:rPr lang="ko-KR" altLang="en-US" sz="2400" dirty="0"/>
              <a:t>사이즈크기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** </a:t>
            </a:r>
            <a:r>
              <a:rPr lang="ko-KR" altLang="en-US" sz="2400" dirty="0"/>
              <a:t>경로 끝에 </a:t>
            </a:r>
            <a:r>
              <a:rPr lang="en-US" altLang="ko-KR" sz="2400" dirty="0"/>
              <a:t>/</a:t>
            </a:r>
            <a:r>
              <a:rPr lang="ko-KR" altLang="en-US" sz="2400" dirty="0"/>
              <a:t>를 넣어줘야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981DB-89D3-43CA-8D05-87021D482C2F}"/>
              </a:ext>
            </a:extLst>
          </p:cNvPr>
          <p:cNvSpPr txBox="1">
            <a:spLocks/>
          </p:cNvSpPr>
          <p:nvPr/>
        </p:nvSpPr>
        <p:spPr>
          <a:xfrm>
            <a:off x="838200" y="2211021"/>
            <a:ext cx="10515600" cy="2409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cd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imobilenet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source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/bin/activate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pip3 install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pygame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-- user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apt-get install python3-tk 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apt-get install python3-pyqt5 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myvenv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cd ~/sample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7CD42C-FA82-4050-B56A-A9335A907E6C}"/>
              </a:ext>
            </a:extLst>
          </p:cNvPr>
          <p:cNvSpPr txBox="1">
            <a:spLocks/>
          </p:cNvSpPr>
          <p:nvPr/>
        </p:nvSpPr>
        <p:spPr>
          <a:xfrm>
            <a:off x="838200" y="5285802"/>
            <a:ext cx="10515600" cy="13566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mkdir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image2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cp ./capture.jpg ./image2/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$  python resize_img.py 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./image2/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-o  ./resize/ -s 224 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01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AD68-3D11-42E2-AE14-770505D1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649" y="2858700"/>
            <a:ext cx="4404732" cy="114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b="1" dirty="0"/>
              <a:t>감사합니다</a:t>
            </a:r>
            <a:r>
              <a:rPr lang="en-US" altLang="ko-KR" sz="4400" b="1" dirty="0"/>
              <a:t>. 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15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50AF-2488-4FE7-BE97-AF6E45D5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57" y="17410"/>
            <a:ext cx="10515600" cy="835025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순서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630-A674-44A6-BB1C-539314C1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6622"/>
            <a:ext cx="10363200" cy="5894614"/>
          </a:xfrm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/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endParaRPr lang="en-US" altLang="ko-K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6B944-F674-4EA1-9452-793F42BB4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08" y="2262999"/>
            <a:ext cx="8437232" cy="1304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75318-DE04-4AAC-8E0E-D6C6A03B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59" y="3478947"/>
            <a:ext cx="8437232" cy="1109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529DF-417B-4D5F-BC71-41456871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53" y="4575162"/>
            <a:ext cx="8406738" cy="897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4F17F-B747-410F-897F-1DD5F760D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49" y="5404265"/>
            <a:ext cx="8367452" cy="702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C9C742-8324-42EA-B8BC-6D34A4292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295" y="5914629"/>
            <a:ext cx="8367453" cy="68439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B6B839-3E88-4E83-AF3E-EC1DC4463453}"/>
              </a:ext>
            </a:extLst>
          </p:cNvPr>
          <p:cNvSpPr/>
          <p:nvPr/>
        </p:nvSpPr>
        <p:spPr>
          <a:xfrm>
            <a:off x="838200" y="2329948"/>
            <a:ext cx="1925968" cy="110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모델 구성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E6B585-268F-4C54-AD4B-237AC2D7E2A2}"/>
              </a:ext>
            </a:extLst>
          </p:cNvPr>
          <p:cNvSpPr/>
          <p:nvPr/>
        </p:nvSpPr>
        <p:spPr>
          <a:xfrm>
            <a:off x="828140" y="3566586"/>
            <a:ext cx="1925968" cy="90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컴파일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D8D49F-0C4D-4DE1-8E89-DBE4DEDB5DA0}"/>
              </a:ext>
            </a:extLst>
          </p:cNvPr>
          <p:cNvSpPr/>
          <p:nvPr/>
        </p:nvSpPr>
        <p:spPr>
          <a:xfrm>
            <a:off x="838200" y="4585056"/>
            <a:ext cx="1925968" cy="77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학습</a:t>
            </a:r>
            <a:endParaRPr lang="ko-KR" alt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FA5BB13-DE85-4C89-B8FE-4F9D65038ADC}"/>
              </a:ext>
            </a:extLst>
          </p:cNvPr>
          <p:cNvSpPr/>
          <p:nvPr/>
        </p:nvSpPr>
        <p:spPr>
          <a:xfrm>
            <a:off x="838200" y="5472276"/>
            <a:ext cx="1925968" cy="1077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평가및 예측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AD9E83-7F5B-4CF5-B616-7753A1712B77}"/>
              </a:ext>
            </a:extLst>
          </p:cNvPr>
          <p:cNvSpPr/>
          <p:nvPr/>
        </p:nvSpPr>
        <p:spPr>
          <a:xfrm>
            <a:off x="845561" y="862330"/>
            <a:ext cx="1925968" cy="1342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데이터 생성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1AD7D5-8F7F-4F27-BFCC-9F5BBAC90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600" y="852436"/>
            <a:ext cx="8195828" cy="137321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359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125B88-154F-4AE2-9206-488551D8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321" y="457201"/>
            <a:ext cx="8267700" cy="49638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CCDBB1-4A19-4B82-843F-A929B44F5B6E}"/>
              </a:ext>
            </a:extLst>
          </p:cNvPr>
          <p:cNvSpPr/>
          <p:nvPr/>
        </p:nvSpPr>
        <p:spPr>
          <a:xfrm>
            <a:off x="620731" y="457201"/>
            <a:ext cx="2200029" cy="600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/>
              <a:t>데이터 생성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>
                <a:solidFill>
                  <a:srgbClr val="FFC000"/>
                </a:solidFill>
              </a:rPr>
              <a:t>2. </a:t>
            </a:r>
            <a:r>
              <a:rPr lang="ko-KR" altLang="en-US" b="1" dirty="0">
                <a:solidFill>
                  <a:srgbClr val="FFC000"/>
                </a:solidFill>
              </a:rPr>
              <a:t>모델 구성</a:t>
            </a:r>
            <a:endParaRPr lang="en-US" altLang="ko-KR" b="1" dirty="0">
              <a:solidFill>
                <a:srgbClr val="FFC000"/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컴파일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평가 예측 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D7918-5515-41DE-8A4C-453A3F96FCCA}"/>
              </a:ext>
            </a:extLst>
          </p:cNvPr>
          <p:cNvSpPr/>
          <p:nvPr/>
        </p:nvSpPr>
        <p:spPr>
          <a:xfrm>
            <a:off x="3053442" y="5347607"/>
            <a:ext cx="7984671" cy="783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시퀀스 모델을 생성한 뒤 필요한 레이어를 추가하여 구성합니다</a:t>
            </a:r>
            <a:r>
              <a:rPr lang="en-US" altLang="ko-KR" dirty="0"/>
              <a:t>. </a:t>
            </a:r>
          </a:p>
          <a:p>
            <a:pPr algn="ctr"/>
            <a:r>
              <a:rPr lang="ko-KR" altLang="en-US" dirty="0"/>
              <a:t>좀 더 복잡한 모델이 필요할 때는 케라스 함수 </a:t>
            </a:r>
            <a:r>
              <a:rPr lang="en-US" altLang="ko-KR" dirty="0"/>
              <a:t>API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35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0BFF-CF0B-4746-B971-A883F042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27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Input shape  </a:t>
            </a:r>
            <a:r>
              <a:rPr lang="ko-KR" altLang="en-US" sz="2800" dirty="0">
                <a:solidFill>
                  <a:srgbClr val="0070C0"/>
                </a:solidFill>
              </a:rPr>
              <a:t>지정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35D59-8D56-47A7-96A1-54DFDA0B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9593"/>
            <a:ext cx="10791825" cy="3138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2A30-E484-46A7-8720-E5AC5CE81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76395"/>
            <a:ext cx="10515600" cy="2991171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모델은 어떤 입력 형태를 받아야 하는지 알아야합니다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이유로 순차 모델의 첫 번째 레이어 </a:t>
            </a:r>
            <a:r>
              <a:rPr lang="en-US" altLang="ko-KR" sz="2000" dirty="0"/>
              <a:t>(</a:t>
            </a:r>
            <a:r>
              <a:rPr lang="ko-KR" altLang="en-US" sz="2000" dirty="0"/>
              <a:t>다음 레이어는 자동 모양 추론을 수행 할 수 있으므로 첫 번째 레이어 만 해당</a:t>
            </a:r>
            <a:r>
              <a:rPr lang="en-US" altLang="ko-KR" sz="2000" dirty="0"/>
              <a:t>)</a:t>
            </a:r>
            <a:r>
              <a:rPr lang="ko-KR" altLang="en-US" sz="2000" dirty="0"/>
              <a:t>는 입력 모양에 대한 정보를 수신해야합니다</a:t>
            </a:r>
            <a:r>
              <a:rPr lang="en-US" altLang="ko-KR" sz="2000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2000" dirty="0"/>
              <a:t>첫 번째 레이어에 </a:t>
            </a:r>
            <a:r>
              <a:rPr lang="en-US" altLang="ko-KR" sz="2000" dirty="0" err="1"/>
              <a:t>input_shape</a:t>
            </a:r>
            <a:r>
              <a:rPr lang="en-US" altLang="ko-KR" sz="2000" dirty="0"/>
              <a:t> </a:t>
            </a:r>
            <a:r>
              <a:rPr lang="ko-KR" altLang="en-US" sz="2000" dirty="0"/>
              <a:t>인수를 전달하십시오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input_shape</a:t>
            </a:r>
            <a:r>
              <a:rPr lang="ko-KR" altLang="en-US" sz="2000" dirty="0"/>
              <a:t>에는 배치 차원이 포함되지 않습니다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Dense</a:t>
            </a:r>
            <a:r>
              <a:rPr lang="ko-KR" altLang="en-US" sz="2000" dirty="0"/>
              <a:t>와 같은 일부 </a:t>
            </a:r>
            <a:r>
              <a:rPr lang="en-US" altLang="ko-KR" sz="2000" dirty="0"/>
              <a:t>2D </a:t>
            </a:r>
            <a:r>
              <a:rPr lang="ko-KR" altLang="en-US" sz="2000" dirty="0"/>
              <a:t>레이어는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 </a:t>
            </a:r>
            <a:r>
              <a:rPr lang="ko-KR" altLang="en-US" sz="2000" dirty="0"/>
              <a:t>인수를 통해 입력 모양 지정을 지원하고 일부 </a:t>
            </a:r>
            <a:r>
              <a:rPr lang="en-US" altLang="ko-KR" sz="2000" dirty="0"/>
              <a:t>3D </a:t>
            </a:r>
            <a:r>
              <a:rPr lang="ko-KR" altLang="en-US" sz="2000" dirty="0"/>
              <a:t>시간 레이어는 </a:t>
            </a:r>
            <a:r>
              <a:rPr lang="en-US" altLang="ko-KR" sz="2000" dirty="0" err="1"/>
              <a:t>input_dim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 err="1"/>
              <a:t>input_length</a:t>
            </a:r>
            <a:r>
              <a:rPr lang="en-US" altLang="ko-KR" sz="2000" dirty="0"/>
              <a:t> </a:t>
            </a:r>
            <a:r>
              <a:rPr lang="ko-KR" altLang="en-US" sz="2000" dirty="0"/>
              <a:t>인수를 지원합니다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1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489D-3DED-4535-B0C0-FFBEB448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44"/>
            <a:ext cx="10515600" cy="65776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Applications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F893-9B95-4709-A395-CA040624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949407"/>
            <a:ext cx="11168744" cy="5483078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err="1">
                <a:solidFill>
                  <a:srgbClr val="404040"/>
                </a:solidFill>
                <a:latin typeface="Lato"/>
              </a:rPr>
              <a:t>Keras</a:t>
            </a:r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 Applications are </a:t>
            </a:r>
            <a:r>
              <a:rPr lang="en-US" altLang="ko-KR" sz="2000" b="1" dirty="0">
                <a:latin typeface="Lato"/>
              </a:rPr>
              <a:t>deep learning models </a:t>
            </a:r>
            <a:r>
              <a:rPr lang="en-US" altLang="ko-KR" sz="2000" dirty="0">
                <a:solidFill>
                  <a:srgbClr val="404040"/>
                </a:solidFill>
                <a:latin typeface="Lato"/>
              </a:rPr>
              <a:t>that are made available alongside pre-trained weights. These models can be used for prediction, feature extraction, and fine-tuning.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Weights are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downloaded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automatically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when instantiating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a model.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They are stored </a:t>
            </a:r>
            <a:endParaRPr lang="en-US" altLang="ko-KR" sz="1800" dirty="0">
              <a:solidFill>
                <a:srgbClr val="404040"/>
              </a:solidFill>
              <a:latin typeface="Arial" panose="020B0604020202020204" pitchFamily="34" charset="0"/>
              <a:ea typeface="Lato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dirty="0">
                <a:solidFill>
                  <a:srgbClr val="404040"/>
                </a:solidFill>
                <a:latin typeface="Arial" panose="020B0604020202020204" pitchFamily="34" charset="0"/>
                <a:ea typeface="Lato"/>
              </a:rPr>
              <a:t>at </a:t>
            </a:r>
            <a:r>
              <a:rPr lang="ko-KR" altLang="ko-KR" sz="1100" dirty="0">
                <a:solidFill>
                  <a:srgbClr val="000000"/>
                </a:solidFill>
                <a:latin typeface="Arial Unicode MS" panose="020B0604020202020204" pitchFamily="50" charset="-127"/>
                <a:ea typeface="SFMono-Regular"/>
              </a:rPr>
              <a:t>~/.keras/models/</a:t>
            </a:r>
            <a:r>
              <a:rPr lang="ko-KR" altLang="ko-KR" sz="1800" dirty="0">
                <a:solidFill>
                  <a:srgbClr val="404040"/>
                </a:solidFill>
                <a:ea typeface="Lato"/>
              </a:rPr>
              <a:t>.</a:t>
            </a:r>
            <a:r>
              <a:rPr lang="ko-KR" altLang="ko-KR" sz="105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endParaRPr lang="ko-KR" altLang="ko-KR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>
              <a:solidFill>
                <a:srgbClr val="404040"/>
              </a:solidFill>
              <a:latin typeface="Lato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A98925-2A15-460F-8B02-30D5DAA3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13" y="1885949"/>
            <a:ext cx="3539559" cy="4546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2B1D20-FC61-4D4D-892F-9D8E1D51E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92" y="1885950"/>
            <a:ext cx="5412921" cy="4546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611E27-9DAA-4B8E-8DE2-AFDD886BCAC0}"/>
              </a:ext>
            </a:extLst>
          </p:cNvPr>
          <p:cNvSpPr/>
          <p:nvPr/>
        </p:nvSpPr>
        <p:spPr>
          <a:xfrm>
            <a:off x="426638" y="6505967"/>
            <a:ext cx="2839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https://keras.io/applications/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307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9133</TotalTime>
  <Words>3363</Words>
  <Application>Microsoft Office PowerPoint</Application>
  <PresentationFormat>Widescreen</PresentationFormat>
  <Paragraphs>453</Paragraphs>
  <Slides>51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 Unicode MS</vt:lpstr>
      <vt:lpstr>Lato</vt:lpstr>
      <vt:lpstr>SFMono-Regular</vt:lpstr>
      <vt:lpstr>맑은 고딕</vt:lpstr>
      <vt:lpstr>Arial</vt:lpstr>
      <vt:lpstr>Wingdings</vt:lpstr>
      <vt:lpstr>Office Theme</vt:lpstr>
      <vt:lpstr>Office 테마</vt:lpstr>
      <vt:lpstr>PowerPoint Presentation</vt:lpstr>
      <vt:lpstr>Keras</vt:lpstr>
      <vt:lpstr>Keras Version </vt:lpstr>
      <vt:lpstr>Keras 주요 특징</vt:lpstr>
      <vt:lpstr>설치 </vt:lpstr>
      <vt:lpstr>순서 </vt:lpstr>
      <vt:lpstr>PowerPoint Presentation</vt:lpstr>
      <vt:lpstr>Input shape  지정</vt:lpstr>
      <vt:lpstr>Applications</vt:lpstr>
      <vt:lpstr>PowerPoint Presentation</vt:lpstr>
      <vt:lpstr>Losses</vt:lpstr>
      <vt:lpstr>Optimizer</vt:lpstr>
      <vt:lpstr>PowerPoint Presentation</vt:lpstr>
      <vt:lpstr>Training</vt:lpstr>
      <vt:lpstr>For a single-input model with 2 classes (binary classification):</vt:lpstr>
      <vt:lpstr>Multilayer Perceptron (MLP) for multi-class softmax classification:</vt:lpstr>
      <vt:lpstr>MLP for binary classification:</vt:lpstr>
      <vt:lpstr>Sequence classification with LSTM:</vt:lpstr>
      <vt:lpstr>Dropout</vt:lpstr>
      <vt:lpstr>Noise layers</vt:lpstr>
      <vt:lpstr>PowerPoint Presentation</vt:lpstr>
      <vt:lpstr>PowerPoint Presentation</vt:lpstr>
      <vt:lpstr>PowerPoint Presentation</vt:lpstr>
      <vt:lpstr> 회귀(Regression) 분석 : </vt:lpstr>
      <vt:lpstr>가상환경 만들고 Jupyter notebook 실행 하기 </vt:lpstr>
      <vt:lpstr>Sample code (git clone https:/github.com/ikelee22/ttt.git </vt:lpstr>
      <vt:lpstr>PowerPoint Presentation</vt:lpstr>
      <vt:lpstr>PowerPoint Presentation</vt:lpstr>
      <vt:lpstr>Sample code </vt:lpstr>
      <vt:lpstr>PowerPoint Presentation</vt:lpstr>
      <vt:lpstr> 손실함수(loss) : </vt:lpstr>
      <vt:lpstr> 최적화 알고리즘(optimization) : </vt:lpstr>
      <vt:lpstr> Back-Propagation in Artificial Neural Networks</vt:lpstr>
      <vt:lpstr> DL 모델 트레이닝</vt:lpstr>
      <vt:lpstr>PowerPoint Presentation</vt:lpstr>
      <vt:lpstr>PowerPoint Presentation</vt:lpstr>
      <vt:lpstr>PowerPoint Presentation</vt:lpstr>
      <vt:lpstr>데이터 크롤링 &amp;                 이미지 리사이징</vt:lpstr>
      <vt:lpstr>우분투(Ubuntu) 16.04 크롬 브라우저 설치</vt:lpstr>
      <vt:lpstr>Fatkun 일괄 이미지 다운로드  </vt:lpstr>
      <vt:lpstr>-. 예제)  Google 브라우저에서 이미지 선택하고 “human face”로 검색 합니다.  -. 오른쪽 상단에 fatkun 아이콘 클릭 하여 이미지를 다운로드 합니다.  -. 이때 마우스로 화면 스크롤 한 만큼만 다운로드 됩니다.  -. 다운로드 할때 현재 폴더 선택 합니다.  </vt:lpstr>
      <vt:lpstr>-. 오른쪽상단에 Google 브라우저 셋팅으로 가서   -. 어드벤스드로 이동하고 Downloads 메뉴에서  -. 저장위치 지정하고,  어디에 저장할지 묻는 메뉴을 off 상태로 변경않음. </vt:lpstr>
      <vt:lpstr>-. 좌측 상단에 있는 Download 클릭 -. Local에 download 디렉토리 밑에 디릭토리가 생성되고 다운로드 됩니다. </vt:lpstr>
      <vt:lpstr>이미지 리사이즈및 포멧 변환       picresize 소개</vt:lpstr>
      <vt:lpstr>picresize.com/kr</vt:lpstr>
      <vt:lpstr>여러장 사진의 크기 조절</vt:lpstr>
      <vt:lpstr>사이즈및 형식 선택</vt:lpstr>
      <vt:lpstr>압축 파일로 저장 </vt:lpstr>
      <vt:lpstr>Python code로 이미지 리사이징 </vt:lpstr>
      <vt:lpstr>Python code로 이미지 리사이징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Ike</dc:creator>
  <cp:keywords>CTPClassification=CTP_NT</cp:keywords>
  <cp:lastModifiedBy>Lee, Ike</cp:lastModifiedBy>
  <cp:revision>124</cp:revision>
  <dcterms:created xsi:type="dcterms:W3CDTF">2020-01-13T06:06:23Z</dcterms:created>
  <dcterms:modified xsi:type="dcterms:W3CDTF">2020-01-21T14:46:18Z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8b1650d8-1c30-409d-a814-f27692780f28</vt:lpwstr>
  </property>
  <property fmtid="{D5CDD505-2E9C-101B-9397-08002B2CF9AE}" pid="3" name="CTP_TimeStamp">
    <vt:lpwstr>2020-01-21 14:46:18Z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