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sldIdLst>
    <p:sldId id="358" r:id="rId2"/>
    <p:sldId id="359" r:id="rId3"/>
    <p:sldId id="360" r:id="rId4"/>
    <p:sldId id="361" r:id="rId5"/>
    <p:sldId id="362" r:id="rId6"/>
    <p:sldId id="256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78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D3EE0-4D80-4816-9164-FBFD4F5843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4F483-5B42-4F75-862A-AFF81F3FD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3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White-space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nowrap</a:t>
            </a:r>
            <a:r>
              <a:rPr lang="en-US" altLang="ko-KR" dirty="0"/>
              <a:t>; </a:t>
            </a:r>
            <a:r>
              <a:rPr lang="ko-KR" altLang="en-US" dirty="0"/>
              <a:t>활용하기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4F483-5B42-4F75-862A-AFF81F3FD9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0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/>
              <a:t>white-space</a:t>
            </a:r>
          </a:p>
          <a:p>
            <a:pPr lvl="1"/>
            <a:r>
              <a:rPr lang="ko-KR" altLang="en-US"/>
              <a:t>줄바꿈을 지정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nowrap</a:t>
            </a:r>
          </a:p>
          <a:p>
            <a:pPr lvl="2"/>
            <a:r>
              <a:rPr lang="ko-KR" altLang="en-US"/>
              <a:t>자식요소의 </a:t>
            </a:r>
            <a:r>
              <a:rPr lang="en-US" altLang="ko-KR"/>
              <a:t>width</a:t>
            </a:r>
            <a:r>
              <a:rPr lang="ko-KR" altLang="en-US"/>
              <a:t>는 기본적으로 부모요소보다 넓어질 수 없음</a:t>
            </a:r>
            <a:endParaRPr lang="en-US" altLang="ko-KR"/>
          </a:p>
          <a:p>
            <a:pPr lvl="2"/>
            <a:r>
              <a:rPr lang="ko-KR" altLang="en-US"/>
              <a:t>자식요소의 </a:t>
            </a:r>
            <a:r>
              <a:rPr lang="en-US" altLang="ko-KR"/>
              <a:t>width</a:t>
            </a:r>
            <a:r>
              <a:rPr lang="ko-KR" altLang="en-US"/>
              <a:t>가 부모요소보다 넓어지고 싶을 때 자식요소에 적용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</a:t>
            </a:fld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C27631-EB31-4AC7-A725-A82D6B965CD5}"/>
              </a:ext>
            </a:extLst>
          </p:cNvPr>
          <p:cNvGraphicFramePr>
            <a:graphicFrameLocks noGrp="1"/>
          </p:cNvGraphicFramePr>
          <p:nvPr/>
        </p:nvGraphicFramePr>
        <p:xfrm>
          <a:off x="1079157" y="1815839"/>
          <a:ext cx="8534400" cy="3104972"/>
        </p:xfrm>
        <a:graphic>
          <a:graphicData uri="http://schemas.openxmlformats.org/drawingml/2006/table">
            <a:tbl>
              <a:tblPr/>
              <a:tblGrid>
                <a:gridCol w="1606378">
                  <a:extLst>
                    <a:ext uri="{9D8B030D-6E8A-4147-A177-3AD203B41FA5}">
                      <a16:colId xmlns:a16="http://schemas.microsoft.com/office/drawing/2014/main" val="401466647"/>
                    </a:ext>
                  </a:extLst>
                </a:gridCol>
                <a:gridCol w="6928022">
                  <a:extLst>
                    <a:ext uri="{9D8B030D-6E8A-4147-A177-3AD203B41FA5}">
                      <a16:colId xmlns:a16="http://schemas.microsoft.com/office/drawing/2014/main" val="1936879704"/>
                    </a:ext>
                  </a:extLst>
                </a:gridCol>
              </a:tblGrid>
              <a:tr h="865684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</a:rPr>
                        <a:t>normal</a:t>
                      </a:r>
                    </a:p>
                  </a:txBody>
                  <a:tcPr marL="86888" marR="86888" marT="86888" marB="86888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연속된 공백과 줄 바꿈은 메꾸어져서 하나의 공백으로 표시됩니다</a:t>
                      </a:r>
                      <a:r>
                        <a:rPr lang="en-US" altLang="ko-KR" sz="1600">
                          <a:effectLst/>
                        </a:rPr>
                        <a:t>. </a:t>
                      </a:r>
                      <a:r>
                        <a:rPr lang="ko-KR" altLang="en-US" sz="1600">
                          <a:effectLst/>
                        </a:rPr>
                        <a:t>소스</a:t>
                      </a:r>
                      <a:r>
                        <a:rPr lang="en-US" altLang="ko-KR" sz="1600">
                          <a:effectLst/>
                        </a:rPr>
                        <a:t>(Source)</a:t>
                      </a:r>
                      <a:r>
                        <a:rPr lang="ko-KR" altLang="en-US" sz="1600">
                          <a:effectLst/>
                        </a:rPr>
                        <a:t>내의 줄 바꿈 문자도 공백 문자로써 처리됩니다</a:t>
                      </a:r>
                      <a:r>
                        <a:rPr lang="en-US" altLang="ko-KR" sz="1600">
                          <a:effectLst/>
                        </a:rPr>
                        <a:t>. </a:t>
                      </a:r>
                      <a:r>
                        <a:rPr lang="ko-KR" altLang="en-US" sz="1600">
                          <a:effectLst/>
                        </a:rPr>
                        <a:t>필요하다면 긴 줄을 줄바꿈 합니다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34755" marR="34755" marT="34755" marB="34755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34240"/>
                  </a:ext>
                </a:extLst>
              </a:tr>
              <a:tr h="51552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</a:rPr>
                        <a:t>nowrap</a:t>
                      </a:r>
                    </a:p>
                  </a:txBody>
                  <a:tcPr marL="86888" marR="86888" marT="86888" marB="86888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normal</a:t>
                      </a:r>
                      <a:r>
                        <a:rPr lang="ko-KR" altLang="en-US" sz="1600">
                          <a:effectLst/>
                        </a:rPr>
                        <a:t>과 같이 공백을 채우지만 가로로 긴 줄에서도 줄 바꿈을 하지 않고 표시합니다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34755" marR="34755" marT="34755" marB="34755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98076"/>
                  </a:ext>
                </a:extLst>
              </a:tr>
              <a:tr h="398799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</a:rPr>
                        <a:t>pre</a:t>
                      </a:r>
                    </a:p>
                  </a:txBody>
                  <a:tcPr marL="86888" marR="86888" marT="86888" marB="86888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연속된 공백을 그대로 표시합니다</a:t>
                      </a:r>
                      <a:r>
                        <a:rPr lang="en-US" altLang="ko-KR" sz="1600">
                          <a:effectLst/>
                        </a:rPr>
                        <a:t>. </a:t>
                      </a:r>
                      <a:r>
                        <a:rPr lang="ko-KR" altLang="en-US" sz="1600">
                          <a:effectLst/>
                        </a:rPr>
                        <a:t>또한 긴 줄도 줄 바꿈하지 않고 표시합니다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34755" marR="34755" marT="34755" marB="34755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393455"/>
                  </a:ext>
                </a:extLst>
              </a:tr>
              <a:tr h="632241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</a:rPr>
                        <a:t>pre-wrap</a:t>
                      </a:r>
                    </a:p>
                  </a:txBody>
                  <a:tcPr marL="86888" marR="86888" marT="86888" marB="86888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연속 공백은 그대로 유지됩니다</a:t>
                      </a:r>
                      <a:r>
                        <a:rPr lang="en-US" altLang="ko-KR" sz="1600">
                          <a:effectLst/>
                        </a:rPr>
                        <a:t>. </a:t>
                      </a:r>
                      <a:r>
                        <a:rPr lang="ko-KR" altLang="en-US" sz="1600">
                          <a:effectLst/>
                        </a:rPr>
                        <a:t>행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ko-KR" altLang="en-US" sz="1600">
                          <a:effectLst/>
                        </a:rPr>
                        <a:t>行</a:t>
                      </a:r>
                      <a:r>
                        <a:rPr lang="en-US" altLang="ko-KR" sz="1600">
                          <a:effectLst/>
                        </a:rPr>
                        <a:t>)</a:t>
                      </a:r>
                      <a:r>
                        <a:rPr lang="ko-KR" altLang="en-US" sz="1600">
                          <a:effectLst/>
                        </a:rPr>
                        <a:t>의 줄 바꿈은 행의 박스를 채우기 위해 필요한 경우에 실행합니다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34755" marR="34755" marT="34755" marB="34755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8936"/>
                  </a:ext>
                </a:extLst>
              </a:tr>
              <a:tr h="632241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</a:rPr>
                        <a:t>pre-line</a:t>
                      </a:r>
                    </a:p>
                  </a:txBody>
                  <a:tcPr marL="86888" marR="86888" marT="86888" marB="86888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연속 공백은 메꾸어져 하나의 공백이 됩니다</a:t>
                      </a:r>
                      <a:r>
                        <a:rPr lang="en-US" altLang="ko-KR" sz="1600">
                          <a:effectLst/>
                        </a:rPr>
                        <a:t>. </a:t>
                      </a:r>
                      <a:r>
                        <a:rPr lang="ko-KR" altLang="en-US" sz="1600">
                          <a:effectLst/>
                        </a:rPr>
                        <a:t>행의 줄 바꿈은 행의 박스를 메꾸기 위해 필요한 때에 실행됩니다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34755" marR="34755" marT="34755" marB="34755" anchor="ctr">
                    <a:lnL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8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/>
              <a:t>white-space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089CA3-E1B2-43E5-B6E3-0E86DF5834A6}"/>
              </a:ext>
            </a:extLst>
          </p:cNvPr>
          <p:cNvSpPr/>
          <p:nvPr/>
        </p:nvSpPr>
        <p:spPr>
          <a:xfrm>
            <a:off x="530552" y="1325424"/>
            <a:ext cx="6834076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&lt;body&gt;</a:t>
            </a:r>
          </a:p>
          <a:p>
            <a:r>
              <a:rPr lang="en-US" altLang="ko-KR"/>
              <a:t>    &lt;ul class="dp1"&gt;</a:t>
            </a:r>
          </a:p>
          <a:p>
            <a:r>
              <a:rPr lang="en-US" altLang="ko-KR"/>
              <a:t>      &lt;li&gt;</a:t>
            </a:r>
          </a:p>
          <a:p>
            <a:r>
              <a:rPr lang="en-US" altLang="ko-KR"/>
              <a:t>        &lt;a href=""&gt;front-end&lt;/a&gt;</a:t>
            </a:r>
          </a:p>
          <a:p>
            <a:r>
              <a:rPr lang="en-US" altLang="ko-KR"/>
              <a:t>        &lt;div class="dp2"&gt;</a:t>
            </a:r>
          </a:p>
          <a:p>
            <a:r>
              <a:rPr lang="en-US" altLang="ko-KR"/>
              <a:t>          Lorem ipsum dolor sit amet consectetur adipisicing elit. Nihil, et.</a:t>
            </a:r>
          </a:p>
          <a:p>
            <a:r>
              <a:rPr lang="en-US" altLang="ko-KR"/>
              <a:t>        &lt;/div&gt;</a:t>
            </a:r>
          </a:p>
          <a:p>
            <a:r>
              <a:rPr lang="en-US" altLang="ko-KR"/>
              <a:t>      &lt;/li&gt;</a:t>
            </a:r>
          </a:p>
          <a:p>
            <a:r>
              <a:rPr lang="en-US" altLang="ko-KR"/>
              <a:t>      &lt;li&gt;&lt;a href=""&gt;back-end&lt;/a&gt;&lt;/li&gt;</a:t>
            </a:r>
          </a:p>
          <a:p>
            <a:r>
              <a:rPr lang="en-US" altLang="ko-KR"/>
              <a:t>    &lt;/ul&gt;</a:t>
            </a:r>
          </a:p>
          <a:p>
            <a:r>
              <a:rPr lang="en-US" altLang="ko-KR"/>
              <a:t>  &lt;/body&gt;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39C71-AF75-4C55-971A-DC44957AF495}"/>
              </a:ext>
            </a:extLst>
          </p:cNvPr>
          <p:cNvSpPr/>
          <p:nvPr/>
        </p:nvSpPr>
        <p:spPr>
          <a:xfrm>
            <a:off x="7842421" y="685441"/>
            <a:ext cx="3311611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* {</a:t>
            </a:r>
          </a:p>
          <a:p>
            <a:r>
              <a:rPr lang="en-US" altLang="ko-KR"/>
              <a:t>  padding: 0;</a:t>
            </a:r>
          </a:p>
          <a:p>
            <a:r>
              <a:rPr lang="en-US" altLang="ko-KR"/>
              <a:t>  margin: 0;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ul,</a:t>
            </a:r>
          </a:p>
          <a:p>
            <a:r>
              <a:rPr lang="en-US" altLang="ko-KR"/>
              <a:t>ol {</a:t>
            </a:r>
          </a:p>
          <a:p>
            <a:r>
              <a:rPr lang="en-US" altLang="ko-KR"/>
              <a:t>  list-style-type: none;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ul {</a:t>
            </a:r>
          </a:p>
          <a:p>
            <a:r>
              <a:rPr lang="en-US" altLang="ko-KR"/>
              <a:t>  display: flex;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a {</a:t>
            </a:r>
          </a:p>
          <a:p>
            <a:r>
              <a:rPr lang="en-US" altLang="ko-KR"/>
              <a:t>  text-decoration: none;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.dp1 &gt; li {</a:t>
            </a:r>
          </a:p>
          <a:p>
            <a:r>
              <a:rPr lang="en-US" altLang="ko-KR"/>
              <a:t>  width: 100px;</a:t>
            </a:r>
          </a:p>
          <a:p>
            <a:r>
              <a:rPr lang="en-US" altLang="ko-KR"/>
              <a:t>  border: 1px solid black;</a:t>
            </a:r>
          </a:p>
          <a:p>
            <a:r>
              <a:rPr lang="en-US" altLang="ko-KR"/>
              <a:t>  text-align: center;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/>
              <a:t>white-space</a:t>
            </a:r>
          </a:p>
          <a:p>
            <a:pPr lvl="1"/>
            <a:r>
              <a:rPr lang="ko-KR" altLang="en-US"/>
              <a:t>자식요소 공간 차지하지 않도록 </a:t>
            </a:r>
            <a:r>
              <a:rPr lang="en-US" altLang="ko-KR"/>
              <a:t>position </a:t>
            </a:r>
            <a:r>
              <a:rPr lang="ko-KR" altLang="en-US"/>
              <a:t>변경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0A412-A126-4043-BF91-65CFF0826B41}"/>
              </a:ext>
            </a:extLst>
          </p:cNvPr>
          <p:cNvSpPr/>
          <p:nvPr/>
        </p:nvSpPr>
        <p:spPr>
          <a:xfrm>
            <a:off x="1061973" y="3696345"/>
            <a:ext cx="504155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.dp1 &gt; li &gt; .dp2 {</a:t>
            </a:r>
          </a:p>
          <a:p>
            <a:r>
              <a:rPr lang="en-US" altLang="ko-KR"/>
              <a:t>  background-color: yellow;</a:t>
            </a:r>
          </a:p>
          <a:p>
            <a:r>
              <a:rPr lang="en-US" altLang="ko-KR"/>
              <a:t>  position: absolute;</a:t>
            </a:r>
          </a:p>
          <a:p>
            <a:r>
              <a:rPr lang="en-US" altLang="ko-KR"/>
              <a:t>  top: 100%;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D422C2-C582-40C0-896F-716BD0D2A380}"/>
              </a:ext>
            </a:extLst>
          </p:cNvPr>
          <p:cNvSpPr/>
          <p:nvPr/>
        </p:nvSpPr>
        <p:spPr>
          <a:xfrm>
            <a:off x="1054443" y="1793956"/>
            <a:ext cx="504155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.dp1 &gt; li {</a:t>
            </a:r>
          </a:p>
          <a:p>
            <a:r>
              <a:rPr lang="en-US" altLang="ko-KR"/>
              <a:t>  width: 100px;</a:t>
            </a:r>
          </a:p>
          <a:p>
            <a:r>
              <a:rPr lang="en-US" altLang="ko-KR"/>
              <a:t>  border: 1px solid black;</a:t>
            </a:r>
          </a:p>
          <a:p>
            <a:r>
              <a:rPr lang="en-US" altLang="ko-KR"/>
              <a:t>  text-align: center;</a:t>
            </a:r>
          </a:p>
          <a:p>
            <a:r>
              <a:rPr lang="en-US" altLang="ko-KR"/>
              <a:t>  </a:t>
            </a:r>
            <a:r>
              <a:rPr lang="en-US" altLang="ko-KR">
                <a:solidFill>
                  <a:srgbClr val="FF0000"/>
                </a:solidFill>
              </a:rPr>
              <a:t>position: relative;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en-US" altLang="ko-KR" b="1"/>
              <a:t>white-space</a:t>
            </a:r>
          </a:p>
          <a:p>
            <a:pPr lvl="1"/>
            <a:r>
              <a:rPr lang="en-US" altLang="ko-KR"/>
              <a:t>.dp2</a:t>
            </a:r>
            <a:r>
              <a:rPr lang="ko-KR" altLang="en-US"/>
              <a:t>요소는 부모요소 이상의 </a:t>
            </a:r>
            <a:r>
              <a:rPr lang="en-US" altLang="ko-KR"/>
              <a:t>width</a:t>
            </a:r>
            <a:r>
              <a:rPr lang="ko-KR" altLang="en-US"/>
              <a:t>를 가질 수 없음</a:t>
            </a:r>
            <a:endParaRPr lang="en-US" altLang="ko-KR"/>
          </a:p>
          <a:p>
            <a:pPr lvl="1"/>
            <a:r>
              <a:rPr lang="en-US" altLang="ko-KR"/>
              <a:t>.dp2</a:t>
            </a:r>
            <a:r>
              <a:rPr lang="ko-KR" altLang="en-US"/>
              <a:t>요소를 한 줄로 표현하고 싶다면 강제로 </a:t>
            </a:r>
            <a:r>
              <a:rPr lang="en-US" altLang="ko-KR"/>
              <a:t>width</a:t>
            </a:r>
            <a:r>
              <a:rPr lang="ko-KR" altLang="en-US"/>
              <a:t>를 지정해야 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그러나 다른 </a:t>
            </a:r>
            <a:r>
              <a:rPr lang="en-US" altLang="ko-KR"/>
              <a:t>.dp2 </a:t>
            </a:r>
            <a:r>
              <a:rPr lang="ko-KR" altLang="en-US"/>
              <a:t>요소는 상대적으로 적은 </a:t>
            </a:r>
            <a:r>
              <a:rPr lang="en-US" altLang="ko-KR"/>
              <a:t>content</a:t>
            </a:r>
            <a:r>
              <a:rPr lang="ko-KR" altLang="en-US"/>
              <a:t>를 가질 수 있으므로 </a:t>
            </a:r>
            <a:r>
              <a:rPr lang="en-US" altLang="ko-KR"/>
              <a:t>width:auto</a:t>
            </a:r>
            <a:r>
              <a:rPr lang="ko-KR" altLang="en-US"/>
              <a:t>와 같이 </a:t>
            </a:r>
            <a:r>
              <a:rPr lang="en-US" altLang="ko-KR"/>
              <a:t>content </a:t>
            </a:r>
            <a:r>
              <a:rPr lang="ko-KR" altLang="en-US"/>
              <a:t>크기만큼만 자동으로 너비가 조절되면 좋겠음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0A412-A126-4043-BF91-65CFF0826B41}"/>
              </a:ext>
            </a:extLst>
          </p:cNvPr>
          <p:cNvSpPr/>
          <p:nvPr/>
        </p:nvSpPr>
        <p:spPr>
          <a:xfrm>
            <a:off x="1324409" y="1873133"/>
            <a:ext cx="504155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.dp1 &gt; li &gt; .dp2 {</a:t>
            </a:r>
          </a:p>
          <a:p>
            <a:r>
              <a:rPr lang="en-US" altLang="ko-KR"/>
              <a:t>  background-color: yellow;</a:t>
            </a:r>
          </a:p>
          <a:p>
            <a:r>
              <a:rPr lang="en-US" altLang="ko-KR"/>
              <a:t>  position: absolute;</a:t>
            </a:r>
          </a:p>
          <a:p>
            <a:r>
              <a:rPr lang="en-US" altLang="ko-KR"/>
              <a:t>  top: 100%;</a:t>
            </a:r>
          </a:p>
          <a:p>
            <a:r>
              <a:rPr lang="en-US" altLang="ko-KR"/>
              <a:t>  </a:t>
            </a:r>
            <a:r>
              <a:rPr lang="en-US" altLang="ko-KR">
                <a:solidFill>
                  <a:srgbClr val="FF0000"/>
                </a:solidFill>
              </a:rPr>
              <a:t>width: 300px;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CE462B-64F1-483A-9CAB-2B35F622A671}"/>
              </a:ext>
            </a:extLst>
          </p:cNvPr>
          <p:cNvSpPr/>
          <p:nvPr/>
        </p:nvSpPr>
        <p:spPr>
          <a:xfrm>
            <a:off x="1324409" y="4623272"/>
            <a:ext cx="504155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.dp1 &gt; li &gt; .dp2 {</a:t>
            </a:r>
          </a:p>
          <a:p>
            <a:r>
              <a:rPr lang="en-US" altLang="ko-KR"/>
              <a:t>  .. </a:t>
            </a:r>
          </a:p>
          <a:p>
            <a:r>
              <a:rPr lang="en-US" altLang="ko-KR"/>
              <a:t>  </a:t>
            </a:r>
            <a:r>
              <a:rPr lang="en-US" altLang="ko-KR">
                <a:solidFill>
                  <a:srgbClr val="FF0000"/>
                </a:solidFill>
              </a:rPr>
              <a:t>white-space: nowrap;</a:t>
            </a:r>
          </a:p>
          <a:p>
            <a:r>
              <a:rPr lang="en-US" altLang="ko-KR">
                <a:solidFill>
                  <a:srgbClr val="FF0000"/>
                </a:solidFill>
              </a:rPr>
              <a:t>  ..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0912511" cy="5740119"/>
          </a:xfrm>
        </p:spPr>
        <p:txBody>
          <a:bodyPr>
            <a:normAutofit/>
          </a:bodyPr>
          <a:lstStyle/>
          <a:p>
            <a:r>
              <a:rPr lang="ko-KR" altLang="en-US" sz="2000" b="1"/>
              <a:t>가상 선택자의 확장</a:t>
            </a:r>
            <a:endParaRPr lang="en-US" altLang="ko-KR" b="1"/>
          </a:p>
          <a:p>
            <a:pPr lvl="1"/>
            <a:r>
              <a:rPr lang="en-US" altLang="ko-KR"/>
              <a:t>front-end</a:t>
            </a:r>
            <a:r>
              <a:rPr lang="ko-KR" altLang="en-US"/>
              <a:t>에 마우스를 </a:t>
            </a:r>
            <a:r>
              <a:rPr lang="en-US" altLang="ko-KR"/>
              <a:t>over</a:t>
            </a:r>
            <a:r>
              <a:rPr lang="ko-KR" altLang="en-US"/>
              <a:t>하면 </a:t>
            </a:r>
            <a:r>
              <a:rPr lang="en-US" altLang="ko-KR"/>
              <a:t>.dp2</a:t>
            </a:r>
            <a:r>
              <a:rPr lang="ko-KR" altLang="en-US"/>
              <a:t>가 나타났으면 좋겠음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A11621-477B-4F3E-9EE7-391008C2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94" y="1774863"/>
            <a:ext cx="4648200" cy="5238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C9D8C8-63F2-430A-BAAB-B3F3E237A888}"/>
              </a:ext>
            </a:extLst>
          </p:cNvPr>
          <p:cNvSpPr/>
          <p:nvPr/>
        </p:nvSpPr>
        <p:spPr>
          <a:xfrm>
            <a:off x="1095633" y="24709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.dp1 &gt; li &gt; .dp2 {</a:t>
            </a:r>
          </a:p>
          <a:p>
            <a:r>
              <a:rPr lang="en-US" altLang="ko-KR"/>
              <a:t>  </a:t>
            </a:r>
            <a:r>
              <a:rPr lang="en-US" altLang="ko-KR">
                <a:solidFill>
                  <a:srgbClr val="FF0000"/>
                </a:solidFill>
              </a:rPr>
              <a:t>display: none;</a:t>
            </a:r>
          </a:p>
          <a:p>
            <a:r>
              <a:rPr lang="en-US" altLang="ko-KR"/>
              <a:t>  position: absolute;</a:t>
            </a:r>
          </a:p>
          <a:p>
            <a:r>
              <a:rPr lang="en-US" altLang="ko-KR"/>
              <a:t>  background-color: yellow;</a:t>
            </a:r>
          </a:p>
          <a:p>
            <a:r>
              <a:rPr lang="en-US" altLang="ko-KR"/>
              <a:t>  top: 100%;</a:t>
            </a:r>
          </a:p>
          <a:p>
            <a:r>
              <a:rPr lang="en-US" altLang="ko-KR"/>
              <a:t>  white-space: nowrap;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092605-126D-4FF8-967D-4A4F53A85EC2}"/>
              </a:ext>
            </a:extLst>
          </p:cNvPr>
          <p:cNvSpPr/>
          <p:nvPr/>
        </p:nvSpPr>
        <p:spPr>
          <a:xfrm>
            <a:off x="8734168" y="4576591"/>
            <a:ext cx="292728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.dp1 &gt; </a:t>
            </a:r>
            <a:r>
              <a:rPr lang="en-US" altLang="ko-KR">
                <a:solidFill>
                  <a:srgbClr val="FF0000"/>
                </a:solidFill>
              </a:rPr>
              <a:t>li:hover</a:t>
            </a:r>
            <a:r>
              <a:rPr lang="en-US" altLang="ko-KR"/>
              <a:t> .dp2 {</a:t>
            </a:r>
          </a:p>
          <a:p>
            <a:r>
              <a:rPr lang="en-US" altLang="ko-KR"/>
              <a:t>  display: block;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67456-93F2-42C0-9671-C7CB00A4F334}"/>
              </a:ext>
            </a:extLst>
          </p:cNvPr>
          <p:cNvSpPr txBox="1"/>
          <p:nvPr/>
        </p:nvSpPr>
        <p:spPr>
          <a:xfrm>
            <a:off x="1095633" y="5615758"/>
            <a:ext cx="4094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클래스가 </a:t>
            </a:r>
            <a:r>
              <a:rPr lang="en-US" altLang="ko-KR"/>
              <a:t>dp1</a:t>
            </a:r>
            <a:r>
              <a:rPr lang="ko-KR" altLang="en-US"/>
              <a:t>인 요소 바로 아래에 있는 </a:t>
            </a:r>
            <a:endParaRPr lang="en-US" altLang="ko-KR"/>
          </a:p>
          <a:p>
            <a:r>
              <a:rPr lang="en-US" altLang="ko-KR"/>
              <a:t>li </a:t>
            </a:r>
            <a:r>
              <a:rPr lang="ko-KR" altLang="en-US"/>
              <a:t>바로 아래에 있는</a:t>
            </a:r>
            <a:endParaRPr lang="en-US" altLang="ko-KR"/>
          </a:p>
          <a:p>
            <a:r>
              <a:rPr lang="en-US" altLang="ko-KR"/>
              <a:t>a</a:t>
            </a:r>
            <a:r>
              <a:rPr lang="ko-KR" altLang="en-US"/>
              <a:t>요소에 </a:t>
            </a:r>
            <a:r>
              <a:rPr lang="en-US" altLang="ko-KR"/>
              <a:t>mouse over</a:t>
            </a:r>
            <a:r>
              <a:rPr lang="ko-KR" altLang="en-US"/>
              <a:t>를 하면 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클래스명이 </a:t>
            </a:r>
            <a:r>
              <a:rPr lang="en-US" altLang="ko-KR">
                <a:solidFill>
                  <a:srgbClr val="FF0000"/>
                </a:solidFill>
              </a:rPr>
              <a:t>dp2</a:t>
            </a:r>
            <a:r>
              <a:rPr lang="ko-KR" altLang="en-US">
                <a:solidFill>
                  <a:srgbClr val="FF0000"/>
                </a:solidFill>
              </a:rPr>
              <a:t>인 요소를 보이라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확장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EA69D-5342-41AD-AE52-EA3A4DEAEA09}"/>
              </a:ext>
            </a:extLst>
          </p:cNvPr>
          <p:cNvSpPr txBox="1"/>
          <p:nvPr/>
        </p:nvSpPr>
        <p:spPr>
          <a:xfrm>
            <a:off x="4992724" y="5130589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.dp2</a:t>
            </a:r>
            <a:r>
              <a:rPr lang="ko-KR" altLang="en-US">
                <a:solidFill>
                  <a:srgbClr val="FF0000"/>
                </a:solidFill>
              </a:rPr>
              <a:t>는 </a:t>
            </a:r>
            <a:r>
              <a:rPr lang="en-US" altLang="ko-KR">
                <a:solidFill>
                  <a:srgbClr val="FF0000"/>
                </a:solidFill>
              </a:rPr>
              <a:t>a </a:t>
            </a:r>
            <a:r>
              <a:rPr lang="ko-KR" altLang="en-US">
                <a:solidFill>
                  <a:srgbClr val="FF0000"/>
                </a:solidFill>
              </a:rPr>
              <a:t>요소 밑에 있지 않다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87E582-A101-4821-862D-9C79BF0CB5A7}"/>
              </a:ext>
            </a:extLst>
          </p:cNvPr>
          <p:cNvSpPr/>
          <p:nvPr/>
        </p:nvSpPr>
        <p:spPr>
          <a:xfrm>
            <a:off x="1216353" y="4576591"/>
            <a:ext cx="292728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.dp1 &gt; li &gt; a:hover .dp2 {</a:t>
            </a:r>
          </a:p>
          <a:p>
            <a:r>
              <a:rPr lang="en-US" altLang="ko-KR"/>
              <a:t>  display: block;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A533D5-A054-4FA7-9289-2499DBC0D6F4}"/>
              </a:ext>
            </a:extLst>
          </p:cNvPr>
          <p:cNvCxnSpPr/>
          <p:nvPr/>
        </p:nvCxnSpPr>
        <p:spPr>
          <a:xfrm>
            <a:off x="4835611" y="4942703"/>
            <a:ext cx="3212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5378"/>
          </a:xfrm>
        </p:spPr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4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https://cs.kumoh.ac.kr/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컴퓨터소프트웨어공학과 홈페이지 </a:t>
            </a:r>
            <a:r>
              <a:rPr lang="en-US" altLang="ko-KR"/>
              <a:t>UI </a:t>
            </a:r>
            <a:r>
              <a:rPr lang="ko-KR" altLang="en-US"/>
              <a:t>클론코딩</a:t>
            </a:r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D28A427-4ED1-4F21-9E9C-79048060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2" y="1330244"/>
            <a:ext cx="6676883" cy="46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4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https://cs.kumoh.ac.kr/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컴퓨터소프트웨어공학과 홈페이지 </a:t>
            </a:r>
            <a:r>
              <a:rPr lang="en-US" altLang="ko-KR"/>
              <a:t>UI </a:t>
            </a:r>
            <a:r>
              <a:rPr lang="ko-KR" altLang="en-US"/>
              <a:t>클론코딩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학습한 내용을 바탕으로 </a:t>
            </a:r>
            <a:r>
              <a:rPr lang="ko-KR" altLang="en-US">
                <a:solidFill>
                  <a:srgbClr val="FF0000"/>
                </a:solidFill>
              </a:rPr>
              <a:t>최대한 유사하게</a:t>
            </a:r>
            <a:r>
              <a:rPr lang="ko-KR" altLang="en-US"/>
              <a:t> 페이지 꾸미기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r>
              <a:rPr lang="ko-KR" altLang="en-US"/>
              <a:t>첨부한 </a:t>
            </a:r>
            <a:r>
              <a:rPr lang="en-US" altLang="ko-KR"/>
              <a:t>homework1_base.html</a:t>
            </a:r>
            <a:r>
              <a:rPr lang="ko-KR" altLang="en-US"/>
              <a:t>을 기본으로 작성하되</a:t>
            </a:r>
            <a:r>
              <a:rPr lang="en-US" altLang="ko-KR"/>
              <a:t>, </a:t>
            </a:r>
            <a:r>
              <a:rPr lang="ko-KR" altLang="en-US"/>
              <a:t>필요하다면 </a:t>
            </a:r>
            <a:r>
              <a:rPr lang="en-US" altLang="ko-KR"/>
              <a:t>html </a:t>
            </a:r>
            <a:r>
              <a:rPr lang="ko-KR" altLang="en-US"/>
              <a:t>수정 가능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r>
              <a:rPr lang="ko-KR" altLang="en-US"/>
              <a:t>기한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30</a:t>
            </a:r>
            <a:r>
              <a:rPr lang="ko-KR" altLang="en-US"/>
              <a:t>일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완성되지 않더라도 본인이 작성한 파일 반드시 업로드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7E3884-8411-4B75-8BE9-E3B2F708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1981584"/>
            <a:ext cx="10477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5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599</Words>
  <Application>Microsoft Office PowerPoint</Application>
  <PresentationFormat>와이드스크린</PresentationFormat>
  <Paragraphs>148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테마</vt:lpstr>
      <vt:lpstr>보충</vt:lpstr>
      <vt:lpstr>보충</vt:lpstr>
      <vt:lpstr>보충</vt:lpstr>
      <vt:lpstr>보충</vt:lpstr>
      <vt:lpstr>보충</vt:lpstr>
      <vt:lpstr>과제 1</vt:lpstr>
      <vt:lpstr>https://cs.kumoh.ac.kr/</vt:lpstr>
      <vt:lpstr>https://cs.kumoh.ac.kr/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이상헌</cp:lastModifiedBy>
  <cp:revision>273</cp:revision>
  <dcterms:created xsi:type="dcterms:W3CDTF">2020-03-06T01:35:43Z</dcterms:created>
  <dcterms:modified xsi:type="dcterms:W3CDTF">2023-03-23T03:37:53Z</dcterms:modified>
  <cp:version>1000.0000.01</cp:version>
</cp:coreProperties>
</file>