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2"/>
  </p:notesMasterIdLst>
  <p:handoutMasterIdLst>
    <p:handoutMasterId r:id="rId23"/>
  </p:handoutMasterIdLst>
  <p:sldIdLst>
    <p:sldId id="256" r:id="rId5"/>
    <p:sldId id="336" r:id="rId6"/>
    <p:sldId id="334" r:id="rId7"/>
    <p:sldId id="323" r:id="rId8"/>
    <p:sldId id="337" r:id="rId9"/>
    <p:sldId id="315" r:id="rId10"/>
    <p:sldId id="347" r:id="rId11"/>
    <p:sldId id="258" r:id="rId12"/>
    <p:sldId id="338" r:id="rId13"/>
    <p:sldId id="325" r:id="rId14"/>
    <p:sldId id="324" r:id="rId15"/>
    <p:sldId id="345" r:id="rId16"/>
    <p:sldId id="344" r:id="rId17"/>
    <p:sldId id="328" r:id="rId18"/>
    <p:sldId id="335" r:id="rId19"/>
    <p:sldId id="346"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000000"/>
    <a:srgbClr val="0D0D0D"/>
    <a:srgbClr val="FF00FF"/>
    <a:srgbClr val="FF66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223" autoAdjust="0"/>
  </p:normalViewPr>
  <p:slideViewPr>
    <p:cSldViewPr snapToGrid="0">
      <p:cViewPr varScale="1">
        <p:scale>
          <a:sx n="101" d="100"/>
          <a:sy n="101" d="100"/>
        </p:scale>
        <p:origin x="68" y="564"/>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'[Microsoft PowerPoint 内のグラフ]Sheet1'!$B$1</c:f>
              <c:strCache>
                <c:ptCount val="1"/>
                <c:pt idx="0">
                  <c:v>鈍さ</c:v>
                </c:pt>
              </c:strCache>
            </c:strRef>
          </c:tx>
          <c:spPr>
            <a:solidFill>
              <a:schemeClr val="bg1">
                <a:lumMod val="85000"/>
              </a:schemeClr>
            </a:solidFill>
            <a:ln>
              <a:noFill/>
            </a:ln>
            <a:effectLst/>
          </c:spPr>
          <c:invertIfNegative val="0"/>
          <c:cat>
            <c:strRef>
              <c:f>'[Microsoft PowerPoint 内のグラフ]Sheet1'!$A$2:$A$4</c:f>
              <c:strCache>
                <c:ptCount val="3"/>
                <c:pt idx="0">
                  <c:v>悲しみの声</c:v>
                </c:pt>
                <c:pt idx="1">
                  <c:v>喜びの声</c:v>
                </c:pt>
                <c:pt idx="2">
                  <c:v>怒りの声</c:v>
                </c:pt>
              </c:strCache>
            </c:strRef>
          </c:cat>
          <c:val>
            <c:numRef>
              <c:f>'[Microsoft PowerPoint 内のグラフ]Sheet1'!$B$2:$B$4</c:f>
              <c:numCache>
                <c:formatCode>General</c:formatCode>
                <c:ptCount val="3"/>
                <c:pt idx="0">
                  <c:v>4</c:v>
                </c:pt>
                <c:pt idx="1">
                  <c:v>2.5</c:v>
                </c:pt>
                <c:pt idx="2">
                  <c:v>2</c:v>
                </c:pt>
              </c:numCache>
            </c:numRef>
          </c:val>
          <c:extLst>
            <c:ext xmlns:c16="http://schemas.microsoft.com/office/drawing/2014/chart" uri="{C3380CC4-5D6E-409C-BE32-E72D297353CC}">
              <c16:uniqueId val="{00000000-8E35-4D1E-AA12-E96353815552}"/>
            </c:ext>
          </c:extLst>
        </c:ser>
        <c:ser>
          <c:idx val="1"/>
          <c:order val="1"/>
          <c:tx>
            <c:strRef>
              <c:f>'[Microsoft PowerPoint 内のグラフ]Sheet1'!$C$1</c:f>
              <c:strCache>
                <c:ptCount val="1"/>
                <c:pt idx="0">
                  <c:v>激しさ</c:v>
                </c:pt>
              </c:strCache>
            </c:strRef>
          </c:tx>
          <c:spPr>
            <a:solidFill>
              <a:srgbClr val="FF0000"/>
            </a:solidFill>
            <a:ln>
              <a:noFill/>
            </a:ln>
            <a:effectLst/>
          </c:spPr>
          <c:invertIfNegative val="0"/>
          <c:cat>
            <c:strRef>
              <c:f>'[Microsoft PowerPoint 内のグラフ]Sheet1'!$A$2:$A$4</c:f>
              <c:strCache>
                <c:ptCount val="3"/>
                <c:pt idx="0">
                  <c:v>悲しみの声</c:v>
                </c:pt>
                <c:pt idx="1">
                  <c:v>喜びの声</c:v>
                </c:pt>
                <c:pt idx="2">
                  <c:v>怒りの声</c:v>
                </c:pt>
              </c:strCache>
            </c:strRef>
          </c:cat>
          <c:val>
            <c:numRef>
              <c:f>'[Microsoft PowerPoint 内のグラフ]Sheet1'!$C$2:$C$4</c:f>
              <c:numCache>
                <c:formatCode>General</c:formatCode>
                <c:ptCount val="3"/>
                <c:pt idx="0">
                  <c:v>2.5</c:v>
                </c:pt>
                <c:pt idx="1">
                  <c:v>3</c:v>
                </c:pt>
                <c:pt idx="2">
                  <c:v>4</c:v>
                </c:pt>
              </c:numCache>
            </c:numRef>
          </c:val>
          <c:extLst>
            <c:ext xmlns:c16="http://schemas.microsoft.com/office/drawing/2014/chart" uri="{C3380CC4-5D6E-409C-BE32-E72D297353CC}">
              <c16:uniqueId val="{00000001-8E35-4D1E-AA12-E96353815552}"/>
            </c:ext>
          </c:extLst>
        </c:ser>
        <c:ser>
          <c:idx val="2"/>
          <c:order val="2"/>
          <c:tx>
            <c:strRef>
              <c:f>'[Microsoft PowerPoint 内のグラフ]Sheet1'!$D$1</c:f>
              <c:strCache>
                <c:ptCount val="1"/>
                <c:pt idx="0">
                  <c:v>あたたかさ</c:v>
                </c:pt>
              </c:strCache>
            </c:strRef>
          </c:tx>
          <c:spPr>
            <a:solidFill>
              <a:srgbClr val="FF66FF"/>
            </a:solidFill>
            <a:ln>
              <a:noFill/>
            </a:ln>
            <a:effectLst/>
          </c:spPr>
          <c:invertIfNegative val="0"/>
          <c:cat>
            <c:strRef>
              <c:f>'[Microsoft PowerPoint 内のグラフ]Sheet1'!$A$2:$A$4</c:f>
              <c:strCache>
                <c:ptCount val="3"/>
                <c:pt idx="0">
                  <c:v>悲しみの声</c:v>
                </c:pt>
                <c:pt idx="1">
                  <c:v>喜びの声</c:v>
                </c:pt>
                <c:pt idx="2">
                  <c:v>怒りの声</c:v>
                </c:pt>
              </c:strCache>
            </c:strRef>
          </c:cat>
          <c:val>
            <c:numRef>
              <c:f>'[Microsoft PowerPoint 内のグラフ]Sheet1'!$D$2:$D$4</c:f>
              <c:numCache>
                <c:formatCode>General</c:formatCode>
                <c:ptCount val="3"/>
                <c:pt idx="0">
                  <c:v>1.5</c:v>
                </c:pt>
                <c:pt idx="1">
                  <c:v>4</c:v>
                </c:pt>
                <c:pt idx="2">
                  <c:v>1.5</c:v>
                </c:pt>
              </c:numCache>
            </c:numRef>
          </c:val>
          <c:extLst>
            <c:ext xmlns:c16="http://schemas.microsoft.com/office/drawing/2014/chart" uri="{C3380CC4-5D6E-409C-BE32-E72D297353CC}">
              <c16:uniqueId val="{00000002-8E35-4D1E-AA12-E96353815552}"/>
            </c:ext>
          </c:extLst>
        </c:ser>
        <c:dLbls>
          <c:showLegendKey val="0"/>
          <c:showVal val="0"/>
          <c:showCatName val="0"/>
          <c:showSerName val="0"/>
          <c:showPercent val="0"/>
          <c:showBubbleSize val="0"/>
        </c:dLbls>
        <c:gapWidth val="182"/>
        <c:axId val="38341215"/>
        <c:axId val="38342655"/>
      </c:barChart>
      <c:catAx>
        <c:axId val="38341215"/>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8342655"/>
        <c:crosses val="autoZero"/>
        <c:auto val="1"/>
        <c:lblAlgn val="ctr"/>
        <c:lblOffset val="100"/>
        <c:noMultiLvlLbl val="0"/>
      </c:catAx>
      <c:valAx>
        <c:axId val="38342655"/>
        <c:scaling>
          <c:orientation val="minMax"/>
          <c:max val="7"/>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800" b="1" dirty="0"/>
                  <a:t>平均評定値</a:t>
                </a:r>
                <a:endParaRPr lang="en-US" altLang="ja-JP" sz="1800" b="1" dirty="0"/>
              </a:p>
            </c:rich>
          </c:tx>
          <c:layout>
            <c:manualLayout>
              <c:xMode val="edge"/>
              <c:yMode val="edge"/>
              <c:x val="0.50479043027788284"/>
              <c:y val="0.8949314762324306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8341215"/>
        <c:crosses val="autoZero"/>
        <c:crossBetween val="between"/>
      </c:valAx>
      <c:spPr>
        <a:noFill/>
        <a:ln>
          <a:noFill/>
        </a:ln>
        <a:effectLst/>
      </c:spPr>
    </c:plotArea>
    <c:legend>
      <c:legendPos val="b"/>
      <c:layout>
        <c:manualLayout>
          <c:xMode val="edge"/>
          <c:yMode val="edge"/>
          <c:x val="0.6989621114433866"/>
          <c:y val="4.8313571698479323E-2"/>
          <c:w val="0.25015940080660648"/>
          <c:h val="0.3031779976919227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6/7/2024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1" dirty="0"/>
              <a:t>同志社大学の池本です。本日は、声と内容の感情表出が異なる刺激における声の聞こえ方（声質、こえしつ）の変化について発表させていただきます。どうぞよろしくお願いします。</a:t>
            </a:r>
            <a:endParaRPr lang="en-US" b="1"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t>実験は、この通りです。手続きは、</a:t>
            </a:r>
            <a:r>
              <a:rPr lang="ja-JP" altLang="en-US" sz="1200" b="1" dirty="0"/>
              <a:t>刺激はオンラインフォーム上でビデオで提示し、各自が自分のペースで再生しました。音声を聞く</a:t>
            </a:r>
            <a:r>
              <a:rPr lang="en-GB" sz="1200" b="1" dirty="0"/>
              <a:t>(27 </a:t>
            </a:r>
            <a:r>
              <a:rPr lang="ja-JP" altLang="en-US" sz="1200" b="1" dirty="0"/>
              <a:t>刺激</a:t>
            </a:r>
            <a:r>
              <a:rPr lang="en-GB" sz="1200" b="1" dirty="0"/>
              <a:t> x 2 </a:t>
            </a:r>
            <a:r>
              <a:rPr lang="ja-JP" altLang="en-US" sz="1200" b="1" dirty="0"/>
              <a:t>回繰り返し</a:t>
            </a:r>
            <a:r>
              <a:rPr lang="en-GB" sz="1200" b="1" dirty="0"/>
              <a:t>)</a:t>
            </a:r>
            <a:r>
              <a:rPr lang="ja-JP" altLang="en-US" sz="1200" b="1" dirty="0"/>
              <a:t>　ランダム順で行い、</a:t>
            </a:r>
            <a:r>
              <a:rPr kumimoji="0" lang="ja-JP" altLang="en-US" sz="2400" b="1" i="0" u="none" strike="noStrike" kern="1200" cap="none" spc="0" normalizeH="0" baseline="0" noProof="0" dirty="0">
                <a:ln>
                  <a:noFill/>
                </a:ln>
                <a:solidFill>
                  <a:srgbClr val="0070C0"/>
                </a:solidFill>
                <a:effectLst/>
                <a:uLnTx/>
                <a:uFillTx/>
                <a:latin typeface="Avenir Next LT Pro"/>
                <a:ea typeface="+mn-ea"/>
                <a:cs typeface="+mn-cs"/>
              </a:rPr>
              <a:t>怒り、喜び、悲しみ、それぞれの声質について、どのような印象をもったか　１．全くそう当てはまらない　～　７．非常に当てはまるで評定しました。ここで感情認知（判断）についてもデータをとりました。</a:t>
            </a:r>
            <a:endParaRPr kumimoji="0" lang="en-GB" sz="2400" b="1" i="0" u="none" strike="noStrike" kern="1200" cap="none" spc="0" normalizeH="0" baseline="0" noProof="0" dirty="0">
              <a:ln>
                <a:noFill/>
              </a:ln>
              <a:solidFill>
                <a:srgbClr val="0070C0"/>
              </a:solidFill>
              <a:effectLst/>
              <a:uLnTx/>
              <a:uFillTx/>
              <a:latin typeface="Avenir Next LT 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12927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星の印は一致刺激です。怒りの声では、内容が喜びのときに一致刺激に比べて温かさの得点が上がり、悲しみの内容では、温かさが減ります。激しさは、内容が喜びの時に一致刺激よりも減り、悲しみの時も同様に減っています。鈍さは有意差がありませんでした。喜びの声では、温かさは、内容が怒りや悲しみの時に一致刺激に比べて減りました。鈍さには差がありませんでした。悲しみの声は、内容にかかわらず、差は見られませんでした。</a:t>
            </a:r>
            <a:endParaRPr lang="en-US" b="1"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2553562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喜びの声で「悲しい」という不一致条件で「激しさ」には一致条件と有意差が見られなかったが、怒りや悲しみは内容を重視し、悲しみは声を重視する傾向は、ほぼ予測どおりでした。</a:t>
            </a:r>
            <a:endParaRPr lang="en-US" b="1"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938252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こちらは、音声刺激の音響分析の結果です。表出者</a:t>
            </a:r>
            <a:r>
              <a:rPr lang="en-US" altLang="ja-JP" b="1" dirty="0"/>
              <a:t>2</a:t>
            </a:r>
            <a:r>
              <a:rPr lang="ja-JP" altLang="en-US" b="1" dirty="0"/>
              <a:t>名分の平均値です。ここで見ていただきたいのは、悲しみの声のインテンシティの平均値です。みなさんにも聞いていただいたように、悲しみの声は、インテンシティの平均値が低いです。つまり声が小さくなっています。</a:t>
            </a:r>
            <a:endParaRPr lang="en-US" b="1"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346187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t>考察です。聞こえ方においても音声と発話内容の重要性は表出感情によって異なることが示唆されました。</a:t>
            </a:r>
            <a:r>
              <a:rPr lang="en-US" altLang="ja-JP" b="1" dirty="0"/>
              <a:t>Kikutani&amp;Ikemoto(2022)</a:t>
            </a:r>
            <a:r>
              <a:rPr lang="ja-JP" altLang="en-US" b="1" dirty="0"/>
              <a:t>の結果と同様に、不一致条件の場合、怒りや喜びは、発話内容につられて聞こえ方も変化するが、悲しみは発話内容にかかわらず変化しないということが示されました。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2483049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怒りや喜びは、まず発話内容に注目し、感情の認知を行った後、その感情に重要な声質の成分に注目することが示唆されました。例えば、腹が立つと言われると、まず、聴取者は怒りを認知し、怒りの認知に必要な声質の成分の「「激しさ」に着目することが考えられます。怒りは、喜びの声と混同されやすいのは、どの成分に注目するかによって判断が変わる可能性もあります。悲しみの声は、怒りや喜びの声に比べて音響学的に声が弱く、明らかに他の声と違うために声そのものに注目しやすいので聞こえ方は変化しないと考えられます。音響分析の結果と合わせてみても、他の感情よりも声そのものが小さいです。そのため、声が注目されやすいと思われます。しかし、恐れの声も同じように小さくなると考えられますので検討が必要です。悲しみの感情の機能として悲しみの声は内容に関わらず聞き手を呼び寄せるシグナルとなるからとも考えられます。今後さらに、多角的に研究を行っていきたいと思います。</a:t>
            </a:r>
          </a:p>
          <a:p>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617248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t>ご清聴ありがとうございました。</a:t>
            </a:r>
          </a:p>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17</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みなさん、誰かに電話して、相手に元気ですかと尋ねたとき、相手が「元気です」と悲しい声で言うと相手を元気だと思うでしょうか？おそらく、相手は元気がない、悲しんでいるようだと思うことでしょう。このように</a:t>
            </a:r>
            <a:r>
              <a:rPr lang="ja-JP" altLang="en-US" sz="1200" dirty="0"/>
              <a:t>声と発話内容が異なる感情を表出している</a:t>
            </a:r>
            <a:r>
              <a:rPr lang="ja-JP" altLang="en-US" sz="1200" dirty="0">
                <a:solidFill>
                  <a:srgbClr val="FF0000"/>
                </a:solidFill>
              </a:rPr>
              <a:t>不一致刺激</a:t>
            </a:r>
            <a:r>
              <a:rPr lang="ja-JP" altLang="en-US" sz="1200" dirty="0"/>
              <a:t>ではどうなるかということを見ていきたいと思います。</a:t>
            </a:r>
            <a:endParaRPr lang="en-GB" sz="1200" dirty="0">
              <a:solidFill>
                <a:srgbClr val="FF0000"/>
              </a:solidFill>
            </a:endParaRPr>
          </a:p>
          <a:p>
            <a:r>
              <a:rPr lang="ja-JP" altLang="en-US" dirty="0"/>
              <a:t>私達が</a:t>
            </a:r>
            <a:r>
              <a:rPr lang="en-US" altLang="ja-JP" dirty="0"/>
              <a:t>2022</a:t>
            </a:r>
            <a:r>
              <a:rPr lang="ja-JP" altLang="en-US" dirty="0"/>
              <a:t>年に行った実験で、このように声と発話内容の感情が不一致な条件で実験を行ったところ、感情の種類によって発話内容が重視されるものと声が重視されるものとがあることが示唆されました。</a:t>
            </a:r>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167817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結果は、感情認知の際に怒りと喜びは、声は内容を重視し、悲しみは、声を重視して認知する傾向がありました。そこで、今回は不一致刺激の感情を判断するときにどのような声の聞こえ方をするのかを調べることにしました。</a:t>
            </a:r>
            <a:endParaRPr lang="en-US" b="1"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65258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不一致感情のときに、声か内容かどちらを優勢に認知するかによって音声の聞こえ方が変化する可能性があると考えました。例えば、「うれしい」と言いながら悲しそうにした場合、音声の聞こえ方が変わるのかを音声の聞こえ方を測定してみることにしました。</a:t>
            </a:r>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31140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声の聞こえ方の測定方法として声質（こえしつ）を調べることが可能です。声質とは、いわば、声の印象、声の聞こえ方です。声質を表す用語として声質表現語（例えば激しい）があります。</a:t>
            </a:r>
            <a:r>
              <a:rPr lang="en-US" altLang="ja-JP" dirty="0"/>
              <a:t>2008</a:t>
            </a:r>
            <a:r>
              <a:rPr lang="ja-JP" altLang="en-US" dirty="0"/>
              <a:t>年に感情を表出した音声に関して声質表現語を収集し、感情表出時の声質評価尺度を作成いたしました。今回はこの尺度を実験に利用しました。</a:t>
            </a:r>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2701976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感情表出時の声質評価尺度は「あたたかさ」「はげしさ」「にぶさ」</a:t>
            </a:r>
            <a:r>
              <a:rPr lang="en-US" altLang="ja-JP" dirty="0"/>
              <a:t>3</a:t>
            </a:r>
            <a:r>
              <a:rPr lang="ja-JP" altLang="en-US" dirty="0"/>
              <a:t>つの下位尺度からなります。本実験では、ここに示されたようにそれぞれの項目を全く当てはまらない１とし、非常によく当てはまるを</a:t>
            </a:r>
            <a:r>
              <a:rPr lang="en-US" altLang="ja-JP" dirty="0"/>
              <a:t>7</a:t>
            </a:r>
            <a:r>
              <a:rPr lang="ja-JP" altLang="en-US" dirty="0"/>
              <a:t>とする</a:t>
            </a:r>
            <a:r>
              <a:rPr lang="en-US" altLang="ja-JP" dirty="0"/>
              <a:t>7</a:t>
            </a:r>
            <a:r>
              <a:rPr lang="ja-JP" altLang="en-US" dirty="0"/>
              <a:t>件法で測定しました。</a:t>
            </a:r>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怒りの声では、激しさが、喜びの声では、あたたかさが、悲しみの声では鈍さが、それぞれの感情に特徴的な声質の下位尺度が見られる傾向にあります。</a:t>
            </a:r>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4027750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本実験で用いた音声刺激の感情は、怒り、喜び、悲しみです。音声サンプルは</a:t>
            </a:r>
            <a:r>
              <a:rPr lang="en-US" altLang="ja-JP" dirty="0"/>
              <a:t>2</a:t>
            </a:r>
            <a:r>
              <a:rPr lang="ja-JP" altLang="en-US" dirty="0"/>
              <a:t>人の男性から音声を収録いたしました。発話内容は「腹が立つ」「嬉しい」「悲しい」です。刺激は全部で</a:t>
            </a:r>
            <a:r>
              <a:rPr lang="en-US" altLang="ja-JP" dirty="0"/>
              <a:t>9</a:t>
            </a:r>
            <a:r>
              <a:rPr lang="ja-JP" altLang="en-US" dirty="0"/>
              <a:t>つ作りました。一致刺激は、怒りの声で「腹が立つ」、不一致刺激は、喜び・悲しみの声で「腹が立つ」という風に発話者に表現していただきました。</a:t>
            </a:r>
            <a:endParaRPr lang="en-US"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415177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予測される結果として、このようになると思われます。音声の例を聞いてみましょう。おそらく、怒りと喜びは内容重視で感情判断が行われ、悲しみは、声が重視されると予測されます。それに伴って怒りや喜びでは内容が声質に影響をおよぼし、悲しみは、どんな内容でも声質（こえしつ）は変わらないと予測されます。</a:t>
            </a:r>
            <a:endParaRPr lang="en-US" b="1" dirty="0"/>
          </a:p>
        </p:txBody>
      </p:sp>
      <p:sp>
        <p:nvSpPr>
          <p:cNvPr id="4" name="スライド番号プレースホルダー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17364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ja-JP" altLang="en-US"/>
              <a:t>マスター タイトルの書式設定</a:t>
            </a:r>
            <a:endParaRPr lang="en-US"/>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ja-JP" altLang="en-US"/>
              <a:t>マスター タイトルの書式設定</a:t>
            </a:r>
            <a:endParaRPr lang="en-US"/>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ja-JP" altLang="en-US"/>
              <a:t>マスター タイトルの書式設定</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ja-JP" altLang="en-US"/>
              <a:t>マスター タイトルの書式設定</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ja-JP" altLang="en-US"/>
              <a:t>マスター タイトルの書式設定</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ja-JP" altLang="en-US"/>
              <a:t>マスター タイトルの書式設定</a:t>
            </a:r>
            <a:endParaRPr lang="en-US"/>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6/7/2024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ja-JP" altLang="en-US"/>
              <a:t>マスター タイトルの書式設定</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ja-JP" altLang="en-US"/>
              <a:t>マスター タイトルの書式設定</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ja-JP" altLang="en-US"/>
              <a:t>マスター タイトルの書式設定</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7" r:id="rId12"/>
    <p:sldLayoutId id="2147483709" r:id="rId13"/>
    <p:sldLayoutId id="2147483711" r:id="rId14"/>
    <p:sldLayoutId id="2147483672" r:id="rId15"/>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18" Type="http://schemas.openxmlformats.org/officeDocument/2006/relationships/audio" Target="../media/media9.wav"/><Relationship Id="rId3" Type="http://schemas.microsoft.com/office/2007/relationships/media" Target="../media/media2.wav"/><Relationship Id="rId21" Type="http://schemas.openxmlformats.org/officeDocument/2006/relationships/image" Target="../media/image2.png"/><Relationship Id="rId7" Type="http://schemas.microsoft.com/office/2007/relationships/media" Target="../media/media4.wav"/><Relationship Id="rId12" Type="http://schemas.openxmlformats.org/officeDocument/2006/relationships/audio" Target="../media/media6.wav"/><Relationship Id="rId17" Type="http://schemas.microsoft.com/office/2007/relationships/media" Target="../media/media9.wav"/><Relationship Id="rId2" Type="http://schemas.openxmlformats.org/officeDocument/2006/relationships/audio" Target="../media/media1.wav"/><Relationship Id="rId16" Type="http://schemas.openxmlformats.org/officeDocument/2006/relationships/audio" Target="../media/media8.wav"/><Relationship Id="rId20" Type="http://schemas.openxmlformats.org/officeDocument/2006/relationships/notesSlide" Target="../notesSlides/notesSlide12.xml"/><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microsoft.com/office/2007/relationships/media" Target="../media/media8.wav"/><Relationship Id="rId10" Type="http://schemas.openxmlformats.org/officeDocument/2006/relationships/audio" Target="../media/media5.wav"/><Relationship Id="rId19" Type="http://schemas.openxmlformats.org/officeDocument/2006/relationships/slideLayout" Target="../slideLayouts/slideLayout2.xml"/><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audio" Target="../media/media7.wav"/></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80/02699931.2021.202114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www.publicdomainpictures.net/jp/view-image.php?image=67602&amp;pictu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18" Type="http://schemas.openxmlformats.org/officeDocument/2006/relationships/audio" Target="../media/media9.wav"/><Relationship Id="rId3" Type="http://schemas.microsoft.com/office/2007/relationships/media" Target="../media/media2.wav"/><Relationship Id="rId21" Type="http://schemas.openxmlformats.org/officeDocument/2006/relationships/image" Target="../media/image2.png"/><Relationship Id="rId7" Type="http://schemas.microsoft.com/office/2007/relationships/media" Target="../media/media4.wav"/><Relationship Id="rId12" Type="http://schemas.openxmlformats.org/officeDocument/2006/relationships/audio" Target="../media/media6.wav"/><Relationship Id="rId17" Type="http://schemas.microsoft.com/office/2007/relationships/media" Target="../media/media9.wav"/><Relationship Id="rId2" Type="http://schemas.openxmlformats.org/officeDocument/2006/relationships/audio" Target="../media/media1.wav"/><Relationship Id="rId16" Type="http://schemas.openxmlformats.org/officeDocument/2006/relationships/audio" Target="../media/media8.wav"/><Relationship Id="rId20" Type="http://schemas.openxmlformats.org/officeDocument/2006/relationships/notesSlide" Target="../notesSlides/notesSlide9.xml"/><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microsoft.com/office/2007/relationships/media" Target="../media/media8.wav"/><Relationship Id="rId10" Type="http://schemas.openxmlformats.org/officeDocument/2006/relationships/audio" Target="../media/media5.wav"/><Relationship Id="rId19" Type="http://schemas.openxmlformats.org/officeDocument/2006/relationships/slideLayout" Target="../slideLayouts/slideLayout2.xml"/><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audio" Target="../media/media7.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oAutofit/>
          </a:bodyPr>
          <a:lstStyle/>
          <a:p>
            <a:r>
              <a:rPr lang="ja-JP" sz="4400" dirty="0">
                <a:effectLst/>
                <a:latin typeface="HGSｺﾞｼｯｸM" panose="020B0600000000000000" pitchFamily="50" charset="-128"/>
                <a:ea typeface="HGSｺﾞｼｯｸM" panose="020B0600000000000000" pitchFamily="50" charset="-128"/>
                <a:cs typeface="DaunPenh" panose="01010101010101010101" pitchFamily="2" charset="0"/>
              </a:rPr>
              <a:t>声と内容の感情表出が異なる刺激における声の聞こえ方（声質）の変化</a:t>
            </a:r>
            <a:endParaRPr lang="en-US" sz="4400" dirty="0">
              <a:latin typeface="HGSｺﾞｼｯｸM" panose="020B0600000000000000" pitchFamily="50" charset="-128"/>
              <a:ea typeface="HGSｺﾞｼｯｸM" panose="020B0600000000000000" pitchFamily="50" charset="-128"/>
            </a:endParaRPr>
          </a:p>
        </p:txBody>
      </p:sp>
      <p:sp>
        <p:nvSpPr>
          <p:cNvPr id="3" name="字幕 2">
            <a:extLst>
              <a:ext uri="{FF2B5EF4-FFF2-40B4-BE49-F238E27FC236}">
                <a16:creationId xmlns:a16="http://schemas.microsoft.com/office/drawing/2014/main" id="{166F9979-0492-134C-78FE-776E19BAE9DE}"/>
              </a:ext>
            </a:extLst>
          </p:cNvPr>
          <p:cNvSpPr>
            <a:spLocks noGrp="1"/>
          </p:cNvSpPr>
          <p:nvPr>
            <p:ph type="subTitle" idx="1"/>
          </p:nvPr>
        </p:nvSpPr>
        <p:spPr>
          <a:xfrm>
            <a:off x="2390052" y="3797753"/>
            <a:ext cx="6678274" cy="1832730"/>
          </a:xfrm>
        </p:spPr>
        <p:txBody>
          <a:bodyPr/>
          <a:lstStyle/>
          <a:p>
            <a:pPr algn="l"/>
            <a:r>
              <a:rPr lang="ja-JP" altLang="en-US" sz="2800" b="1" dirty="0">
                <a:solidFill>
                  <a:srgbClr val="000000"/>
                </a:solidFill>
                <a:latin typeface="HGPｺﾞｼｯｸM" panose="020B0600000000000000" pitchFamily="50" charset="-128"/>
                <a:ea typeface="HGPｺﾞｼｯｸM" panose="020B0600000000000000" pitchFamily="50" charset="-128"/>
                <a:cs typeface="Times New Roman" panose="02020603050405020304" pitchFamily="18" charset="0"/>
              </a:rPr>
              <a:t>〇池本真知子：同志社大学心理学部</a:t>
            </a:r>
            <a:endParaRPr lang="en-US" altLang="ja-JP" sz="2800" b="1" dirty="0">
              <a:solidFill>
                <a:srgbClr val="000000"/>
              </a:solidFill>
              <a:effectLst/>
              <a:latin typeface="HGPｺﾞｼｯｸM" panose="020B0600000000000000" pitchFamily="50" charset="-128"/>
              <a:ea typeface="HGPｺﾞｼｯｸM" panose="020B0600000000000000" pitchFamily="50" charset="-128"/>
              <a:cs typeface="Times New Roman" panose="02020603050405020304" pitchFamily="18" charset="0"/>
            </a:endParaRPr>
          </a:p>
          <a:p>
            <a:pPr algn="l"/>
            <a:r>
              <a:rPr lang="ja-JP" altLang="en-US" sz="2800" b="1" dirty="0">
                <a:solidFill>
                  <a:srgbClr val="000000"/>
                </a:solidFill>
                <a:effectLst/>
                <a:latin typeface="HGPｺﾞｼｯｸM" panose="020B0600000000000000" pitchFamily="50" charset="-128"/>
                <a:ea typeface="HGPｺﾞｼｯｸM" panose="020B0600000000000000" pitchFamily="50" charset="-128"/>
                <a:cs typeface="Times New Roman" panose="02020603050405020304" pitchFamily="18" charset="0"/>
              </a:rPr>
              <a:t>　</a:t>
            </a:r>
            <a:r>
              <a:rPr lang="ja-JP" sz="2800" b="1" dirty="0">
                <a:solidFill>
                  <a:srgbClr val="000000"/>
                </a:solidFill>
                <a:effectLst/>
                <a:latin typeface="HGPｺﾞｼｯｸM" panose="020B0600000000000000" pitchFamily="50" charset="-128"/>
                <a:ea typeface="HGPｺﾞｼｯｸM" panose="020B0600000000000000" pitchFamily="50" charset="-128"/>
                <a:cs typeface="Times New Roman" panose="02020603050405020304" pitchFamily="18" charset="0"/>
              </a:rPr>
              <a:t>菊谷</a:t>
            </a:r>
            <a:r>
              <a:rPr lang="ja-JP" sz="2800" b="1" dirty="0">
                <a:solidFill>
                  <a:srgbClr val="000000"/>
                </a:solidFill>
                <a:effectLst/>
                <a:latin typeface="HGPｺﾞｼｯｸM" panose="020B0600000000000000" pitchFamily="50" charset="-128"/>
                <a:ea typeface="HGPｺﾞｼｯｸM" panose="020B0600000000000000" pitchFamily="50" charset="-128"/>
              </a:rPr>
              <a:t> </a:t>
            </a:r>
            <a:r>
              <a:rPr lang="ja-JP" sz="2800" b="1" dirty="0">
                <a:solidFill>
                  <a:srgbClr val="000000"/>
                </a:solidFill>
                <a:effectLst/>
                <a:latin typeface="HGPｺﾞｼｯｸM" panose="020B0600000000000000" pitchFamily="50" charset="-128"/>
                <a:ea typeface="HGPｺﾞｼｯｸM" panose="020B0600000000000000" pitchFamily="50" charset="-128"/>
                <a:cs typeface="Times New Roman" panose="02020603050405020304" pitchFamily="18" charset="0"/>
              </a:rPr>
              <a:t>まり子</a:t>
            </a:r>
            <a:r>
              <a:rPr lang="ja-JP" altLang="en-US" sz="2800" b="1" dirty="0">
                <a:solidFill>
                  <a:srgbClr val="000000"/>
                </a:solidFill>
                <a:latin typeface="HGPｺﾞｼｯｸM" panose="020B0600000000000000" pitchFamily="50" charset="-128"/>
                <a:ea typeface="HGPｺﾞｼｯｸM" panose="020B0600000000000000" pitchFamily="50" charset="-128"/>
                <a:cs typeface="Times New Roman" panose="02020603050405020304" pitchFamily="18" charset="0"/>
              </a:rPr>
              <a:t>：</a:t>
            </a:r>
            <a:r>
              <a:rPr lang="ja-JP" altLang="en-US" sz="2800" b="1" dirty="0">
                <a:solidFill>
                  <a:srgbClr val="000000"/>
                </a:solidFill>
                <a:effectLst/>
                <a:latin typeface="HGPｺﾞｼｯｸM" panose="020B0600000000000000" pitchFamily="50" charset="-128"/>
                <a:ea typeface="HGPｺﾞｼｯｸM" panose="020B0600000000000000" pitchFamily="50" charset="-128"/>
                <a:cs typeface="Times New Roman" panose="02020603050405020304" pitchFamily="18" charset="0"/>
              </a:rPr>
              <a:t>金沢大学国際基幹教育院</a:t>
            </a:r>
            <a:endParaRPr lang="en-GB" altLang="ja-JP" sz="2800" b="1" dirty="0">
              <a:solidFill>
                <a:srgbClr val="000000"/>
              </a:solidFill>
              <a:effectLst/>
              <a:latin typeface="HGPｺﾞｼｯｸM" panose="020B0600000000000000" pitchFamily="50" charset="-128"/>
              <a:ea typeface="HGPｺﾞｼｯｸM" panose="020B0600000000000000" pitchFamily="50" charset="-128"/>
              <a:cs typeface="Times New Roman" panose="02020603050405020304" pitchFamily="18" charset="0"/>
            </a:endParaRPr>
          </a:p>
          <a:p>
            <a:endParaRPr lang="en-US" dirty="0"/>
          </a:p>
        </p:txBody>
      </p:sp>
      <p:sp>
        <p:nvSpPr>
          <p:cNvPr id="4" name="字幕 2">
            <a:extLst>
              <a:ext uri="{FF2B5EF4-FFF2-40B4-BE49-F238E27FC236}">
                <a16:creationId xmlns:a16="http://schemas.microsoft.com/office/drawing/2014/main" id="{D9514D25-CEB6-85E0-26C3-EE7C1F0320BD}"/>
              </a:ext>
            </a:extLst>
          </p:cNvPr>
          <p:cNvSpPr txBox="1">
            <a:spLocks/>
          </p:cNvSpPr>
          <p:nvPr/>
        </p:nvSpPr>
        <p:spPr>
          <a:xfrm>
            <a:off x="1059443" y="5761035"/>
            <a:ext cx="9137694" cy="1009953"/>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914400" indent="0" algn="ctr" defTabSz="914400" rtl="0" eaLnBrk="1" latinLnBrk="0" hangingPunct="1">
              <a:lnSpc>
                <a:spcPct val="15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50000"/>
              </a:lnSpc>
              <a:spcBef>
                <a:spcPts val="500"/>
              </a:spcBef>
              <a:buClr>
                <a:schemeClr val="accent3"/>
              </a:buClr>
              <a:buFontTx/>
              <a:buNone/>
              <a:defRPr sz="1600" b="0" i="1" kern="1200" spc="50" baseline="0">
                <a:solidFill>
                  <a:schemeClr val="tx1">
                    <a:alpha val="60000"/>
                  </a:schemeClr>
                </a:solidFill>
                <a:latin typeface="+mn-lt"/>
                <a:ea typeface="+mn-ea"/>
                <a:cs typeface="+mn-cs"/>
              </a:defRPr>
            </a:lvl4pPr>
            <a:lvl5pPr marL="1828800" indent="0" algn="ctr" defTabSz="914400" rtl="0" eaLnBrk="1" latinLnBrk="0" hangingPunct="1">
              <a:lnSpc>
                <a:spcPct val="15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ja-JP" altLang="en-US" dirty="0">
                <a:solidFill>
                  <a:srgbClr val="000000"/>
                </a:solidFill>
              </a:rPr>
              <a:t>日本感情心理学会第</a:t>
            </a:r>
            <a:r>
              <a:rPr lang="en-US" altLang="ja-JP" dirty="0">
                <a:solidFill>
                  <a:srgbClr val="000000"/>
                </a:solidFill>
              </a:rPr>
              <a:t>32</a:t>
            </a:r>
            <a:r>
              <a:rPr lang="ja-JP" altLang="en-US" dirty="0">
                <a:solidFill>
                  <a:srgbClr val="000000"/>
                </a:solidFill>
              </a:rPr>
              <a:t>回大会</a:t>
            </a:r>
            <a:endParaRPr lang="en-US" altLang="ja-JP" dirty="0">
              <a:solidFill>
                <a:srgbClr val="000000"/>
              </a:solidFill>
            </a:endParaRPr>
          </a:p>
          <a:p>
            <a:pPr>
              <a:spcBef>
                <a:spcPts val="0"/>
              </a:spcBef>
            </a:pPr>
            <a:r>
              <a:rPr lang="en-US" altLang="ja-JP" dirty="0">
                <a:solidFill>
                  <a:srgbClr val="000000"/>
                </a:solidFill>
              </a:rPr>
              <a:t>6</a:t>
            </a:r>
            <a:r>
              <a:rPr lang="ja-JP" altLang="en-US" dirty="0">
                <a:solidFill>
                  <a:srgbClr val="000000"/>
                </a:solidFill>
              </a:rPr>
              <a:t>月</a:t>
            </a:r>
            <a:r>
              <a:rPr lang="en-US" altLang="ja-JP" dirty="0">
                <a:solidFill>
                  <a:srgbClr val="000000"/>
                </a:solidFill>
              </a:rPr>
              <a:t>2</a:t>
            </a:r>
            <a:r>
              <a:rPr lang="ja-JP" altLang="en-US" dirty="0">
                <a:solidFill>
                  <a:srgbClr val="000000"/>
                </a:solidFill>
              </a:rPr>
              <a:t>日　於 大阪体育大学</a:t>
            </a:r>
            <a:endParaRPr lang="en-US" dirty="0">
              <a:solidFill>
                <a:srgbClr val="000000"/>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797D26-422E-09AB-FDF9-784DAE698A1F}"/>
              </a:ext>
            </a:extLst>
          </p:cNvPr>
          <p:cNvSpPr>
            <a:spLocks noGrp="1"/>
          </p:cNvSpPr>
          <p:nvPr>
            <p:ph type="title"/>
          </p:nvPr>
        </p:nvSpPr>
        <p:spPr/>
        <p:txBody>
          <a:bodyPr>
            <a:normAutofit/>
          </a:bodyPr>
          <a:lstStyle/>
          <a:p>
            <a:pPr algn="ctr"/>
            <a:r>
              <a:rPr lang="ja-JP" altLang="en-US" sz="4800" b="1" dirty="0">
                <a:solidFill>
                  <a:srgbClr val="0070C0"/>
                </a:solidFill>
                <a:latin typeface="HGｺﾞｼｯｸM" panose="020B0609000000000000" pitchFamily="49" charset="-128"/>
                <a:ea typeface="HGｺﾞｼｯｸM" panose="020B0609000000000000" pitchFamily="49" charset="-128"/>
              </a:rPr>
              <a:t>実験</a:t>
            </a:r>
            <a:endParaRPr lang="en-US" sz="4800" b="1" dirty="0">
              <a:solidFill>
                <a:srgbClr val="0070C0"/>
              </a:solidFill>
              <a:latin typeface="HGｺﾞｼｯｸM" panose="020B0609000000000000" pitchFamily="49" charset="-128"/>
              <a:ea typeface="HGｺﾞｼｯｸM" panose="020B0609000000000000" pitchFamily="49" charset="-128"/>
            </a:endParaRPr>
          </a:p>
        </p:txBody>
      </p:sp>
      <p:sp>
        <p:nvSpPr>
          <p:cNvPr id="4" name="TextBox 7">
            <a:extLst>
              <a:ext uri="{FF2B5EF4-FFF2-40B4-BE49-F238E27FC236}">
                <a16:creationId xmlns:a16="http://schemas.microsoft.com/office/drawing/2014/main" id="{2617A033-C04E-991A-B023-90E13EAE0BE5}"/>
              </a:ext>
            </a:extLst>
          </p:cNvPr>
          <p:cNvSpPr txBox="1"/>
          <p:nvPr/>
        </p:nvSpPr>
        <p:spPr>
          <a:xfrm>
            <a:off x="739866" y="1645531"/>
            <a:ext cx="7272808" cy="461665"/>
          </a:xfrm>
          <a:prstGeom prst="rect">
            <a:avLst/>
          </a:prstGeom>
          <a:noFill/>
        </p:spPr>
        <p:txBody>
          <a:bodyPr wrap="square" rtlCol="0">
            <a:spAutoFit/>
          </a:bodyPr>
          <a:lstStyle/>
          <a:p>
            <a:r>
              <a:rPr lang="ja-JP" altLang="en-US" sz="2400" dirty="0"/>
              <a:t>参加者：大学生、実験室で一人ずつ実施</a:t>
            </a:r>
            <a:endParaRPr lang="en-GB" sz="2400" dirty="0"/>
          </a:p>
        </p:txBody>
      </p:sp>
      <p:sp>
        <p:nvSpPr>
          <p:cNvPr id="5" name="TextBox 2">
            <a:extLst>
              <a:ext uri="{FF2B5EF4-FFF2-40B4-BE49-F238E27FC236}">
                <a16:creationId xmlns:a16="http://schemas.microsoft.com/office/drawing/2014/main" id="{EB06B0E2-3458-F96B-CB6B-9EF6F5B76200}"/>
              </a:ext>
            </a:extLst>
          </p:cNvPr>
          <p:cNvSpPr txBox="1"/>
          <p:nvPr/>
        </p:nvSpPr>
        <p:spPr>
          <a:xfrm>
            <a:off x="1930701" y="2092388"/>
            <a:ext cx="8102549" cy="461665"/>
          </a:xfrm>
          <a:prstGeom prst="rect">
            <a:avLst/>
          </a:prstGeom>
          <a:noFill/>
        </p:spPr>
        <p:txBody>
          <a:bodyPr wrap="square" rtlCol="0">
            <a:spAutoFit/>
          </a:bodyPr>
          <a:lstStyle/>
          <a:p>
            <a:r>
              <a:rPr lang="en-GB" sz="2400" dirty="0">
                <a:solidFill>
                  <a:srgbClr val="000000"/>
                </a:solidFill>
              </a:rPr>
              <a:t>76</a:t>
            </a:r>
            <a:r>
              <a:rPr lang="ja-JP" altLang="en-US" sz="2400" dirty="0">
                <a:solidFill>
                  <a:srgbClr val="000000"/>
                </a:solidFill>
              </a:rPr>
              <a:t>名</a:t>
            </a:r>
            <a:r>
              <a:rPr lang="en-GB" sz="2400" dirty="0">
                <a:solidFill>
                  <a:srgbClr val="000000"/>
                </a:solidFill>
              </a:rPr>
              <a:t> (</a:t>
            </a:r>
            <a:r>
              <a:rPr lang="ja-JP" altLang="en-US" sz="2400" dirty="0">
                <a:solidFill>
                  <a:srgbClr val="000000"/>
                </a:solidFill>
              </a:rPr>
              <a:t>男性</a:t>
            </a:r>
            <a:r>
              <a:rPr lang="en-US" altLang="ja-JP" sz="2400" dirty="0">
                <a:solidFill>
                  <a:srgbClr val="000000"/>
                </a:solidFill>
              </a:rPr>
              <a:t>25</a:t>
            </a:r>
            <a:r>
              <a:rPr lang="ja-JP" altLang="en-US" sz="2400" dirty="0">
                <a:solidFill>
                  <a:srgbClr val="000000"/>
                </a:solidFill>
              </a:rPr>
              <a:t>名、</a:t>
            </a:r>
            <a:r>
              <a:rPr lang="en-GB" sz="2400" dirty="0">
                <a:solidFill>
                  <a:srgbClr val="000000"/>
                </a:solidFill>
              </a:rPr>
              <a:t> </a:t>
            </a:r>
            <a:r>
              <a:rPr lang="ja-JP" altLang="en-US" sz="2400" dirty="0">
                <a:solidFill>
                  <a:srgbClr val="000000"/>
                </a:solidFill>
              </a:rPr>
              <a:t>女性</a:t>
            </a:r>
            <a:r>
              <a:rPr lang="en-US" altLang="ja-JP" sz="2400" dirty="0">
                <a:solidFill>
                  <a:srgbClr val="000000"/>
                </a:solidFill>
              </a:rPr>
              <a:t>51</a:t>
            </a:r>
            <a:r>
              <a:rPr lang="ja-JP" altLang="en-US" sz="2400" dirty="0">
                <a:solidFill>
                  <a:srgbClr val="000000"/>
                </a:solidFill>
              </a:rPr>
              <a:t>名</a:t>
            </a:r>
            <a:r>
              <a:rPr lang="en-GB" sz="2400" dirty="0">
                <a:solidFill>
                  <a:srgbClr val="000000"/>
                </a:solidFill>
              </a:rPr>
              <a:t>, </a:t>
            </a:r>
            <a:r>
              <a:rPr lang="ja-JP" altLang="en-US" sz="2400" dirty="0">
                <a:solidFill>
                  <a:srgbClr val="000000"/>
                </a:solidFill>
              </a:rPr>
              <a:t>平均年齢</a:t>
            </a:r>
            <a:r>
              <a:rPr lang="en-GB" sz="2400" dirty="0">
                <a:solidFill>
                  <a:srgbClr val="000000"/>
                </a:solidFill>
              </a:rPr>
              <a:t>= 18.79, SD = .86) </a:t>
            </a:r>
          </a:p>
        </p:txBody>
      </p:sp>
      <p:sp>
        <p:nvSpPr>
          <p:cNvPr id="6" name="TextBox 3">
            <a:extLst>
              <a:ext uri="{FF2B5EF4-FFF2-40B4-BE49-F238E27FC236}">
                <a16:creationId xmlns:a16="http://schemas.microsoft.com/office/drawing/2014/main" id="{64673FD1-DC49-9858-9D62-0E835D420270}"/>
              </a:ext>
            </a:extLst>
          </p:cNvPr>
          <p:cNvSpPr txBox="1"/>
          <p:nvPr/>
        </p:nvSpPr>
        <p:spPr>
          <a:xfrm>
            <a:off x="794582" y="2585411"/>
            <a:ext cx="8780033" cy="830997"/>
          </a:xfrm>
          <a:prstGeom prst="rect">
            <a:avLst/>
          </a:prstGeom>
          <a:noFill/>
        </p:spPr>
        <p:txBody>
          <a:bodyPr wrap="square" rtlCol="0">
            <a:spAutoFit/>
          </a:bodyPr>
          <a:lstStyle/>
          <a:p>
            <a:r>
              <a:rPr lang="ja-JP" altLang="en-US" sz="2400" dirty="0"/>
              <a:t>手続き：刺激はオンラインフォーム上でビデオで提示。</a:t>
            </a:r>
            <a:endParaRPr lang="en-US" altLang="ja-JP" sz="2400" dirty="0"/>
          </a:p>
          <a:p>
            <a:r>
              <a:rPr lang="ja-JP" altLang="en-US" sz="2400" dirty="0"/>
              <a:t>　　　　各自が自分のペースで再生した。</a:t>
            </a:r>
            <a:endParaRPr lang="en-GB" sz="2400" dirty="0"/>
          </a:p>
        </p:txBody>
      </p:sp>
      <p:sp>
        <p:nvSpPr>
          <p:cNvPr id="7" name="TextBox 4">
            <a:extLst>
              <a:ext uri="{FF2B5EF4-FFF2-40B4-BE49-F238E27FC236}">
                <a16:creationId xmlns:a16="http://schemas.microsoft.com/office/drawing/2014/main" id="{EC4FB35A-C28B-E01C-768C-4920D06A98AE}"/>
              </a:ext>
            </a:extLst>
          </p:cNvPr>
          <p:cNvSpPr txBox="1"/>
          <p:nvPr/>
        </p:nvSpPr>
        <p:spPr>
          <a:xfrm>
            <a:off x="1825222" y="3466263"/>
            <a:ext cx="8102549" cy="461665"/>
          </a:xfrm>
          <a:prstGeom prst="rect">
            <a:avLst/>
          </a:prstGeom>
          <a:noFill/>
          <a:ln>
            <a:solidFill>
              <a:schemeClr val="tx1"/>
            </a:solidFill>
          </a:ln>
        </p:spPr>
        <p:txBody>
          <a:bodyPr wrap="square" rtlCol="0">
            <a:spAutoFit/>
          </a:bodyPr>
          <a:lstStyle/>
          <a:p>
            <a:r>
              <a:rPr lang="ja-JP" altLang="en-US" sz="2400" dirty="0"/>
              <a:t>音声を聞く</a:t>
            </a:r>
            <a:r>
              <a:rPr lang="en-GB" sz="2400" dirty="0"/>
              <a:t>(27 </a:t>
            </a:r>
            <a:r>
              <a:rPr lang="ja-JP" altLang="en-US" sz="2400" dirty="0"/>
              <a:t>刺激</a:t>
            </a:r>
            <a:r>
              <a:rPr lang="en-GB" sz="2400" dirty="0"/>
              <a:t> x 2 </a:t>
            </a:r>
            <a:r>
              <a:rPr lang="ja-JP" altLang="en-US" sz="2400" dirty="0"/>
              <a:t>回繰り返し</a:t>
            </a:r>
            <a:r>
              <a:rPr lang="en-GB" sz="2400" dirty="0"/>
              <a:t>)</a:t>
            </a:r>
            <a:r>
              <a:rPr lang="ja-JP" altLang="en-US" sz="2400" dirty="0"/>
              <a:t>　ランダム順</a:t>
            </a:r>
            <a:endParaRPr lang="en-GB" sz="2400" dirty="0"/>
          </a:p>
        </p:txBody>
      </p:sp>
      <p:cxnSp>
        <p:nvCxnSpPr>
          <p:cNvPr id="8" name="Straight Arrow Connector 6">
            <a:extLst>
              <a:ext uri="{FF2B5EF4-FFF2-40B4-BE49-F238E27FC236}">
                <a16:creationId xmlns:a16="http://schemas.microsoft.com/office/drawing/2014/main" id="{64E918C4-4C80-8CE6-E288-C949BD2721B2}"/>
              </a:ext>
            </a:extLst>
          </p:cNvPr>
          <p:cNvCxnSpPr>
            <a:cxnSpLocks/>
          </p:cNvCxnSpPr>
          <p:nvPr/>
        </p:nvCxnSpPr>
        <p:spPr>
          <a:xfrm>
            <a:off x="5337495" y="3927928"/>
            <a:ext cx="0" cy="4320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5">
            <a:extLst>
              <a:ext uri="{FF2B5EF4-FFF2-40B4-BE49-F238E27FC236}">
                <a16:creationId xmlns:a16="http://schemas.microsoft.com/office/drawing/2014/main" id="{363A9DE8-D581-DDF2-51C0-D90D8B9534A4}"/>
              </a:ext>
            </a:extLst>
          </p:cNvPr>
          <p:cNvSpPr txBox="1"/>
          <p:nvPr/>
        </p:nvSpPr>
        <p:spPr>
          <a:xfrm>
            <a:off x="1707637" y="4515260"/>
            <a:ext cx="8394324" cy="1200329"/>
          </a:xfrm>
          <a:prstGeom prst="rect">
            <a:avLst/>
          </a:prstGeom>
          <a:noFill/>
          <a:ln>
            <a:solidFill>
              <a:schemeClr val="tx1"/>
            </a:solidFill>
          </a:ln>
        </p:spPr>
        <p:txBody>
          <a:bodyPr wrap="square" rtlCol="0">
            <a:spAutoFit/>
          </a:bodyPr>
          <a:lstStyle/>
          <a:p>
            <a:r>
              <a:rPr lang="ja-JP" altLang="en-US" sz="2400" b="1" dirty="0">
                <a:solidFill>
                  <a:srgbClr val="0070C0"/>
                </a:solidFill>
              </a:rPr>
              <a:t>怒り、喜び、悲しみ、それぞれの声質について、どのような印象をもったか</a:t>
            </a:r>
            <a:endParaRPr lang="en-US" altLang="ja-JP" sz="2400" b="1" dirty="0">
              <a:solidFill>
                <a:srgbClr val="0070C0"/>
              </a:solidFill>
            </a:endParaRPr>
          </a:p>
          <a:p>
            <a:r>
              <a:rPr lang="ja-JP" altLang="en-US" sz="2400" b="1" dirty="0">
                <a:solidFill>
                  <a:srgbClr val="0070C0"/>
                </a:solidFill>
              </a:rPr>
              <a:t>１．全くそう当てはまらない　～　７．非常に当てはまる</a:t>
            </a:r>
            <a:endParaRPr lang="en-GB" sz="2400" b="1" dirty="0">
              <a:solidFill>
                <a:srgbClr val="0070C0"/>
              </a:solidFill>
            </a:endParaRPr>
          </a:p>
        </p:txBody>
      </p:sp>
    </p:spTree>
    <p:extLst>
      <p:ext uri="{BB962C8B-B14F-4D97-AF65-F5344CB8AC3E}">
        <p14:creationId xmlns:p14="http://schemas.microsoft.com/office/powerpoint/2010/main" val="384989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75EEE-A466-DE25-DA4A-A4B4271E6C38}"/>
              </a:ext>
            </a:extLst>
          </p:cNvPr>
          <p:cNvSpPr>
            <a:spLocks noGrp="1"/>
          </p:cNvSpPr>
          <p:nvPr>
            <p:ph type="title"/>
          </p:nvPr>
        </p:nvSpPr>
        <p:spPr>
          <a:xfrm>
            <a:off x="989400" y="135582"/>
            <a:ext cx="10213200" cy="705562"/>
          </a:xfrm>
        </p:spPr>
        <p:txBody>
          <a:bodyPr>
            <a:normAutofit fontScale="90000"/>
          </a:bodyPr>
          <a:lstStyle/>
          <a:p>
            <a:pPr algn="ctr"/>
            <a:r>
              <a:rPr lang="ja-JP" altLang="en-US" sz="4800" b="1" dirty="0">
                <a:solidFill>
                  <a:srgbClr val="0070C0"/>
                </a:solidFill>
                <a:latin typeface="HGPｺﾞｼｯｸM" panose="020B0600000000000000" pitchFamily="50" charset="-128"/>
                <a:ea typeface="HGPｺﾞｼｯｸM" panose="020B0600000000000000" pitchFamily="50" charset="-128"/>
              </a:rPr>
              <a:t>結果</a:t>
            </a:r>
            <a:endParaRPr lang="en-US" sz="4800" b="1" dirty="0">
              <a:solidFill>
                <a:srgbClr val="0070C0"/>
              </a:solidFill>
              <a:latin typeface="HGPｺﾞｼｯｸM" panose="020B0600000000000000" pitchFamily="50" charset="-128"/>
              <a:ea typeface="HGPｺﾞｼｯｸM" panose="020B0600000000000000" pitchFamily="50" charset="-128"/>
            </a:endParaRPr>
          </a:p>
        </p:txBody>
      </p:sp>
      <p:grpSp>
        <p:nvGrpSpPr>
          <p:cNvPr id="20" name="グループ化 19">
            <a:extLst>
              <a:ext uri="{FF2B5EF4-FFF2-40B4-BE49-F238E27FC236}">
                <a16:creationId xmlns:a16="http://schemas.microsoft.com/office/drawing/2014/main" id="{97AAD619-1C3F-B8E4-6861-57C5F4B6FE69}"/>
              </a:ext>
            </a:extLst>
          </p:cNvPr>
          <p:cNvGrpSpPr/>
          <p:nvPr/>
        </p:nvGrpSpPr>
        <p:grpSpPr>
          <a:xfrm>
            <a:off x="114561" y="861110"/>
            <a:ext cx="11168292" cy="5430797"/>
            <a:chOff x="220717" y="1291621"/>
            <a:chExt cx="11168292" cy="5430797"/>
          </a:xfrm>
        </p:grpSpPr>
        <p:pic>
          <p:nvPicPr>
            <p:cNvPr id="4" name="Picture 1">
              <a:extLst>
                <a:ext uri="{FF2B5EF4-FFF2-40B4-BE49-F238E27FC236}">
                  <a16:creationId xmlns:a16="http://schemas.microsoft.com/office/drawing/2014/main" id="{26D0AB22-ACE6-67E6-48D6-940F850CBD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410"/>
            <a:stretch/>
          </p:blipFill>
          <p:spPr bwMode="auto">
            <a:xfrm>
              <a:off x="220717" y="1642769"/>
              <a:ext cx="11168292" cy="5063883"/>
            </a:xfrm>
            <a:prstGeom prst="rect">
              <a:avLst/>
            </a:prstGeom>
            <a:noFill/>
            <a:ln>
              <a:noFill/>
            </a:ln>
          </p:spPr>
        </p:pic>
        <p:sp>
          <p:nvSpPr>
            <p:cNvPr id="5" name="テキスト ボックス 4">
              <a:extLst>
                <a:ext uri="{FF2B5EF4-FFF2-40B4-BE49-F238E27FC236}">
                  <a16:creationId xmlns:a16="http://schemas.microsoft.com/office/drawing/2014/main" id="{90B127BC-BE3D-72F2-25F5-24BB46613852}"/>
                </a:ext>
              </a:extLst>
            </p:cNvPr>
            <p:cNvSpPr txBox="1"/>
            <p:nvPr/>
          </p:nvSpPr>
          <p:spPr>
            <a:xfrm>
              <a:off x="220717" y="1291621"/>
              <a:ext cx="11168291" cy="369332"/>
            </a:xfrm>
            <a:prstGeom prst="rect">
              <a:avLst/>
            </a:prstGeom>
            <a:solidFill>
              <a:schemeClr val="bg1"/>
            </a:solidFill>
          </p:spPr>
          <p:txBody>
            <a:bodyPr wrap="square" rtlCol="0">
              <a:spAutoFit/>
            </a:bodyPr>
            <a:lstStyle/>
            <a:p>
              <a:pPr algn="ctr"/>
              <a:r>
                <a:rPr lang="ja-JP" altLang="en-US" dirty="0"/>
                <a:t>声と声質の下位尺度における感情</a:t>
              </a:r>
              <a:endParaRPr lang="en-US" dirty="0"/>
            </a:p>
          </p:txBody>
        </p:sp>
        <p:sp>
          <p:nvSpPr>
            <p:cNvPr id="6" name="テキスト ボックス 5">
              <a:extLst>
                <a:ext uri="{FF2B5EF4-FFF2-40B4-BE49-F238E27FC236}">
                  <a16:creationId xmlns:a16="http://schemas.microsoft.com/office/drawing/2014/main" id="{C3F9BE1D-0FC5-F659-9B39-A615DA498640}"/>
                </a:ext>
              </a:extLst>
            </p:cNvPr>
            <p:cNvSpPr txBox="1"/>
            <p:nvPr/>
          </p:nvSpPr>
          <p:spPr>
            <a:xfrm>
              <a:off x="2251314" y="6337320"/>
              <a:ext cx="1481960" cy="369332"/>
            </a:xfrm>
            <a:prstGeom prst="rect">
              <a:avLst/>
            </a:prstGeom>
            <a:solidFill>
              <a:schemeClr val="bg1"/>
            </a:solidFill>
          </p:spPr>
          <p:txBody>
            <a:bodyPr wrap="square" rtlCol="0">
              <a:spAutoFit/>
            </a:bodyPr>
            <a:lstStyle/>
            <a:p>
              <a:r>
                <a:rPr lang="ja-JP" altLang="en-US" dirty="0"/>
                <a:t>　怒りの声</a:t>
              </a:r>
              <a:endParaRPr lang="en-US" dirty="0"/>
            </a:p>
          </p:txBody>
        </p:sp>
        <p:sp>
          <p:nvSpPr>
            <p:cNvPr id="7" name="テキスト ボックス 6">
              <a:extLst>
                <a:ext uri="{FF2B5EF4-FFF2-40B4-BE49-F238E27FC236}">
                  <a16:creationId xmlns:a16="http://schemas.microsoft.com/office/drawing/2014/main" id="{30A1EAA7-2192-1596-7776-E5708A16ACFC}"/>
                </a:ext>
              </a:extLst>
            </p:cNvPr>
            <p:cNvSpPr txBox="1"/>
            <p:nvPr/>
          </p:nvSpPr>
          <p:spPr>
            <a:xfrm>
              <a:off x="5418204" y="6353086"/>
              <a:ext cx="1436643" cy="369332"/>
            </a:xfrm>
            <a:prstGeom prst="rect">
              <a:avLst/>
            </a:prstGeom>
            <a:solidFill>
              <a:schemeClr val="bg1"/>
            </a:solidFill>
          </p:spPr>
          <p:txBody>
            <a:bodyPr wrap="square" rtlCol="0">
              <a:spAutoFit/>
            </a:bodyPr>
            <a:lstStyle/>
            <a:p>
              <a:r>
                <a:rPr lang="ja-JP" altLang="en-US" dirty="0"/>
                <a:t>　喜びの声</a:t>
              </a:r>
              <a:endParaRPr lang="en-US" dirty="0"/>
            </a:p>
          </p:txBody>
        </p:sp>
        <p:sp>
          <p:nvSpPr>
            <p:cNvPr id="9" name="テキスト ボックス 8">
              <a:extLst>
                <a:ext uri="{FF2B5EF4-FFF2-40B4-BE49-F238E27FC236}">
                  <a16:creationId xmlns:a16="http://schemas.microsoft.com/office/drawing/2014/main" id="{12D39215-62ED-C43F-51C4-235C87E75FE8}"/>
                </a:ext>
              </a:extLst>
            </p:cNvPr>
            <p:cNvSpPr txBox="1"/>
            <p:nvPr/>
          </p:nvSpPr>
          <p:spPr>
            <a:xfrm>
              <a:off x="8648033" y="6324707"/>
              <a:ext cx="1448204" cy="369332"/>
            </a:xfrm>
            <a:prstGeom prst="rect">
              <a:avLst/>
            </a:prstGeom>
            <a:solidFill>
              <a:schemeClr val="bg1"/>
            </a:solidFill>
          </p:spPr>
          <p:txBody>
            <a:bodyPr wrap="square" rtlCol="0">
              <a:spAutoFit/>
            </a:bodyPr>
            <a:lstStyle/>
            <a:p>
              <a:r>
                <a:rPr lang="ja-JP" altLang="en-US" dirty="0"/>
                <a:t>悲しみの声</a:t>
              </a:r>
              <a:endParaRPr lang="en-US" dirty="0"/>
            </a:p>
          </p:txBody>
        </p:sp>
        <p:sp>
          <p:nvSpPr>
            <p:cNvPr id="10" name="テキスト ボックス 9">
              <a:extLst>
                <a:ext uri="{FF2B5EF4-FFF2-40B4-BE49-F238E27FC236}">
                  <a16:creationId xmlns:a16="http://schemas.microsoft.com/office/drawing/2014/main" id="{55448903-8B3A-02D9-3DFE-465D10558F26}"/>
                </a:ext>
              </a:extLst>
            </p:cNvPr>
            <p:cNvSpPr txBox="1"/>
            <p:nvPr/>
          </p:nvSpPr>
          <p:spPr>
            <a:xfrm>
              <a:off x="1481000" y="6036941"/>
              <a:ext cx="3067797" cy="338554"/>
            </a:xfrm>
            <a:prstGeom prst="rect">
              <a:avLst/>
            </a:prstGeom>
            <a:solidFill>
              <a:schemeClr val="bg1"/>
            </a:solidFill>
          </p:spPr>
          <p:txBody>
            <a:bodyPr wrap="square" rtlCol="0">
              <a:spAutoFit/>
            </a:bodyPr>
            <a:lstStyle/>
            <a:p>
              <a:r>
                <a:rPr lang="ja-JP" altLang="en-US" sz="1600" b="1" dirty="0"/>
                <a:t>あたたかさ　激しさ　　鈍さ</a:t>
              </a:r>
              <a:endParaRPr lang="en-US" sz="1600" b="1" dirty="0"/>
            </a:p>
          </p:txBody>
        </p:sp>
        <p:sp>
          <p:nvSpPr>
            <p:cNvPr id="11" name="テキスト ボックス 10">
              <a:extLst>
                <a:ext uri="{FF2B5EF4-FFF2-40B4-BE49-F238E27FC236}">
                  <a16:creationId xmlns:a16="http://schemas.microsoft.com/office/drawing/2014/main" id="{6183E8BA-3372-4A24-0D1D-2C45BA5E5FEB}"/>
                </a:ext>
              </a:extLst>
            </p:cNvPr>
            <p:cNvSpPr txBox="1"/>
            <p:nvPr/>
          </p:nvSpPr>
          <p:spPr>
            <a:xfrm>
              <a:off x="4632015" y="6036941"/>
              <a:ext cx="3009019" cy="338554"/>
            </a:xfrm>
            <a:prstGeom prst="rect">
              <a:avLst/>
            </a:prstGeom>
            <a:solidFill>
              <a:schemeClr val="bg1"/>
            </a:solidFill>
          </p:spPr>
          <p:txBody>
            <a:bodyPr wrap="square" rtlCol="0">
              <a:spAutoFit/>
            </a:bodyPr>
            <a:lstStyle/>
            <a:p>
              <a:r>
                <a:rPr lang="ja-JP" altLang="en-US" sz="1600" b="1" dirty="0"/>
                <a:t>あたたかさ　激しさ　　鈍さ</a:t>
              </a:r>
              <a:endParaRPr lang="en-US" sz="1600" b="1" dirty="0"/>
            </a:p>
          </p:txBody>
        </p:sp>
        <p:sp>
          <p:nvSpPr>
            <p:cNvPr id="12" name="テキスト ボックス 11">
              <a:extLst>
                <a:ext uri="{FF2B5EF4-FFF2-40B4-BE49-F238E27FC236}">
                  <a16:creationId xmlns:a16="http://schemas.microsoft.com/office/drawing/2014/main" id="{A03014BA-94BF-BB55-CF77-8930AE1B2535}"/>
                </a:ext>
              </a:extLst>
            </p:cNvPr>
            <p:cNvSpPr txBox="1"/>
            <p:nvPr/>
          </p:nvSpPr>
          <p:spPr>
            <a:xfrm>
              <a:off x="7724252" y="6006973"/>
              <a:ext cx="3009019" cy="338554"/>
            </a:xfrm>
            <a:prstGeom prst="rect">
              <a:avLst/>
            </a:prstGeom>
            <a:solidFill>
              <a:schemeClr val="bg1"/>
            </a:solidFill>
          </p:spPr>
          <p:txBody>
            <a:bodyPr wrap="square" rtlCol="0">
              <a:spAutoFit/>
            </a:bodyPr>
            <a:lstStyle/>
            <a:p>
              <a:r>
                <a:rPr lang="ja-JP" altLang="en-US" sz="1600" b="1" dirty="0"/>
                <a:t>あたたかさ　激しさ　　鈍さ</a:t>
              </a:r>
              <a:endParaRPr lang="en-US" sz="1600" b="1" dirty="0"/>
            </a:p>
          </p:txBody>
        </p:sp>
        <p:sp>
          <p:nvSpPr>
            <p:cNvPr id="14" name="テキスト ボックス 13">
              <a:extLst>
                <a:ext uri="{FF2B5EF4-FFF2-40B4-BE49-F238E27FC236}">
                  <a16:creationId xmlns:a16="http://schemas.microsoft.com/office/drawing/2014/main" id="{D6B90060-3BA3-7984-CADC-51EDC207C7D4}"/>
                </a:ext>
              </a:extLst>
            </p:cNvPr>
            <p:cNvSpPr txBox="1"/>
            <p:nvPr/>
          </p:nvSpPr>
          <p:spPr>
            <a:xfrm>
              <a:off x="9069374" y="2661852"/>
              <a:ext cx="1373705" cy="600164"/>
            </a:xfrm>
            <a:prstGeom prst="rect">
              <a:avLst/>
            </a:prstGeom>
            <a:solidFill>
              <a:schemeClr val="bg1"/>
            </a:solidFill>
          </p:spPr>
          <p:txBody>
            <a:bodyPr wrap="square" rtlCol="0">
              <a:spAutoFit/>
            </a:bodyPr>
            <a:lstStyle/>
            <a:p>
              <a:r>
                <a:rPr lang="ja-JP" altLang="en-US" sz="1100" dirty="0"/>
                <a:t>怒り</a:t>
              </a:r>
              <a:endParaRPr lang="en-US" altLang="ja-JP" sz="1100" dirty="0"/>
            </a:p>
            <a:p>
              <a:r>
                <a:rPr lang="ja-JP" altLang="en-US" sz="1100" dirty="0"/>
                <a:t>喜び</a:t>
              </a:r>
              <a:endParaRPr lang="en-US" altLang="ja-JP" sz="1100" dirty="0"/>
            </a:p>
            <a:p>
              <a:r>
                <a:rPr lang="ja-JP" altLang="en-US" sz="1100" dirty="0"/>
                <a:t>悲しみ</a:t>
              </a:r>
              <a:endParaRPr lang="en-US" sz="1400" dirty="0"/>
            </a:p>
          </p:txBody>
        </p:sp>
        <p:sp>
          <p:nvSpPr>
            <p:cNvPr id="15" name="テキスト ボックス 14">
              <a:extLst>
                <a:ext uri="{FF2B5EF4-FFF2-40B4-BE49-F238E27FC236}">
                  <a16:creationId xmlns:a16="http://schemas.microsoft.com/office/drawing/2014/main" id="{1CF4F474-ECA2-CD4D-4760-EBC4E59C53E4}"/>
                </a:ext>
              </a:extLst>
            </p:cNvPr>
            <p:cNvSpPr txBox="1"/>
            <p:nvPr/>
          </p:nvSpPr>
          <p:spPr>
            <a:xfrm>
              <a:off x="8648033" y="2182580"/>
              <a:ext cx="1481960" cy="369332"/>
            </a:xfrm>
            <a:prstGeom prst="rect">
              <a:avLst/>
            </a:prstGeom>
            <a:solidFill>
              <a:schemeClr val="bg1"/>
            </a:solidFill>
          </p:spPr>
          <p:txBody>
            <a:bodyPr wrap="square" rtlCol="0">
              <a:spAutoFit/>
            </a:bodyPr>
            <a:lstStyle/>
            <a:p>
              <a:r>
                <a:rPr lang="ja-JP" altLang="en-US" dirty="0"/>
                <a:t>　　内容</a:t>
              </a:r>
              <a:endParaRPr lang="en-US" dirty="0"/>
            </a:p>
          </p:txBody>
        </p:sp>
        <p:sp>
          <p:nvSpPr>
            <p:cNvPr id="16" name="テキスト ボックス 15">
              <a:extLst>
                <a:ext uri="{FF2B5EF4-FFF2-40B4-BE49-F238E27FC236}">
                  <a16:creationId xmlns:a16="http://schemas.microsoft.com/office/drawing/2014/main" id="{7CC1F5E9-D562-46F2-A160-3B7ABC93D294}"/>
                </a:ext>
              </a:extLst>
            </p:cNvPr>
            <p:cNvSpPr txBox="1"/>
            <p:nvPr/>
          </p:nvSpPr>
          <p:spPr>
            <a:xfrm>
              <a:off x="364710" y="3579723"/>
              <a:ext cx="548640" cy="1477328"/>
            </a:xfrm>
            <a:prstGeom prst="rect">
              <a:avLst/>
            </a:prstGeom>
            <a:solidFill>
              <a:schemeClr val="bg1"/>
            </a:solidFill>
          </p:spPr>
          <p:txBody>
            <a:bodyPr wrap="square" rtlCol="0">
              <a:spAutoFit/>
            </a:bodyPr>
            <a:lstStyle/>
            <a:p>
              <a:r>
                <a:rPr lang="ja-JP" altLang="en-US" dirty="0"/>
                <a:t>平均　評定</a:t>
              </a:r>
              <a:endParaRPr lang="en-US" altLang="ja-JP" dirty="0"/>
            </a:p>
            <a:p>
              <a:r>
                <a:rPr lang="ja-JP" altLang="en-US" dirty="0"/>
                <a:t>値</a:t>
              </a:r>
              <a:endParaRPr lang="en-US" dirty="0"/>
            </a:p>
          </p:txBody>
        </p:sp>
      </p:grpSp>
      <p:sp>
        <p:nvSpPr>
          <p:cNvPr id="19" name="テキスト ボックス 18">
            <a:extLst>
              <a:ext uri="{FF2B5EF4-FFF2-40B4-BE49-F238E27FC236}">
                <a16:creationId xmlns:a16="http://schemas.microsoft.com/office/drawing/2014/main" id="{A6C37B9B-A72B-13BF-27DA-049A3E3C5858}"/>
              </a:ext>
            </a:extLst>
          </p:cNvPr>
          <p:cNvSpPr txBox="1"/>
          <p:nvPr/>
        </p:nvSpPr>
        <p:spPr>
          <a:xfrm>
            <a:off x="155553" y="6202611"/>
            <a:ext cx="10596530" cy="400110"/>
          </a:xfrm>
          <a:prstGeom prst="rect">
            <a:avLst/>
          </a:prstGeom>
          <a:noFill/>
        </p:spPr>
        <p:txBody>
          <a:bodyPr wrap="square">
            <a:spAutoFit/>
          </a:bodyPr>
          <a:lstStyle/>
          <a:p>
            <a:r>
              <a:rPr lang="ja-JP" altLang="en-US" sz="2000" b="1" dirty="0">
                <a:solidFill>
                  <a:srgbClr val="0070C0"/>
                </a:solidFill>
                <a:latin typeface="HGPｺﾞｼｯｸM" panose="020B0600000000000000" pitchFamily="50" charset="-128"/>
                <a:ea typeface="HGPｺﾞｼｯｸM" panose="020B0600000000000000" pitchFamily="50" charset="-128"/>
              </a:rPr>
              <a:t>　</a:t>
            </a:r>
            <a:endParaRPr lang="en-US" sz="2000" b="1" dirty="0">
              <a:solidFill>
                <a:srgbClr val="0070C0"/>
              </a:solidFill>
              <a:latin typeface="HGPｺﾞｼｯｸM" panose="020B0600000000000000" pitchFamily="50" charset="-128"/>
              <a:ea typeface="HGPｺﾞｼｯｸM" panose="020B0600000000000000" pitchFamily="50" charset="-128"/>
            </a:endParaRPr>
          </a:p>
        </p:txBody>
      </p:sp>
      <p:sp>
        <p:nvSpPr>
          <p:cNvPr id="21" name="吹き出し: 角を丸めた四角形 20">
            <a:extLst>
              <a:ext uri="{FF2B5EF4-FFF2-40B4-BE49-F238E27FC236}">
                <a16:creationId xmlns:a16="http://schemas.microsoft.com/office/drawing/2014/main" id="{9E4E59BF-70A3-A8B3-7C0D-372EDF435505}"/>
              </a:ext>
            </a:extLst>
          </p:cNvPr>
          <p:cNvSpPr/>
          <p:nvPr/>
        </p:nvSpPr>
        <p:spPr>
          <a:xfrm>
            <a:off x="9421473" y="427089"/>
            <a:ext cx="2770527" cy="1311111"/>
          </a:xfrm>
          <a:prstGeom prst="wedgeRoundRectCallout">
            <a:avLst>
              <a:gd name="adj1" fmla="val -31899"/>
              <a:gd name="adj2" fmla="val 72120"/>
              <a:gd name="adj3" fmla="val 16667"/>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悲しみの声は内容にかかわらず悲しみの声の聞こえ方は変わらない</a:t>
            </a:r>
            <a:endParaRPr lang="en-US" dirty="0">
              <a:solidFill>
                <a:schemeClr val="tx1"/>
              </a:solidFill>
            </a:endParaRPr>
          </a:p>
        </p:txBody>
      </p:sp>
      <p:sp>
        <p:nvSpPr>
          <p:cNvPr id="22" name="星: 5 pt 21">
            <a:extLst>
              <a:ext uri="{FF2B5EF4-FFF2-40B4-BE49-F238E27FC236}">
                <a16:creationId xmlns:a16="http://schemas.microsoft.com/office/drawing/2014/main" id="{2C3DCAFF-4F61-482A-EC80-FBFB5DE8AF5E}"/>
              </a:ext>
            </a:extLst>
          </p:cNvPr>
          <p:cNvSpPr/>
          <p:nvPr/>
        </p:nvSpPr>
        <p:spPr>
          <a:xfrm>
            <a:off x="4839540" y="4358177"/>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星: 5 pt 22">
            <a:extLst>
              <a:ext uri="{FF2B5EF4-FFF2-40B4-BE49-F238E27FC236}">
                <a16:creationId xmlns:a16="http://schemas.microsoft.com/office/drawing/2014/main" id="{35A8D336-8623-C1DE-29FE-05665A377864}"/>
              </a:ext>
            </a:extLst>
          </p:cNvPr>
          <p:cNvSpPr/>
          <p:nvPr/>
        </p:nvSpPr>
        <p:spPr>
          <a:xfrm>
            <a:off x="2513680" y="4342170"/>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星: 5 pt 23">
            <a:extLst>
              <a:ext uri="{FF2B5EF4-FFF2-40B4-BE49-F238E27FC236}">
                <a16:creationId xmlns:a16="http://schemas.microsoft.com/office/drawing/2014/main" id="{E39579AA-1A8A-4E02-A35A-39A06F97AEEF}"/>
              </a:ext>
            </a:extLst>
          </p:cNvPr>
          <p:cNvSpPr/>
          <p:nvPr/>
        </p:nvSpPr>
        <p:spPr>
          <a:xfrm>
            <a:off x="10260781" y="4172893"/>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正方形/長方形 2">
            <a:extLst>
              <a:ext uri="{FF2B5EF4-FFF2-40B4-BE49-F238E27FC236}">
                <a16:creationId xmlns:a16="http://schemas.microsoft.com/office/drawing/2014/main" id="{7369D827-2104-6D6B-FA12-56DF02919C17}"/>
              </a:ext>
            </a:extLst>
          </p:cNvPr>
          <p:cNvSpPr/>
          <p:nvPr/>
        </p:nvSpPr>
        <p:spPr>
          <a:xfrm>
            <a:off x="2660299" y="5586464"/>
            <a:ext cx="655846" cy="338554"/>
          </a:xfrm>
          <a:prstGeom prst="rect">
            <a:avLst/>
          </a:prstGeom>
          <a:solidFill>
            <a:srgbClr val="FF0000">
              <a:alpha val="2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正方形/長方形 32">
            <a:extLst>
              <a:ext uri="{FF2B5EF4-FFF2-40B4-BE49-F238E27FC236}">
                <a16:creationId xmlns:a16="http://schemas.microsoft.com/office/drawing/2014/main" id="{5A3E108D-3062-A074-1A18-0A58553C3453}"/>
              </a:ext>
            </a:extLst>
          </p:cNvPr>
          <p:cNvSpPr/>
          <p:nvPr/>
        </p:nvSpPr>
        <p:spPr>
          <a:xfrm>
            <a:off x="4566851" y="5586464"/>
            <a:ext cx="1131856" cy="338554"/>
          </a:xfrm>
          <a:prstGeom prst="rect">
            <a:avLst/>
          </a:prstGeom>
          <a:solidFill>
            <a:schemeClr val="accent4">
              <a:lumMod val="20000"/>
              <a:lumOff val="80000"/>
              <a:alpha val="3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正方形/長方形 33">
            <a:extLst>
              <a:ext uri="{FF2B5EF4-FFF2-40B4-BE49-F238E27FC236}">
                <a16:creationId xmlns:a16="http://schemas.microsoft.com/office/drawing/2014/main" id="{FF07E7FD-D436-B863-0584-EC9151346D7B}"/>
              </a:ext>
            </a:extLst>
          </p:cNvPr>
          <p:cNvSpPr/>
          <p:nvPr/>
        </p:nvSpPr>
        <p:spPr>
          <a:xfrm>
            <a:off x="9835563" y="5586464"/>
            <a:ext cx="699247" cy="369332"/>
          </a:xfrm>
          <a:prstGeom prst="rect">
            <a:avLst/>
          </a:prstGeom>
          <a:solidFill>
            <a:schemeClr val="bg2">
              <a:tint val="95000"/>
              <a:satMod val="170000"/>
              <a:alpha val="3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星: 5 pt 34">
            <a:extLst>
              <a:ext uri="{FF2B5EF4-FFF2-40B4-BE49-F238E27FC236}">
                <a16:creationId xmlns:a16="http://schemas.microsoft.com/office/drawing/2014/main" id="{945417D8-E1DD-D2BB-DCAA-DA82A732E718}"/>
              </a:ext>
            </a:extLst>
          </p:cNvPr>
          <p:cNvSpPr/>
          <p:nvPr/>
        </p:nvSpPr>
        <p:spPr>
          <a:xfrm>
            <a:off x="696160" y="432548"/>
            <a:ext cx="471813"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テキスト ボックス 35">
            <a:extLst>
              <a:ext uri="{FF2B5EF4-FFF2-40B4-BE49-F238E27FC236}">
                <a16:creationId xmlns:a16="http://schemas.microsoft.com/office/drawing/2014/main" id="{7A97E83A-EB6D-6300-8285-4AEF209CF359}"/>
              </a:ext>
            </a:extLst>
          </p:cNvPr>
          <p:cNvSpPr txBox="1"/>
          <p:nvPr/>
        </p:nvSpPr>
        <p:spPr>
          <a:xfrm>
            <a:off x="1175657" y="491778"/>
            <a:ext cx="1237130" cy="369332"/>
          </a:xfrm>
          <a:prstGeom prst="rect">
            <a:avLst/>
          </a:prstGeom>
          <a:noFill/>
        </p:spPr>
        <p:txBody>
          <a:bodyPr wrap="square" rtlCol="0">
            <a:spAutoFit/>
          </a:bodyPr>
          <a:lstStyle/>
          <a:p>
            <a:r>
              <a:rPr lang="ja-JP" altLang="en-US" dirty="0"/>
              <a:t>一致条件</a:t>
            </a:r>
            <a:endParaRPr lang="en-US" dirty="0"/>
          </a:p>
        </p:txBody>
      </p:sp>
      <p:sp>
        <p:nvSpPr>
          <p:cNvPr id="8" name="星: 5 pt 7">
            <a:extLst>
              <a:ext uri="{FF2B5EF4-FFF2-40B4-BE49-F238E27FC236}">
                <a16:creationId xmlns:a16="http://schemas.microsoft.com/office/drawing/2014/main" id="{FC606032-DF70-2A2E-36E7-352333555C87}"/>
              </a:ext>
            </a:extLst>
          </p:cNvPr>
          <p:cNvSpPr/>
          <p:nvPr/>
        </p:nvSpPr>
        <p:spPr>
          <a:xfrm>
            <a:off x="1500983" y="5067821"/>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星: 5 pt 12">
            <a:extLst>
              <a:ext uri="{FF2B5EF4-FFF2-40B4-BE49-F238E27FC236}">
                <a16:creationId xmlns:a16="http://schemas.microsoft.com/office/drawing/2014/main" id="{DEAF243A-FEBD-0B75-F138-4FBC40DB6B06}"/>
              </a:ext>
            </a:extLst>
          </p:cNvPr>
          <p:cNvSpPr/>
          <p:nvPr/>
        </p:nvSpPr>
        <p:spPr>
          <a:xfrm>
            <a:off x="3594768" y="5067821"/>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星: 5 pt 16">
            <a:extLst>
              <a:ext uri="{FF2B5EF4-FFF2-40B4-BE49-F238E27FC236}">
                <a16:creationId xmlns:a16="http://schemas.microsoft.com/office/drawing/2014/main" id="{E27386F4-1BCE-8C32-806F-420A1DF29339}"/>
              </a:ext>
            </a:extLst>
          </p:cNvPr>
          <p:cNvSpPr/>
          <p:nvPr/>
        </p:nvSpPr>
        <p:spPr>
          <a:xfrm>
            <a:off x="5867929" y="4789040"/>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星: 5 pt 17">
            <a:extLst>
              <a:ext uri="{FF2B5EF4-FFF2-40B4-BE49-F238E27FC236}">
                <a16:creationId xmlns:a16="http://schemas.microsoft.com/office/drawing/2014/main" id="{9EF3EE29-F5CC-2967-34C4-DF07E6C3F446}"/>
              </a:ext>
            </a:extLst>
          </p:cNvPr>
          <p:cNvSpPr/>
          <p:nvPr/>
        </p:nvSpPr>
        <p:spPr>
          <a:xfrm>
            <a:off x="6911663" y="4888424"/>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星: 5 pt 24">
            <a:extLst>
              <a:ext uri="{FF2B5EF4-FFF2-40B4-BE49-F238E27FC236}">
                <a16:creationId xmlns:a16="http://schemas.microsoft.com/office/drawing/2014/main" id="{E5A471C2-556C-F34E-089E-89D8EDF7A15D}"/>
              </a:ext>
            </a:extLst>
          </p:cNvPr>
          <p:cNvSpPr/>
          <p:nvPr/>
        </p:nvSpPr>
        <p:spPr>
          <a:xfrm>
            <a:off x="8248638" y="5127594"/>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星: 5 pt 25">
            <a:extLst>
              <a:ext uri="{FF2B5EF4-FFF2-40B4-BE49-F238E27FC236}">
                <a16:creationId xmlns:a16="http://schemas.microsoft.com/office/drawing/2014/main" id="{2DCFCD22-F8CF-347D-D633-3B11858EAD6C}"/>
              </a:ext>
            </a:extLst>
          </p:cNvPr>
          <p:cNvSpPr/>
          <p:nvPr/>
        </p:nvSpPr>
        <p:spPr>
          <a:xfrm>
            <a:off x="9265979" y="4876448"/>
            <a:ext cx="293239" cy="338554"/>
          </a:xfrm>
          <a:prstGeom prst="star5">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テキスト ボックス 26">
            <a:extLst>
              <a:ext uri="{FF2B5EF4-FFF2-40B4-BE49-F238E27FC236}">
                <a16:creationId xmlns:a16="http://schemas.microsoft.com/office/drawing/2014/main" id="{ADEF56B9-0CC9-A514-B14F-18F09AC30D21}"/>
              </a:ext>
            </a:extLst>
          </p:cNvPr>
          <p:cNvSpPr txBox="1"/>
          <p:nvPr/>
        </p:nvSpPr>
        <p:spPr>
          <a:xfrm>
            <a:off x="7100048" y="6299047"/>
            <a:ext cx="4716348" cy="523220"/>
          </a:xfrm>
          <a:prstGeom prst="rect">
            <a:avLst/>
          </a:prstGeom>
          <a:noFill/>
        </p:spPr>
        <p:txBody>
          <a:bodyPr wrap="square" rtlCol="0">
            <a:spAutoFit/>
          </a:bodyPr>
          <a:lstStyle/>
          <a:p>
            <a:r>
              <a:rPr lang="ja-JP" altLang="en-US" sz="1400" b="1" dirty="0"/>
              <a:t>分析：各音声感情ごとに</a:t>
            </a:r>
            <a:r>
              <a:rPr lang="en-US" altLang="ja-JP" sz="1400" b="1" dirty="0"/>
              <a:t>MANOVA</a:t>
            </a:r>
          </a:p>
          <a:p>
            <a:r>
              <a:rPr lang="ja-JP" altLang="en-US" sz="1400" b="1" dirty="0"/>
              <a:t>　　　従属変数は</a:t>
            </a:r>
            <a:r>
              <a:rPr lang="en-US" altLang="ja-JP" sz="1400" b="1" dirty="0"/>
              <a:t>3</a:t>
            </a:r>
            <a:r>
              <a:rPr lang="ja-JP" altLang="en-US" sz="1400" b="1" dirty="0"/>
              <a:t>つの下位尺度の各平均評定値</a:t>
            </a:r>
            <a:endParaRPr lang="en-US" sz="1400" b="1" dirty="0"/>
          </a:p>
        </p:txBody>
      </p:sp>
    </p:spTree>
    <p:extLst>
      <p:ext uri="{BB962C8B-B14F-4D97-AF65-F5344CB8AC3E}">
        <p14:creationId xmlns:p14="http://schemas.microsoft.com/office/powerpoint/2010/main" val="365398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50B2A-5933-F006-7C11-F09004DEB3D7}"/>
              </a:ext>
            </a:extLst>
          </p:cNvPr>
          <p:cNvSpPr>
            <a:spLocks noGrp="1"/>
          </p:cNvSpPr>
          <p:nvPr>
            <p:ph type="title"/>
          </p:nvPr>
        </p:nvSpPr>
        <p:spPr>
          <a:xfrm>
            <a:off x="989400" y="258193"/>
            <a:ext cx="10213200" cy="561974"/>
          </a:xfrm>
        </p:spPr>
        <p:txBody>
          <a:bodyPr>
            <a:normAutofit fontScale="90000"/>
          </a:bodyPr>
          <a:lstStyle/>
          <a:p>
            <a:pPr algn="ctr"/>
            <a:r>
              <a:rPr lang="ja-JP" altLang="en-US" sz="4400" b="1" dirty="0">
                <a:solidFill>
                  <a:srgbClr val="0070C0"/>
                </a:solidFill>
                <a:latin typeface="HGｺﾞｼｯｸM" panose="020B0609000000000000" pitchFamily="49" charset="-128"/>
                <a:ea typeface="HGｺﾞｼｯｸM" panose="020B0609000000000000" pitchFamily="49" charset="-128"/>
              </a:rPr>
              <a:t>結果のまとめ</a:t>
            </a:r>
            <a:endParaRPr lang="en-US" sz="4400" b="1" dirty="0">
              <a:solidFill>
                <a:srgbClr val="0070C0"/>
              </a:solidFill>
              <a:latin typeface="HGｺﾞｼｯｸM" panose="020B0609000000000000" pitchFamily="49" charset="-128"/>
              <a:ea typeface="HGｺﾞｼｯｸM" panose="020B0609000000000000" pitchFamily="49" charset="-128"/>
            </a:endParaRPr>
          </a:p>
        </p:txBody>
      </p:sp>
      <p:graphicFrame>
        <p:nvGraphicFramePr>
          <p:cNvPr id="7" name="Table 9">
            <a:extLst>
              <a:ext uri="{FF2B5EF4-FFF2-40B4-BE49-F238E27FC236}">
                <a16:creationId xmlns:a16="http://schemas.microsoft.com/office/drawing/2014/main" id="{BE213051-C00D-4696-4CA4-067BCE5BA9D5}"/>
              </a:ext>
            </a:extLst>
          </p:cNvPr>
          <p:cNvGraphicFramePr>
            <a:graphicFrameLocks noGrp="1"/>
          </p:cNvGraphicFramePr>
          <p:nvPr>
            <p:extLst>
              <p:ext uri="{D42A27DB-BD31-4B8C-83A1-F6EECF244321}">
                <p14:modId xmlns:p14="http://schemas.microsoft.com/office/powerpoint/2010/main" val="1474694453"/>
              </p:ext>
            </p:extLst>
          </p:nvPr>
        </p:nvGraphicFramePr>
        <p:xfrm>
          <a:off x="1570246" y="1620695"/>
          <a:ext cx="9289042" cy="4698125"/>
        </p:xfrm>
        <a:graphic>
          <a:graphicData uri="http://schemas.openxmlformats.org/drawingml/2006/table">
            <a:tbl>
              <a:tblPr firstRow="1" bandRow="1">
                <a:tableStyleId>{5940675A-B579-460E-94D1-54222C63F5DA}</a:tableStyleId>
              </a:tblPr>
              <a:tblGrid>
                <a:gridCol w="1456733">
                  <a:extLst>
                    <a:ext uri="{9D8B030D-6E8A-4147-A177-3AD203B41FA5}">
                      <a16:colId xmlns:a16="http://schemas.microsoft.com/office/drawing/2014/main" val="20000"/>
                    </a:ext>
                  </a:extLst>
                </a:gridCol>
                <a:gridCol w="2565394">
                  <a:extLst>
                    <a:ext uri="{9D8B030D-6E8A-4147-A177-3AD203B41FA5}">
                      <a16:colId xmlns:a16="http://schemas.microsoft.com/office/drawing/2014/main" val="20001"/>
                    </a:ext>
                  </a:extLst>
                </a:gridCol>
                <a:gridCol w="2589956">
                  <a:extLst>
                    <a:ext uri="{9D8B030D-6E8A-4147-A177-3AD203B41FA5}">
                      <a16:colId xmlns:a16="http://schemas.microsoft.com/office/drawing/2014/main" val="20002"/>
                    </a:ext>
                  </a:extLst>
                </a:gridCol>
                <a:gridCol w="2676959">
                  <a:extLst>
                    <a:ext uri="{9D8B030D-6E8A-4147-A177-3AD203B41FA5}">
                      <a16:colId xmlns:a16="http://schemas.microsoft.com/office/drawing/2014/main" val="20003"/>
                    </a:ext>
                  </a:extLst>
                </a:gridCol>
              </a:tblGrid>
              <a:tr h="598067">
                <a:tc>
                  <a:txBody>
                    <a:bodyPr/>
                    <a:lstStyle/>
                    <a:p>
                      <a:endParaRPr lang="en-GB" dirty="0"/>
                    </a:p>
                  </a:txBody>
                  <a:tcPr>
                    <a:solidFill>
                      <a:schemeClr val="tx2">
                        <a:lumMod val="10000"/>
                        <a:lumOff val="90000"/>
                      </a:schemeClr>
                    </a:solidFill>
                  </a:tcPr>
                </a:tc>
                <a:tc>
                  <a:txBody>
                    <a:bodyPr/>
                    <a:lstStyle/>
                    <a:p>
                      <a:r>
                        <a:rPr lang="ja-JP" altLang="en-US" dirty="0"/>
                        <a:t>腹が立つ</a:t>
                      </a:r>
                      <a:endParaRPr lang="en-GB" dirty="0"/>
                    </a:p>
                  </a:txBody>
                  <a:tcPr>
                    <a:solidFill>
                      <a:schemeClr val="tx2">
                        <a:lumMod val="10000"/>
                        <a:lumOff val="90000"/>
                      </a:schemeClr>
                    </a:solidFill>
                  </a:tcPr>
                </a:tc>
                <a:tc>
                  <a:txBody>
                    <a:bodyPr/>
                    <a:lstStyle/>
                    <a:p>
                      <a:r>
                        <a:rPr lang="ja-JP" altLang="en-US" dirty="0"/>
                        <a:t>嬉しい</a:t>
                      </a:r>
                      <a:endParaRPr lang="en-GB" dirty="0"/>
                    </a:p>
                  </a:txBody>
                  <a:tcPr>
                    <a:solidFill>
                      <a:schemeClr val="tx2">
                        <a:lumMod val="10000"/>
                        <a:lumOff val="90000"/>
                      </a:schemeClr>
                    </a:solidFill>
                  </a:tcPr>
                </a:tc>
                <a:tc>
                  <a:txBody>
                    <a:bodyPr/>
                    <a:lstStyle/>
                    <a:p>
                      <a:r>
                        <a:rPr lang="ja-JP" altLang="en-US" dirty="0"/>
                        <a:t>悲しい</a:t>
                      </a:r>
                      <a:endParaRPr lang="en-GB" dirty="0"/>
                    </a:p>
                  </a:txBody>
                  <a:tcPr>
                    <a:solidFill>
                      <a:schemeClr val="tx2">
                        <a:lumMod val="10000"/>
                        <a:lumOff val="90000"/>
                      </a:schemeClr>
                    </a:solidFill>
                  </a:tcPr>
                </a:tc>
                <a:extLst>
                  <a:ext uri="{0D108BD9-81ED-4DB2-BD59-A6C34878D82A}">
                    <a16:rowId xmlns:a16="http://schemas.microsoft.com/office/drawing/2014/main" val="10000"/>
                  </a:ext>
                </a:extLst>
              </a:tr>
              <a:tr h="1366686">
                <a:tc>
                  <a:txBody>
                    <a:bodyPr/>
                    <a:lstStyle/>
                    <a:p>
                      <a:r>
                        <a:rPr lang="ja-JP" altLang="en-US" dirty="0"/>
                        <a:t>怒りの声</a:t>
                      </a:r>
                      <a:endParaRPr lang="en-GB" dirty="0"/>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0070C0"/>
                          </a:solidFill>
                        </a:rPr>
                        <a:t>一致</a:t>
                      </a:r>
                      <a:endParaRPr lang="en-US" altLang="ja-JP"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激しさ</a:t>
                      </a:r>
                      <a:endParaRPr lang="en-GB" b="1" dirty="0">
                        <a:solidFill>
                          <a:schemeClr val="tx1"/>
                        </a:solidFill>
                      </a:endParaRPr>
                    </a:p>
                    <a:p>
                      <a:endParaRPr lang="en-GB" dirty="0">
                        <a:solidFill>
                          <a:srgbClr val="0070C0"/>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rgbClr val="FF00FF"/>
                          </a:solidFill>
                        </a:rPr>
                        <a:t>あたたか↑</a:t>
                      </a:r>
                      <a:r>
                        <a:rPr lang="ja-JP" altLang="en-US" b="1" dirty="0">
                          <a:solidFill>
                            <a:srgbClr val="FF0000"/>
                          </a:solidFill>
                        </a:rPr>
                        <a:t>激しさ↓</a:t>
                      </a:r>
                      <a:endParaRPr lang="en-GB" b="1" dirty="0">
                        <a:solidFill>
                          <a:srgbClr val="FF0000"/>
                        </a:solidFill>
                      </a:endParaRPr>
                    </a:p>
                  </a:txBody>
                  <a:tcPr>
                    <a:solidFill>
                      <a:schemeClr val="accent4">
                        <a:lumMod val="20000"/>
                        <a:lumOff val="80000"/>
                      </a:schemeClr>
                    </a:solidFill>
                  </a:tcPr>
                </a:tc>
                <a:tc>
                  <a:txBody>
                    <a:bodyPr/>
                    <a:lstStyle/>
                    <a:p>
                      <a:endParaRPr lang="en-US" altLang="ja-JP" dirty="0"/>
                    </a:p>
                    <a:p>
                      <a:r>
                        <a:rPr lang="ja-JP" altLang="en-US" b="1" dirty="0">
                          <a:solidFill>
                            <a:srgbClr val="FF00FF"/>
                          </a:solidFill>
                        </a:rPr>
                        <a:t>あたたか↓</a:t>
                      </a:r>
                      <a:r>
                        <a:rPr lang="ja-JP" altLang="en-US" b="1" dirty="0">
                          <a:solidFill>
                            <a:srgbClr val="FF0000"/>
                          </a:solidFill>
                        </a:rPr>
                        <a:t>激しさ↓</a:t>
                      </a:r>
                      <a:endParaRPr lang="en-GB" b="1" dirty="0">
                        <a:solidFill>
                          <a:srgbClr val="FF0000"/>
                        </a:solidFill>
                      </a:endParaRPr>
                    </a:p>
                  </a:txBody>
                  <a:tcPr>
                    <a:solidFill>
                      <a:schemeClr val="accent4">
                        <a:lumMod val="20000"/>
                        <a:lumOff val="80000"/>
                      </a:schemeClr>
                    </a:solidFill>
                  </a:tcPr>
                </a:tc>
                <a:extLst>
                  <a:ext uri="{0D108BD9-81ED-4DB2-BD59-A6C34878D82A}">
                    <a16:rowId xmlns:a16="http://schemas.microsoft.com/office/drawing/2014/main" val="10001"/>
                  </a:ext>
                </a:extLst>
              </a:tr>
              <a:tr h="1366686">
                <a:tc>
                  <a:txBody>
                    <a:bodyPr/>
                    <a:lstStyle/>
                    <a:p>
                      <a:r>
                        <a:rPr lang="ja-JP" altLang="en-US" dirty="0"/>
                        <a:t>喜びの声</a:t>
                      </a:r>
                      <a:endParaRPr lang="en-GB" dirty="0"/>
                    </a:p>
                  </a:txBody>
                  <a:tcPr>
                    <a:solidFill>
                      <a:schemeClr val="tx2">
                        <a:lumMod val="10000"/>
                        <a:lumOff val="90000"/>
                      </a:schemeClr>
                    </a:solidFill>
                  </a:tcPr>
                </a:tc>
                <a:tc>
                  <a:txBody>
                    <a:bodyPr/>
                    <a:lstStyle/>
                    <a:p>
                      <a:r>
                        <a:rPr lang="ja-JP" altLang="en-US" b="1" dirty="0">
                          <a:solidFill>
                            <a:srgbClr val="FF0000"/>
                          </a:solidFill>
                        </a:rPr>
                        <a:t>　</a:t>
                      </a:r>
                      <a:endParaRPr lang="en-US" altLang="ja-JP" b="1" dirty="0">
                        <a:solidFill>
                          <a:srgbClr val="FF0000"/>
                        </a:solidFill>
                      </a:endParaRPr>
                    </a:p>
                    <a:p>
                      <a:r>
                        <a:rPr lang="ja-JP" altLang="en-US" b="1" dirty="0">
                          <a:solidFill>
                            <a:srgbClr val="FF0000"/>
                          </a:solidFill>
                        </a:rPr>
                        <a:t>激しさ ↑ </a:t>
                      </a:r>
                      <a:r>
                        <a:rPr lang="ja-JP" altLang="en-US" b="1" dirty="0">
                          <a:solidFill>
                            <a:srgbClr val="FF00FF"/>
                          </a:solidFill>
                        </a:rPr>
                        <a:t>あたたか↓</a:t>
                      </a:r>
                      <a:endParaRPr lang="en-GB" b="1" dirty="0">
                        <a:solidFill>
                          <a:srgbClr val="FF00FF"/>
                        </a:solidFill>
                      </a:endParaRPr>
                    </a:p>
                  </a:txBody>
                  <a:tcPr>
                    <a:solidFill>
                      <a:schemeClr val="accent4">
                        <a:lumMod val="20000"/>
                        <a:lumOff val="80000"/>
                      </a:schemeClr>
                    </a:solidFill>
                  </a:tcPr>
                </a:tc>
                <a:tc>
                  <a:txBody>
                    <a:bodyPr/>
                    <a:lstStyle/>
                    <a:p>
                      <a:r>
                        <a:rPr lang="ja-JP" altLang="en-US" dirty="0">
                          <a:solidFill>
                            <a:srgbClr val="0070C0"/>
                          </a:solidFill>
                        </a:rPr>
                        <a:t>一致</a:t>
                      </a:r>
                      <a:endParaRPr lang="en-US" altLang="ja-JP" dirty="0">
                        <a:solidFill>
                          <a:srgbClr val="0070C0"/>
                        </a:solidFill>
                      </a:endParaRPr>
                    </a:p>
                    <a:p>
                      <a:r>
                        <a:rPr lang="ja-JP" altLang="en-US" b="1" dirty="0">
                          <a:solidFill>
                            <a:schemeClr val="tx1"/>
                          </a:solidFill>
                        </a:rPr>
                        <a:t>あたたか</a:t>
                      </a:r>
                      <a:endParaRPr lang="en-GB" dirty="0">
                        <a:solidFill>
                          <a:schemeClr val="tx1"/>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rgbClr val="FF00FF"/>
                          </a:solidFill>
                        </a:rPr>
                        <a:t>あたたか↓</a:t>
                      </a:r>
                      <a:r>
                        <a:rPr lang="ja-JP" altLang="en-US" b="1" strike="sngStrike" dirty="0">
                          <a:solidFill>
                            <a:schemeClr val="bg1">
                              <a:lumMod val="65000"/>
                            </a:schemeClr>
                          </a:solidFill>
                        </a:rPr>
                        <a:t>激しさ↓</a:t>
                      </a:r>
                      <a:endParaRPr lang="en-GB" strike="sngStrike" dirty="0">
                        <a:solidFill>
                          <a:schemeClr val="bg1">
                            <a:lumMod val="65000"/>
                          </a:schemeClr>
                        </a:solidFill>
                      </a:endParaRPr>
                    </a:p>
                  </a:txBody>
                  <a:tcPr>
                    <a:solidFill>
                      <a:schemeClr val="accent4">
                        <a:lumMod val="20000"/>
                        <a:lumOff val="80000"/>
                      </a:schemeClr>
                    </a:solidFill>
                  </a:tcPr>
                </a:tc>
                <a:extLst>
                  <a:ext uri="{0D108BD9-81ED-4DB2-BD59-A6C34878D82A}">
                    <a16:rowId xmlns:a16="http://schemas.microsoft.com/office/drawing/2014/main" val="10002"/>
                  </a:ext>
                </a:extLst>
              </a:tr>
              <a:tr h="1366686">
                <a:tc>
                  <a:txBody>
                    <a:bodyPr/>
                    <a:lstStyle/>
                    <a:p>
                      <a:r>
                        <a:rPr lang="ja-JP" altLang="en-US" dirty="0"/>
                        <a:t>悲しみの声</a:t>
                      </a:r>
                      <a:endParaRPr lang="en-GB" dirty="0"/>
                    </a:p>
                  </a:txBody>
                  <a:tcPr>
                    <a:solidFill>
                      <a:schemeClr val="tx2">
                        <a:lumMod val="10000"/>
                        <a:lumOff val="90000"/>
                      </a:schemeClr>
                    </a:solidFill>
                  </a:tcPr>
                </a:tc>
                <a:tc>
                  <a:txBody>
                    <a:bodyPr/>
                    <a:lstStyle/>
                    <a:p>
                      <a:endParaRPr lang="en-US" altLang="ja-JP" dirty="0"/>
                    </a:p>
                    <a:p>
                      <a:r>
                        <a:rPr lang="ja-JP" altLang="en-US" b="1" dirty="0">
                          <a:solidFill>
                            <a:srgbClr val="FF0000"/>
                          </a:solidFill>
                        </a:rPr>
                        <a:t>変化なし</a:t>
                      </a:r>
                      <a:endParaRPr lang="en-GB" b="1" dirty="0">
                        <a:solidFill>
                          <a:srgbClr val="FF0000"/>
                        </a:solidFill>
                      </a:endParaRPr>
                    </a:p>
                  </a:txBody>
                  <a:tcPr>
                    <a:solidFill>
                      <a:schemeClr val="accent4">
                        <a:lumMod val="20000"/>
                        <a:lumOff val="80000"/>
                      </a:schemeClr>
                    </a:solidFill>
                  </a:tcPr>
                </a:tc>
                <a:tc>
                  <a:txBody>
                    <a:bodyPr/>
                    <a:lstStyle/>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rgbClr val="FF0000"/>
                          </a:solidFill>
                        </a:rPr>
                        <a:t>変化なし</a:t>
                      </a:r>
                      <a:endParaRPr lang="en-GB" b="1" dirty="0">
                        <a:solidFill>
                          <a:srgbClr val="FF0000"/>
                        </a:solidFill>
                      </a:endParaRPr>
                    </a:p>
                  </a:txBody>
                  <a:tcPr>
                    <a:solidFill>
                      <a:schemeClr val="accent4">
                        <a:lumMod val="20000"/>
                        <a:lumOff val="80000"/>
                      </a:schemeClr>
                    </a:solidFill>
                  </a:tcPr>
                </a:tc>
                <a:tc>
                  <a:txBody>
                    <a:bodyPr/>
                    <a:lstStyle/>
                    <a:p>
                      <a:r>
                        <a:rPr lang="ja-JP" altLang="en-US" dirty="0">
                          <a:solidFill>
                            <a:srgbClr val="0070C0"/>
                          </a:solidFill>
                        </a:rPr>
                        <a:t>一致</a:t>
                      </a:r>
                      <a:endParaRPr lang="en-US" altLang="ja-JP" dirty="0">
                        <a:solidFill>
                          <a:srgbClr val="0070C0"/>
                        </a:solidFill>
                      </a:endParaRPr>
                    </a:p>
                    <a:p>
                      <a:r>
                        <a:rPr lang="ja-JP" altLang="en-US" dirty="0">
                          <a:solidFill>
                            <a:schemeClr val="tx1"/>
                          </a:solidFill>
                        </a:rPr>
                        <a:t>鈍さ</a:t>
                      </a:r>
                      <a:endParaRPr lang="en-GB" dirty="0">
                        <a:solidFill>
                          <a:schemeClr val="tx1"/>
                        </a:solidFill>
                      </a:endParaRPr>
                    </a:p>
                  </a:txBody>
                  <a:tcP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1" name="テキスト ボックス 10">
            <a:extLst>
              <a:ext uri="{FF2B5EF4-FFF2-40B4-BE49-F238E27FC236}">
                <a16:creationId xmlns:a16="http://schemas.microsoft.com/office/drawing/2014/main" id="{A2346CD5-2D61-E595-12AD-D02183BB19B0}"/>
              </a:ext>
            </a:extLst>
          </p:cNvPr>
          <p:cNvSpPr txBox="1"/>
          <p:nvPr/>
        </p:nvSpPr>
        <p:spPr>
          <a:xfrm>
            <a:off x="11500358" y="2947193"/>
            <a:ext cx="500719" cy="1200329"/>
          </a:xfrm>
          <a:prstGeom prst="rect">
            <a:avLst/>
          </a:prstGeom>
          <a:noFill/>
        </p:spPr>
        <p:txBody>
          <a:bodyPr wrap="square" rtlCol="0">
            <a:spAutoFit/>
          </a:bodyPr>
          <a:lstStyle/>
          <a:p>
            <a:r>
              <a:rPr lang="ja-JP" altLang="en-US" dirty="0"/>
              <a:t>内容重視</a:t>
            </a:r>
            <a:endParaRPr lang="en-US" dirty="0"/>
          </a:p>
        </p:txBody>
      </p:sp>
      <p:sp>
        <p:nvSpPr>
          <p:cNvPr id="13" name="テキスト ボックス 12">
            <a:extLst>
              <a:ext uri="{FF2B5EF4-FFF2-40B4-BE49-F238E27FC236}">
                <a16:creationId xmlns:a16="http://schemas.microsoft.com/office/drawing/2014/main" id="{02ABB4CA-7024-A282-7EBF-2AFA226544BF}"/>
              </a:ext>
            </a:extLst>
          </p:cNvPr>
          <p:cNvSpPr txBox="1"/>
          <p:nvPr/>
        </p:nvSpPr>
        <p:spPr>
          <a:xfrm>
            <a:off x="11394919" y="5107461"/>
            <a:ext cx="500719" cy="923330"/>
          </a:xfrm>
          <a:prstGeom prst="rect">
            <a:avLst/>
          </a:prstGeom>
          <a:noFill/>
        </p:spPr>
        <p:txBody>
          <a:bodyPr wrap="square" rtlCol="0">
            <a:spAutoFit/>
          </a:bodyPr>
          <a:lstStyle/>
          <a:p>
            <a:r>
              <a:rPr lang="ja-JP" altLang="en-US" dirty="0"/>
              <a:t>声重視</a:t>
            </a:r>
            <a:endParaRPr lang="en-US" dirty="0"/>
          </a:p>
        </p:txBody>
      </p:sp>
      <p:grpSp>
        <p:nvGrpSpPr>
          <p:cNvPr id="19" name="グループ化 18">
            <a:extLst>
              <a:ext uri="{FF2B5EF4-FFF2-40B4-BE49-F238E27FC236}">
                <a16:creationId xmlns:a16="http://schemas.microsoft.com/office/drawing/2014/main" id="{C62387FA-D811-A939-4D72-0EF2BBD5C2DA}"/>
              </a:ext>
            </a:extLst>
          </p:cNvPr>
          <p:cNvGrpSpPr/>
          <p:nvPr/>
        </p:nvGrpSpPr>
        <p:grpSpPr>
          <a:xfrm>
            <a:off x="1051620" y="2224658"/>
            <a:ext cx="10509765" cy="4094161"/>
            <a:chOff x="1051620" y="2224658"/>
            <a:chExt cx="10509765" cy="4094161"/>
          </a:xfrm>
        </p:grpSpPr>
        <p:sp>
          <p:nvSpPr>
            <p:cNvPr id="10" name="左中かっこ 9">
              <a:extLst>
                <a:ext uri="{FF2B5EF4-FFF2-40B4-BE49-F238E27FC236}">
                  <a16:creationId xmlns:a16="http://schemas.microsoft.com/office/drawing/2014/main" id="{85FD8529-A6C9-48FD-DE8E-9E68F3A3E64A}"/>
                </a:ext>
              </a:extLst>
            </p:cNvPr>
            <p:cNvSpPr/>
            <p:nvPr/>
          </p:nvSpPr>
          <p:spPr>
            <a:xfrm flipH="1">
              <a:off x="10872391" y="2224658"/>
              <a:ext cx="688994" cy="2661667"/>
            </a:xfrm>
            <a:prstGeom prst="leftBrace">
              <a:avLst>
                <a:gd name="adj1" fmla="val 8333"/>
                <a:gd name="adj2" fmla="val 4905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左中かっこ 11">
              <a:extLst>
                <a:ext uri="{FF2B5EF4-FFF2-40B4-BE49-F238E27FC236}">
                  <a16:creationId xmlns:a16="http://schemas.microsoft.com/office/drawing/2014/main" id="{30E8331F-6833-BF9B-5BD6-3ECDDC5688DA}"/>
                </a:ext>
              </a:extLst>
            </p:cNvPr>
            <p:cNvSpPr/>
            <p:nvPr/>
          </p:nvSpPr>
          <p:spPr>
            <a:xfrm rot="10800000">
              <a:off x="10936613" y="4973399"/>
              <a:ext cx="560549" cy="1260592"/>
            </a:xfrm>
            <a:prstGeom prst="leftBrace">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JP_Angry_Angry">
              <a:hlinkClick r:id="" action="ppaction://media"/>
              <a:extLst>
                <a:ext uri="{FF2B5EF4-FFF2-40B4-BE49-F238E27FC236}">
                  <a16:creationId xmlns:a16="http://schemas.microsoft.com/office/drawing/2014/main" id="{CC193B5D-A2FA-AA20-739F-AFEAA45AD693}"/>
                </a:ext>
              </a:extLst>
            </p:cNvPr>
            <p:cNvPicPr>
              <a:picLocks noChangeAspect="1"/>
            </p:cNvPicPr>
            <p:nvPr>
              <a:audioFile r:link="rId2"/>
              <p:extLst>
                <p:ext uri="{DAA4B4D4-6D71-4841-9C94-3DE7FCFB9230}">
                  <p14:media xmlns:p14="http://schemas.microsoft.com/office/powerpoint/2010/main" r:embed="rId1"/>
                </p:ext>
              </p:extLst>
            </p:nvPr>
          </p:nvPicPr>
          <p:blipFill>
            <a:blip r:embed="rId21"/>
            <a:stretch>
              <a:fillRect/>
            </a:stretch>
          </p:blipFill>
          <p:spPr>
            <a:xfrm>
              <a:off x="3202215" y="3050003"/>
              <a:ext cx="406400" cy="406400"/>
            </a:xfrm>
            <a:prstGeom prst="rect">
              <a:avLst/>
            </a:prstGeom>
          </p:spPr>
        </p:pic>
        <p:pic>
          <p:nvPicPr>
            <p:cNvPr id="4" name="JP_Angry_Happy">
              <a:hlinkClick r:id="" action="ppaction://media"/>
              <a:extLst>
                <a:ext uri="{FF2B5EF4-FFF2-40B4-BE49-F238E27FC236}">
                  <a16:creationId xmlns:a16="http://schemas.microsoft.com/office/drawing/2014/main" id="{E0551C7F-811C-F3FB-2897-D145F3CD269B}"/>
                </a:ext>
              </a:extLst>
            </p:cNvPr>
            <p:cNvPicPr>
              <a:picLocks noChangeAspect="1"/>
            </p:cNvPicPr>
            <p:nvPr>
              <a:audioFile r:link="rId4"/>
              <p:extLst>
                <p:ext uri="{DAA4B4D4-6D71-4841-9C94-3DE7FCFB9230}">
                  <p14:media xmlns:p14="http://schemas.microsoft.com/office/powerpoint/2010/main" r:embed="rId3"/>
                </p:ext>
              </p:extLst>
            </p:nvPr>
          </p:nvPicPr>
          <p:blipFill>
            <a:blip r:embed="rId21"/>
            <a:stretch>
              <a:fillRect/>
            </a:stretch>
          </p:blipFill>
          <p:spPr>
            <a:xfrm>
              <a:off x="3202215" y="4349545"/>
              <a:ext cx="406400" cy="406400"/>
            </a:xfrm>
            <a:prstGeom prst="rect">
              <a:avLst/>
            </a:prstGeom>
          </p:spPr>
        </p:pic>
        <p:pic>
          <p:nvPicPr>
            <p:cNvPr id="5" name="JP_Angry_Sad">
              <a:hlinkClick r:id="" action="ppaction://media"/>
              <a:extLst>
                <a:ext uri="{FF2B5EF4-FFF2-40B4-BE49-F238E27FC236}">
                  <a16:creationId xmlns:a16="http://schemas.microsoft.com/office/drawing/2014/main" id="{8CF2DDCA-5E74-B9B9-F269-B02AEABE2B40}"/>
                </a:ext>
              </a:extLst>
            </p:cNvPr>
            <p:cNvPicPr>
              <a:picLocks noChangeAspect="1"/>
            </p:cNvPicPr>
            <p:nvPr>
              <a:audioFile r:link="rId6"/>
              <p:extLst>
                <p:ext uri="{DAA4B4D4-6D71-4841-9C94-3DE7FCFB9230}">
                  <p14:media xmlns:p14="http://schemas.microsoft.com/office/powerpoint/2010/main" r:embed="rId5"/>
                </p:ext>
              </p:extLst>
            </p:nvPr>
          </p:nvPicPr>
          <p:blipFill>
            <a:blip r:embed="rId21"/>
            <a:stretch>
              <a:fillRect/>
            </a:stretch>
          </p:blipFill>
          <p:spPr>
            <a:xfrm rot="152855">
              <a:off x="3193384" y="5688106"/>
              <a:ext cx="406400" cy="406400"/>
            </a:xfrm>
            <a:prstGeom prst="rect">
              <a:avLst/>
            </a:prstGeom>
          </p:spPr>
        </p:pic>
        <p:pic>
          <p:nvPicPr>
            <p:cNvPr id="6" name="JP_Pleased_Angry">
              <a:hlinkClick r:id="" action="ppaction://media"/>
              <a:extLst>
                <a:ext uri="{FF2B5EF4-FFF2-40B4-BE49-F238E27FC236}">
                  <a16:creationId xmlns:a16="http://schemas.microsoft.com/office/drawing/2014/main" id="{99B2EE40-CE7C-7AB8-1638-F3B39B4ACBB2}"/>
                </a:ext>
              </a:extLst>
            </p:cNvPr>
            <p:cNvPicPr>
              <a:picLocks noChangeAspect="1"/>
            </p:cNvPicPr>
            <p:nvPr>
              <a:audioFile r:link="rId8"/>
              <p:extLst>
                <p:ext uri="{DAA4B4D4-6D71-4841-9C94-3DE7FCFB9230}">
                  <p14:media xmlns:p14="http://schemas.microsoft.com/office/powerpoint/2010/main" r:embed="rId7"/>
                </p:ext>
              </p:extLst>
            </p:nvPr>
          </p:nvPicPr>
          <p:blipFill>
            <a:blip r:embed="rId21"/>
            <a:stretch>
              <a:fillRect/>
            </a:stretch>
          </p:blipFill>
          <p:spPr>
            <a:xfrm>
              <a:off x="5808367" y="2947193"/>
              <a:ext cx="406400" cy="406400"/>
            </a:xfrm>
            <a:prstGeom prst="rect">
              <a:avLst/>
            </a:prstGeom>
          </p:spPr>
        </p:pic>
        <p:pic>
          <p:nvPicPr>
            <p:cNvPr id="8" name="JP_Pleased_Happy">
              <a:hlinkClick r:id="" action="ppaction://media"/>
              <a:extLst>
                <a:ext uri="{FF2B5EF4-FFF2-40B4-BE49-F238E27FC236}">
                  <a16:creationId xmlns:a16="http://schemas.microsoft.com/office/drawing/2014/main" id="{FC02493E-9C70-4CF0-97B7-6B9CBAD33F8B}"/>
                </a:ext>
              </a:extLst>
            </p:cNvPr>
            <p:cNvPicPr>
              <a:picLocks noChangeAspect="1"/>
            </p:cNvPicPr>
            <p:nvPr>
              <a:audioFile r:link="rId10"/>
              <p:extLst>
                <p:ext uri="{DAA4B4D4-6D71-4841-9C94-3DE7FCFB9230}">
                  <p14:media xmlns:p14="http://schemas.microsoft.com/office/powerpoint/2010/main" r:embed="rId9"/>
                </p:ext>
              </p:extLst>
            </p:nvPr>
          </p:nvPicPr>
          <p:blipFill>
            <a:blip r:embed="rId21"/>
            <a:stretch>
              <a:fillRect/>
            </a:stretch>
          </p:blipFill>
          <p:spPr>
            <a:xfrm>
              <a:off x="5793784" y="4348373"/>
              <a:ext cx="406400" cy="406400"/>
            </a:xfrm>
            <a:prstGeom prst="rect">
              <a:avLst/>
            </a:prstGeom>
          </p:spPr>
        </p:pic>
        <p:pic>
          <p:nvPicPr>
            <p:cNvPr id="9" name="JP_Pleased_Sad">
              <a:hlinkClick r:id="" action="ppaction://media"/>
              <a:extLst>
                <a:ext uri="{FF2B5EF4-FFF2-40B4-BE49-F238E27FC236}">
                  <a16:creationId xmlns:a16="http://schemas.microsoft.com/office/drawing/2014/main" id="{3B3727C4-1864-CCAF-F2E1-224E060AD229}"/>
                </a:ext>
              </a:extLst>
            </p:cNvPr>
            <p:cNvPicPr>
              <a:picLocks noChangeAspect="1"/>
            </p:cNvPicPr>
            <p:nvPr>
              <a:audioFile r:link="rId12"/>
              <p:extLst>
                <p:ext uri="{DAA4B4D4-6D71-4841-9C94-3DE7FCFB9230}">
                  <p14:media xmlns:p14="http://schemas.microsoft.com/office/powerpoint/2010/main" r:embed="rId11"/>
                </p:ext>
              </p:extLst>
            </p:nvPr>
          </p:nvPicPr>
          <p:blipFill>
            <a:blip r:embed="rId21"/>
            <a:stretch>
              <a:fillRect/>
            </a:stretch>
          </p:blipFill>
          <p:spPr>
            <a:xfrm>
              <a:off x="5786640" y="5827591"/>
              <a:ext cx="406400" cy="406400"/>
            </a:xfrm>
            <a:prstGeom prst="rect">
              <a:avLst/>
            </a:prstGeom>
          </p:spPr>
        </p:pic>
        <p:pic>
          <p:nvPicPr>
            <p:cNvPr id="14" name="JP_Sad_Angry">
              <a:hlinkClick r:id="" action="ppaction://media"/>
              <a:extLst>
                <a:ext uri="{FF2B5EF4-FFF2-40B4-BE49-F238E27FC236}">
                  <a16:creationId xmlns:a16="http://schemas.microsoft.com/office/drawing/2014/main" id="{2B3019B4-2772-65C1-E97C-434B7EA9A091}"/>
                </a:ext>
              </a:extLst>
            </p:cNvPr>
            <p:cNvPicPr>
              <a:picLocks noChangeAspect="1"/>
            </p:cNvPicPr>
            <p:nvPr>
              <a:audioFile r:link="rId14"/>
              <p:extLst>
                <p:ext uri="{DAA4B4D4-6D71-4841-9C94-3DE7FCFB9230}">
                  <p14:media xmlns:p14="http://schemas.microsoft.com/office/powerpoint/2010/main" r:embed="rId13"/>
                </p:ext>
              </p:extLst>
            </p:nvPr>
          </p:nvPicPr>
          <p:blipFill>
            <a:blip r:embed="rId21"/>
            <a:stretch>
              <a:fillRect/>
            </a:stretch>
          </p:blipFill>
          <p:spPr>
            <a:xfrm>
              <a:off x="8340379" y="3050003"/>
              <a:ext cx="406400" cy="406400"/>
            </a:xfrm>
            <a:prstGeom prst="rect">
              <a:avLst/>
            </a:prstGeom>
          </p:spPr>
        </p:pic>
        <p:pic>
          <p:nvPicPr>
            <p:cNvPr id="15" name="JP_Sad_Happy">
              <a:hlinkClick r:id="" action="ppaction://media"/>
              <a:extLst>
                <a:ext uri="{FF2B5EF4-FFF2-40B4-BE49-F238E27FC236}">
                  <a16:creationId xmlns:a16="http://schemas.microsoft.com/office/drawing/2014/main" id="{5B5AF78C-0A65-666E-F6AD-6AE764BA7F7F}"/>
                </a:ext>
              </a:extLst>
            </p:cNvPr>
            <p:cNvPicPr>
              <a:picLocks noChangeAspect="1"/>
            </p:cNvPicPr>
            <p:nvPr>
              <a:audioFile r:link="rId16"/>
              <p:extLst>
                <p:ext uri="{DAA4B4D4-6D71-4841-9C94-3DE7FCFB9230}">
                  <p14:media xmlns:p14="http://schemas.microsoft.com/office/powerpoint/2010/main" r:embed="rId15"/>
                </p:ext>
              </p:extLst>
            </p:nvPr>
          </p:nvPicPr>
          <p:blipFill>
            <a:blip r:embed="rId21"/>
            <a:stretch>
              <a:fillRect/>
            </a:stretch>
          </p:blipFill>
          <p:spPr>
            <a:xfrm>
              <a:off x="8325945" y="4426129"/>
              <a:ext cx="406400" cy="406400"/>
            </a:xfrm>
            <a:prstGeom prst="rect">
              <a:avLst/>
            </a:prstGeom>
          </p:spPr>
        </p:pic>
        <p:pic>
          <p:nvPicPr>
            <p:cNvPr id="16" name="JP_Sad_Sad">
              <a:hlinkClick r:id="" action="ppaction://media"/>
              <a:extLst>
                <a:ext uri="{FF2B5EF4-FFF2-40B4-BE49-F238E27FC236}">
                  <a16:creationId xmlns:a16="http://schemas.microsoft.com/office/drawing/2014/main" id="{1D9B294B-633B-2592-E32F-9BCBA1C3A250}"/>
                </a:ext>
              </a:extLst>
            </p:cNvPr>
            <p:cNvPicPr>
              <a:picLocks noChangeAspect="1"/>
            </p:cNvPicPr>
            <p:nvPr>
              <a:audioFile r:link="rId18"/>
              <p:extLst>
                <p:ext uri="{DAA4B4D4-6D71-4841-9C94-3DE7FCFB9230}">
                  <p14:media xmlns:p14="http://schemas.microsoft.com/office/powerpoint/2010/main" r:embed="rId17"/>
                </p:ext>
              </p:extLst>
            </p:nvPr>
          </p:nvPicPr>
          <p:blipFill>
            <a:blip r:embed="rId21"/>
            <a:stretch>
              <a:fillRect/>
            </a:stretch>
          </p:blipFill>
          <p:spPr>
            <a:xfrm>
              <a:off x="8380186" y="5780375"/>
              <a:ext cx="406400" cy="406400"/>
            </a:xfrm>
            <a:prstGeom prst="rect">
              <a:avLst/>
            </a:prstGeom>
          </p:spPr>
        </p:pic>
        <p:sp>
          <p:nvSpPr>
            <p:cNvPr id="17" name="テキスト ボックス 16">
              <a:extLst>
                <a:ext uri="{FF2B5EF4-FFF2-40B4-BE49-F238E27FC236}">
                  <a16:creationId xmlns:a16="http://schemas.microsoft.com/office/drawing/2014/main" id="{037E9FAC-CD10-E9C5-E763-E9BA29B6D2F5}"/>
                </a:ext>
              </a:extLst>
            </p:cNvPr>
            <p:cNvSpPr txBox="1"/>
            <p:nvPr/>
          </p:nvSpPr>
          <p:spPr>
            <a:xfrm>
              <a:off x="1051620" y="2242954"/>
              <a:ext cx="461665" cy="4075865"/>
            </a:xfrm>
            <a:prstGeom prst="rect">
              <a:avLst/>
            </a:prstGeom>
            <a:noFill/>
          </p:spPr>
          <p:txBody>
            <a:bodyPr vert="eaVert" wrap="square" rtlCol="0">
              <a:spAutoFit/>
            </a:bodyPr>
            <a:lstStyle/>
            <a:p>
              <a:r>
                <a:rPr lang="ja-JP" altLang="en-US" dirty="0"/>
                <a:t>　　　　感情の声の種類</a:t>
              </a:r>
              <a:endParaRPr lang="en-US" dirty="0"/>
            </a:p>
          </p:txBody>
        </p:sp>
      </p:grpSp>
      <p:sp>
        <p:nvSpPr>
          <p:cNvPr id="18" name="テキスト ボックス 17">
            <a:extLst>
              <a:ext uri="{FF2B5EF4-FFF2-40B4-BE49-F238E27FC236}">
                <a16:creationId xmlns:a16="http://schemas.microsoft.com/office/drawing/2014/main" id="{FA648FFE-AA71-CFD2-C704-6DF5E728F892}"/>
              </a:ext>
            </a:extLst>
          </p:cNvPr>
          <p:cNvSpPr txBox="1"/>
          <p:nvPr/>
        </p:nvSpPr>
        <p:spPr>
          <a:xfrm>
            <a:off x="4836319" y="1150144"/>
            <a:ext cx="3078956" cy="369332"/>
          </a:xfrm>
          <a:prstGeom prst="rect">
            <a:avLst/>
          </a:prstGeom>
          <a:noFill/>
        </p:spPr>
        <p:txBody>
          <a:bodyPr wrap="square" rtlCol="0">
            <a:spAutoFit/>
          </a:bodyPr>
          <a:lstStyle/>
          <a:p>
            <a:r>
              <a:rPr lang="ja-JP" altLang="en-US" dirty="0"/>
              <a:t>　　　発話内容</a:t>
            </a:r>
            <a:endParaRPr lang="en-US" dirty="0"/>
          </a:p>
        </p:txBody>
      </p:sp>
    </p:spTree>
    <p:extLst>
      <p:ext uri="{BB962C8B-B14F-4D97-AF65-F5344CB8AC3E}">
        <p14:creationId xmlns:p14="http://schemas.microsoft.com/office/powerpoint/2010/main" val="1944739056"/>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3"/>
                </p:tgtEl>
              </p:cMediaNode>
            </p:audio>
            <p:audio>
              <p:cMediaNode vol="80000">
                <p:cTn id="3" fill="hold" display="0">
                  <p:stCondLst>
                    <p:cond delay="indefinite"/>
                  </p:stCondLst>
                  <p:endCondLst>
                    <p:cond evt="onStopAudio" delay="0">
                      <p:tgtEl>
                        <p:sldTgt/>
                      </p:tgtEl>
                    </p:cond>
                  </p:endCondLst>
                </p:cTn>
                <p:tgtEl>
                  <p:spTgt spid="4"/>
                </p:tgtEl>
              </p:cMediaNode>
            </p:audio>
            <p:audio>
              <p:cMediaNode vol="80000">
                <p:cTn id="4" fill="hold" display="0">
                  <p:stCondLst>
                    <p:cond delay="indefinite"/>
                  </p:stCondLst>
                  <p:endCondLst>
                    <p:cond evt="onStopAudio" delay="0">
                      <p:tgtEl>
                        <p:sldTgt/>
                      </p:tgtEl>
                    </p:cond>
                  </p:endCondLst>
                </p:cTn>
                <p:tgtEl>
                  <p:spTgt spid="5"/>
                </p:tgtEl>
              </p:cMediaNode>
            </p:audio>
            <p:audio>
              <p:cMediaNode vol="80000">
                <p:cTn id="5" fill="hold" display="0">
                  <p:stCondLst>
                    <p:cond delay="indefinite"/>
                  </p:stCondLst>
                  <p:endCondLst>
                    <p:cond evt="onStopAudio" delay="0">
                      <p:tgtEl>
                        <p:sldTgt/>
                      </p:tgtEl>
                    </p:cond>
                  </p:endCondLst>
                </p:cTn>
                <p:tgtEl>
                  <p:spTgt spid="6"/>
                </p:tgtEl>
              </p:cMediaNode>
            </p:audio>
            <p:audio>
              <p:cMediaNode vol="80000">
                <p:cTn id="6" fill="hold" display="0">
                  <p:stCondLst>
                    <p:cond delay="indefinite"/>
                  </p:stCondLst>
                  <p:endCondLst>
                    <p:cond evt="onStopAudio" delay="0">
                      <p:tgtEl>
                        <p:sldTgt/>
                      </p:tgtEl>
                    </p:cond>
                  </p:endCondLst>
                </p:cTn>
                <p:tgtEl>
                  <p:spTgt spid="8"/>
                </p:tgtEl>
              </p:cMediaNode>
            </p:audio>
            <p:audio>
              <p:cMediaNode vol="80000">
                <p:cTn id="7" fill="hold" display="0">
                  <p:stCondLst>
                    <p:cond delay="indefinite"/>
                  </p:stCondLst>
                  <p:endCondLst>
                    <p:cond evt="onStopAudio" delay="0">
                      <p:tgtEl>
                        <p:sldTgt/>
                      </p:tgtEl>
                    </p:cond>
                  </p:endCondLst>
                </p:cTn>
                <p:tgtEl>
                  <p:spTgt spid="9"/>
                </p:tgtEl>
              </p:cMediaNode>
            </p:audio>
            <p:audio>
              <p:cMediaNode vol="80000">
                <p:cTn id="8" fill="hold" display="0">
                  <p:stCondLst>
                    <p:cond delay="indefinite"/>
                  </p:stCondLst>
                  <p:endCondLst>
                    <p:cond evt="onStopAudio" delay="0">
                      <p:tgtEl>
                        <p:sldTgt/>
                      </p:tgtEl>
                    </p:cond>
                  </p:endCondLst>
                </p:cTn>
                <p:tgtEl>
                  <p:spTgt spid="14"/>
                </p:tgtEl>
              </p:cMediaNode>
            </p:audio>
            <p:audio>
              <p:cMediaNode vol="80000">
                <p:cTn id="9" fill="hold" display="0">
                  <p:stCondLst>
                    <p:cond delay="indefinite"/>
                  </p:stCondLst>
                  <p:endCondLst>
                    <p:cond evt="onStopAudio" delay="0">
                      <p:tgtEl>
                        <p:sldTgt/>
                      </p:tgtEl>
                    </p:cond>
                  </p:endCondLst>
                </p:cTn>
                <p:tgtEl>
                  <p:spTgt spid="15"/>
                </p:tgtEl>
              </p:cMediaNode>
            </p:audio>
            <p:audio>
              <p:cMediaNode vol="80000">
                <p:cTn id="10" fill="hold" display="0">
                  <p:stCondLst>
                    <p:cond delay="indefinite"/>
                  </p:stCondLst>
                  <p:endCondLst>
                    <p:cond evt="onStopAudio" delay="0">
                      <p:tgtEl>
                        <p:sldTgt/>
                      </p:tgtEl>
                    </p:cond>
                  </p:endCondLst>
                </p:cTn>
                <p:tgtEl>
                  <p:spTgt spid="1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103F6-4F89-96B2-BAA9-EE49E0051585}"/>
              </a:ext>
            </a:extLst>
          </p:cNvPr>
          <p:cNvSpPr>
            <a:spLocks noGrp="1"/>
          </p:cNvSpPr>
          <p:nvPr>
            <p:ph type="title"/>
          </p:nvPr>
        </p:nvSpPr>
        <p:spPr>
          <a:xfrm>
            <a:off x="403597" y="44739"/>
            <a:ext cx="10798999" cy="667863"/>
          </a:xfrm>
        </p:spPr>
        <p:txBody>
          <a:bodyPr/>
          <a:lstStyle/>
          <a:p>
            <a:r>
              <a:rPr lang="ja-JP" altLang="en-US" dirty="0">
                <a:latin typeface="HGSｺﾞｼｯｸM" panose="020B0600000000000000" pitchFamily="50" charset="-128"/>
                <a:ea typeface="HGSｺﾞｼｯｸM" panose="020B0600000000000000" pitchFamily="50" charset="-128"/>
              </a:rPr>
              <a:t>刺激の音響分析の結果</a:t>
            </a:r>
            <a:endParaRPr lang="en-US" dirty="0">
              <a:latin typeface="HGSｺﾞｼｯｸM" panose="020B0600000000000000" pitchFamily="50" charset="-128"/>
              <a:ea typeface="HGSｺﾞｼｯｸM" panose="020B0600000000000000" pitchFamily="50" charset="-128"/>
            </a:endParaRPr>
          </a:p>
        </p:txBody>
      </p:sp>
      <p:graphicFrame>
        <p:nvGraphicFramePr>
          <p:cNvPr id="5" name="表 4">
            <a:extLst>
              <a:ext uri="{FF2B5EF4-FFF2-40B4-BE49-F238E27FC236}">
                <a16:creationId xmlns:a16="http://schemas.microsoft.com/office/drawing/2014/main" id="{13233040-EFDD-C345-BF49-D44DBFE0F271}"/>
              </a:ext>
            </a:extLst>
          </p:cNvPr>
          <p:cNvGraphicFramePr>
            <a:graphicFrameLocks noGrp="1"/>
          </p:cNvGraphicFramePr>
          <p:nvPr>
            <p:extLst>
              <p:ext uri="{D42A27DB-BD31-4B8C-83A1-F6EECF244321}">
                <p14:modId xmlns:p14="http://schemas.microsoft.com/office/powerpoint/2010/main" val="2615621572"/>
              </p:ext>
            </p:extLst>
          </p:nvPr>
        </p:nvGraphicFramePr>
        <p:xfrm>
          <a:off x="403597" y="712603"/>
          <a:ext cx="11384808" cy="5823471"/>
        </p:xfrm>
        <a:graphic>
          <a:graphicData uri="http://schemas.openxmlformats.org/drawingml/2006/table">
            <a:tbl>
              <a:tblPr/>
              <a:tblGrid>
                <a:gridCol w="1897467">
                  <a:extLst>
                    <a:ext uri="{9D8B030D-6E8A-4147-A177-3AD203B41FA5}">
                      <a16:colId xmlns:a16="http://schemas.microsoft.com/office/drawing/2014/main" val="3274216680"/>
                    </a:ext>
                  </a:extLst>
                </a:gridCol>
                <a:gridCol w="1264979">
                  <a:extLst>
                    <a:ext uri="{9D8B030D-6E8A-4147-A177-3AD203B41FA5}">
                      <a16:colId xmlns:a16="http://schemas.microsoft.com/office/drawing/2014/main" val="715993576"/>
                    </a:ext>
                  </a:extLst>
                </a:gridCol>
                <a:gridCol w="1264979">
                  <a:extLst>
                    <a:ext uri="{9D8B030D-6E8A-4147-A177-3AD203B41FA5}">
                      <a16:colId xmlns:a16="http://schemas.microsoft.com/office/drawing/2014/main" val="762165338"/>
                    </a:ext>
                  </a:extLst>
                </a:gridCol>
                <a:gridCol w="1264979">
                  <a:extLst>
                    <a:ext uri="{9D8B030D-6E8A-4147-A177-3AD203B41FA5}">
                      <a16:colId xmlns:a16="http://schemas.microsoft.com/office/drawing/2014/main" val="1042908474"/>
                    </a:ext>
                  </a:extLst>
                </a:gridCol>
                <a:gridCol w="1264979">
                  <a:extLst>
                    <a:ext uri="{9D8B030D-6E8A-4147-A177-3AD203B41FA5}">
                      <a16:colId xmlns:a16="http://schemas.microsoft.com/office/drawing/2014/main" val="977337358"/>
                    </a:ext>
                  </a:extLst>
                </a:gridCol>
                <a:gridCol w="1264979">
                  <a:extLst>
                    <a:ext uri="{9D8B030D-6E8A-4147-A177-3AD203B41FA5}">
                      <a16:colId xmlns:a16="http://schemas.microsoft.com/office/drawing/2014/main" val="3095275152"/>
                    </a:ext>
                  </a:extLst>
                </a:gridCol>
                <a:gridCol w="1264979">
                  <a:extLst>
                    <a:ext uri="{9D8B030D-6E8A-4147-A177-3AD203B41FA5}">
                      <a16:colId xmlns:a16="http://schemas.microsoft.com/office/drawing/2014/main" val="752094991"/>
                    </a:ext>
                  </a:extLst>
                </a:gridCol>
                <a:gridCol w="1897467">
                  <a:extLst>
                    <a:ext uri="{9D8B030D-6E8A-4147-A177-3AD203B41FA5}">
                      <a16:colId xmlns:a16="http://schemas.microsoft.com/office/drawing/2014/main" val="845683892"/>
                    </a:ext>
                  </a:extLst>
                </a:gridCol>
              </a:tblGrid>
              <a:tr h="493820">
                <a:tc>
                  <a:txBody>
                    <a:bodyPr/>
                    <a:lstStyle/>
                    <a:p>
                      <a:pPr algn="ctr" fontAlgn="ctr"/>
                      <a:r>
                        <a:rPr lang="en-US" sz="1600" b="1" i="0" u="none" strike="noStrike" baseline="0" dirty="0">
                          <a:solidFill>
                            <a:srgbClr val="000000"/>
                          </a:solidFill>
                          <a:effectLst/>
                          <a:latin typeface="Times New Roman" panose="02020603050405020304" pitchFamily="18" charset="0"/>
                        </a:rPr>
                        <a:t>Anger</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fontAlgn="ctr"/>
                      <a:r>
                        <a:rPr lang="ja-JP" altLang="en-US" sz="1600" b="1" i="0" u="none" strike="noStrike" baseline="0" dirty="0">
                          <a:solidFill>
                            <a:srgbClr val="000000"/>
                          </a:solidFill>
                          <a:effectLst/>
                          <a:latin typeface="ＭＳ 明朝" panose="02020609040205080304" pitchFamily="17" charset="-128"/>
                          <a:ea typeface="ＭＳ 明朝" panose="02020609040205080304" pitchFamily="17" charset="-128"/>
                        </a:rPr>
                        <a:t>はらがたつ</a:t>
                      </a:r>
                    </a:p>
                  </a:txBody>
                  <a:tcPr marL="0" marR="0" marT="0" marB="0" anchor="ctr">
                    <a:lnL>
                      <a:noFill/>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6213187"/>
                  </a:ext>
                </a:extLst>
              </a:tr>
              <a:tr h="373195">
                <a:tc>
                  <a:txBody>
                    <a:bodyPr/>
                    <a:lstStyle/>
                    <a:p>
                      <a:pPr algn="ctr" fontAlgn="ctr"/>
                      <a:endParaRPr lang="en-US" sz="1600" b="1" i="0" u="none" strike="noStrike" baseline="0" dirty="0">
                        <a:solidFill>
                          <a:srgbClr val="000000"/>
                        </a:solidFill>
                        <a:effectLst/>
                        <a:latin typeface="Times New Roman" panose="02020603050405020304" pitchFamily="18"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gridSpan="3">
                  <a:txBody>
                    <a:bodyPr/>
                    <a:lstStyle/>
                    <a:p>
                      <a:pPr algn="ctr" fontAlgn="ctr"/>
                      <a:r>
                        <a:rPr lang="en-US" sz="1600" b="1" i="0" u="none" strike="noStrike" baseline="0" dirty="0">
                          <a:solidFill>
                            <a:srgbClr val="000000"/>
                          </a:solidFill>
                          <a:effectLst/>
                          <a:latin typeface="Times New Roman" panose="02020603050405020304" pitchFamily="18" charset="0"/>
                        </a:rPr>
                        <a:t>Pitch(Hz)</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gridSpan="3">
                  <a:txBody>
                    <a:bodyPr/>
                    <a:lstStyle/>
                    <a:p>
                      <a:pPr algn="ctr" fontAlgn="ctr"/>
                      <a:r>
                        <a:rPr lang="en-US" sz="1600" b="1" i="0" u="none" strike="noStrike" baseline="0" dirty="0">
                          <a:solidFill>
                            <a:srgbClr val="000000"/>
                          </a:solidFill>
                          <a:effectLst/>
                          <a:latin typeface="Times New Roman" panose="02020603050405020304" pitchFamily="18" charset="0"/>
                        </a:rPr>
                        <a:t>Intensity(dB)</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l" fontAlgn="ctr"/>
                      <a:r>
                        <a:rPr lang="en-US" sz="1600" b="1" i="0" u="none" strike="noStrike" baseline="0" dirty="0">
                          <a:solidFill>
                            <a:srgbClr val="000000"/>
                          </a:solidFill>
                          <a:effectLst/>
                          <a:latin typeface="Times New Roman" panose="02020603050405020304" pitchFamily="18" charset="0"/>
                        </a:rPr>
                        <a:t>Speech rate</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277595149"/>
                  </a:ext>
                </a:extLst>
              </a:tr>
              <a:tr h="231433">
                <a:tc>
                  <a:txBody>
                    <a:bodyPr/>
                    <a:lstStyle/>
                    <a:p>
                      <a:pPr algn="ctr" fontAlgn="ctr"/>
                      <a:r>
                        <a:rPr lang="en-US" sz="1600" b="1" i="0" u="none" strike="noStrike" baseline="0" dirty="0">
                          <a:solidFill>
                            <a:srgbClr val="000000"/>
                          </a:solidFill>
                          <a:effectLst/>
                          <a:latin typeface="Times New Roman" panose="02020603050405020304" pitchFamily="18" charset="0"/>
                        </a:rPr>
                        <a:t>Voice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M</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SD</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range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dirty="0">
                          <a:solidFill>
                            <a:srgbClr val="000000"/>
                          </a:solidFill>
                          <a:effectLst/>
                          <a:latin typeface="Times New Roman" panose="02020603050405020304" pitchFamily="18" charset="0"/>
                        </a:rPr>
                        <a:t>M</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dirty="0">
                          <a:solidFill>
                            <a:srgbClr val="000000"/>
                          </a:solidFill>
                          <a:effectLst/>
                          <a:latin typeface="Times New Roman" panose="02020603050405020304" pitchFamily="18" charset="0"/>
                        </a:rPr>
                        <a:t>SD</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dirty="0">
                          <a:solidFill>
                            <a:srgbClr val="000000"/>
                          </a:solidFill>
                          <a:effectLst/>
                          <a:latin typeface="Times New Roman" panose="02020603050405020304" pitchFamily="18" charset="0"/>
                        </a:rPr>
                        <a:t>range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2279468"/>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Angry</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127.75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10.56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35.01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62.46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20.30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35.27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1.44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166967630"/>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Happy</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188.68</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38.59</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126.77</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66.97</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20.19</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38.22</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1.44</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114507226"/>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Sad</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129.67</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19.12</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68.44</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FF0000"/>
                          </a:solidFill>
                          <a:effectLst/>
                          <a:latin typeface="Times New Roman" panose="02020603050405020304" pitchFamily="18" charset="0"/>
                        </a:rPr>
                        <a:t>56.97</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17.24</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35.82</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1.47</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07936357"/>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4274392"/>
                  </a:ext>
                </a:extLst>
              </a:tr>
              <a:tr h="373196">
                <a:tc>
                  <a:txBody>
                    <a:bodyPr/>
                    <a:lstStyle/>
                    <a:p>
                      <a:pPr algn="ctr" fontAlgn="ctr"/>
                      <a:r>
                        <a:rPr lang="en-US" sz="1600" b="1" i="0" u="none" strike="noStrike" baseline="0" dirty="0">
                          <a:solidFill>
                            <a:srgbClr val="000000"/>
                          </a:solidFill>
                          <a:effectLst/>
                          <a:latin typeface="Times New Roman" panose="02020603050405020304" pitchFamily="18" charset="0"/>
                        </a:rPr>
                        <a:t>Happiness</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fontAlgn="ctr"/>
                      <a:r>
                        <a:rPr lang="ja-JP" altLang="en-US" sz="1600" b="1" i="0" u="none" strike="noStrike" baseline="0" dirty="0">
                          <a:solidFill>
                            <a:srgbClr val="000000"/>
                          </a:solidFill>
                          <a:effectLst/>
                          <a:latin typeface="ＭＳ 明朝" panose="02020609040205080304" pitchFamily="17" charset="-128"/>
                          <a:ea typeface="ＭＳ 明朝" panose="02020609040205080304" pitchFamily="17" charset="-128"/>
                        </a:rPr>
                        <a:t>うれしい</a:t>
                      </a:r>
                    </a:p>
                  </a:txBody>
                  <a:tcPr marL="0" marR="0" marT="0" marB="0" anchor="ctr">
                    <a:lnL>
                      <a:noFill/>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9790058"/>
                  </a:ext>
                </a:extLst>
              </a:tr>
              <a:tr h="423109">
                <a:tc>
                  <a:txBody>
                    <a:bodyPr/>
                    <a:lstStyle/>
                    <a:p>
                      <a:pPr algn="ctr" fontAlgn="ctr"/>
                      <a:endParaRPr lang="en-US" sz="1600" b="1" i="0" u="none" strike="noStrike" baseline="0" dirty="0">
                        <a:solidFill>
                          <a:srgbClr val="000000"/>
                        </a:solidFill>
                        <a:effectLst/>
                        <a:latin typeface="Times New Roman" panose="02020603050405020304" pitchFamily="18"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gridSpan="3">
                  <a:txBody>
                    <a:bodyPr/>
                    <a:lstStyle/>
                    <a:p>
                      <a:pPr algn="ctr" fontAlgn="ctr"/>
                      <a:r>
                        <a:rPr lang="en-US" sz="1600" b="1" i="0" u="none" strike="noStrike" baseline="0">
                          <a:solidFill>
                            <a:srgbClr val="000000"/>
                          </a:solidFill>
                          <a:effectLst/>
                          <a:latin typeface="Times New Roman" panose="02020603050405020304" pitchFamily="18" charset="0"/>
                        </a:rPr>
                        <a:t>Pitch(Hz)</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gridSpan="3">
                  <a:txBody>
                    <a:bodyPr/>
                    <a:lstStyle/>
                    <a:p>
                      <a:pPr algn="ctr" fontAlgn="ctr"/>
                      <a:r>
                        <a:rPr lang="en-US" sz="1600" b="1" i="0" u="none" strike="noStrike" baseline="0" dirty="0">
                          <a:solidFill>
                            <a:srgbClr val="000000"/>
                          </a:solidFill>
                          <a:effectLst/>
                          <a:latin typeface="Times New Roman" panose="02020603050405020304" pitchFamily="18" charset="0"/>
                        </a:rPr>
                        <a:t>Intensity(dB)</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ctr" fontAlgn="ctr"/>
                      <a:r>
                        <a:rPr lang="en-US" sz="1600" b="1" i="0" u="none" strike="noStrike" baseline="0" dirty="0">
                          <a:solidFill>
                            <a:srgbClr val="000000"/>
                          </a:solidFill>
                          <a:effectLst/>
                          <a:latin typeface="Times New Roman" panose="02020603050405020304" pitchFamily="18" charset="0"/>
                        </a:rPr>
                        <a:t>Speech rate</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288524320"/>
                  </a:ext>
                </a:extLst>
              </a:tr>
              <a:tr h="231433">
                <a:tc>
                  <a:txBody>
                    <a:bodyPr/>
                    <a:lstStyle/>
                    <a:p>
                      <a:pPr algn="ctr" fontAlgn="ctr"/>
                      <a:r>
                        <a:rPr lang="en-US" sz="1600" b="1" i="0" u="none" strike="noStrike" baseline="0" dirty="0">
                          <a:solidFill>
                            <a:srgbClr val="000000"/>
                          </a:solidFill>
                          <a:effectLst/>
                          <a:latin typeface="Times New Roman" panose="02020603050405020304" pitchFamily="18" charset="0"/>
                        </a:rPr>
                        <a:t>Voice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M</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SD</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range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M</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SD</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dirty="0">
                          <a:solidFill>
                            <a:srgbClr val="000000"/>
                          </a:solidFill>
                          <a:effectLst/>
                          <a:latin typeface="Times New Roman" panose="02020603050405020304" pitchFamily="18" charset="0"/>
                        </a:rPr>
                        <a:t>range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72572845"/>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Angry</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156.26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56.64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187.34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63.22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18.01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23.17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1.88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72294580"/>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Happy</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219.46</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82.68</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280.39</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67.26</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17.81</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22.54</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1.80</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4054331511"/>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Sad</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132.65</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16.46</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69.73</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FF0000"/>
                          </a:solidFill>
                          <a:effectLst/>
                          <a:latin typeface="Times New Roman" panose="02020603050405020304" pitchFamily="18" charset="0"/>
                        </a:rPr>
                        <a:t>60.30</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16.82</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19.86</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1.87</a:t>
                      </a:r>
                    </a:p>
                  </a:txBody>
                  <a:tcPr marL="0" marR="0" marT="0" marB="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39305168"/>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 </a:t>
                      </a:r>
                    </a:p>
                  </a:txBody>
                  <a:tcPr marL="0" marR="0" marT="0" marB="0" anchor="ctr">
                    <a:lnL>
                      <a:noFill/>
                    </a:lnL>
                    <a:lnR>
                      <a:noFill/>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957007"/>
                  </a:ext>
                </a:extLst>
              </a:tr>
              <a:tr h="373196">
                <a:tc>
                  <a:txBody>
                    <a:bodyPr/>
                    <a:lstStyle/>
                    <a:p>
                      <a:pPr algn="ctr" fontAlgn="ctr"/>
                      <a:r>
                        <a:rPr lang="en-US" sz="1600" b="1" i="0" u="none" strike="noStrike" baseline="0" dirty="0">
                          <a:solidFill>
                            <a:srgbClr val="000000"/>
                          </a:solidFill>
                          <a:effectLst/>
                          <a:latin typeface="Times New Roman" panose="02020603050405020304" pitchFamily="18" charset="0"/>
                        </a:rPr>
                        <a:t>Sadness</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fontAlgn="ctr"/>
                      <a:r>
                        <a:rPr lang="ja-JP" altLang="en-US" sz="1600" b="1" i="0" u="none" strike="noStrike" baseline="0" dirty="0">
                          <a:solidFill>
                            <a:srgbClr val="000000"/>
                          </a:solidFill>
                          <a:effectLst/>
                          <a:latin typeface="ＭＳ 明朝" panose="02020609040205080304" pitchFamily="17" charset="-128"/>
                          <a:ea typeface="ＭＳ 明朝" panose="02020609040205080304" pitchFamily="17" charset="-128"/>
                        </a:rPr>
                        <a:t>かなしい</a:t>
                      </a:r>
                    </a:p>
                  </a:txBody>
                  <a:tcPr marL="0" marR="0" marT="0" marB="0" anchor="ctr">
                    <a:lnL>
                      <a:noFill/>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4959818"/>
                  </a:ext>
                </a:extLst>
              </a:tr>
              <a:tr h="373195">
                <a:tc>
                  <a:txBody>
                    <a:bodyPr/>
                    <a:lstStyle/>
                    <a:p>
                      <a:pPr algn="ctr" fontAlgn="ctr"/>
                      <a:endParaRPr lang="en-US" sz="1600" b="1" i="0" u="none" strike="noStrike" baseline="0">
                        <a:solidFill>
                          <a:srgbClr val="000000"/>
                        </a:solidFill>
                        <a:effectLst/>
                        <a:latin typeface="Times New Roman" panose="02020603050405020304" pitchFamily="18"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gridSpan="3">
                  <a:txBody>
                    <a:bodyPr/>
                    <a:lstStyle/>
                    <a:p>
                      <a:pPr algn="ctr" fontAlgn="ctr"/>
                      <a:r>
                        <a:rPr lang="en-US" sz="1600" b="1" i="0" u="none" strike="noStrike" baseline="0">
                          <a:solidFill>
                            <a:srgbClr val="000000"/>
                          </a:solidFill>
                          <a:effectLst/>
                          <a:latin typeface="Times New Roman" panose="02020603050405020304" pitchFamily="18" charset="0"/>
                        </a:rPr>
                        <a:t>Pitch(Hz)</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gridSpan="3">
                  <a:txBody>
                    <a:bodyPr/>
                    <a:lstStyle/>
                    <a:p>
                      <a:pPr algn="ctr" fontAlgn="ctr"/>
                      <a:r>
                        <a:rPr lang="en-US" sz="1600" b="1" i="0" u="none" strike="noStrike" baseline="0" dirty="0">
                          <a:solidFill>
                            <a:srgbClr val="000000"/>
                          </a:solidFill>
                          <a:effectLst/>
                          <a:latin typeface="Times New Roman" panose="02020603050405020304" pitchFamily="18" charset="0"/>
                        </a:rPr>
                        <a:t>Intensity(dB)</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ctr" fontAlgn="ctr"/>
                      <a:r>
                        <a:rPr lang="en-US" sz="1600" b="1" i="0" u="none" strike="noStrike" baseline="0" dirty="0">
                          <a:solidFill>
                            <a:srgbClr val="000000"/>
                          </a:solidFill>
                          <a:effectLst/>
                          <a:latin typeface="Times New Roman" panose="02020603050405020304" pitchFamily="18" charset="0"/>
                        </a:rPr>
                        <a:t>Speech rate</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972703445"/>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Voice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M</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SD</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range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M</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dirty="0">
                          <a:solidFill>
                            <a:srgbClr val="000000"/>
                          </a:solidFill>
                          <a:effectLst/>
                          <a:latin typeface="Times New Roman" panose="02020603050405020304" pitchFamily="18" charset="0"/>
                        </a:rPr>
                        <a:t>SD</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1" u="none" strike="noStrike" baseline="0">
                          <a:solidFill>
                            <a:srgbClr val="000000"/>
                          </a:solidFill>
                          <a:effectLst/>
                          <a:latin typeface="Times New Roman" panose="02020603050405020304" pitchFamily="18" charset="0"/>
                        </a:rPr>
                        <a:t>range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06609862"/>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Angry</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131.61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11.93</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39.49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62.57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17.55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23.82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1.68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684134004"/>
                  </a:ext>
                </a:extLst>
              </a:tr>
              <a:tr h="231433">
                <a:tc>
                  <a:txBody>
                    <a:bodyPr/>
                    <a:lstStyle/>
                    <a:p>
                      <a:pPr algn="ctr" fontAlgn="ctr"/>
                      <a:r>
                        <a:rPr lang="en-US" sz="1600" b="1" i="0" u="none" strike="noStrike" baseline="0">
                          <a:solidFill>
                            <a:srgbClr val="000000"/>
                          </a:solidFill>
                          <a:effectLst/>
                          <a:latin typeface="Times New Roman" panose="02020603050405020304" pitchFamily="18" charset="0"/>
                        </a:rPr>
                        <a:t>Happy</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177.14</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33.28</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94.69</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66.28</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17.92</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26.09</a:t>
                      </a:r>
                    </a:p>
                  </a:txBody>
                  <a:tcPr marL="0" marR="0" marT="0" marB="0" anchor="ctr">
                    <a:lnL>
                      <a:noFill/>
                    </a:lnL>
                    <a:lnR>
                      <a:noFill/>
                    </a:lnR>
                    <a:lnT>
                      <a:noFill/>
                    </a:lnT>
                    <a:lnB>
                      <a:noFill/>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1.63</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709646733"/>
                  </a:ext>
                </a:extLst>
              </a:tr>
              <a:tr h="231433">
                <a:tc>
                  <a:txBody>
                    <a:bodyPr/>
                    <a:lstStyle/>
                    <a:p>
                      <a:pPr algn="ctr" fontAlgn="ctr"/>
                      <a:r>
                        <a:rPr lang="en-US" sz="1600" b="1" i="0" u="none" strike="noStrike" baseline="0" dirty="0">
                          <a:solidFill>
                            <a:srgbClr val="000000"/>
                          </a:solidFill>
                          <a:effectLst/>
                          <a:latin typeface="Times New Roman" panose="02020603050405020304" pitchFamily="18" charset="0"/>
                        </a:rPr>
                        <a:t>Sad</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149.47</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33.09</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103.61</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FF0000"/>
                          </a:solidFill>
                          <a:effectLst/>
                          <a:latin typeface="Times New Roman" panose="02020603050405020304" pitchFamily="18" charset="0"/>
                        </a:rPr>
                        <a:t>57.67</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16.90</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Times New Roman" panose="02020603050405020304" pitchFamily="18" charset="0"/>
                        </a:rPr>
                        <a:t>20.90</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Times New Roman" panose="02020603050405020304" pitchFamily="18" charset="0"/>
                        </a:rPr>
                        <a:t>1.98</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24301305"/>
                  </a:ext>
                </a:extLst>
              </a:tr>
            </a:tbl>
          </a:graphicData>
        </a:graphic>
      </p:graphicFrame>
      <p:sp>
        <p:nvSpPr>
          <p:cNvPr id="4" name="吹き出し: 角を丸めた四角形 3">
            <a:extLst>
              <a:ext uri="{FF2B5EF4-FFF2-40B4-BE49-F238E27FC236}">
                <a16:creationId xmlns:a16="http://schemas.microsoft.com/office/drawing/2014/main" id="{0C585ED8-F9FF-9050-63AE-199369E1C526}"/>
              </a:ext>
            </a:extLst>
          </p:cNvPr>
          <p:cNvSpPr/>
          <p:nvPr/>
        </p:nvSpPr>
        <p:spPr>
          <a:xfrm>
            <a:off x="7750328" y="271463"/>
            <a:ext cx="4038076" cy="821531"/>
          </a:xfrm>
          <a:prstGeom prst="wedgeRoundRectCallout">
            <a:avLst>
              <a:gd name="adj1" fmla="val -20623"/>
              <a:gd name="adj2" fmla="val 44239"/>
              <a:gd name="adj3" fmla="val 16667"/>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悲しみは、声の大きさが音響学的に小さい</a:t>
            </a:r>
            <a:endParaRPr lang="en-US" dirty="0"/>
          </a:p>
        </p:txBody>
      </p:sp>
      <p:sp>
        <p:nvSpPr>
          <p:cNvPr id="3" name="テキスト ボックス 2">
            <a:extLst>
              <a:ext uri="{FF2B5EF4-FFF2-40B4-BE49-F238E27FC236}">
                <a16:creationId xmlns:a16="http://schemas.microsoft.com/office/drawing/2014/main" id="{9B4EB769-4445-1FBA-C602-66B55B658A47}"/>
              </a:ext>
            </a:extLst>
          </p:cNvPr>
          <p:cNvSpPr txBox="1"/>
          <p:nvPr/>
        </p:nvSpPr>
        <p:spPr>
          <a:xfrm>
            <a:off x="4717997" y="378670"/>
            <a:ext cx="2443522" cy="369332"/>
          </a:xfrm>
          <a:prstGeom prst="rect">
            <a:avLst/>
          </a:prstGeom>
          <a:noFill/>
        </p:spPr>
        <p:txBody>
          <a:bodyPr wrap="square" rtlCol="0">
            <a:spAutoFit/>
          </a:bodyPr>
          <a:lstStyle/>
          <a:p>
            <a:r>
              <a:rPr lang="ja-JP" altLang="en-US" dirty="0"/>
              <a:t>＊</a:t>
            </a:r>
            <a:r>
              <a:rPr lang="en-US" altLang="ja-JP" dirty="0"/>
              <a:t>2</a:t>
            </a:r>
            <a:r>
              <a:rPr lang="ja-JP" altLang="en-US" dirty="0"/>
              <a:t>名の表出者平均値</a:t>
            </a:r>
            <a:endParaRPr lang="en-US" dirty="0"/>
          </a:p>
        </p:txBody>
      </p:sp>
      <p:sp>
        <p:nvSpPr>
          <p:cNvPr id="7" name="テキスト ボックス 6">
            <a:extLst>
              <a:ext uri="{FF2B5EF4-FFF2-40B4-BE49-F238E27FC236}">
                <a16:creationId xmlns:a16="http://schemas.microsoft.com/office/drawing/2014/main" id="{138BACBB-5918-2335-BABF-A1B8A3320C7F}"/>
              </a:ext>
            </a:extLst>
          </p:cNvPr>
          <p:cNvSpPr txBox="1"/>
          <p:nvPr/>
        </p:nvSpPr>
        <p:spPr>
          <a:xfrm>
            <a:off x="8058629" y="6536074"/>
            <a:ext cx="4297297" cy="338554"/>
          </a:xfrm>
          <a:prstGeom prst="rect">
            <a:avLst/>
          </a:prstGeom>
          <a:noFill/>
        </p:spPr>
        <p:txBody>
          <a:bodyPr wrap="square">
            <a:spAutoFit/>
          </a:bodyPr>
          <a:lstStyle/>
          <a:p>
            <a:r>
              <a:rPr lang="en-US" sz="1600" b="0" i="0" dirty="0" err="1">
                <a:solidFill>
                  <a:srgbClr val="222222"/>
                </a:solidFill>
                <a:effectLst/>
                <a:latin typeface="Arial" panose="020B0604020202020204" pitchFamily="34" charset="0"/>
              </a:rPr>
              <a:t>Kikutani</a:t>
            </a:r>
            <a:r>
              <a:rPr lang="ja-JP" altLang="en-US" sz="1600" dirty="0">
                <a:solidFill>
                  <a:srgbClr val="222222"/>
                </a:solidFill>
                <a:latin typeface="Arial" panose="020B0604020202020204" pitchFamily="34" charset="0"/>
              </a:rPr>
              <a:t>＆</a:t>
            </a:r>
            <a:r>
              <a:rPr lang="en-US" sz="1600" b="0" i="0" dirty="0">
                <a:solidFill>
                  <a:srgbClr val="222222"/>
                </a:solidFill>
                <a:effectLst/>
                <a:latin typeface="Arial" panose="020B0604020202020204" pitchFamily="34" charset="0"/>
              </a:rPr>
              <a:t>Ikemoto, (2022)</a:t>
            </a:r>
            <a:r>
              <a:rPr lang="ja-JP" altLang="en-US" sz="1600" b="0" i="0" dirty="0">
                <a:solidFill>
                  <a:srgbClr val="222222"/>
                </a:solidFill>
                <a:effectLst/>
                <a:latin typeface="Arial" panose="020B0604020202020204" pitchFamily="34" charset="0"/>
              </a:rPr>
              <a:t>より一部引用</a:t>
            </a:r>
            <a:r>
              <a:rPr lang="en-US" sz="1600" b="0" i="0" dirty="0">
                <a:solidFill>
                  <a:srgbClr val="222222"/>
                </a:solidFill>
                <a:effectLst/>
                <a:latin typeface="Arial" panose="020B0604020202020204" pitchFamily="34" charset="0"/>
              </a:rPr>
              <a:t> </a:t>
            </a:r>
            <a:endParaRPr lang="en-US" sz="1600" dirty="0"/>
          </a:p>
        </p:txBody>
      </p:sp>
    </p:spTree>
    <p:extLst>
      <p:ext uri="{BB962C8B-B14F-4D97-AF65-F5344CB8AC3E}">
        <p14:creationId xmlns:p14="http://schemas.microsoft.com/office/powerpoint/2010/main" val="386493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D91E5-2F5E-1151-E905-F7652B4A9846}"/>
              </a:ext>
            </a:extLst>
          </p:cNvPr>
          <p:cNvSpPr>
            <a:spLocks noGrp="1"/>
          </p:cNvSpPr>
          <p:nvPr>
            <p:ph type="title"/>
          </p:nvPr>
        </p:nvSpPr>
        <p:spPr/>
        <p:txBody>
          <a:bodyPr>
            <a:normAutofit/>
          </a:bodyPr>
          <a:lstStyle/>
          <a:p>
            <a:pPr algn="ctr"/>
            <a:r>
              <a:rPr lang="ja-JP" altLang="en-US" sz="4900" b="1" dirty="0">
                <a:solidFill>
                  <a:srgbClr val="0070C0"/>
                </a:solidFill>
                <a:latin typeface="HGSｺﾞｼｯｸM" panose="020B0600000000000000" pitchFamily="50" charset="-128"/>
                <a:ea typeface="HGSｺﾞｼｯｸM" panose="020B0600000000000000" pitchFamily="50" charset="-128"/>
              </a:rPr>
              <a:t>考察</a:t>
            </a:r>
            <a:endParaRPr lang="en-US" b="1" dirty="0">
              <a:solidFill>
                <a:srgbClr val="0070C0"/>
              </a:solidFill>
            </a:endParaRPr>
          </a:p>
        </p:txBody>
      </p:sp>
      <p:sp>
        <p:nvSpPr>
          <p:cNvPr id="4" name="コンテンツ プレースホルダー 3">
            <a:extLst>
              <a:ext uri="{FF2B5EF4-FFF2-40B4-BE49-F238E27FC236}">
                <a16:creationId xmlns:a16="http://schemas.microsoft.com/office/drawing/2014/main" id="{A3FCC7CE-38B9-BAFE-4EC6-24AF492F7BAD}"/>
              </a:ext>
            </a:extLst>
          </p:cNvPr>
          <p:cNvSpPr>
            <a:spLocks noGrp="1"/>
          </p:cNvSpPr>
          <p:nvPr>
            <p:ph idx="1"/>
          </p:nvPr>
        </p:nvSpPr>
        <p:spPr>
          <a:xfrm>
            <a:off x="989400" y="1685925"/>
            <a:ext cx="10213200" cy="4853188"/>
          </a:xfrm>
        </p:spPr>
        <p:txBody>
          <a:bodyPr>
            <a:normAutofit/>
          </a:bodyPr>
          <a:lstStyle/>
          <a:p>
            <a:r>
              <a:rPr lang="ja-JP" altLang="en-US" sz="2800" b="1" u="sng" dirty="0">
                <a:solidFill>
                  <a:srgbClr val="0D0D0D"/>
                </a:solidFill>
              </a:rPr>
              <a:t>聞こえ方においても音声と発話内容の重要性は表出感情によって異なる</a:t>
            </a:r>
            <a:endParaRPr lang="en-US" altLang="ja-JP" sz="2800" b="1" u="sng" dirty="0">
              <a:solidFill>
                <a:srgbClr val="0D0D0D"/>
              </a:solidFill>
            </a:endParaRPr>
          </a:p>
          <a:p>
            <a:pPr marL="0" indent="0">
              <a:buNone/>
            </a:pPr>
            <a:endParaRPr lang="en-US" altLang="ja-JP" sz="2800" dirty="0">
              <a:solidFill>
                <a:srgbClr val="0D0D0D"/>
              </a:solidFill>
            </a:endParaRPr>
          </a:p>
          <a:p>
            <a:r>
              <a:rPr lang="en-US" altLang="ja-JP" sz="2400" dirty="0">
                <a:solidFill>
                  <a:srgbClr val="0D0D0D"/>
                </a:solidFill>
              </a:rPr>
              <a:t>Kikutani&amp;Ikemoto(2022)</a:t>
            </a:r>
            <a:r>
              <a:rPr lang="ja-JP" altLang="en-US" sz="2400" dirty="0">
                <a:solidFill>
                  <a:srgbClr val="0D0D0D"/>
                </a:solidFill>
              </a:rPr>
              <a:t>の結果と同様に、不一致条件の場合、怒りや喜びは、発話内容につられて聞こえ方も変化するが、悲しみは発話内容にかかわらず変化しない</a:t>
            </a:r>
            <a:endParaRPr lang="en-US" altLang="ja-JP" sz="2400" dirty="0">
              <a:solidFill>
                <a:srgbClr val="0D0D0D"/>
              </a:solidFill>
            </a:endParaRPr>
          </a:p>
          <a:p>
            <a:endParaRPr lang="en-US" sz="2400" dirty="0">
              <a:solidFill>
                <a:srgbClr val="0D0D0D"/>
              </a:solidFill>
            </a:endParaRPr>
          </a:p>
          <a:p>
            <a:endParaRPr lang="en-US" sz="2400" dirty="0"/>
          </a:p>
        </p:txBody>
      </p:sp>
    </p:spTree>
    <p:extLst>
      <p:ext uri="{BB962C8B-B14F-4D97-AF65-F5344CB8AC3E}">
        <p14:creationId xmlns:p14="http://schemas.microsoft.com/office/powerpoint/2010/main" val="96284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A0159-3AF5-AAE0-7E31-1ECFF36B6B67}"/>
              </a:ext>
            </a:extLst>
          </p:cNvPr>
          <p:cNvSpPr>
            <a:spLocks noGrp="1"/>
          </p:cNvSpPr>
          <p:nvPr>
            <p:ph type="title"/>
          </p:nvPr>
        </p:nvSpPr>
        <p:spPr/>
        <p:txBody>
          <a:bodyPr>
            <a:normAutofit/>
          </a:bodyPr>
          <a:lstStyle/>
          <a:p>
            <a:pPr algn="ctr"/>
            <a:r>
              <a:rPr lang="ja-JP" altLang="en-US" sz="4000" b="1" dirty="0">
                <a:solidFill>
                  <a:srgbClr val="0070C0"/>
                </a:solidFill>
                <a:latin typeface="HGSｺﾞｼｯｸM" panose="020B0600000000000000" pitchFamily="50" charset="-128"/>
                <a:ea typeface="HGSｺﾞｼｯｸM" panose="020B0600000000000000" pitchFamily="50" charset="-128"/>
              </a:rPr>
              <a:t>考察</a:t>
            </a:r>
            <a:endParaRPr lang="en-US" sz="4000" dirty="0"/>
          </a:p>
        </p:txBody>
      </p:sp>
      <p:sp>
        <p:nvSpPr>
          <p:cNvPr id="3" name="コンテンツ プレースホルダー 2">
            <a:extLst>
              <a:ext uri="{FF2B5EF4-FFF2-40B4-BE49-F238E27FC236}">
                <a16:creationId xmlns:a16="http://schemas.microsoft.com/office/drawing/2014/main" id="{1D671BDA-D1B0-C63B-731A-F476DC6D3904}"/>
              </a:ext>
            </a:extLst>
          </p:cNvPr>
          <p:cNvSpPr>
            <a:spLocks noGrp="1"/>
          </p:cNvSpPr>
          <p:nvPr>
            <p:ph idx="1"/>
          </p:nvPr>
        </p:nvSpPr>
        <p:spPr>
          <a:xfrm>
            <a:off x="917963" y="1508125"/>
            <a:ext cx="10213200" cy="4943475"/>
          </a:xfrm>
        </p:spPr>
        <p:txBody>
          <a:bodyPr>
            <a:normAutofit fontScale="92500" lnSpcReduction="20000"/>
          </a:bodyPr>
          <a:lstStyle/>
          <a:p>
            <a:r>
              <a:rPr lang="ja-JP" altLang="en-US" sz="2800" b="1" dirty="0">
                <a:solidFill>
                  <a:srgbClr val="0D0D0D"/>
                </a:solidFill>
              </a:rPr>
              <a:t>怒りや喜びは、まず発話内容に注目し、感情の認知を行った後、その感情に重要な声質の成分に注目する</a:t>
            </a:r>
            <a:endParaRPr lang="en-US" altLang="ja-JP" sz="2800" b="1" dirty="0">
              <a:solidFill>
                <a:srgbClr val="0D0D0D"/>
              </a:solidFill>
            </a:endParaRPr>
          </a:p>
          <a:p>
            <a:pPr marL="0" indent="0">
              <a:buNone/>
            </a:pPr>
            <a:r>
              <a:rPr lang="ja-JP" altLang="en-US" dirty="0">
                <a:solidFill>
                  <a:srgbClr val="0D0D0D"/>
                </a:solidFill>
              </a:rPr>
              <a:t>　　例：「はらがたつ」⇒怒りと認知　⇒「激しさ」の声質の成分に注目する</a:t>
            </a:r>
            <a:endParaRPr lang="en-US" altLang="ja-JP" sz="2000" dirty="0">
              <a:solidFill>
                <a:srgbClr val="0D0D0D"/>
              </a:solidFill>
            </a:endParaRPr>
          </a:p>
          <a:p>
            <a:r>
              <a:rPr lang="ja-JP" altLang="en-US" sz="2600" b="1" dirty="0">
                <a:solidFill>
                  <a:srgbClr val="0D0D0D"/>
                </a:solidFill>
              </a:rPr>
              <a:t>悲しみの声は、怒りや喜びの声に比べて音響学的に声が弱く、明らかに他の声と違うために声そのものに注目しやすいので聞こえ方は変化しない</a:t>
            </a:r>
            <a:endParaRPr lang="en-US" altLang="ja-JP" sz="2400" b="1" dirty="0">
              <a:solidFill>
                <a:srgbClr val="0D0D0D"/>
              </a:solidFill>
            </a:endParaRPr>
          </a:p>
          <a:p>
            <a:pPr marL="0" indent="0">
              <a:buNone/>
            </a:pPr>
            <a:r>
              <a:rPr lang="ja-JP" altLang="en-US" dirty="0">
                <a:solidFill>
                  <a:srgbClr val="0D0D0D"/>
                </a:solidFill>
              </a:rPr>
              <a:t>　　⇒恐れの声も同じように声が弱くなる</a:t>
            </a:r>
            <a:endParaRPr lang="en-US" altLang="ja-JP" sz="2000" dirty="0">
              <a:solidFill>
                <a:srgbClr val="0D0D0D"/>
              </a:solidFill>
            </a:endParaRPr>
          </a:p>
          <a:p>
            <a:r>
              <a:rPr lang="ja-JP" altLang="en-US" sz="2600" b="1" dirty="0">
                <a:solidFill>
                  <a:srgbClr val="0D0D0D"/>
                </a:solidFill>
              </a:rPr>
              <a:t>悲しみの感情の機能の影響</a:t>
            </a:r>
            <a:endParaRPr lang="en-US" altLang="ja-JP" sz="2600" b="1" dirty="0">
              <a:solidFill>
                <a:srgbClr val="0D0D0D"/>
              </a:solidFill>
            </a:endParaRPr>
          </a:p>
          <a:p>
            <a:r>
              <a:rPr lang="ja-JP" altLang="en-US" sz="2000" dirty="0">
                <a:solidFill>
                  <a:srgbClr val="0D0D0D"/>
                </a:solidFill>
              </a:rPr>
              <a:t>悲しみの声は内容に関わらず聞き手を呼び寄せるシグナルとなるから？</a:t>
            </a:r>
            <a:endParaRPr lang="en-US" altLang="ja-JP" sz="2000" dirty="0">
              <a:solidFill>
                <a:srgbClr val="0D0D0D"/>
              </a:solidFill>
            </a:endParaRPr>
          </a:p>
          <a:p>
            <a:pPr marL="0" indent="0">
              <a:buNone/>
            </a:pPr>
            <a:endParaRPr lang="en-US" dirty="0"/>
          </a:p>
        </p:txBody>
      </p:sp>
    </p:spTree>
    <p:extLst>
      <p:ext uri="{BB962C8B-B14F-4D97-AF65-F5344CB8AC3E}">
        <p14:creationId xmlns:p14="http://schemas.microsoft.com/office/powerpoint/2010/main" val="69340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0255F-648D-94B5-DF71-91AC5D123B81}"/>
              </a:ext>
            </a:extLst>
          </p:cNvPr>
          <p:cNvSpPr>
            <a:spLocks noGrp="1"/>
          </p:cNvSpPr>
          <p:nvPr>
            <p:ph type="title"/>
          </p:nvPr>
        </p:nvSpPr>
        <p:spPr/>
        <p:txBody>
          <a:bodyPr>
            <a:normAutofit/>
          </a:bodyPr>
          <a:lstStyle/>
          <a:p>
            <a:pPr algn="ctr"/>
            <a:r>
              <a:rPr lang="ja-JP" altLang="en-US" sz="3600" dirty="0">
                <a:solidFill>
                  <a:srgbClr val="0070C0"/>
                </a:solidFill>
                <a:latin typeface="HGSｺﾞｼｯｸM" panose="020B0600000000000000" pitchFamily="50" charset="-128"/>
                <a:ea typeface="HGSｺﾞｼｯｸM" panose="020B0600000000000000" pitchFamily="50" charset="-128"/>
              </a:rPr>
              <a:t>引用文献</a:t>
            </a:r>
            <a:endParaRPr lang="en-US" sz="3600" dirty="0">
              <a:solidFill>
                <a:srgbClr val="0070C0"/>
              </a:solidFill>
              <a:latin typeface="HGSｺﾞｼｯｸM" panose="020B0600000000000000" pitchFamily="50" charset="-128"/>
              <a:ea typeface="HGSｺﾞｼｯｸM" panose="020B0600000000000000" pitchFamily="50" charset="-128"/>
            </a:endParaRPr>
          </a:p>
        </p:txBody>
      </p:sp>
      <p:sp>
        <p:nvSpPr>
          <p:cNvPr id="9" name="テキスト ボックス 8">
            <a:extLst>
              <a:ext uri="{FF2B5EF4-FFF2-40B4-BE49-F238E27FC236}">
                <a16:creationId xmlns:a16="http://schemas.microsoft.com/office/drawing/2014/main" id="{D89DDF25-72B5-F8B6-887A-EE00ADFCEC59}"/>
              </a:ext>
            </a:extLst>
          </p:cNvPr>
          <p:cNvSpPr txBox="1"/>
          <p:nvPr/>
        </p:nvSpPr>
        <p:spPr>
          <a:xfrm>
            <a:off x="160725" y="1850142"/>
            <a:ext cx="11283563"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Kikutani, M., &amp; Ikemoto, M. (2022). Detecting emotion in speech expressing incongruent emotional cues </a:t>
            </a:r>
          </a:p>
          <a:p>
            <a:r>
              <a:rPr lang="ja-JP" altLang="en-US" b="0"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through voice and content: investigation on dominant modality and language. </a:t>
            </a:r>
            <a:r>
              <a:rPr lang="en-US" b="0" i="1" dirty="0">
                <a:solidFill>
                  <a:srgbClr val="222222"/>
                </a:solidFill>
                <a:effectLst/>
                <a:latin typeface="Arial" panose="020B0604020202020204" pitchFamily="34" charset="0"/>
              </a:rPr>
              <a:t>Cognition and</a:t>
            </a:r>
          </a:p>
          <a:p>
            <a:r>
              <a:rPr lang="ja-JP" altLang="en-US" i="1" dirty="0">
                <a:solidFill>
                  <a:srgbClr val="222222"/>
                </a:solidFill>
                <a:latin typeface="Arial" panose="020B0604020202020204" pitchFamily="34" charset="0"/>
              </a:rPr>
              <a:t>　　</a:t>
            </a:r>
            <a:r>
              <a:rPr lang="en-US" b="0" i="1" dirty="0">
                <a:solidFill>
                  <a:srgbClr val="222222"/>
                </a:solidFill>
                <a:effectLst/>
                <a:latin typeface="Arial" panose="020B0604020202020204" pitchFamily="34" charset="0"/>
              </a:rPr>
              <a:t> Emotion</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36</a:t>
            </a:r>
            <a:r>
              <a:rPr lang="en-US" b="0" i="0" dirty="0">
                <a:solidFill>
                  <a:srgbClr val="222222"/>
                </a:solidFill>
                <a:effectLst/>
                <a:latin typeface="Arial" panose="020B0604020202020204" pitchFamily="34" charset="0"/>
              </a:rPr>
              <a:t>(3), 492-511.</a:t>
            </a:r>
          </a:p>
          <a:p>
            <a:r>
              <a:rPr lang="ja-JP" altLang="en-US" b="0" i="0" dirty="0">
                <a:solidFill>
                  <a:srgbClr val="212121"/>
                </a:solidFill>
                <a:effectLst/>
                <a:latin typeface="BlinkMacSystemFont"/>
              </a:rPr>
              <a:t>　　</a:t>
            </a:r>
            <a:r>
              <a:rPr lang="en-US" b="0" i="0" dirty="0">
                <a:solidFill>
                  <a:srgbClr val="212121"/>
                </a:solidFill>
                <a:effectLst/>
                <a:latin typeface="BlinkMacSystemFont"/>
              </a:rPr>
              <a:t>DOI: </a:t>
            </a:r>
            <a:r>
              <a:rPr lang="en-US" b="0" i="0" u="none" strike="noStrike" dirty="0">
                <a:solidFill>
                  <a:srgbClr val="0071BC"/>
                </a:solidFill>
                <a:effectLst/>
                <a:latin typeface="BlinkMacSystemFont"/>
                <a:hlinkClick r:id="rId2"/>
              </a:rPr>
              <a:t>10.1080/02699931.2021.2021144</a:t>
            </a:r>
            <a:endParaRPr lang="en-US" b="0" i="0" dirty="0">
              <a:solidFill>
                <a:srgbClr val="212121"/>
              </a:solidFill>
              <a:effectLst/>
              <a:latin typeface="BlinkMacSystemFont"/>
            </a:endParaRPr>
          </a:p>
          <a:p>
            <a:endParaRPr lang="en-US" dirty="0"/>
          </a:p>
        </p:txBody>
      </p:sp>
      <p:sp>
        <p:nvSpPr>
          <p:cNvPr id="11" name="テキスト ボックス 10">
            <a:extLst>
              <a:ext uri="{FF2B5EF4-FFF2-40B4-BE49-F238E27FC236}">
                <a16:creationId xmlns:a16="http://schemas.microsoft.com/office/drawing/2014/main" id="{A553EADF-9B56-3BE9-0EAA-3AC9B2410AE9}"/>
              </a:ext>
            </a:extLst>
          </p:cNvPr>
          <p:cNvSpPr txBox="1"/>
          <p:nvPr/>
        </p:nvSpPr>
        <p:spPr>
          <a:xfrm>
            <a:off x="160725" y="4134534"/>
            <a:ext cx="10295930" cy="369332"/>
          </a:xfrm>
          <a:prstGeom prst="rect">
            <a:avLst/>
          </a:prstGeom>
          <a:noFill/>
        </p:spPr>
        <p:txBody>
          <a:bodyPr wrap="square">
            <a:spAutoFit/>
          </a:bodyPr>
          <a:lstStyle/>
          <a:p>
            <a:r>
              <a:rPr lang="ja-JP" altLang="en-US" b="0" i="0" dirty="0">
                <a:solidFill>
                  <a:srgbClr val="222222"/>
                </a:solidFill>
                <a:effectLst/>
                <a:latin typeface="Arial" panose="020B0604020202020204" pitchFamily="34" charset="0"/>
              </a:rPr>
              <a:t>池本真知子</a:t>
            </a:r>
            <a:r>
              <a:rPr lang="en-US" altLang="ja-JP" b="0" i="0" dirty="0">
                <a:solidFill>
                  <a:srgbClr val="222222"/>
                </a:solidFill>
                <a:effectLst/>
                <a:latin typeface="Arial" panose="020B0604020202020204" pitchFamily="34" charset="0"/>
              </a:rPr>
              <a:t>, &amp; </a:t>
            </a:r>
            <a:r>
              <a:rPr lang="ja-JP" altLang="en-US" b="0" i="0" dirty="0">
                <a:solidFill>
                  <a:srgbClr val="222222"/>
                </a:solidFill>
                <a:effectLst/>
                <a:latin typeface="Arial" panose="020B0604020202020204" pitchFamily="34" charset="0"/>
              </a:rPr>
              <a:t>鈴木直人</a:t>
            </a:r>
            <a:r>
              <a:rPr lang="en-US" altLang="ja-JP" b="0" i="0" dirty="0">
                <a:solidFill>
                  <a:srgbClr val="222222"/>
                </a:solidFill>
                <a:effectLst/>
                <a:latin typeface="Arial" panose="020B0604020202020204" pitchFamily="34" charset="0"/>
              </a:rPr>
              <a:t>. (2008). </a:t>
            </a:r>
            <a:r>
              <a:rPr lang="ja-JP" altLang="en-US" b="0" i="0" dirty="0">
                <a:solidFill>
                  <a:srgbClr val="222222"/>
                </a:solidFill>
                <a:effectLst/>
                <a:latin typeface="Arial" panose="020B0604020202020204" pitchFamily="34" charset="0"/>
              </a:rPr>
              <a:t>感情表出時の声質評価尺度の作成</a:t>
            </a:r>
            <a:r>
              <a:rPr lang="en-US" altLang="ja-JP" b="0" i="0" dirty="0">
                <a:solidFill>
                  <a:srgbClr val="222222"/>
                </a:solidFill>
                <a:effectLst/>
                <a:latin typeface="Arial" panose="020B0604020202020204" pitchFamily="34" charset="0"/>
              </a:rPr>
              <a:t>. </a:t>
            </a:r>
            <a:r>
              <a:rPr lang="ja-JP" altLang="en-US" b="0" i="1" dirty="0">
                <a:solidFill>
                  <a:srgbClr val="222222"/>
                </a:solidFill>
                <a:effectLst/>
                <a:latin typeface="Arial" panose="020B0604020202020204" pitchFamily="34" charset="0"/>
              </a:rPr>
              <a:t>感情心理学研究</a:t>
            </a:r>
            <a:r>
              <a:rPr lang="en-US" altLang="ja-JP" b="0" i="0" dirty="0">
                <a:solidFill>
                  <a:srgbClr val="222222"/>
                </a:solidFill>
                <a:effectLst/>
                <a:latin typeface="Arial" panose="020B0604020202020204" pitchFamily="34" charset="0"/>
              </a:rPr>
              <a:t>, </a:t>
            </a:r>
            <a:r>
              <a:rPr lang="en-US" altLang="ja-JP" b="0" i="1" dirty="0">
                <a:solidFill>
                  <a:srgbClr val="222222"/>
                </a:solidFill>
                <a:effectLst/>
                <a:latin typeface="Arial" panose="020B0604020202020204" pitchFamily="34" charset="0"/>
              </a:rPr>
              <a:t>15</a:t>
            </a:r>
            <a:r>
              <a:rPr lang="en-US" altLang="ja-JP" b="0" i="0" dirty="0">
                <a:solidFill>
                  <a:srgbClr val="222222"/>
                </a:solidFill>
                <a:effectLst/>
                <a:latin typeface="Arial" panose="020B0604020202020204" pitchFamily="34" charset="0"/>
              </a:rPr>
              <a:t>(2), 80-88.</a:t>
            </a:r>
            <a:endParaRPr lang="en-US" dirty="0"/>
          </a:p>
        </p:txBody>
      </p:sp>
    </p:spTree>
    <p:extLst>
      <p:ext uri="{BB962C8B-B14F-4D97-AF65-F5344CB8AC3E}">
        <p14:creationId xmlns:p14="http://schemas.microsoft.com/office/powerpoint/2010/main" val="251589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ja-JP" altLang="en-US" b="1" dirty="0">
                <a:latin typeface="HGｺﾞｼｯｸM" panose="020B0609000000000000" pitchFamily="49" charset="-128"/>
                <a:ea typeface="HGｺﾞｼｯｸM" panose="020B0609000000000000" pitchFamily="49" charset="-128"/>
              </a:rPr>
              <a:t>ご清聴ありがとうございました。</a:t>
            </a:r>
            <a:endParaRPr lang="en-US" b="1" dirty="0">
              <a:latin typeface="HGｺﾞｼｯｸM" panose="020B0609000000000000" pitchFamily="49" charset="-128"/>
              <a:ea typeface="HGｺﾞｼｯｸM" panose="020B0609000000000000" pitchFamily="49" charset="-128"/>
            </a:endParaRPr>
          </a:p>
        </p:txBody>
      </p:sp>
      <p:pic>
        <p:nvPicPr>
          <p:cNvPr id="5" name="図プレースホルダー 4">
            <a:extLst>
              <a:ext uri="{FF2B5EF4-FFF2-40B4-BE49-F238E27FC236}">
                <a16:creationId xmlns:a16="http://schemas.microsoft.com/office/drawing/2014/main" id="{D29BC5DA-DE90-E3CE-400C-68E5C24EA94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2429" r="22429"/>
          <a:stretch>
            <a:fillRect/>
          </a:stretch>
        </p:blipFill>
        <p:spPr/>
      </p:pic>
      <p:sp>
        <p:nvSpPr>
          <p:cNvPr id="6" name="テキスト ボックス 5">
            <a:extLst>
              <a:ext uri="{FF2B5EF4-FFF2-40B4-BE49-F238E27FC236}">
                <a16:creationId xmlns:a16="http://schemas.microsoft.com/office/drawing/2014/main" id="{D0A2A0DE-A0C9-4796-6775-CBF02A92F6B1}"/>
              </a:ext>
            </a:extLst>
          </p:cNvPr>
          <p:cNvSpPr txBox="1"/>
          <p:nvPr/>
        </p:nvSpPr>
        <p:spPr>
          <a:xfrm>
            <a:off x="778143" y="4474688"/>
            <a:ext cx="4995863" cy="646331"/>
          </a:xfrm>
          <a:prstGeom prst="rect">
            <a:avLst/>
          </a:prstGeom>
          <a:noFill/>
        </p:spPr>
        <p:txBody>
          <a:bodyPr wrap="square" rtlCol="0">
            <a:spAutoFit/>
          </a:bodyPr>
          <a:lstStyle/>
          <a:p>
            <a:r>
              <a:rPr lang="en-US" b="1" dirty="0"/>
              <a:t>E-mail:</a:t>
            </a:r>
          </a:p>
          <a:p>
            <a:r>
              <a:rPr lang="en-US" b="1" dirty="0"/>
              <a:t>deborahmachiko0106@gmail.com</a:t>
            </a:r>
          </a:p>
        </p:txBody>
      </p:sp>
      <p:sp>
        <p:nvSpPr>
          <p:cNvPr id="3" name="テキスト ボックス 2">
            <a:extLst>
              <a:ext uri="{FF2B5EF4-FFF2-40B4-BE49-F238E27FC236}">
                <a16:creationId xmlns:a16="http://schemas.microsoft.com/office/drawing/2014/main" id="{DAF1ADBC-7954-6DCF-0DA7-EAA58E450DA6}"/>
              </a:ext>
            </a:extLst>
          </p:cNvPr>
          <p:cNvSpPr txBox="1"/>
          <p:nvPr/>
        </p:nvSpPr>
        <p:spPr>
          <a:xfrm>
            <a:off x="119455" y="5487988"/>
            <a:ext cx="6094948" cy="461665"/>
          </a:xfrm>
          <a:prstGeom prst="rect">
            <a:avLst/>
          </a:prstGeom>
          <a:noFill/>
        </p:spPr>
        <p:txBody>
          <a:bodyPr wrap="square">
            <a:spAutoFit/>
          </a:bodyPr>
          <a:lstStyle/>
          <a:p>
            <a:r>
              <a:rPr lang="ja-JP" altLang="en-US" sz="2400" b="0" i="0" dirty="0">
                <a:solidFill>
                  <a:srgbClr val="000000"/>
                </a:solidFill>
                <a:effectLst/>
                <a:latin typeface="AdvOT46dcae81"/>
              </a:rPr>
              <a:t>科研費</a:t>
            </a:r>
            <a:r>
              <a:rPr lang="en-US" sz="2400" b="0" i="0" dirty="0">
                <a:solidFill>
                  <a:srgbClr val="000000"/>
                </a:solidFill>
                <a:effectLst/>
                <a:latin typeface="AdvOT46dcae81"/>
              </a:rPr>
              <a:t>18K03021</a:t>
            </a:r>
            <a:r>
              <a:rPr lang="ja-JP" altLang="en-US" sz="2400" dirty="0">
                <a:solidFill>
                  <a:srgbClr val="000000"/>
                </a:solidFill>
                <a:latin typeface="AdvOT46dcae81"/>
              </a:rPr>
              <a:t>の助成で行った研究です。</a:t>
            </a:r>
            <a:r>
              <a:rPr lang="en-US" sz="2400" dirty="0"/>
              <a:t> </a:t>
            </a:r>
          </a:p>
        </p:txBody>
      </p:sp>
    </p:spTree>
    <p:extLst>
      <p:ext uri="{BB962C8B-B14F-4D97-AF65-F5344CB8AC3E}">
        <p14:creationId xmlns:p14="http://schemas.microsoft.com/office/powerpoint/2010/main" val="81173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F60F3-B576-7E5F-127F-C39D883C47D0}"/>
              </a:ext>
            </a:extLst>
          </p:cNvPr>
          <p:cNvSpPr>
            <a:spLocks noGrp="1"/>
          </p:cNvSpPr>
          <p:nvPr>
            <p:ph type="title"/>
          </p:nvPr>
        </p:nvSpPr>
        <p:spPr>
          <a:xfrm>
            <a:off x="712024" y="420514"/>
            <a:ext cx="10213200" cy="1112836"/>
          </a:xfrm>
        </p:spPr>
        <p:txBody>
          <a:bodyPr>
            <a:normAutofit/>
          </a:bodyPr>
          <a:lstStyle/>
          <a:p>
            <a:r>
              <a:rPr lang="ja-JP" altLang="en-US" sz="3200" b="1" dirty="0">
                <a:solidFill>
                  <a:srgbClr val="0070C0"/>
                </a:solidFill>
                <a:latin typeface="+mn-ea"/>
                <a:cs typeface="Verdana" pitchFamily="34" charset="0"/>
              </a:rPr>
              <a:t>不一致刺激の感情認知では音声と内容どちらの表出感情が優先されるのか？</a:t>
            </a:r>
            <a:endParaRPr lang="en-US" b="1" dirty="0">
              <a:solidFill>
                <a:srgbClr val="0070C0"/>
              </a:solidFill>
            </a:endParaRPr>
          </a:p>
        </p:txBody>
      </p:sp>
      <p:sp>
        <p:nvSpPr>
          <p:cNvPr id="5" name="TextBox 8">
            <a:extLst>
              <a:ext uri="{FF2B5EF4-FFF2-40B4-BE49-F238E27FC236}">
                <a16:creationId xmlns:a16="http://schemas.microsoft.com/office/drawing/2014/main" id="{0B3961EB-30BD-CE36-0D43-7F5E86518ED4}"/>
              </a:ext>
            </a:extLst>
          </p:cNvPr>
          <p:cNvSpPr txBox="1"/>
          <p:nvPr/>
        </p:nvSpPr>
        <p:spPr>
          <a:xfrm>
            <a:off x="712024" y="1862789"/>
            <a:ext cx="9327457" cy="954107"/>
          </a:xfrm>
          <a:prstGeom prst="rect">
            <a:avLst/>
          </a:prstGeom>
          <a:noFill/>
        </p:spPr>
        <p:txBody>
          <a:bodyPr wrap="square" rtlCol="0">
            <a:spAutoFit/>
          </a:bodyPr>
          <a:lstStyle/>
          <a:p>
            <a:r>
              <a:rPr lang="ja-JP" altLang="en-US" sz="2800" dirty="0"/>
              <a:t>声と発話内容が異なる感情を表出している</a:t>
            </a:r>
            <a:r>
              <a:rPr lang="ja-JP" altLang="en-US" sz="2800" dirty="0">
                <a:solidFill>
                  <a:srgbClr val="FF0000"/>
                </a:solidFill>
              </a:rPr>
              <a:t>不一致刺激</a:t>
            </a:r>
            <a:r>
              <a:rPr lang="ja-JP" altLang="en-US" sz="2800" dirty="0"/>
              <a:t>では感情認知はどうなるか</a:t>
            </a:r>
            <a:endParaRPr lang="en-GB" sz="2800" dirty="0">
              <a:solidFill>
                <a:srgbClr val="FF0000"/>
              </a:solidFill>
            </a:endParaRPr>
          </a:p>
        </p:txBody>
      </p:sp>
      <p:sp>
        <p:nvSpPr>
          <p:cNvPr id="6" name="TextBox 9">
            <a:extLst>
              <a:ext uri="{FF2B5EF4-FFF2-40B4-BE49-F238E27FC236}">
                <a16:creationId xmlns:a16="http://schemas.microsoft.com/office/drawing/2014/main" id="{E5AE3113-6ACD-55D8-5FF3-CAC6641888C0}"/>
              </a:ext>
            </a:extLst>
          </p:cNvPr>
          <p:cNvSpPr txBox="1"/>
          <p:nvPr/>
        </p:nvSpPr>
        <p:spPr>
          <a:xfrm>
            <a:off x="712024" y="3453191"/>
            <a:ext cx="5400598" cy="461665"/>
          </a:xfrm>
          <a:prstGeom prst="rect">
            <a:avLst/>
          </a:prstGeom>
          <a:noFill/>
        </p:spPr>
        <p:txBody>
          <a:bodyPr wrap="square" rtlCol="0">
            <a:spAutoFit/>
          </a:bodyPr>
          <a:lstStyle/>
          <a:p>
            <a:r>
              <a:rPr lang="ja-JP" altLang="en-US" sz="2400" dirty="0"/>
              <a:t>例：「元気です」と悲しい声で言う</a:t>
            </a:r>
            <a:endParaRPr lang="en-GB" sz="2400" dirty="0"/>
          </a:p>
        </p:txBody>
      </p:sp>
      <p:sp>
        <p:nvSpPr>
          <p:cNvPr id="9" name="テキスト ボックス 8">
            <a:extLst>
              <a:ext uri="{FF2B5EF4-FFF2-40B4-BE49-F238E27FC236}">
                <a16:creationId xmlns:a16="http://schemas.microsoft.com/office/drawing/2014/main" id="{ACD8C96F-7113-94B2-78DA-75E37B0A7B07}"/>
              </a:ext>
            </a:extLst>
          </p:cNvPr>
          <p:cNvSpPr txBox="1"/>
          <p:nvPr/>
        </p:nvSpPr>
        <p:spPr>
          <a:xfrm>
            <a:off x="647720" y="4893000"/>
            <a:ext cx="9852113" cy="954107"/>
          </a:xfrm>
          <a:prstGeom prst="rect">
            <a:avLst/>
          </a:prstGeom>
          <a:noFill/>
        </p:spPr>
        <p:txBody>
          <a:bodyPr wrap="square">
            <a:spAutoFit/>
          </a:bodyPr>
          <a:lstStyle/>
          <a:p>
            <a:r>
              <a:rPr lang="ja-JP" altLang="en-US" sz="2800" dirty="0"/>
              <a:t>感情の種類によって発話内容が重視されるものと声が重視されるものとがある（</a:t>
            </a:r>
            <a:r>
              <a:rPr lang="en-US" altLang="ja-JP" sz="2800" dirty="0"/>
              <a:t>Kikutani&amp;Ikemoto,2022</a:t>
            </a:r>
            <a:r>
              <a:rPr lang="ja-JP" altLang="en-US" sz="2800" dirty="0"/>
              <a:t>）</a:t>
            </a:r>
            <a:endParaRPr lang="en-US" sz="2800" dirty="0"/>
          </a:p>
        </p:txBody>
      </p:sp>
    </p:spTree>
    <p:extLst>
      <p:ext uri="{BB962C8B-B14F-4D97-AF65-F5344CB8AC3E}">
        <p14:creationId xmlns:p14="http://schemas.microsoft.com/office/powerpoint/2010/main" val="118202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63579-D5F8-09AE-4776-B481CD6DB366}"/>
              </a:ext>
            </a:extLst>
          </p:cNvPr>
          <p:cNvSpPr>
            <a:spLocks noGrp="1"/>
          </p:cNvSpPr>
          <p:nvPr>
            <p:ph type="title"/>
          </p:nvPr>
        </p:nvSpPr>
        <p:spPr>
          <a:xfrm>
            <a:off x="79698" y="281778"/>
            <a:ext cx="11334536" cy="695685"/>
          </a:xfrm>
        </p:spPr>
        <p:txBody>
          <a:bodyPr>
            <a:normAutofit fontScale="90000"/>
          </a:bodyPr>
          <a:lstStyle/>
          <a:p>
            <a:r>
              <a:rPr lang="en-US" altLang="ja-JP" sz="4000" b="1" dirty="0">
                <a:solidFill>
                  <a:srgbClr val="0070C0"/>
                </a:solidFill>
                <a:latin typeface="HGｺﾞｼｯｸM" panose="020B0609000000000000" pitchFamily="49" charset="-128"/>
                <a:ea typeface="HGｺﾞｼｯｸM" panose="020B0609000000000000" pitchFamily="49" charset="-128"/>
              </a:rPr>
              <a:t>Kikutani</a:t>
            </a:r>
            <a:r>
              <a:rPr lang="ja-JP" altLang="en-US" sz="4000" b="1" dirty="0">
                <a:solidFill>
                  <a:srgbClr val="0070C0"/>
                </a:solidFill>
                <a:latin typeface="HGｺﾞｼｯｸM" panose="020B0609000000000000" pitchFamily="49" charset="-128"/>
                <a:ea typeface="HGｺﾞｼｯｸM" panose="020B0609000000000000" pitchFamily="49" charset="-128"/>
              </a:rPr>
              <a:t>＆</a:t>
            </a:r>
            <a:r>
              <a:rPr lang="en-US" altLang="ja-JP" sz="4000" b="1" dirty="0">
                <a:solidFill>
                  <a:srgbClr val="0070C0"/>
                </a:solidFill>
                <a:latin typeface="HGｺﾞｼｯｸM" panose="020B0609000000000000" pitchFamily="49" charset="-128"/>
                <a:ea typeface="HGｺﾞｼｯｸM" panose="020B0609000000000000" pitchFamily="49" charset="-128"/>
              </a:rPr>
              <a:t>Ikemoto</a:t>
            </a:r>
            <a:r>
              <a:rPr lang="ja-JP" altLang="en-US" sz="4000" b="1" dirty="0">
                <a:solidFill>
                  <a:srgbClr val="0070C0"/>
                </a:solidFill>
                <a:latin typeface="HGｺﾞｼｯｸM" panose="020B0609000000000000" pitchFamily="49" charset="-128"/>
                <a:ea typeface="HGｺﾞｼｯｸM" panose="020B0609000000000000" pitchFamily="49" charset="-128"/>
              </a:rPr>
              <a:t>（</a:t>
            </a:r>
            <a:r>
              <a:rPr lang="en-US" altLang="ja-JP" sz="4000" b="1" dirty="0">
                <a:solidFill>
                  <a:srgbClr val="0070C0"/>
                </a:solidFill>
                <a:latin typeface="HGｺﾞｼｯｸM" panose="020B0609000000000000" pitchFamily="49" charset="-128"/>
                <a:ea typeface="HGｺﾞｼｯｸM" panose="020B0609000000000000" pitchFamily="49" charset="-128"/>
              </a:rPr>
              <a:t>2022</a:t>
            </a:r>
            <a:r>
              <a:rPr lang="ja-JP" altLang="en-US" sz="4000" b="1" dirty="0">
                <a:solidFill>
                  <a:srgbClr val="0070C0"/>
                </a:solidFill>
                <a:latin typeface="HGｺﾞｼｯｸM" panose="020B0609000000000000" pitchFamily="49" charset="-128"/>
                <a:ea typeface="HGｺﾞｼｯｸM" panose="020B0609000000000000" pitchFamily="49" charset="-128"/>
              </a:rPr>
              <a:t>）の</a:t>
            </a:r>
            <a:r>
              <a:rPr lang="ja-JP" altLang="en-US" sz="4000" b="1" dirty="0">
                <a:solidFill>
                  <a:srgbClr val="0070C0"/>
                </a:solidFill>
                <a:latin typeface="HGSｺﾞｼｯｸM" panose="020B0600000000000000" pitchFamily="50" charset="-128"/>
                <a:ea typeface="HGSｺﾞｼｯｸM" panose="020B0600000000000000" pitchFamily="50" charset="-128"/>
              </a:rPr>
              <a:t>評価された感情の結果</a:t>
            </a:r>
            <a:endParaRPr lang="en-US" sz="4000" b="1" dirty="0">
              <a:solidFill>
                <a:srgbClr val="0070C0"/>
              </a:solidFill>
              <a:latin typeface="HGSｺﾞｼｯｸM" panose="020B0600000000000000" pitchFamily="50" charset="-128"/>
              <a:ea typeface="HGSｺﾞｼｯｸM" panose="020B0600000000000000" pitchFamily="50" charset="-128"/>
            </a:endParaRPr>
          </a:p>
        </p:txBody>
      </p:sp>
      <p:pic>
        <p:nvPicPr>
          <p:cNvPr id="5" name="コンテンツ プレースホルダー 4">
            <a:extLst>
              <a:ext uri="{FF2B5EF4-FFF2-40B4-BE49-F238E27FC236}">
                <a16:creationId xmlns:a16="http://schemas.microsoft.com/office/drawing/2014/main" id="{AC7AAD4D-AFDD-1978-CDAE-4094CAA419CA}"/>
              </a:ext>
            </a:extLst>
          </p:cNvPr>
          <p:cNvPicPr>
            <a:picLocks noGrp="1" noChangeAspect="1"/>
          </p:cNvPicPr>
          <p:nvPr>
            <p:ph idx="1"/>
          </p:nvPr>
        </p:nvPicPr>
        <p:blipFill rotWithShape="1">
          <a:blip r:embed="rId3"/>
          <a:srcRect t="-1" r="67819" b="686"/>
          <a:stretch/>
        </p:blipFill>
        <p:spPr>
          <a:xfrm>
            <a:off x="5562074" y="977463"/>
            <a:ext cx="5896304" cy="5366582"/>
          </a:xfrm>
        </p:spPr>
      </p:pic>
      <p:pic>
        <p:nvPicPr>
          <p:cNvPr id="6" name="コンテンツ プレースホルダー 4">
            <a:extLst>
              <a:ext uri="{FF2B5EF4-FFF2-40B4-BE49-F238E27FC236}">
                <a16:creationId xmlns:a16="http://schemas.microsoft.com/office/drawing/2014/main" id="{AD396415-EB5D-7064-4CB5-B76D75CD9E6A}"/>
              </a:ext>
            </a:extLst>
          </p:cNvPr>
          <p:cNvPicPr>
            <a:picLocks noChangeAspect="1"/>
          </p:cNvPicPr>
          <p:nvPr/>
        </p:nvPicPr>
        <p:blipFill rotWithShape="1">
          <a:blip r:embed="rId3"/>
          <a:srcRect l="85447" b="76305"/>
          <a:stretch/>
        </p:blipFill>
        <p:spPr>
          <a:xfrm>
            <a:off x="10003387" y="1126064"/>
            <a:ext cx="1291029" cy="1088807"/>
          </a:xfrm>
          <a:prstGeom prst="rect">
            <a:avLst/>
          </a:prstGeom>
        </p:spPr>
      </p:pic>
      <p:sp>
        <p:nvSpPr>
          <p:cNvPr id="8" name="テキスト ボックス 7">
            <a:extLst>
              <a:ext uri="{FF2B5EF4-FFF2-40B4-BE49-F238E27FC236}">
                <a16:creationId xmlns:a16="http://schemas.microsoft.com/office/drawing/2014/main" id="{1AED722B-36DB-DDBA-20E2-906F011BB7D8}"/>
              </a:ext>
            </a:extLst>
          </p:cNvPr>
          <p:cNvSpPr txBox="1"/>
          <p:nvPr/>
        </p:nvSpPr>
        <p:spPr>
          <a:xfrm>
            <a:off x="6709804" y="6413650"/>
            <a:ext cx="4988209" cy="369332"/>
          </a:xfrm>
          <a:prstGeom prst="rect">
            <a:avLst/>
          </a:prstGeom>
          <a:noFill/>
        </p:spPr>
        <p:txBody>
          <a:bodyPr wrap="square" rtlCol="0">
            <a:spAutoFit/>
          </a:bodyPr>
          <a:lstStyle/>
          <a:p>
            <a:r>
              <a:rPr lang="en-US" altLang="ja-JP" dirty="0"/>
              <a:t>Kikutani</a:t>
            </a:r>
            <a:r>
              <a:rPr lang="ja-JP" altLang="en-US" dirty="0"/>
              <a:t>＆</a:t>
            </a:r>
            <a:r>
              <a:rPr lang="en-US" altLang="ja-JP" dirty="0"/>
              <a:t>Ikemoto</a:t>
            </a:r>
            <a:r>
              <a:rPr lang="ja-JP" altLang="en-US" dirty="0"/>
              <a:t>（</a:t>
            </a:r>
            <a:r>
              <a:rPr lang="en-US" altLang="ja-JP" dirty="0"/>
              <a:t>2022</a:t>
            </a:r>
            <a:r>
              <a:rPr lang="ja-JP" altLang="en-US" dirty="0"/>
              <a:t>）より改変</a:t>
            </a:r>
            <a:endParaRPr lang="en-US" dirty="0"/>
          </a:p>
        </p:txBody>
      </p:sp>
      <p:sp>
        <p:nvSpPr>
          <p:cNvPr id="9" name="四角形: 角を丸くする 8">
            <a:extLst>
              <a:ext uri="{FF2B5EF4-FFF2-40B4-BE49-F238E27FC236}">
                <a16:creationId xmlns:a16="http://schemas.microsoft.com/office/drawing/2014/main" id="{951CFC46-58AB-68A9-642F-43B1C531EC30}"/>
              </a:ext>
            </a:extLst>
          </p:cNvPr>
          <p:cNvSpPr/>
          <p:nvPr/>
        </p:nvSpPr>
        <p:spPr>
          <a:xfrm>
            <a:off x="8286356" y="5719730"/>
            <a:ext cx="1589164" cy="25855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テキスト ボックス 10">
            <a:extLst>
              <a:ext uri="{FF2B5EF4-FFF2-40B4-BE49-F238E27FC236}">
                <a16:creationId xmlns:a16="http://schemas.microsoft.com/office/drawing/2014/main" id="{3067B32D-93FF-5B3E-86BF-DEE720D77D4C}"/>
              </a:ext>
            </a:extLst>
          </p:cNvPr>
          <p:cNvSpPr txBox="1"/>
          <p:nvPr/>
        </p:nvSpPr>
        <p:spPr>
          <a:xfrm>
            <a:off x="421376" y="1364210"/>
            <a:ext cx="4289362" cy="3385542"/>
          </a:xfrm>
          <a:prstGeom prst="rect">
            <a:avLst/>
          </a:prstGeom>
          <a:noFill/>
        </p:spPr>
        <p:txBody>
          <a:bodyPr wrap="square" rtlCol="0">
            <a:spAutoFit/>
          </a:bodyPr>
          <a:lstStyle/>
          <a:p>
            <a:r>
              <a:rPr lang="ja-JP" altLang="en-US" sz="2800" dirty="0">
                <a:solidFill>
                  <a:srgbClr val="FF0000"/>
                </a:solidFill>
              </a:rPr>
              <a:t>感情判断の基準</a:t>
            </a:r>
            <a:endParaRPr lang="en-US" altLang="ja-JP" sz="2800" dirty="0">
              <a:solidFill>
                <a:srgbClr val="FF0000"/>
              </a:solidFill>
            </a:endParaRPr>
          </a:p>
          <a:p>
            <a:endParaRPr lang="en-US" altLang="ja-JP" sz="2800" dirty="0">
              <a:solidFill>
                <a:srgbClr val="FF0000"/>
              </a:solidFill>
            </a:endParaRPr>
          </a:p>
          <a:p>
            <a:r>
              <a:rPr lang="ja-JP" altLang="en-US" sz="2800" dirty="0">
                <a:solidFill>
                  <a:srgbClr val="FF0000"/>
                </a:solidFill>
              </a:rPr>
              <a:t>怒り：内容を重視</a:t>
            </a:r>
            <a:endParaRPr lang="en-US" altLang="ja-JP" sz="2800" dirty="0">
              <a:solidFill>
                <a:srgbClr val="FF0000"/>
              </a:solidFill>
            </a:endParaRPr>
          </a:p>
          <a:p>
            <a:endParaRPr lang="en-US" altLang="ja-JP" sz="2800" dirty="0">
              <a:solidFill>
                <a:srgbClr val="FF0000"/>
              </a:solidFill>
            </a:endParaRPr>
          </a:p>
          <a:p>
            <a:r>
              <a:rPr lang="ja-JP" altLang="en-US" sz="2800" dirty="0">
                <a:solidFill>
                  <a:srgbClr val="FF0000"/>
                </a:solidFill>
              </a:rPr>
              <a:t>喜び：内容を重視</a:t>
            </a:r>
            <a:endParaRPr lang="en-US" altLang="ja-JP" sz="2800" dirty="0">
              <a:solidFill>
                <a:srgbClr val="FF0000"/>
              </a:solidFill>
            </a:endParaRPr>
          </a:p>
          <a:p>
            <a:endParaRPr lang="en-US" altLang="ja-JP" sz="2800" dirty="0">
              <a:solidFill>
                <a:srgbClr val="FF0000"/>
              </a:solidFill>
            </a:endParaRPr>
          </a:p>
          <a:p>
            <a:r>
              <a:rPr lang="ja-JP" altLang="en-US" sz="2800" dirty="0">
                <a:solidFill>
                  <a:srgbClr val="FF0000"/>
                </a:solidFill>
              </a:rPr>
              <a:t>悲しみ：声を重視</a:t>
            </a:r>
            <a:endParaRPr lang="en-US" altLang="ja-JP" sz="2800" dirty="0">
              <a:solidFill>
                <a:srgbClr val="FF0000"/>
              </a:solidFill>
            </a:endParaRPr>
          </a:p>
          <a:p>
            <a:endParaRPr lang="en-US" dirty="0"/>
          </a:p>
        </p:txBody>
      </p:sp>
      <p:sp>
        <p:nvSpPr>
          <p:cNvPr id="3" name="テキスト ボックス 2">
            <a:extLst>
              <a:ext uri="{FF2B5EF4-FFF2-40B4-BE49-F238E27FC236}">
                <a16:creationId xmlns:a16="http://schemas.microsoft.com/office/drawing/2014/main" id="{EAE40CD9-FC24-E2D1-B347-1534C39F2E47}"/>
              </a:ext>
            </a:extLst>
          </p:cNvPr>
          <p:cNvSpPr txBox="1"/>
          <p:nvPr/>
        </p:nvSpPr>
        <p:spPr>
          <a:xfrm>
            <a:off x="212595" y="5027232"/>
            <a:ext cx="4889126" cy="1384995"/>
          </a:xfrm>
          <a:prstGeom prst="rect">
            <a:avLst/>
          </a:prstGeom>
          <a:noFill/>
          <a:ln>
            <a:solidFill>
              <a:schemeClr val="tx2">
                <a:lumMod val="50000"/>
                <a:lumOff val="50000"/>
              </a:schemeClr>
            </a:solidFill>
          </a:ln>
        </p:spPr>
        <p:txBody>
          <a:bodyPr wrap="square">
            <a:spAutoFit/>
          </a:bodyPr>
          <a:lstStyle/>
          <a:p>
            <a:r>
              <a:rPr lang="ja-JP" altLang="en-US" sz="2800" dirty="0"/>
              <a:t>不一致刺激の感情を判断するときにどのような声の聞こえ方（声質）をするのか？</a:t>
            </a:r>
            <a:endParaRPr lang="en-US" sz="2800" dirty="0"/>
          </a:p>
        </p:txBody>
      </p:sp>
      <p:sp>
        <p:nvSpPr>
          <p:cNvPr id="4" name="テキスト ボックス 3">
            <a:extLst>
              <a:ext uri="{FF2B5EF4-FFF2-40B4-BE49-F238E27FC236}">
                <a16:creationId xmlns:a16="http://schemas.microsoft.com/office/drawing/2014/main" id="{D5D0D3F0-A60C-ED0C-055F-B1EBDA40FF62}"/>
              </a:ext>
            </a:extLst>
          </p:cNvPr>
          <p:cNvSpPr txBox="1"/>
          <p:nvPr/>
        </p:nvSpPr>
        <p:spPr>
          <a:xfrm>
            <a:off x="5631442" y="2886931"/>
            <a:ext cx="548640" cy="1754326"/>
          </a:xfrm>
          <a:prstGeom prst="rect">
            <a:avLst/>
          </a:prstGeom>
          <a:solidFill>
            <a:schemeClr val="bg1"/>
          </a:solidFill>
        </p:spPr>
        <p:txBody>
          <a:bodyPr wrap="square" rtlCol="0">
            <a:spAutoFit/>
          </a:bodyPr>
          <a:lstStyle/>
          <a:p>
            <a:r>
              <a:rPr lang="ja-JP" altLang="en-US" dirty="0"/>
              <a:t>　平均評定</a:t>
            </a:r>
            <a:endParaRPr lang="en-US" altLang="ja-JP" dirty="0"/>
          </a:p>
          <a:p>
            <a:r>
              <a:rPr lang="ja-JP" altLang="en-US" dirty="0"/>
              <a:t>値</a:t>
            </a:r>
            <a:endParaRPr lang="en-US" dirty="0"/>
          </a:p>
        </p:txBody>
      </p:sp>
      <p:sp>
        <p:nvSpPr>
          <p:cNvPr id="7" name="テキスト ボックス 6">
            <a:extLst>
              <a:ext uri="{FF2B5EF4-FFF2-40B4-BE49-F238E27FC236}">
                <a16:creationId xmlns:a16="http://schemas.microsoft.com/office/drawing/2014/main" id="{98085078-E3FA-B743-2527-1F90EE1EFABF}"/>
              </a:ext>
            </a:extLst>
          </p:cNvPr>
          <p:cNvSpPr txBox="1"/>
          <p:nvPr/>
        </p:nvSpPr>
        <p:spPr>
          <a:xfrm>
            <a:off x="10193114" y="1319420"/>
            <a:ext cx="878321" cy="815608"/>
          </a:xfrm>
          <a:prstGeom prst="rect">
            <a:avLst/>
          </a:prstGeom>
          <a:solidFill>
            <a:schemeClr val="bg1"/>
          </a:solidFill>
        </p:spPr>
        <p:txBody>
          <a:bodyPr wrap="square" rtlCol="0">
            <a:spAutoFit/>
          </a:bodyPr>
          <a:lstStyle/>
          <a:p>
            <a:r>
              <a:rPr lang="ja-JP" altLang="en-US" sz="1100" b="1" dirty="0"/>
              <a:t>怒り</a:t>
            </a:r>
            <a:endParaRPr lang="en-US" altLang="ja-JP" sz="1100" b="1" dirty="0"/>
          </a:p>
          <a:p>
            <a:endParaRPr lang="en-US" altLang="ja-JP" sz="600" b="1" dirty="0"/>
          </a:p>
          <a:p>
            <a:r>
              <a:rPr lang="ja-JP" altLang="en-US" sz="1100" b="1" dirty="0"/>
              <a:t>喜び</a:t>
            </a:r>
            <a:endParaRPr lang="en-US" altLang="ja-JP" sz="1100" b="1" dirty="0"/>
          </a:p>
          <a:p>
            <a:endParaRPr lang="en-US" altLang="ja-JP" sz="600" b="1" dirty="0"/>
          </a:p>
          <a:p>
            <a:r>
              <a:rPr lang="ja-JP" altLang="en-US" sz="1100" b="1" dirty="0"/>
              <a:t>悲しみ</a:t>
            </a:r>
            <a:endParaRPr lang="en-US" sz="1400" b="1" dirty="0"/>
          </a:p>
        </p:txBody>
      </p:sp>
      <p:sp>
        <p:nvSpPr>
          <p:cNvPr id="10" name="テキスト ボックス 9">
            <a:extLst>
              <a:ext uri="{FF2B5EF4-FFF2-40B4-BE49-F238E27FC236}">
                <a16:creationId xmlns:a16="http://schemas.microsoft.com/office/drawing/2014/main" id="{FE3CA12D-02BF-ED93-3D76-33BF2A482A5B}"/>
              </a:ext>
            </a:extLst>
          </p:cNvPr>
          <p:cNvSpPr txBox="1"/>
          <p:nvPr/>
        </p:nvSpPr>
        <p:spPr>
          <a:xfrm>
            <a:off x="9538258" y="994878"/>
            <a:ext cx="1481960" cy="369332"/>
          </a:xfrm>
          <a:prstGeom prst="rect">
            <a:avLst/>
          </a:prstGeom>
          <a:solidFill>
            <a:schemeClr val="bg1"/>
          </a:solidFill>
        </p:spPr>
        <p:txBody>
          <a:bodyPr wrap="square" rtlCol="0">
            <a:spAutoFit/>
          </a:bodyPr>
          <a:lstStyle/>
          <a:p>
            <a:r>
              <a:rPr lang="ja-JP" altLang="en-US" dirty="0"/>
              <a:t>　　内容</a:t>
            </a:r>
            <a:endParaRPr lang="en-US" dirty="0"/>
          </a:p>
        </p:txBody>
      </p:sp>
      <p:sp>
        <p:nvSpPr>
          <p:cNvPr id="12" name="正方形/長方形 11">
            <a:extLst>
              <a:ext uri="{FF2B5EF4-FFF2-40B4-BE49-F238E27FC236}">
                <a16:creationId xmlns:a16="http://schemas.microsoft.com/office/drawing/2014/main" id="{9D964226-5DE9-2A89-2D25-C802F14CF567}"/>
              </a:ext>
            </a:extLst>
          </p:cNvPr>
          <p:cNvSpPr/>
          <p:nvPr/>
        </p:nvSpPr>
        <p:spPr>
          <a:xfrm>
            <a:off x="10003387" y="1056698"/>
            <a:ext cx="1016831" cy="10031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テキスト ボックス 12">
            <a:extLst>
              <a:ext uri="{FF2B5EF4-FFF2-40B4-BE49-F238E27FC236}">
                <a16:creationId xmlns:a16="http://schemas.microsoft.com/office/drawing/2014/main" id="{F47C9837-CDD4-2E7F-D0AB-DDFAD9334986}"/>
              </a:ext>
            </a:extLst>
          </p:cNvPr>
          <p:cNvSpPr txBox="1"/>
          <p:nvPr/>
        </p:nvSpPr>
        <p:spPr>
          <a:xfrm>
            <a:off x="6930521" y="5281031"/>
            <a:ext cx="4483713" cy="369332"/>
          </a:xfrm>
          <a:prstGeom prst="rect">
            <a:avLst/>
          </a:prstGeom>
          <a:solidFill>
            <a:schemeClr val="bg1"/>
          </a:solidFill>
        </p:spPr>
        <p:txBody>
          <a:bodyPr wrap="square" rtlCol="0">
            <a:spAutoFit/>
          </a:bodyPr>
          <a:lstStyle/>
          <a:p>
            <a:r>
              <a:rPr lang="ja-JP" altLang="en-US" dirty="0"/>
              <a:t>怒り　　　　　　喜び　　　　　悲しみ</a:t>
            </a:r>
            <a:endParaRPr lang="en-US" dirty="0"/>
          </a:p>
        </p:txBody>
      </p:sp>
      <p:sp>
        <p:nvSpPr>
          <p:cNvPr id="14" name="テキスト ボックス 13">
            <a:extLst>
              <a:ext uri="{FF2B5EF4-FFF2-40B4-BE49-F238E27FC236}">
                <a16:creationId xmlns:a16="http://schemas.microsoft.com/office/drawing/2014/main" id="{7DD635F6-4B75-93F4-5CD3-5C7E65D3657D}"/>
              </a:ext>
            </a:extLst>
          </p:cNvPr>
          <p:cNvSpPr txBox="1"/>
          <p:nvPr/>
        </p:nvSpPr>
        <p:spPr>
          <a:xfrm>
            <a:off x="7919951" y="5695871"/>
            <a:ext cx="2591851" cy="369332"/>
          </a:xfrm>
          <a:prstGeom prst="rect">
            <a:avLst/>
          </a:prstGeom>
          <a:noFill/>
        </p:spPr>
        <p:txBody>
          <a:bodyPr wrap="square" rtlCol="0">
            <a:spAutoFit/>
          </a:bodyPr>
          <a:lstStyle/>
          <a:p>
            <a:r>
              <a:rPr lang="ja-JP" altLang="en-US" dirty="0"/>
              <a:t>　音声感情の種類</a:t>
            </a:r>
            <a:endParaRPr lang="en-US" dirty="0"/>
          </a:p>
        </p:txBody>
      </p:sp>
    </p:spTree>
    <p:extLst>
      <p:ext uri="{BB962C8B-B14F-4D97-AF65-F5344CB8AC3E}">
        <p14:creationId xmlns:p14="http://schemas.microsoft.com/office/powerpoint/2010/main" val="52381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80D84-95F4-63FA-72C9-3C3C54449847}"/>
              </a:ext>
            </a:extLst>
          </p:cNvPr>
          <p:cNvSpPr>
            <a:spLocks noGrp="1"/>
          </p:cNvSpPr>
          <p:nvPr>
            <p:ph type="title"/>
          </p:nvPr>
        </p:nvSpPr>
        <p:spPr/>
        <p:txBody>
          <a:bodyPr>
            <a:normAutofit/>
          </a:bodyPr>
          <a:lstStyle/>
          <a:p>
            <a:r>
              <a:rPr lang="ja-JP" altLang="en-US" sz="4000" b="1" dirty="0">
                <a:solidFill>
                  <a:srgbClr val="0070C0"/>
                </a:solidFill>
                <a:latin typeface="HGPｺﾞｼｯｸM" panose="020B0600000000000000" pitchFamily="50" charset="-128"/>
                <a:ea typeface="HGPｺﾞｼｯｸM" panose="020B0600000000000000" pitchFamily="50" charset="-128"/>
              </a:rPr>
              <a:t>不一致感情の声の聞こえ方の変化</a:t>
            </a:r>
            <a:endParaRPr lang="en-US" sz="4000" b="1" dirty="0">
              <a:solidFill>
                <a:srgbClr val="0070C0"/>
              </a:solidFill>
              <a:latin typeface="HGPｺﾞｼｯｸM" panose="020B0600000000000000" pitchFamily="50" charset="-128"/>
              <a:ea typeface="HGPｺﾞｼｯｸM" panose="020B0600000000000000" pitchFamily="50" charset="-128"/>
            </a:endParaRPr>
          </a:p>
        </p:txBody>
      </p:sp>
      <p:sp>
        <p:nvSpPr>
          <p:cNvPr id="3" name="コンテンツ プレースホルダー 2">
            <a:extLst>
              <a:ext uri="{FF2B5EF4-FFF2-40B4-BE49-F238E27FC236}">
                <a16:creationId xmlns:a16="http://schemas.microsoft.com/office/drawing/2014/main" id="{FCB26FC5-E5AF-CF83-A35D-1ADCE98C02C7}"/>
              </a:ext>
            </a:extLst>
          </p:cNvPr>
          <p:cNvSpPr>
            <a:spLocks noGrp="1"/>
          </p:cNvSpPr>
          <p:nvPr>
            <p:ph idx="10"/>
          </p:nvPr>
        </p:nvSpPr>
        <p:spPr>
          <a:xfrm>
            <a:off x="568163" y="1997132"/>
            <a:ext cx="8652793" cy="1042460"/>
          </a:xfrm>
        </p:spPr>
        <p:txBody>
          <a:bodyPr>
            <a:normAutofit fontScale="92500" lnSpcReduction="10000"/>
          </a:bodyPr>
          <a:lstStyle/>
          <a:p>
            <a:pPr marL="0" indent="0">
              <a:buNone/>
            </a:pPr>
            <a:r>
              <a:rPr lang="ja-JP" altLang="en-US" sz="2800" b="1" dirty="0">
                <a:solidFill>
                  <a:srgbClr val="000000"/>
                </a:solidFill>
              </a:rPr>
              <a:t>不一致感情のときに、声か内容かどちらを優勢に認知するかによって音声の聞こえ方が変化する可能性がある</a:t>
            </a:r>
            <a:endParaRPr lang="en-US" sz="2800" b="1" dirty="0">
              <a:solidFill>
                <a:srgbClr val="000000"/>
              </a:solidFill>
            </a:endParaRPr>
          </a:p>
        </p:txBody>
      </p:sp>
      <p:sp>
        <p:nvSpPr>
          <p:cNvPr id="4" name="コンテンツ プレースホルダー 2">
            <a:extLst>
              <a:ext uri="{FF2B5EF4-FFF2-40B4-BE49-F238E27FC236}">
                <a16:creationId xmlns:a16="http://schemas.microsoft.com/office/drawing/2014/main" id="{6DCAD87C-5E64-0279-24AC-15D81F95024C}"/>
              </a:ext>
            </a:extLst>
          </p:cNvPr>
          <p:cNvSpPr txBox="1">
            <a:spLocks/>
          </p:cNvSpPr>
          <p:nvPr/>
        </p:nvSpPr>
        <p:spPr>
          <a:xfrm>
            <a:off x="563091" y="3451630"/>
            <a:ext cx="8652793" cy="1042460"/>
          </a:xfrm>
          <a:prstGeom prst="rect">
            <a:avLst/>
          </a:prstGeom>
        </p:spPr>
        <p:txBody>
          <a:bodyPr vert="horz" lIns="0" tIns="45720" rIns="91440" bIns="45720" rtlCol="0">
            <a:normAutofit/>
          </a:bodyPr>
          <a:lstStyle>
            <a:lvl1pPr marL="285750" indent="-285750" algn="l" defTabSz="914400" rtl="0" eaLnBrk="1" latinLnBrk="0" hangingPunct="1">
              <a:lnSpc>
                <a:spcPct val="130000"/>
              </a:lnSpc>
              <a:spcBef>
                <a:spcPts val="10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1pPr>
            <a:lvl2pPr marL="645750" indent="-285750" algn="l" defTabSz="914400" rtl="0" eaLnBrk="1" latinLnBrk="0" hangingPunct="1">
              <a:lnSpc>
                <a:spcPct val="130000"/>
              </a:lnSpc>
              <a:spcBef>
                <a:spcPts val="500"/>
              </a:spcBef>
              <a:buFont typeface="Arial" panose="020B0604020202020204" pitchFamily="34" charset="0"/>
              <a:buChar char="•"/>
              <a:defRPr sz="1800" b="0" i="1" kern="1200" spc="50" baseline="0">
                <a:solidFill>
                  <a:schemeClr val="tx1">
                    <a:alpha val="60000"/>
                  </a:schemeClr>
                </a:solidFill>
                <a:latin typeface="+mn-lt"/>
                <a:ea typeface="+mn-ea"/>
                <a:cs typeface="+mn-cs"/>
              </a:defRPr>
            </a:lvl2pPr>
            <a:lvl3pPr marL="100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3pPr>
            <a:lvl4pPr marL="1365750" indent="-285750" algn="l" defTabSz="914400" rtl="0" eaLnBrk="1" latinLnBrk="0" hangingPunct="1">
              <a:lnSpc>
                <a:spcPct val="130000"/>
              </a:lnSpc>
              <a:spcBef>
                <a:spcPts val="500"/>
              </a:spcBef>
              <a:buClr>
                <a:schemeClr val="accent3"/>
              </a:buClr>
              <a:buFont typeface="Arial" panose="020B0604020202020204" pitchFamily="34" charset="0"/>
              <a:buChar char="•"/>
              <a:defRPr sz="1800" b="0" i="1" kern="1200" spc="50" baseline="0">
                <a:solidFill>
                  <a:schemeClr val="tx1">
                    <a:alpha val="60000"/>
                  </a:schemeClr>
                </a:solidFill>
                <a:latin typeface="+mn-lt"/>
                <a:ea typeface="+mn-ea"/>
                <a:cs typeface="+mn-cs"/>
              </a:defRPr>
            </a:lvl4pPr>
            <a:lvl5pPr marL="172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b="1" dirty="0">
                <a:solidFill>
                  <a:srgbClr val="000000"/>
                </a:solidFill>
              </a:rPr>
              <a:t>　例）「うれしい」と言いながら悲しそうに話した場合、</a:t>
            </a:r>
            <a:endParaRPr lang="en-US" altLang="ja-JP" sz="2000" b="1" dirty="0">
              <a:solidFill>
                <a:srgbClr val="000000"/>
              </a:solidFill>
            </a:endParaRPr>
          </a:p>
          <a:p>
            <a:pPr marL="0" indent="0">
              <a:buNone/>
            </a:pPr>
            <a:r>
              <a:rPr lang="ja-JP" altLang="en-US" sz="2000" b="1" dirty="0">
                <a:solidFill>
                  <a:srgbClr val="000000"/>
                </a:solidFill>
              </a:rPr>
              <a:t>　　　音声の聞こえ方が変わるのか？</a:t>
            </a:r>
            <a:endParaRPr lang="en-US" sz="2000" b="1" dirty="0">
              <a:solidFill>
                <a:srgbClr val="000000"/>
              </a:solidFill>
            </a:endParaRPr>
          </a:p>
        </p:txBody>
      </p:sp>
      <p:sp>
        <p:nvSpPr>
          <p:cNvPr id="7" name="テキスト ボックス 6">
            <a:extLst>
              <a:ext uri="{FF2B5EF4-FFF2-40B4-BE49-F238E27FC236}">
                <a16:creationId xmlns:a16="http://schemas.microsoft.com/office/drawing/2014/main" id="{6700C2A6-2992-FE6D-C254-221AF8D2CFDD}"/>
              </a:ext>
            </a:extLst>
          </p:cNvPr>
          <p:cNvSpPr txBox="1"/>
          <p:nvPr/>
        </p:nvSpPr>
        <p:spPr>
          <a:xfrm>
            <a:off x="1896854" y="5510150"/>
            <a:ext cx="8398291" cy="523220"/>
          </a:xfrm>
          <a:prstGeom prst="rect">
            <a:avLst/>
          </a:prstGeom>
          <a:noFill/>
        </p:spPr>
        <p:txBody>
          <a:bodyPr wrap="square">
            <a:spAutoFit/>
          </a:bodyPr>
          <a:lstStyle/>
          <a:p>
            <a:r>
              <a:rPr lang="ja-JP" altLang="en-US" sz="2800" dirty="0"/>
              <a:t>音声の聞こえ方を測定</a:t>
            </a:r>
            <a:endParaRPr lang="en-US" altLang="ja-JP" sz="2800" dirty="0"/>
          </a:p>
        </p:txBody>
      </p:sp>
      <p:sp>
        <p:nvSpPr>
          <p:cNvPr id="8" name="矢印: 下 7">
            <a:extLst>
              <a:ext uri="{FF2B5EF4-FFF2-40B4-BE49-F238E27FC236}">
                <a16:creationId xmlns:a16="http://schemas.microsoft.com/office/drawing/2014/main" id="{49294728-65FA-5905-3980-0DDEDA8F855F}"/>
              </a:ext>
            </a:extLst>
          </p:cNvPr>
          <p:cNvSpPr/>
          <p:nvPr/>
        </p:nvSpPr>
        <p:spPr>
          <a:xfrm>
            <a:off x="3582713" y="4662221"/>
            <a:ext cx="895481" cy="487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78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700DD9-FB76-039F-7BDA-DDC00BB7D25C}"/>
              </a:ext>
            </a:extLst>
          </p:cNvPr>
          <p:cNvSpPr>
            <a:spLocks noGrp="1"/>
          </p:cNvSpPr>
          <p:nvPr>
            <p:ph type="title"/>
          </p:nvPr>
        </p:nvSpPr>
        <p:spPr>
          <a:xfrm>
            <a:off x="737826" y="345727"/>
            <a:ext cx="8647721" cy="1185045"/>
          </a:xfrm>
        </p:spPr>
        <p:txBody>
          <a:bodyPr>
            <a:normAutofit/>
          </a:bodyPr>
          <a:lstStyle/>
          <a:p>
            <a:r>
              <a:rPr lang="ja-JP" altLang="en-US" sz="4400" b="1" dirty="0">
                <a:solidFill>
                  <a:srgbClr val="0070C0"/>
                </a:solidFill>
                <a:latin typeface="HGPｺﾞｼｯｸM" panose="020B0600000000000000" pitchFamily="50" charset="-128"/>
                <a:ea typeface="HGPｺﾞｼｯｸM" panose="020B0600000000000000" pitchFamily="50" charset="-128"/>
              </a:rPr>
              <a:t>声の聞こえ方の測定</a:t>
            </a:r>
            <a:endParaRPr lang="en-US" sz="4400" b="1" dirty="0"/>
          </a:p>
        </p:txBody>
      </p:sp>
      <p:sp>
        <p:nvSpPr>
          <p:cNvPr id="4" name="テキスト ボックス 3">
            <a:extLst>
              <a:ext uri="{FF2B5EF4-FFF2-40B4-BE49-F238E27FC236}">
                <a16:creationId xmlns:a16="http://schemas.microsoft.com/office/drawing/2014/main" id="{BF3F3AD0-69D1-B2AA-BFB2-F7D9FB3A8D9A}"/>
              </a:ext>
            </a:extLst>
          </p:cNvPr>
          <p:cNvSpPr txBox="1"/>
          <p:nvPr/>
        </p:nvSpPr>
        <p:spPr>
          <a:xfrm>
            <a:off x="863951" y="1965641"/>
            <a:ext cx="8398291" cy="1231106"/>
          </a:xfrm>
          <a:prstGeom prst="rect">
            <a:avLst/>
          </a:prstGeom>
          <a:noFill/>
        </p:spPr>
        <p:txBody>
          <a:bodyPr wrap="square">
            <a:spAutoFit/>
          </a:bodyPr>
          <a:lstStyle/>
          <a:p>
            <a:r>
              <a:rPr lang="ja-JP" altLang="en-US" sz="2800" dirty="0"/>
              <a:t>声質：声の印象、声の聞こえ方　</a:t>
            </a:r>
            <a:endParaRPr lang="en-US" altLang="ja-JP" sz="2800" dirty="0"/>
          </a:p>
          <a:p>
            <a:endParaRPr lang="en-US" altLang="ja-JP" sz="2800" dirty="0"/>
          </a:p>
          <a:p>
            <a:r>
              <a:rPr lang="ja-JP" altLang="en-US" sz="1800" dirty="0"/>
              <a:t>　</a:t>
            </a:r>
            <a:endParaRPr lang="en-US" sz="1800" dirty="0"/>
          </a:p>
        </p:txBody>
      </p:sp>
      <p:sp>
        <p:nvSpPr>
          <p:cNvPr id="5" name="テキスト ボックス 4">
            <a:extLst>
              <a:ext uri="{FF2B5EF4-FFF2-40B4-BE49-F238E27FC236}">
                <a16:creationId xmlns:a16="http://schemas.microsoft.com/office/drawing/2014/main" id="{ABD43F86-9873-827C-D746-3743E739F3C3}"/>
              </a:ext>
            </a:extLst>
          </p:cNvPr>
          <p:cNvSpPr txBox="1"/>
          <p:nvPr/>
        </p:nvSpPr>
        <p:spPr>
          <a:xfrm>
            <a:off x="737826" y="3196747"/>
            <a:ext cx="8398291" cy="1600438"/>
          </a:xfrm>
          <a:prstGeom prst="rect">
            <a:avLst/>
          </a:prstGeom>
          <a:noFill/>
        </p:spPr>
        <p:txBody>
          <a:bodyPr wrap="square">
            <a:spAutoFit/>
          </a:bodyPr>
          <a:lstStyle/>
          <a:p>
            <a:r>
              <a:rPr lang="ja-JP" altLang="en-US" sz="2800" dirty="0"/>
              <a:t>声質表現語を用いて声の聞こえ方を調べる</a:t>
            </a:r>
            <a:endParaRPr lang="en-US" altLang="ja-JP" sz="2800" dirty="0"/>
          </a:p>
          <a:p>
            <a:endParaRPr lang="en-US" altLang="ja-JP" sz="2800" dirty="0"/>
          </a:p>
          <a:p>
            <a:r>
              <a:rPr lang="ja-JP" altLang="en-US" sz="2400" dirty="0"/>
              <a:t>例）激しい</a:t>
            </a:r>
            <a:endParaRPr lang="en-US" altLang="ja-JP" sz="2400" dirty="0"/>
          </a:p>
          <a:p>
            <a:r>
              <a:rPr lang="ja-JP" altLang="en-US" sz="1800" dirty="0"/>
              <a:t>　</a:t>
            </a:r>
            <a:endParaRPr lang="en-US" sz="1800" dirty="0"/>
          </a:p>
        </p:txBody>
      </p:sp>
      <p:sp>
        <p:nvSpPr>
          <p:cNvPr id="7" name="テキスト ボックス 6">
            <a:extLst>
              <a:ext uri="{FF2B5EF4-FFF2-40B4-BE49-F238E27FC236}">
                <a16:creationId xmlns:a16="http://schemas.microsoft.com/office/drawing/2014/main" id="{0F90010F-1D6B-7322-DEB7-36A6FBC73F13}"/>
              </a:ext>
            </a:extLst>
          </p:cNvPr>
          <p:cNvSpPr txBox="1"/>
          <p:nvPr/>
        </p:nvSpPr>
        <p:spPr>
          <a:xfrm>
            <a:off x="737826" y="5213447"/>
            <a:ext cx="7346127" cy="523220"/>
          </a:xfrm>
          <a:prstGeom prst="rect">
            <a:avLst/>
          </a:prstGeom>
          <a:noFill/>
        </p:spPr>
        <p:txBody>
          <a:bodyPr wrap="square">
            <a:spAutoFit/>
          </a:bodyPr>
          <a:lstStyle/>
          <a:p>
            <a:r>
              <a:rPr lang="ja-JP" altLang="en-US" sz="2800" dirty="0">
                <a:latin typeface="HGPｺﾞｼｯｸM" panose="020B0600000000000000" pitchFamily="50" charset="-128"/>
                <a:ea typeface="HGPｺﾞｼｯｸM" panose="020B0600000000000000" pitchFamily="50" charset="-128"/>
              </a:rPr>
              <a:t>感情表出時の声質評価尺度（池本・鈴木</a:t>
            </a:r>
            <a:r>
              <a:rPr lang="en-US" altLang="ja-JP" sz="2800" dirty="0">
                <a:latin typeface="HGPｺﾞｼｯｸM" panose="020B0600000000000000" pitchFamily="50" charset="-128"/>
                <a:ea typeface="HGPｺﾞｼｯｸM" panose="020B0600000000000000" pitchFamily="50" charset="-128"/>
              </a:rPr>
              <a:t>,2008</a:t>
            </a:r>
            <a:r>
              <a:rPr lang="ja-JP" altLang="en-US" sz="2800" dirty="0">
                <a:latin typeface="HGPｺﾞｼｯｸM" panose="020B0600000000000000" pitchFamily="50" charset="-128"/>
                <a:ea typeface="HGPｺﾞｼｯｸM" panose="020B0600000000000000" pitchFamily="50" charset="-128"/>
              </a:rPr>
              <a:t>）</a:t>
            </a:r>
            <a:endParaRPr lang="en-US" sz="2800" dirty="0"/>
          </a:p>
        </p:txBody>
      </p:sp>
    </p:spTree>
    <p:extLst>
      <p:ext uri="{BB962C8B-B14F-4D97-AF65-F5344CB8AC3E}">
        <p14:creationId xmlns:p14="http://schemas.microsoft.com/office/powerpoint/2010/main" val="198709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2DC0E-912C-DAC6-9607-B2573C81AEAF}"/>
              </a:ext>
            </a:extLst>
          </p:cNvPr>
          <p:cNvSpPr>
            <a:spLocks noGrp="1"/>
          </p:cNvSpPr>
          <p:nvPr>
            <p:ph type="title"/>
          </p:nvPr>
        </p:nvSpPr>
        <p:spPr>
          <a:xfrm>
            <a:off x="989400" y="395289"/>
            <a:ext cx="10213200" cy="586968"/>
          </a:xfrm>
        </p:spPr>
        <p:txBody>
          <a:bodyPr/>
          <a:lstStyle/>
          <a:p>
            <a:pPr algn="ctr"/>
            <a:r>
              <a:rPr lang="ja-JP" altLang="en-US" dirty="0">
                <a:latin typeface="HGPｺﾞｼｯｸM" panose="020B0600000000000000" pitchFamily="50" charset="-128"/>
                <a:ea typeface="HGPｺﾞｼｯｸM" panose="020B0600000000000000" pitchFamily="50" charset="-128"/>
              </a:rPr>
              <a:t>感情表出時の声質評価尺度（池本・鈴木</a:t>
            </a:r>
            <a:r>
              <a:rPr lang="en-US" altLang="ja-JP" dirty="0">
                <a:latin typeface="HGPｺﾞｼｯｸM" panose="020B0600000000000000" pitchFamily="50" charset="-128"/>
                <a:ea typeface="HGPｺﾞｼｯｸM" panose="020B0600000000000000" pitchFamily="50" charset="-128"/>
              </a:rPr>
              <a:t>,2008</a:t>
            </a:r>
            <a:r>
              <a:rPr lang="ja-JP" altLang="en-US" dirty="0">
                <a:latin typeface="HGPｺﾞｼｯｸM" panose="020B0600000000000000" pitchFamily="50" charset="-128"/>
                <a:ea typeface="HGPｺﾞｼｯｸM" panose="020B0600000000000000" pitchFamily="50" charset="-128"/>
              </a:rPr>
              <a:t>）</a:t>
            </a:r>
            <a:endParaRPr lang="en-US" dirty="0">
              <a:latin typeface="HGPｺﾞｼｯｸM" panose="020B0600000000000000" pitchFamily="50" charset="-128"/>
              <a:ea typeface="HGPｺﾞｼｯｸM" panose="020B0600000000000000" pitchFamily="50" charset="-128"/>
            </a:endParaRPr>
          </a:p>
        </p:txBody>
      </p:sp>
      <p:sp>
        <p:nvSpPr>
          <p:cNvPr id="4" name="テキスト ボックス 3">
            <a:extLst>
              <a:ext uri="{FF2B5EF4-FFF2-40B4-BE49-F238E27FC236}">
                <a16:creationId xmlns:a16="http://schemas.microsoft.com/office/drawing/2014/main" id="{E69F8436-B22D-F230-6FF0-BA3385A778A1}"/>
              </a:ext>
            </a:extLst>
          </p:cNvPr>
          <p:cNvSpPr txBox="1"/>
          <p:nvPr/>
        </p:nvSpPr>
        <p:spPr>
          <a:xfrm>
            <a:off x="1462891" y="2556748"/>
            <a:ext cx="2408971" cy="2616101"/>
          </a:xfrm>
          <a:prstGeom prst="rect">
            <a:avLst/>
          </a:prstGeom>
          <a:solidFill>
            <a:schemeClr val="accent4">
              <a:lumMod val="20000"/>
              <a:lumOff val="80000"/>
            </a:schemeClr>
          </a:solidFill>
        </p:spPr>
        <p:txBody>
          <a:bodyPr wrap="square" rtlCol="0">
            <a:spAutoFit/>
          </a:bodyPr>
          <a:lstStyle/>
          <a:p>
            <a:pPr algn="ctr"/>
            <a:r>
              <a:rPr lang="ja-JP" altLang="en-US" sz="2000" b="1" dirty="0"/>
              <a:t>あたたかさ</a:t>
            </a:r>
            <a:endParaRPr lang="en-US" altLang="ja-JP" sz="2000" b="1" dirty="0"/>
          </a:p>
          <a:p>
            <a:pPr algn="ctr"/>
            <a:endParaRPr lang="en-US" dirty="0"/>
          </a:p>
          <a:p>
            <a:r>
              <a:rPr lang="ja-JP" altLang="en-US" dirty="0"/>
              <a:t>あたたかみのある</a:t>
            </a:r>
            <a:endParaRPr lang="en-US" altLang="ja-JP" dirty="0"/>
          </a:p>
          <a:p>
            <a:endParaRPr lang="en-US" altLang="ja-JP" dirty="0"/>
          </a:p>
          <a:p>
            <a:r>
              <a:rPr lang="ja-JP" altLang="en-US" dirty="0"/>
              <a:t>豊かな</a:t>
            </a:r>
            <a:endParaRPr lang="en-US" altLang="ja-JP" dirty="0"/>
          </a:p>
          <a:p>
            <a:endParaRPr lang="en-US" altLang="ja-JP" dirty="0"/>
          </a:p>
          <a:p>
            <a:r>
              <a:rPr lang="ja-JP" altLang="en-US" dirty="0"/>
              <a:t>明るい</a:t>
            </a:r>
            <a:endParaRPr lang="en-US" altLang="ja-JP" dirty="0"/>
          </a:p>
          <a:p>
            <a:endParaRPr lang="en-US" altLang="ja-JP" dirty="0"/>
          </a:p>
          <a:p>
            <a:r>
              <a:rPr lang="ja-JP" altLang="en-US" dirty="0"/>
              <a:t>伸びやかな</a:t>
            </a:r>
            <a:endParaRPr lang="en-US" dirty="0"/>
          </a:p>
        </p:txBody>
      </p:sp>
      <p:sp>
        <p:nvSpPr>
          <p:cNvPr id="5" name="テキスト ボックス 4">
            <a:extLst>
              <a:ext uri="{FF2B5EF4-FFF2-40B4-BE49-F238E27FC236}">
                <a16:creationId xmlns:a16="http://schemas.microsoft.com/office/drawing/2014/main" id="{19F0540C-1E64-60FD-00EC-0A266A3156AC}"/>
              </a:ext>
            </a:extLst>
          </p:cNvPr>
          <p:cNvSpPr txBox="1"/>
          <p:nvPr/>
        </p:nvSpPr>
        <p:spPr>
          <a:xfrm>
            <a:off x="1115524" y="1761612"/>
            <a:ext cx="1734881" cy="461665"/>
          </a:xfrm>
          <a:prstGeom prst="rect">
            <a:avLst/>
          </a:prstGeom>
          <a:noFill/>
        </p:spPr>
        <p:txBody>
          <a:bodyPr wrap="square" rtlCol="0">
            <a:spAutoFit/>
          </a:bodyPr>
          <a:lstStyle/>
          <a:p>
            <a:r>
              <a:rPr lang="ja-JP" altLang="en-US" sz="2400" dirty="0"/>
              <a:t>下位尺度</a:t>
            </a:r>
            <a:endParaRPr lang="en-US" sz="2400" dirty="0"/>
          </a:p>
        </p:txBody>
      </p:sp>
      <p:sp>
        <p:nvSpPr>
          <p:cNvPr id="6" name="テキスト ボックス 5">
            <a:extLst>
              <a:ext uri="{FF2B5EF4-FFF2-40B4-BE49-F238E27FC236}">
                <a16:creationId xmlns:a16="http://schemas.microsoft.com/office/drawing/2014/main" id="{9DAACE1B-A9DA-F8EC-68A4-B8005114E7AE}"/>
              </a:ext>
            </a:extLst>
          </p:cNvPr>
          <p:cNvSpPr txBox="1"/>
          <p:nvPr/>
        </p:nvSpPr>
        <p:spPr>
          <a:xfrm>
            <a:off x="4497530" y="2556748"/>
            <a:ext cx="2408971" cy="2616101"/>
          </a:xfrm>
          <a:prstGeom prst="rect">
            <a:avLst/>
          </a:prstGeom>
          <a:solidFill>
            <a:schemeClr val="accent5">
              <a:lumMod val="60000"/>
              <a:lumOff val="40000"/>
            </a:schemeClr>
          </a:solidFill>
        </p:spPr>
        <p:txBody>
          <a:bodyPr wrap="square" rtlCol="0">
            <a:spAutoFit/>
          </a:bodyPr>
          <a:lstStyle/>
          <a:p>
            <a:pPr algn="ctr"/>
            <a:r>
              <a:rPr lang="ja-JP" altLang="en-US" sz="2000" b="1" dirty="0"/>
              <a:t>はげしさ</a:t>
            </a:r>
            <a:endParaRPr lang="en-US" altLang="ja-JP" sz="2000" b="1" dirty="0"/>
          </a:p>
          <a:p>
            <a:pPr algn="ctr"/>
            <a:endParaRPr lang="en-US" dirty="0"/>
          </a:p>
          <a:p>
            <a:r>
              <a:rPr lang="ja-JP" altLang="en-US" dirty="0"/>
              <a:t>はげしい</a:t>
            </a:r>
            <a:endParaRPr lang="en-US" altLang="ja-JP" dirty="0"/>
          </a:p>
          <a:p>
            <a:endParaRPr lang="en-US" altLang="ja-JP" dirty="0"/>
          </a:p>
          <a:p>
            <a:r>
              <a:rPr lang="ja-JP" altLang="en-US" dirty="0"/>
              <a:t>粗野な</a:t>
            </a:r>
            <a:endParaRPr lang="en-US" altLang="ja-JP" dirty="0"/>
          </a:p>
          <a:p>
            <a:endParaRPr lang="en-US" altLang="ja-JP" dirty="0"/>
          </a:p>
          <a:p>
            <a:r>
              <a:rPr lang="ja-JP" altLang="en-US" dirty="0"/>
              <a:t>太い</a:t>
            </a:r>
            <a:endParaRPr lang="en-US" altLang="ja-JP" dirty="0"/>
          </a:p>
          <a:p>
            <a:endParaRPr lang="en-US" altLang="ja-JP" dirty="0"/>
          </a:p>
          <a:p>
            <a:r>
              <a:rPr lang="ja-JP" altLang="en-US" dirty="0"/>
              <a:t>うわずった</a:t>
            </a:r>
            <a:endParaRPr lang="en-US" dirty="0"/>
          </a:p>
        </p:txBody>
      </p:sp>
      <p:sp>
        <p:nvSpPr>
          <p:cNvPr id="7" name="テキスト ボックス 6">
            <a:extLst>
              <a:ext uri="{FF2B5EF4-FFF2-40B4-BE49-F238E27FC236}">
                <a16:creationId xmlns:a16="http://schemas.microsoft.com/office/drawing/2014/main" id="{F5EE512E-E0B0-3C99-EA1D-700D21AD11C9}"/>
              </a:ext>
            </a:extLst>
          </p:cNvPr>
          <p:cNvSpPr txBox="1"/>
          <p:nvPr/>
        </p:nvSpPr>
        <p:spPr>
          <a:xfrm>
            <a:off x="7694471" y="2540906"/>
            <a:ext cx="2408971" cy="2616101"/>
          </a:xfrm>
          <a:prstGeom prst="rect">
            <a:avLst/>
          </a:prstGeom>
          <a:solidFill>
            <a:schemeClr val="bg1">
              <a:lumMod val="85000"/>
            </a:schemeClr>
          </a:solidFill>
        </p:spPr>
        <p:txBody>
          <a:bodyPr wrap="square" rtlCol="0">
            <a:spAutoFit/>
          </a:bodyPr>
          <a:lstStyle/>
          <a:p>
            <a:pPr algn="ctr"/>
            <a:r>
              <a:rPr lang="ja-JP" altLang="en-US" sz="2000" b="1" dirty="0"/>
              <a:t>にぶさ</a:t>
            </a:r>
            <a:endParaRPr lang="en-US" altLang="ja-JP" sz="2000" b="1" dirty="0"/>
          </a:p>
          <a:p>
            <a:pPr algn="ctr"/>
            <a:endParaRPr lang="en-US" dirty="0"/>
          </a:p>
          <a:p>
            <a:r>
              <a:rPr lang="ja-JP" altLang="en-US" dirty="0"/>
              <a:t>ぼやけた</a:t>
            </a:r>
            <a:endParaRPr lang="en-US" altLang="ja-JP" dirty="0"/>
          </a:p>
          <a:p>
            <a:endParaRPr lang="en-US" dirty="0"/>
          </a:p>
          <a:p>
            <a:r>
              <a:rPr lang="ja-JP" altLang="en-US" dirty="0"/>
              <a:t>たるんだ</a:t>
            </a:r>
            <a:endParaRPr lang="en-US" altLang="ja-JP" dirty="0"/>
          </a:p>
          <a:p>
            <a:endParaRPr lang="en-US" dirty="0"/>
          </a:p>
          <a:p>
            <a:endParaRPr lang="en-US" dirty="0"/>
          </a:p>
          <a:p>
            <a:endParaRPr lang="en-US" dirty="0"/>
          </a:p>
          <a:p>
            <a:endParaRPr lang="en-US" dirty="0"/>
          </a:p>
        </p:txBody>
      </p:sp>
      <p:sp>
        <p:nvSpPr>
          <p:cNvPr id="15" name="テキスト ボックス 14">
            <a:extLst>
              <a:ext uri="{FF2B5EF4-FFF2-40B4-BE49-F238E27FC236}">
                <a16:creationId xmlns:a16="http://schemas.microsoft.com/office/drawing/2014/main" id="{64583F37-B88C-F703-8FAA-B83D6AF94F18}"/>
              </a:ext>
            </a:extLst>
          </p:cNvPr>
          <p:cNvSpPr txBox="1"/>
          <p:nvPr/>
        </p:nvSpPr>
        <p:spPr>
          <a:xfrm>
            <a:off x="1136694" y="5660236"/>
            <a:ext cx="6493816" cy="369332"/>
          </a:xfrm>
          <a:prstGeom prst="rect">
            <a:avLst/>
          </a:prstGeom>
          <a:noFill/>
        </p:spPr>
        <p:txBody>
          <a:bodyPr wrap="square">
            <a:spAutoFit/>
          </a:bodyPr>
          <a:lstStyle/>
          <a:p>
            <a:r>
              <a:rPr lang="en-US" altLang="ja-JP" dirty="0"/>
              <a:t>7</a:t>
            </a:r>
            <a:r>
              <a:rPr lang="ja-JP" altLang="en-US" dirty="0"/>
              <a:t>件法　１：全く当てはまらない～７非常によく当てはまる　</a:t>
            </a:r>
            <a:endParaRPr lang="en-US" dirty="0"/>
          </a:p>
        </p:txBody>
      </p:sp>
    </p:spTree>
    <p:extLst>
      <p:ext uri="{BB962C8B-B14F-4D97-AF65-F5344CB8AC3E}">
        <p14:creationId xmlns:p14="http://schemas.microsoft.com/office/powerpoint/2010/main" val="27238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B5AD3-B1DD-ADB8-5AE4-3EA1EFCE50A9}"/>
              </a:ext>
            </a:extLst>
          </p:cNvPr>
          <p:cNvSpPr>
            <a:spLocks noGrp="1"/>
          </p:cNvSpPr>
          <p:nvPr>
            <p:ph type="title"/>
          </p:nvPr>
        </p:nvSpPr>
        <p:spPr>
          <a:xfrm>
            <a:off x="774247" y="195869"/>
            <a:ext cx="10213200" cy="1112836"/>
          </a:xfrm>
        </p:spPr>
        <p:txBody>
          <a:bodyPr>
            <a:normAutofit/>
          </a:bodyPr>
          <a:lstStyle/>
          <a:p>
            <a:r>
              <a:rPr lang="ja-JP" altLang="en-US" sz="4000" dirty="0">
                <a:latin typeface="HGPｺﾞｼｯｸM" panose="020B0600000000000000" pitchFamily="50" charset="-128"/>
                <a:ea typeface="HGPｺﾞｼｯｸM" panose="020B0600000000000000" pitchFamily="50" charset="-128"/>
              </a:rPr>
              <a:t>各感情の声質の特徴</a:t>
            </a:r>
            <a:endParaRPr lang="en-US" sz="4000" dirty="0"/>
          </a:p>
        </p:txBody>
      </p:sp>
      <p:graphicFrame>
        <p:nvGraphicFramePr>
          <p:cNvPr id="16" name="グラフ 15">
            <a:extLst>
              <a:ext uri="{FF2B5EF4-FFF2-40B4-BE49-F238E27FC236}">
                <a16:creationId xmlns:a16="http://schemas.microsoft.com/office/drawing/2014/main" id="{2A102E8B-34E8-1F55-A548-B84026FBF68A}"/>
              </a:ext>
            </a:extLst>
          </p:cNvPr>
          <p:cNvGraphicFramePr>
            <a:graphicFrameLocks/>
          </p:cNvGraphicFramePr>
          <p:nvPr>
            <p:extLst>
              <p:ext uri="{D42A27DB-BD31-4B8C-83A1-F6EECF244321}">
                <p14:modId xmlns:p14="http://schemas.microsoft.com/office/powerpoint/2010/main" val="1736034974"/>
              </p:ext>
            </p:extLst>
          </p:nvPr>
        </p:nvGraphicFramePr>
        <p:xfrm>
          <a:off x="1131046" y="1442116"/>
          <a:ext cx="9426815" cy="53198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574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56" y="50176"/>
            <a:ext cx="7498080" cy="793421"/>
          </a:xfrm>
        </p:spPr>
        <p:txBody>
          <a:bodyPr>
            <a:normAutofit/>
          </a:bodyPr>
          <a:lstStyle/>
          <a:p>
            <a:r>
              <a:rPr lang="ja-JP" altLang="en-US" sz="3600" b="1" dirty="0">
                <a:solidFill>
                  <a:srgbClr val="0070C0"/>
                </a:solidFill>
                <a:latin typeface="HGｺﾞｼｯｸM" panose="020B0609000000000000" pitchFamily="49" charset="-128"/>
                <a:ea typeface="HGｺﾞｼｯｸM" panose="020B0609000000000000" pitchFamily="49" charset="-128"/>
              </a:rPr>
              <a:t>音声刺激</a:t>
            </a:r>
            <a:endParaRPr lang="en-GB" sz="3600" b="1" dirty="0">
              <a:solidFill>
                <a:srgbClr val="0070C0"/>
              </a:solidFill>
              <a:latin typeface="HGｺﾞｼｯｸM" panose="020B0609000000000000" pitchFamily="49" charset="-128"/>
              <a:ea typeface="HGｺﾞｼｯｸM" panose="020B0609000000000000" pitchFamily="49" charset="-128"/>
            </a:endParaRPr>
          </a:p>
        </p:txBody>
      </p:sp>
      <p:sp>
        <p:nvSpPr>
          <p:cNvPr id="4" name="TextBox 3"/>
          <p:cNvSpPr txBox="1"/>
          <p:nvPr/>
        </p:nvSpPr>
        <p:spPr>
          <a:xfrm>
            <a:off x="930228" y="1016373"/>
            <a:ext cx="3877985" cy="461665"/>
          </a:xfrm>
          <a:prstGeom prst="rect">
            <a:avLst/>
          </a:prstGeom>
          <a:noFill/>
        </p:spPr>
        <p:txBody>
          <a:bodyPr wrap="none" rtlCol="0">
            <a:spAutoFit/>
          </a:bodyPr>
          <a:lstStyle/>
          <a:p>
            <a:r>
              <a:rPr lang="ja-JP" altLang="en-US" sz="2400" dirty="0"/>
              <a:t>感情：怒り，喜び，悲しみ</a:t>
            </a:r>
            <a:endParaRPr lang="en-GB" sz="2400" dirty="0"/>
          </a:p>
        </p:txBody>
      </p:sp>
      <p:sp>
        <p:nvSpPr>
          <p:cNvPr id="5" name="TextBox 4"/>
          <p:cNvSpPr txBox="1"/>
          <p:nvPr/>
        </p:nvSpPr>
        <p:spPr>
          <a:xfrm>
            <a:off x="5439045" y="1016373"/>
            <a:ext cx="5902578" cy="461665"/>
          </a:xfrm>
          <a:prstGeom prst="rect">
            <a:avLst/>
          </a:prstGeom>
          <a:noFill/>
        </p:spPr>
        <p:txBody>
          <a:bodyPr wrap="none" rtlCol="0">
            <a:spAutoFit/>
          </a:bodyPr>
          <a:lstStyle/>
          <a:p>
            <a:r>
              <a:rPr lang="ja-JP" altLang="en-US" sz="2400" dirty="0"/>
              <a:t>音声サンプル：</a:t>
            </a:r>
            <a:r>
              <a:rPr lang="en-US" altLang="ja-JP" sz="2400" dirty="0"/>
              <a:t>2</a:t>
            </a:r>
            <a:r>
              <a:rPr lang="ja-JP" altLang="en-US" sz="2400" dirty="0"/>
              <a:t>人の男性から音声を収録</a:t>
            </a:r>
            <a:endParaRPr lang="en-GB" sz="2400" dirty="0"/>
          </a:p>
        </p:txBody>
      </p:sp>
      <p:sp>
        <p:nvSpPr>
          <p:cNvPr id="6" name="TextBox 5"/>
          <p:cNvSpPr txBox="1"/>
          <p:nvPr/>
        </p:nvSpPr>
        <p:spPr>
          <a:xfrm>
            <a:off x="930228" y="1854223"/>
            <a:ext cx="8037198" cy="461665"/>
          </a:xfrm>
          <a:prstGeom prst="rect">
            <a:avLst/>
          </a:prstGeom>
          <a:noFill/>
        </p:spPr>
        <p:txBody>
          <a:bodyPr wrap="square" rtlCol="0">
            <a:spAutoFit/>
          </a:bodyPr>
          <a:lstStyle/>
          <a:p>
            <a:r>
              <a:rPr lang="ja-JP" altLang="en-US" sz="2400" dirty="0"/>
              <a:t>発話内容：「腹が立つ 」「嬉しい」</a:t>
            </a:r>
            <a:r>
              <a:rPr lang="en-GB" sz="2400" dirty="0"/>
              <a:t>, </a:t>
            </a:r>
            <a:r>
              <a:rPr lang="ja-JP" altLang="en-US" sz="2400" dirty="0"/>
              <a:t>「悲しい」</a:t>
            </a:r>
            <a:endParaRPr lang="en-GB" sz="2400" dirty="0"/>
          </a:p>
        </p:txBody>
      </p:sp>
      <p:sp>
        <p:nvSpPr>
          <p:cNvPr id="8" name="TextBox 7"/>
          <p:cNvSpPr txBox="1"/>
          <p:nvPr/>
        </p:nvSpPr>
        <p:spPr>
          <a:xfrm>
            <a:off x="1731246" y="5354637"/>
            <a:ext cx="4211409" cy="369332"/>
          </a:xfrm>
          <a:prstGeom prst="rect">
            <a:avLst/>
          </a:prstGeom>
          <a:noFill/>
        </p:spPr>
        <p:txBody>
          <a:bodyPr wrap="none" rtlCol="0">
            <a:spAutoFit/>
          </a:bodyPr>
          <a:lstStyle/>
          <a:p>
            <a:r>
              <a:rPr lang="ja-JP" altLang="en-US" b="1" dirty="0"/>
              <a:t>一致刺激（怒りの声で「腹が立つ」）</a:t>
            </a:r>
            <a:endParaRPr lang="en-GB" dirty="0"/>
          </a:p>
        </p:txBody>
      </p:sp>
      <p:sp>
        <p:nvSpPr>
          <p:cNvPr id="9" name="TextBox 8"/>
          <p:cNvSpPr txBox="1"/>
          <p:nvPr/>
        </p:nvSpPr>
        <p:spPr>
          <a:xfrm>
            <a:off x="1731246" y="6048164"/>
            <a:ext cx="5298245" cy="369332"/>
          </a:xfrm>
          <a:prstGeom prst="rect">
            <a:avLst/>
          </a:prstGeom>
          <a:noFill/>
        </p:spPr>
        <p:txBody>
          <a:bodyPr wrap="none" rtlCol="0">
            <a:spAutoFit/>
          </a:bodyPr>
          <a:lstStyle/>
          <a:p>
            <a:r>
              <a:rPr lang="ja-JP" altLang="en-US" b="1" dirty="0"/>
              <a:t>不一致刺激（喜び・悲しみの声で「腹が立つ」）</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3157950019"/>
              </p:ext>
            </p:extLst>
          </p:nvPr>
        </p:nvGraphicFramePr>
        <p:xfrm>
          <a:off x="1803576" y="3518275"/>
          <a:ext cx="5021983" cy="1512168"/>
        </p:xfrm>
        <a:graphic>
          <a:graphicData uri="http://schemas.openxmlformats.org/drawingml/2006/table">
            <a:tbl>
              <a:tblPr firstRow="1" bandRow="1">
                <a:tableStyleId>{5940675A-B579-460E-94D1-54222C63F5DA}</a:tableStyleId>
              </a:tblPr>
              <a:tblGrid>
                <a:gridCol w="1373778">
                  <a:extLst>
                    <a:ext uri="{9D8B030D-6E8A-4147-A177-3AD203B41FA5}">
                      <a16:colId xmlns:a16="http://schemas.microsoft.com/office/drawing/2014/main" val="20000"/>
                    </a:ext>
                  </a:extLst>
                </a:gridCol>
                <a:gridCol w="1272600">
                  <a:extLst>
                    <a:ext uri="{9D8B030D-6E8A-4147-A177-3AD203B41FA5}">
                      <a16:colId xmlns:a16="http://schemas.microsoft.com/office/drawing/2014/main" val="20001"/>
                    </a:ext>
                  </a:extLst>
                </a:gridCol>
                <a:gridCol w="1226119">
                  <a:extLst>
                    <a:ext uri="{9D8B030D-6E8A-4147-A177-3AD203B41FA5}">
                      <a16:colId xmlns:a16="http://schemas.microsoft.com/office/drawing/2014/main" val="20002"/>
                    </a:ext>
                  </a:extLst>
                </a:gridCol>
                <a:gridCol w="1149486">
                  <a:extLst>
                    <a:ext uri="{9D8B030D-6E8A-4147-A177-3AD203B41FA5}">
                      <a16:colId xmlns:a16="http://schemas.microsoft.com/office/drawing/2014/main" val="20003"/>
                    </a:ext>
                  </a:extLst>
                </a:gridCol>
              </a:tblGrid>
              <a:tr h="378042">
                <a:tc>
                  <a:txBody>
                    <a:bodyPr/>
                    <a:lstStyle/>
                    <a:p>
                      <a:endParaRPr lang="en-GB" dirty="0"/>
                    </a:p>
                  </a:txBody>
                  <a:tcPr>
                    <a:solidFill>
                      <a:schemeClr val="tx2">
                        <a:lumMod val="10000"/>
                        <a:lumOff val="90000"/>
                      </a:schemeClr>
                    </a:solidFill>
                  </a:tcPr>
                </a:tc>
                <a:tc>
                  <a:txBody>
                    <a:bodyPr/>
                    <a:lstStyle/>
                    <a:p>
                      <a:r>
                        <a:rPr lang="ja-JP" altLang="en-US" dirty="0"/>
                        <a:t>腹が立つ</a:t>
                      </a:r>
                      <a:endParaRPr lang="en-GB" dirty="0"/>
                    </a:p>
                  </a:txBody>
                  <a:tcPr>
                    <a:solidFill>
                      <a:schemeClr val="tx2">
                        <a:lumMod val="10000"/>
                        <a:lumOff val="90000"/>
                      </a:schemeClr>
                    </a:solidFill>
                  </a:tcPr>
                </a:tc>
                <a:tc>
                  <a:txBody>
                    <a:bodyPr/>
                    <a:lstStyle/>
                    <a:p>
                      <a:r>
                        <a:rPr lang="ja-JP" altLang="en-US" dirty="0"/>
                        <a:t>嬉しい</a:t>
                      </a:r>
                      <a:endParaRPr lang="en-GB" dirty="0"/>
                    </a:p>
                  </a:txBody>
                  <a:tcPr>
                    <a:solidFill>
                      <a:schemeClr val="tx2">
                        <a:lumMod val="10000"/>
                        <a:lumOff val="90000"/>
                      </a:schemeClr>
                    </a:solidFill>
                  </a:tcPr>
                </a:tc>
                <a:tc>
                  <a:txBody>
                    <a:bodyPr/>
                    <a:lstStyle/>
                    <a:p>
                      <a:r>
                        <a:rPr lang="ja-JP" altLang="en-US" dirty="0"/>
                        <a:t>悲しい</a:t>
                      </a:r>
                      <a:endParaRPr lang="en-GB" dirty="0"/>
                    </a:p>
                  </a:txBody>
                  <a:tcPr>
                    <a:solidFill>
                      <a:schemeClr val="tx2">
                        <a:lumMod val="10000"/>
                        <a:lumOff val="90000"/>
                      </a:schemeClr>
                    </a:solidFill>
                  </a:tcPr>
                </a:tc>
                <a:extLst>
                  <a:ext uri="{0D108BD9-81ED-4DB2-BD59-A6C34878D82A}">
                    <a16:rowId xmlns:a16="http://schemas.microsoft.com/office/drawing/2014/main" val="10000"/>
                  </a:ext>
                </a:extLst>
              </a:tr>
              <a:tr h="378042">
                <a:tc>
                  <a:txBody>
                    <a:bodyPr/>
                    <a:lstStyle/>
                    <a:p>
                      <a:r>
                        <a:rPr lang="ja-JP" altLang="en-US" dirty="0"/>
                        <a:t>怒りの声</a:t>
                      </a:r>
                      <a:endParaRPr lang="en-GB" dirty="0"/>
                    </a:p>
                  </a:txBody>
                  <a:tcPr>
                    <a:solidFill>
                      <a:schemeClr val="tx2">
                        <a:lumMod val="10000"/>
                        <a:lumOff val="90000"/>
                      </a:schemeClr>
                    </a:solidFill>
                  </a:tcPr>
                </a:tc>
                <a:tc>
                  <a:txBody>
                    <a:bodyPr/>
                    <a:lstStyle/>
                    <a:p>
                      <a:r>
                        <a:rPr lang="ja-JP" altLang="en-US" dirty="0">
                          <a:solidFill>
                            <a:srgbClr val="0070C0"/>
                          </a:solidFill>
                        </a:rPr>
                        <a:t>一致</a:t>
                      </a:r>
                      <a:endParaRPr lang="en-GB" dirty="0">
                        <a:solidFill>
                          <a:srgbClr val="0070C0"/>
                        </a:solidFill>
                      </a:endParaRPr>
                    </a:p>
                  </a:txBody>
                  <a:tcPr>
                    <a:solidFill>
                      <a:schemeClr val="accent4">
                        <a:lumMod val="20000"/>
                        <a:lumOff val="80000"/>
                      </a:schemeClr>
                    </a:solidFill>
                  </a:tcPr>
                </a:tc>
                <a:tc>
                  <a:txBody>
                    <a:bodyPr/>
                    <a:lstStyle/>
                    <a:p>
                      <a:r>
                        <a:rPr lang="ja-JP" altLang="en-US" dirty="0"/>
                        <a:t>不一致</a:t>
                      </a:r>
                      <a:endParaRPr lang="en-GB" dirty="0"/>
                    </a:p>
                  </a:txBody>
                  <a:tcPr>
                    <a:solidFill>
                      <a:schemeClr val="accent4">
                        <a:lumMod val="20000"/>
                        <a:lumOff val="80000"/>
                      </a:schemeClr>
                    </a:solidFill>
                  </a:tcPr>
                </a:tc>
                <a:tc>
                  <a:txBody>
                    <a:bodyPr/>
                    <a:lstStyle/>
                    <a:p>
                      <a:r>
                        <a:rPr lang="ja-JP" altLang="en-US" dirty="0"/>
                        <a:t>不一致</a:t>
                      </a:r>
                      <a:endParaRPr lang="en-GB" dirty="0"/>
                    </a:p>
                  </a:txBody>
                  <a:tcPr>
                    <a:solidFill>
                      <a:schemeClr val="accent4">
                        <a:lumMod val="20000"/>
                        <a:lumOff val="80000"/>
                      </a:schemeClr>
                    </a:solidFill>
                  </a:tcPr>
                </a:tc>
                <a:extLst>
                  <a:ext uri="{0D108BD9-81ED-4DB2-BD59-A6C34878D82A}">
                    <a16:rowId xmlns:a16="http://schemas.microsoft.com/office/drawing/2014/main" val="10001"/>
                  </a:ext>
                </a:extLst>
              </a:tr>
              <a:tr h="378042">
                <a:tc>
                  <a:txBody>
                    <a:bodyPr/>
                    <a:lstStyle/>
                    <a:p>
                      <a:r>
                        <a:rPr lang="ja-JP" altLang="en-US" dirty="0"/>
                        <a:t>喜びの声</a:t>
                      </a:r>
                      <a:endParaRPr lang="en-GB" dirty="0"/>
                    </a:p>
                  </a:txBody>
                  <a:tcPr>
                    <a:solidFill>
                      <a:schemeClr val="tx2">
                        <a:lumMod val="10000"/>
                        <a:lumOff val="90000"/>
                      </a:schemeClr>
                    </a:solidFill>
                  </a:tcPr>
                </a:tc>
                <a:tc>
                  <a:txBody>
                    <a:bodyPr/>
                    <a:lstStyle/>
                    <a:p>
                      <a:r>
                        <a:rPr lang="ja-JP" altLang="en-US"/>
                        <a:t>不一致</a:t>
                      </a:r>
                      <a:endParaRPr lang="en-GB" dirty="0"/>
                    </a:p>
                  </a:txBody>
                  <a:tcPr>
                    <a:solidFill>
                      <a:schemeClr val="accent4">
                        <a:lumMod val="20000"/>
                        <a:lumOff val="80000"/>
                      </a:schemeClr>
                    </a:solidFill>
                  </a:tcPr>
                </a:tc>
                <a:tc>
                  <a:txBody>
                    <a:bodyPr/>
                    <a:lstStyle/>
                    <a:p>
                      <a:r>
                        <a:rPr lang="ja-JP" altLang="en-US" dirty="0">
                          <a:solidFill>
                            <a:srgbClr val="0070C0"/>
                          </a:solidFill>
                        </a:rPr>
                        <a:t>一致</a:t>
                      </a:r>
                      <a:endParaRPr lang="en-GB" dirty="0">
                        <a:solidFill>
                          <a:srgbClr val="0070C0"/>
                        </a:solidFill>
                      </a:endParaRPr>
                    </a:p>
                  </a:txBody>
                  <a:tcPr>
                    <a:solidFill>
                      <a:schemeClr val="accent4">
                        <a:lumMod val="20000"/>
                        <a:lumOff val="80000"/>
                      </a:schemeClr>
                    </a:solidFill>
                  </a:tcPr>
                </a:tc>
                <a:tc>
                  <a:txBody>
                    <a:bodyPr/>
                    <a:lstStyle/>
                    <a:p>
                      <a:r>
                        <a:rPr lang="ja-JP" altLang="en-US" dirty="0"/>
                        <a:t>不一致</a:t>
                      </a:r>
                      <a:endParaRPr lang="en-GB" dirty="0"/>
                    </a:p>
                  </a:txBody>
                  <a:tcPr>
                    <a:solidFill>
                      <a:schemeClr val="accent4">
                        <a:lumMod val="20000"/>
                        <a:lumOff val="80000"/>
                      </a:schemeClr>
                    </a:solidFill>
                  </a:tcPr>
                </a:tc>
                <a:extLst>
                  <a:ext uri="{0D108BD9-81ED-4DB2-BD59-A6C34878D82A}">
                    <a16:rowId xmlns:a16="http://schemas.microsoft.com/office/drawing/2014/main" val="10002"/>
                  </a:ext>
                </a:extLst>
              </a:tr>
              <a:tr h="378042">
                <a:tc>
                  <a:txBody>
                    <a:bodyPr/>
                    <a:lstStyle/>
                    <a:p>
                      <a:r>
                        <a:rPr lang="ja-JP" altLang="en-US" dirty="0"/>
                        <a:t>悲しみの声</a:t>
                      </a:r>
                      <a:endParaRPr lang="en-GB" dirty="0"/>
                    </a:p>
                  </a:txBody>
                  <a:tcPr>
                    <a:solidFill>
                      <a:schemeClr val="tx2">
                        <a:lumMod val="10000"/>
                        <a:lumOff val="90000"/>
                      </a:schemeClr>
                    </a:solidFill>
                  </a:tcPr>
                </a:tc>
                <a:tc>
                  <a:txBody>
                    <a:bodyPr/>
                    <a:lstStyle/>
                    <a:p>
                      <a:r>
                        <a:rPr lang="ja-JP" altLang="en-US" dirty="0"/>
                        <a:t>不一致</a:t>
                      </a:r>
                      <a:endParaRPr lang="en-GB" dirty="0"/>
                    </a:p>
                  </a:txBody>
                  <a:tcPr>
                    <a:solidFill>
                      <a:schemeClr val="accent4">
                        <a:lumMod val="20000"/>
                        <a:lumOff val="80000"/>
                      </a:schemeClr>
                    </a:solidFill>
                  </a:tcPr>
                </a:tc>
                <a:tc>
                  <a:txBody>
                    <a:bodyPr/>
                    <a:lstStyle/>
                    <a:p>
                      <a:r>
                        <a:rPr lang="ja-JP" altLang="en-US" dirty="0"/>
                        <a:t>不一致</a:t>
                      </a:r>
                      <a:endParaRPr lang="en-GB" dirty="0"/>
                    </a:p>
                  </a:txBody>
                  <a:tcPr>
                    <a:solidFill>
                      <a:schemeClr val="accent4">
                        <a:lumMod val="20000"/>
                        <a:lumOff val="80000"/>
                      </a:schemeClr>
                    </a:solidFill>
                  </a:tcPr>
                </a:tc>
                <a:tc>
                  <a:txBody>
                    <a:bodyPr/>
                    <a:lstStyle/>
                    <a:p>
                      <a:r>
                        <a:rPr lang="ja-JP" altLang="en-US" dirty="0">
                          <a:solidFill>
                            <a:srgbClr val="0070C0"/>
                          </a:solidFill>
                        </a:rPr>
                        <a:t>一致</a:t>
                      </a:r>
                      <a:endParaRPr lang="en-GB" dirty="0">
                        <a:solidFill>
                          <a:srgbClr val="0070C0"/>
                        </a:solidFill>
                      </a:endParaRPr>
                    </a:p>
                  </a:txBody>
                  <a:tcP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8DB5AE04-A974-F615-5119-A121E45E2C11}"/>
              </a:ext>
            </a:extLst>
          </p:cNvPr>
          <p:cNvSpPr txBox="1"/>
          <p:nvPr/>
        </p:nvSpPr>
        <p:spPr>
          <a:xfrm>
            <a:off x="993421" y="2648819"/>
            <a:ext cx="2517036" cy="461665"/>
          </a:xfrm>
          <a:prstGeom prst="rect">
            <a:avLst/>
          </a:prstGeom>
          <a:noFill/>
        </p:spPr>
        <p:txBody>
          <a:bodyPr wrap="none" rtlCol="0">
            <a:spAutoFit/>
          </a:bodyPr>
          <a:lstStyle/>
          <a:p>
            <a:r>
              <a:rPr lang="en-US" altLang="ja-JP" sz="2400" dirty="0"/>
              <a:t>9</a:t>
            </a:r>
            <a:r>
              <a:rPr lang="ja-JP" altLang="en-US" sz="2400" dirty="0"/>
              <a:t>つの刺激を使用</a:t>
            </a:r>
            <a:endParaRPr lang="en-US" sz="2400" dirty="0"/>
          </a:p>
        </p:txBody>
      </p:sp>
      <p:sp>
        <p:nvSpPr>
          <p:cNvPr id="3" name="Slide Number Placeholder 2">
            <a:extLst>
              <a:ext uri="{FF2B5EF4-FFF2-40B4-BE49-F238E27FC236}">
                <a16:creationId xmlns:a16="http://schemas.microsoft.com/office/drawing/2014/main" id="{0C4ABCFA-B529-DEDC-687A-701B81DB76BE}"/>
              </a:ext>
            </a:extLst>
          </p:cNvPr>
          <p:cNvSpPr>
            <a:spLocks noGrp="1"/>
          </p:cNvSpPr>
          <p:nvPr>
            <p:ph type="sldNum" sz="quarter" idx="12"/>
          </p:nvPr>
        </p:nvSpPr>
        <p:spPr/>
        <p:txBody>
          <a:bodyPr/>
          <a:lstStyle/>
          <a:p>
            <a:fld id="{C1DC9457-3DAF-4414-98FB-7CBF0736B835}" type="slidenum">
              <a:rPr lang="en-GB" smtClean="0"/>
              <a:t>8</a:t>
            </a:fld>
            <a:endParaRPr lang="en-GB"/>
          </a:p>
        </p:txBody>
      </p:sp>
      <p:sp>
        <p:nvSpPr>
          <p:cNvPr id="7" name="テキスト ボックス 6">
            <a:extLst>
              <a:ext uri="{FF2B5EF4-FFF2-40B4-BE49-F238E27FC236}">
                <a16:creationId xmlns:a16="http://schemas.microsoft.com/office/drawing/2014/main" id="{2438F62F-8044-0263-7AB1-986A96B0A19C}"/>
              </a:ext>
            </a:extLst>
          </p:cNvPr>
          <p:cNvSpPr txBox="1"/>
          <p:nvPr/>
        </p:nvSpPr>
        <p:spPr>
          <a:xfrm>
            <a:off x="1269581" y="3258174"/>
            <a:ext cx="461665" cy="2642300"/>
          </a:xfrm>
          <a:prstGeom prst="rect">
            <a:avLst/>
          </a:prstGeom>
          <a:noFill/>
        </p:spPr>
        <p:txBody>
          <a:bodyPr vert="eaVert" wrap="square" rtlCol="0">
            <a:spAutoFit/>
          </a:bodyPr>
          <a:lstStyle/>
          <a:p>
            <a:r>
              <a:rPr lang="ja-JP" altLang="en-US" dirty="0"/>
              <a:t>　感情の声の種類</a:t>
            </a:r>
            <a:endParaRPr lang="en-US" dirty="0"/>
          </a:p>
        </p:txBody>
      </p:sp>
      <p:sp>
        <p:nvSpPr>
          <p:cNvPr id="14" name="テキスト ボックス 13">
            <a:extLst>
              <a:ext uri="{FF2B5EF4-FFF2-40B4-BE49-F238E27FC236}">
                <a16:creationId xmlns:a16="http://schemas.microsoft.com/office/drawing/2014/main" id="{30DEAA89-E1E7-C9CF-D2B4-5BAFFAE88972}"/>
              </a:ext>
            </a:extLst>
          </p:cNvPr>
          <p:cNvSpPr txBox="1"/>
          <p:nvPr/>
        </p:nvSpPr>
        <p:spPr>
          <a:xfrm>
            <a:off x="2795318" y="3047772"/>
            <a:ext cx="3078956" cy="369332"/>
          </a:xfrm>
          <a:prstGeom prst="rect">
            <a:avLst/>
          </a:prstGeom>
          <a:noFill/>
        </p:spPr>
        <p:txBody>
          <a:bodyPr wrap="square" rtlCol="0">
            <a:spAutoFit/>
          </a:bodyPr>
          <a:lstStyle/>
          <a:p>
            <a:r>
              <a:rPr lang="ja-JP" altLang="en-US" dirty="0"/>
              <a:t>　　　発話内容</a:t>
            </a:r>
            <a:endParaRPr lang="en-US" dirty="0"/>
          </a:p>
        </p:txBody>
      </p:sp>
    </p:spTree>
    <p:extLst>
      <p:ext uri="{BB962C8B-B14F-4D97-AF65-F5344CB8AC3E}">
        <p14:creationId xmlns:p14="http://schemas.microsoft.com/office/powerpoint/2010/main" val="2503889644"/>
      </p:ext>
    </p:extLst>
  </p:cSld>
  <p:clrMapOvr>
    <a:masterClrMapping/>
  </p:clrMapOvr>
  <mc:AlternateContent xmlns:mc="http://schemas.openxmlformats.org/markup-compatibility/2006" xmlns:p14="http://schemas.microsoft.com/office/powerpoint/2010/main">
    <mc:Choice Requires="p14">
      <p:transition spd="slow" p14:dur="2000" advTm="162160"/>
    </mc:Choice>
    <mc:Fallback xmlns="">
      <p:transition spd="slow" advTm="162160"/>
    </mc:Fallback>
  </mc:AlternateContent>
  <p:extLst>
    <p:ext uri="{E180D4A7-C9FB-4DFB-919C-405C955672EB}">
      <p14:showEvtLst xmlns:p14="http://schemas.microsoft.com/office/powerpoint/2010/main">
        <p14:playEvt time="115196" objId="7"/>
        <p14:stopEvt time="116333" objId="7"/>
        <p14:playEvt time="120131" objId="14"/>
        <p14:stopEvt time="121783" objId="14"/>
        <p14:playEvt time="124991" objId="15"/>
        <p14:stopEvt time="126688" objId="15"/>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50B2A-5933-F006-7C11-F09004DEB3D7}"/>
              </a:ext>
            </a:extLst>
          </p:cNvPr>
          <p:cNvSpPr>
            <a:spLocks noGrp="1"/>
          </p:cNvSpPr>
          <p:nvPr>
            <p:ph type="title"/>
          </p:nvPr>
        </p:nvSpPr>
        <p:spPr>
          <a:xfrm>
            <a:off x="989400" y="258193"/>
            <a:ext cx="10213200" cy="561974"/>
          </a:xfrm>
        </p:spPr>
        <p:txBody>
          <a:bodyPr>
            <a:normAutofit fontScale="90000"/>
          </a:bodyPr>
          <a:lstStyle/>
          <a:p>
            <a:pPr algn="ctr"/>
            <a:r>
              <a:rPr lang="ja-JP" altLang="en-US" sz="4400" b="1" dirty="0">
                <a:solidFill>
                  <a:srgbClr val="0070C0"/>
                </a:solidFill>
                <a:latin typeface="HGｺﾞｼｯｸM" panose="020B0609000000000000" pitchFamily="49" charset="-128"/>
                <a:ea typeface="HGｺﾞｼｯｸM" panose="020B0609000000000000" pitchFamily="49" charset="-128"/>
              </a:rPr>
              <a:t>予測</a:t>
            </a:r>
            <a:endParaRPr lang="en-US" sz="4400" b="1" dirty="0">
              <a:solidFill>
                <a:srgbClr val="0070C0"/>
              </a:solidFill>
              <a:latin typeface="HGｺﾞｼｯｸM" panose="020B0609000000000000" pitchFamily="49" charset="-128"/>
              <a:ea typeface="HGｺﾞｼｯｸM" panose="020B0609000000000000" pitchFamily="49" charset="-128"/>
            </a:endParaRPr>
          </a:p>
        </p:txBody>
      </p:sp>
      <p:graphicFrame>
        <p:nvGraphicFramePr>
          <p:cNvPr id="7" name="Table 9">
            <a:extLst>
              <a:ext uri="{FF2B5EF4-FFF2-40B4-BE49-F238E27FC236}">
                <a16:creationId xmlns:a16="http://schemas.microsoft.com/office/drawing/2014/main" id="{BE213051-C00D-4696-4CA4-067BCE5BA9D5}"/>
              </a:ext>
            </a:extLst>
          </p:cNvPr>
          <p:cNvGraphicFramePr>
            <a:graphicFrameLocks noGrp="1"/>
          </p:cNvGraphicFramePr>
          <p:nvPr>
            <p:extLst>
              <p:ext uri="{D42A27DB-BD31-4B8C-83A1-F6EECF244321}">
                <p14:modId xmlns:p14="http://schemas.microsoft.com/office/powerpoint/2010/main" val="1497860980"/>
              </p:ext>
            </p:extLst>
          </p:nvPr>
        </p:nvGraphicFramePr>
        <p:xfrm>
          <a:off x="1570246" y="1620695"/>
          <a:ext cx="9289042" cy="4698125"/>
        </p:xfrm>
        <a:graphic>
          <a:graphicData uri="http://schemas.openxmlformats.org/drawingml/2006/table">
            <a:tbl>
              <a:tblPr firstRow="1" bandRow="1">
                <a:tableStyleId>{5940675A-B579-460E-94D1-54222C63F5DA}</a:tableStyleId>
              </a:tblPr>
              <a:tblGrid>
                <a:gridCol w="1456733">
                  <a:extLst>
                    <a:ext uri="{9D8B030D-6E8A-4147-A177-3AD203B41FA5}">
                      <a16:colId xmlns:a16="http://schemas.microsoft.com/office/drawing/2014/main" val="20000"/>
                    </a:ext>
                  </a:extLst>
                </a:gridCol>
                <a:gridCol w="2565394">
                  <a:extLst>
                    <a:ext uri="{9D8B030D-6E8A-4147-A177-3AD203B41FA5}">
                      <a16:colId xmlns:a16="http://schemas.microsoft.com/office/drawing/2014/main" val="20001"/>
                    </a:ext>
                  </a:extLst>
                </a:gridCol>
                <a:gridCol w="2589956">
                  <a:extLst>
                    <a:ext uri="{9D8B030D-6E8A-4147-A177-3AD203B41FA5}">
                      <a16:colId xmlns:a16="http://schemas.microsoft.com/office/drawing/2014/main" val="20002"/>
                    </a:ext>
                  </a:extLst>
                </a:gridCol>
                <a:gridCol w="2676959">
                  <a:extLst>
                    <a:ext uri="{9D8B030D-6E8A-4147-A177-3AD203B41FA5}">
                      <a16:colId xmlns:a16="http://schemas.microsoft.com/office/drawing/2014/main" val="20003"/>
                    </a:ext>
                  </a:extLst>
                </a:gridCol>
              </a:tblGrid>
              <a:tr h="598067">
                <a:tc>
                  <a:txBody>
                    <a:bodyPr/>
                    <a:lstStyle/>
                    <a:p>
                      <a:endParaRPr lang="en-GB" dirty="0"/>
                    </a:p>
                  </a:txBody>
                  <a:tcPr>
                    <a:solidFill>
                      <a:schemeClr val="tx2">
                        <a:lumMod val="10000"/>
                        <a:lumOff val="90000"/>
                      </a:schemeClr>
                    </a:solidFill>
                  </a:tcPr>
                </a:tc>
                <a:tc>
                  <a:txBody>
                    <a:bodyPr/>
                    <a:lstStyle/>
                    <a:p>
                      <a:r>
                        <a:rPr lang="ja-JP" altLang="en-US" dirty="0"/>
                        <a:t>腹が立つ</a:t>
                      </a:r>
                      <a:endParaRPr lang="en-GB" dirty="0"/>
                    </a:p>
                  </a:txBody>
                  <a:tcPr>
                    <a:solidFill>
                      <a:schemeClr val="tx2">
                        <a:lumMod val="10000"/>
                        <a:lumOff val="90000"/>
                      </a:schemeClr>
                    </a:solidFill>
                  </a:tcPr>
                </a:tc>
                <a:tc>
                  <a:txBody>
                    <a:bodyPr/>
                    <a:lstStyle/>
                    <a:p>
                      <a:r>
                        <a:rPr lang="ja-JP" altLang="en-US" dirty="0"/>
                        <a:t>嬉しい</a:t>
                      </a:r>
                      <a:endParaRPr lang="en-GB" dirty="0"/>
                    </a:p>
                  </a:txBody>
                  <a:tcPr>
                    <a:solidFill>
                      <a:schemeClr val="tx2">
                        <a:lumMod val="10000"/>
                        <a:lumOff val="90000"/>
                      </a:schemeClr>
                    </a:solidFill>
                  </a:tcPr>
                </a:tc>
                <a:tc>
                  <a:txBody>
                    <a:bodyPr/>
                    <a:lstStyle/>
                    <a:p>
                      <a:r>
                        <a:rPr lang="ja-JP" altLang="en-US" dirty="0"/>
                        <a:t>悲しい</a:t>
                      </a:r>
                      <a:endParaRPr lang="en-GB" dirty="0"/>
                    </a:p>
                  </a:txBody>
                  <a:tcPr>
                    <a:solidFill>
                      <a:schemeClr val="tx2">
                        <a:lumMod val="10000"/>
                        <a:lumOff val="90000"/>
                      </a:schemeClr>
                    </a:solidFill>
                  </a:tcPr>
                </a:tc>
                <a:extLst>
                  <a:ext uri="{0D108BD9-81ED-4DB2-BD59-A6C34878D82A}">
                    <a16:rowId xmlns:a16="http://schemas.microsoft.com/office/drawing/2014/main" val="10000"/>
                  </a:ext>
                </a:extLst>
              </a:tr>
              <a:tr h="1366686">
                <a:tc>
                  <a:txBody>
                    <a:bodyPr/>
                    <a:lstStyle/>
                    <a:p>
                      <a:r>
                        <a:rPr lang="ja-JP" altLang="en-US" dirty="0"/>
                        <a:t>怒りの声</a:t>
                      </a:r>
                      <a:endParaRPr lang="en-GB" dirty="0"/>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0070C0"/>
                          </a:solidFill>
                        </a:rPr>
                        <a:t>一致</a:t>
                      </a:r>
                      <a:endParaRPr lang="en-US" altLang="ja-JP"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激しさ</a:t>
                      </a:r>
                      <a:endParaRPr lang="en-GB" b="1" dirty="0">
                        <a:solidFill>
                          <a:schemeClr val="tx1"/>
                        </a:solidFill>
                      </a:endParaRPr>
                    </a:p>
                    <a:p>
                      <a:endParaRPr lang="en-GB" dirty="0">
                        <a:solidFill>
                          <a:srgbClr val="0070C0"/>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rgbClr val="FF00FF"/>
                          </a:solidFill>
                        </a:rPr>
                        <a:t>あたたか↑</a:t>
                      </a:r>
                      <a:r>
                        <a:rPr lang="ja-JP" altLang="en-US" b="1" dirty="0">
                          <a:solidFill>
                            <a:srgbClr val="FF0000"/>
                          </a:solidFill>
                        </a:rPr>
                        <a:t>激しさ↓</a:t>
                      </a:r>
                      <a:endParaRPr lang="en-GB" b="1" dirty="0">
                        <a:solidFill>
                          <a:srgbClr val="FF0000"/>
                        </a:solidFill>
                      </a:endParaRPr>
                    </a:p>
                  </a:txBody>
                  <a:tcPr>
                    <a:solidFill>
                      <a:schemeClr val="accent4">
                        <a:lumMod val="20000"/>
                        <a:lumOff val="80000"/>
                      </a:schemeClr>
                    </a:solidFill>
                  </a:tcPr>
                </a:tc>
                <a:tc>
                  <a:txBody>
                    <a:bodyPr/>
                    <a:lstStyle/>
                    <a:p>
                      <a:endParaRPr lang="en-US" altLang="ja-JP" dirty="0"/>
                    </a:p>
                    <a:p>
                      <a:r>
                        <a:rPr lang="ja-JP" altLang="en-US" b="1" dirty="0">
                          <a:solidFill>
                            <a:srgbClr val="FF00FF"/>
                          </a:solidFill>
                        </a:rPr>
                        <a:t>あたたか↓</a:t>
                      </a:r>
                      <a:r>
                        <a:rPr lang="ja-JP" altLang="en-US" b="1" dirty="0">
                          <a:solidFill>
                            <a:srgbClr val="FF0000"/>
                          </a:solidFill>
                        </a:rPr>
                        <a:t>激しさ↓</a:t>
                      </a:r>
                      <a:endParaRPr lang="en-GB" b="1" dirty="0">
                        <a:solidFill>
                          <a:srgbClr val="FF0000"/>
                        </a:solidFill>
                      </a:endParaRPr>
                    </a:p>
                  </a:txBody>
                  <a:tcPr>
                    <a:solidFill>
                      <a:schemeClr val="accent4">
                        <a:lumMod val="20000"/>
                        <a:lumOff val="80000"/>
                      </a:schemeClr>
                    </a:solidFill>
                  </a:tcPr>
                </a:tc>
                <a:extLst>
                  <a:ext uri="{0D108BD9-81ED-4DB2-BD59-A6C34878D82A}">
                    <a16:rowId xmlns:a16="http://schemas.microsoft.com/office/drawing/2014/main" val="10001"/>
                  </a:ext>
                </a:extLst>
              </a:tr>
              <a:tr h="1366686">
                <a:tc>
                  <a:txBody>
                    <a:bodyPr/>
                    <a:lstStyle/>
                    <a:p>
                      <a:r>
                        <a:rPr lang="ja-JP" altLang="en-US" dirty="0"/>
                        <a:t>喜びの声</a:t>
                      </a:r>
                      <a:endParaRPr lang="en-GB" dirty="0"/>
                    </a:p>
                  </a:txBody>
                  <a:tcPr>
                    <a:solidFill>
                      <a:schemeClr val="tx2">
                        <a:lumMod val="10000"/>
                        <a:lumOff val="90000"/>
                      </a:schemeClr>
                    </a:solidFill>
                  </a:tcPr>
                </a:tc>
                <a:tc>
                  <a:txBody>
                    <a:bodyPr/>
                    <a:lstStyle/>
                    <a:p>
                      <a:r>
                        <a:rPr lang="ja-JP" altLang="en-US" b="1" dirty="0">
                          <a:solidFill>
                            <a:srgbClr val="FF0000"/>
                          </a:solidFill>
                        </a:rPr>
                        <a:t>　</a:t>
                      </a:r>
                      <a:endParaRPr lang="en-US" altLang="ja-JP" b="1" dirty="0">
                        <a:solidFill>
                          <a:srgbClr val="FF0000"/>
                        </a:solidFill>
                      </a:endParaRPr>
                    </a:p>
                    <a:p>
                      <a:r>
                        <a:rPr lang="ja-JP" altLang="en-US" b="1" dirty="0">
                          <a:solidFill>
                            <a:srgbClr val="FF0000"/>
                          </a:solidFill>
                        </a:rPr>
                        <a:t>激しさ ↑ </a:t>
                      </a:r>
                      <a:r>
                        <a:rPr lang="ja-JP" altLang="en-US" b="1" dirty="0">
                          <a:solidFill>
                            <a:srgbClr val="FF00FF"/>
                          </a:solidFill>
                        </a:rPr>
                        <a:t>あたたか↓</a:t>
                      </a:r>
                      <a:endParaRPr lang="en-GB" b="1" dirty="0">
                        <a:solidFill>
                          <a:srgbClr val="FF00FF"/>
                        </a:solidFill>
                      </a:endParaRPr>
                    </a:p>
                  </a:txBody>
                  <a:tcPr>
                    <a:solidFill>
                      <a:schemeClr val="accent4">
                        <a:lumMod val="20000"/>
                        <a:lumOff val="80000"/>
                      </a:schemeClr>
                    </a:solidFill>
                  </a:tcPr>
                </a:tc>
                <a:tc>
                  <a:txBody>
                    <a:bodyPr/>
                    <a:lstStyle/>
                    <a:p>
                      <a:r>
                        <a:rPr lang="ja-JP" altLang="en-US" dirty="0">
                          <a:solidFill>
                            <a:srgbClr val="0070C0"/>
                          </a:solidFill>
                        </a:rPr>
                        <a:t>一致</a:t>
                      </a:r>
                      <a:endParaRPr lang="en-US" altLang="ja-JP" dirty="0">
                        <a:solidFill>
                          <a:srgbClr val="0070C0"/>
                        </a:solidFill>
                      </a:endParaRPr>
                    </a:p>
                    <a:p>
                      <a:r>
                        <a:rPr lang="ja-JP" altLang="en-US" b="1" dirty="0">
                          <a:solidFill>
                            <a:schemeClr val="tx1"/>
                          </a:solidFill>
                        </a:rPr>
                        <a:t>あたたか</a:t>
                      </a:r>
                      <a:endParaRPr lang="en-GB" dirty="0">
                        <a:solidFill>
                          <a:schemeClr val="tx1"/>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rgbClr val="FF00FF"/>
                          </a:solidFill>
                        </a:rPr>
                        <a:t>あたたか↓</a:t>
                      </a:r>
                      <a:r>
                        <a:rPr lang="ja-JP" altLang="en-US" b="1" dirty="0">
                          <a:solidFill>
                            <a:srgbClr val="FF0000"/>
                          </a:solidFill>
                        </a:rPr>
                        <a:t>激しさ↓</a:t>
                      </a:r>
                      <a:endParaRPr lang="en-GB" dirty="0"/>
                    </a:p>
                  </a:txBody>
                  <a:tcPr>
                    <a:solidFill>
                      <a:schemeClr val="accent4">
                        <a:lumMod val="20000"/>
                        <a:lumOff val="80000"/>
                      </a:schemeClr>
                    </a:solidFill>
                  </a:tcPr>
                </a:tc>
                <a:extLst>
                  <a:ext uri="{0D108BD9-81ED-4DB2-BD59-A6C34878D82A}">
                    <a16:rowId xmlns:a16="http://schemas.microsoft.com/office/drawing/2014/main" val="10002"/>
                  </a:ext>
                </a:extLst>
              </a:tr>
              <a:tr h="1366686">
                <a:tc>
                  <a:txBody>
                    <a:bodyPr/>
                    <a:lstStyle/>
                    <a:p>
                      <a:r>
                        <a:rPr lang="ja-JP" altLang="en-US" dirty="0"/>
                        <a:t>悲しみの声</a:t>
                      </a:r>
                      <a:endParaRPr lang="en-GB" dirty="0"/>
                    </a:p>
                  </a:txBody>
                  <a:tcPr>
                    <a:solidFill>
                      <a:schemeClr val="tx2">
                        <a:lumMod val="10000"/>
                        <a:lumOff val="90000"/>
                      </a:schemeClr>
                    </a:solidFill>
                  </a:tcPr>
                </a:tc>
                <a:tc>
                  <a:txBody>
                    <a:bodyPr/>
                    <a:lstStyle/>
                    <a:p>
                      <a:endParaRPr lang="en-US" altLang="ja-JP" dirty="0"/>
                    </a:p>
                    <a:p>
                      <a:r>
                        <a:rPr lang="ja-JP" altLang="en-US" b="1" dirty="0">
                          <a:solidFill>
                            <a:srgbClr val="FF0000"/>
                          </a:solidFill>
                        </a:rPr>
                        <a:t>変化なし</a:t>
                      </a:r>
                      <a:endParaRPr lang="en-GB" b="1" dirty="0">
                        <a:solidFill>
                          <a:srgbClr val="FF0000"/>
                        </a:solidFill>
                      </a:endParaRPr>
                    </a:p>
                  </a:txBody>
                  <a:tcPr>
                    <a:solidFill>
                      <a:schemeClr val="accent4">
                        <a:lumMod val="20000"/>
                        <a:lumOff val="80000"/>
                      </a:schemeClr>
                    </a:solidFill>
                  </a:tcPr>
                </a:tc>
                <a:tc>
                  <a:txBody>
                    <a:bodyPr/>
                    <a:lstStyle/>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solidFill>
                            <a:srgbClr val="FF0000"/>
                          </a:solidFill>
                        </a:rPr>
                        <a:t>変化なし</a:t>
                      </a:r>
                      <a:endParaRPr lang="en-GB" b="1" dirty="0">
                        <a:solidFill>
                          <a:srgbClr val="FF0000"/>
                        </a:solidFill>
                      </a:endParaRPr>
                    </a:p>
                  </a:txBody>
                  <a:tcPr>
                    <a:solidFill>
                      <a:schemeClr val="accent4">
                        <a:lumMod val="20000"/>
                        <a:lumOff val="80000"/>
                      </a:schemeClr>
                    </a:solidFill>
                  </a:tcPr>
                </a:tc>
                <a:tc>
                  <a:txBody>
                    <a:bodyPr/>
                    <a:lstStyle/>
                    <a:p>
                      <a:r>
                        <a:rPr lang="ja-JP" altLang="en-US" dirty="0">
                          <a:solidFill>
                            <a:srgbClr val="0070C0"/>
                          </a:solidFill>
                        </a:rPr>
                        <a:t>一致</a:t>
                      </a:r>
                      <a:endParaRPr lang="en-US" altLang="ja-JP" dirty="0">
                        <a:solidFill>
                          <a:srgbClr val="0070C0"/>
                        </a:solidFill>
                      </a:endParaRPr>
                    </a:p>
                    <a:p>
                      <a:r>
                        <a:rPr lang="ja-JP" altLang="en-US" dirty="0">
                          <a:solidFill>
                            <a:schemeClr val="tx1"/>
                          </a:solidFill>
                        </a:rPr>
                        <a:t>鈍さ</a:t>
                      </a:r>
                      <a:endParaRPr lang="en-GB" dirty="0">
                        <a:solidFill>
                          <a:schemeClr val="tx1"/>
                        </a:solidFill>
                      </a:endParaRPr>
                    </a:p>
                  </a:txBody>
                  <a:tcP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1" name="テキスト ボックス 10">
            <a:extLst>
              <a:ext uri="{FF2B5EF4-FFF2-40B4-BE49-F238E27FC236}">
                <a16:creationId xmlns:a16="http://schemas.microsoft.com/office/drawing/2014/main" id="{A2346CD5-2D61-E595-12AD-D02183BB19B0}"/>
              </a:ext>
            </a:extLst>
          </p:cNvPr>
          <p:cNvSpPr txBox="1"/>
          <p:nvPr/>
        </p:nvSpPr>
        <p:spPr>
          <a:xfrm>
            <a:off x="11500358" y="2947193"/>
            <a:ext cx="500719" cy="1200329"/>
          </a:xfrm>
          <a:prstGeom prst="rect">
            <a:avLst/>
          </a:prstGeom>
          <a:noFill/>
        </p:spPr>
        <p:txBody>
          <a:bodyPr wrap="square" rtlCol="0">
            <a:spAutoFit/>
          </a:bodyPr>
          <a:lstStyle/>
          <a:p>
            <a:r>
              <a:rPr lang="ja-JP" altLang="en-US" dirty="0"/>
              <a:t>内容重視</a:t>
            </a:r>
            <a:endParaRPr lang="en-US" dirty="0"/>
          </a:p>
        </p:txBody>
      </p:sp>
      <p:sp>
        <p:nvSpPr>
          <p:cNvPr id="13" name="テキスト ボックス 12">
            <a:extLst>
              <a:ext uri="{FF2B5EF4-FFF2-40B4-BE49-F238E27FC236}">
                <a16:creationId xmlns:a16="http://schemas.microsoft.com/office/drawing/2014/main" id="{02ABB4CA-7024-A282-7EBF-2AFA226544BF}"/>
              </a:ext>
            </a:extLst>
          </p:cNvPr>
          <p:cNvSpPr txBox="1"/>
          <p:nvPr/>
        </p:nvSpPr>
        <p:spPr>
          <a:xfrm>
            <a:off x="11394919" y="5107461"/>
            <a:ext cx="500719" cy="923330"/>
          </a:xfrm>
          <a:prstGeom prst="rect">
            <a:avLst/>
          </a:prstGeom>
          <a:noFill/>
        </p:spPr>
        <p:txBody>
          <a:bodyPr wrap="square" rtlCol="0">
            <a:spAutoFit/>
          </a:bodyPr>
          <a:lstStyle/>
          <a:p>
            <a:r>
              <a:rPr lang="ja-JP" altLang="en-US" dirty="0"/>
              <a:t>声重視</a:t>
            </a:r>
            <a:endParaRPr lang="en-US" dirty="0"/>
          </a:p>
        </p:txBody>
      </p:sp>
      <p:grpSp>
        <p:nvGrpSpPr>
          <p:cNvPr id="19" name="グループ化 18">
            <a:extLst>
              <a:ext uri="{FF2B5EF4-FFF2-40B4-BE49-F238E27FC236}">
                <a16:creationId xmlns:a16="http://schemas.microsoft.com/office/drawing/2014/main" id="{C62387FA-D811-A939-4D72-0EF2BBD5C2DA}"/>
              </a:ext>
            </a:extLst>
          </p:cNvPr>
          <p:cNvGrpSpPr/>
          <p:nvPr/>
        </p:nvGrpSpPr>
        <p:grpSpPr>
          <a:xfrm>
            <a:off x="1051620" y="2224658"/>
            <a:ext cx="10509765" cy="4094161"/>
            <a:chOff x="1051620" y="2224658"/>
            <a:chExt cx="10509765" cy="4094161"/>
          </a:xfrm>
        </p:grpSpPr>
        <p:sp>
          <p:nvSpPr>
            <p:cNvPr id="10" name="左中かっこ 9">
              <a:extLst>
                <a:ext uri="{FF2B5EF4-FFF2-40B4-BE49-F238E27FC236}">
                  <a16:creationId xmlns:a16="http://schemas.microsoft.com/office/drawing/2014/main" id="{85FD8529-A6C9-48FD-DE8E-9E68F3A3E64A}"/>
                </a:ext>
              </a:extLst>
            </p:cNvPr>
            <p:cNvSpPr/>
            <p:nvPr/>
          </p:nvSpPr>
          <p:spPr>
            <a:xfrm flipH="1">
              <a:off x="10872391" y="2224658"/>
              <a:ext cx="688994" cy="2661667"/>
            </a:xfrm>
            <a:prstGeom prst="leftBrace">
              <a:avLst>
                <a:gd name="adj1" fmla="val 8333"/>
                <a:gd name="adj2" fmla="val 4905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左中かっこ 11">
              <a:extLst>
                <a:ext uri="{FF2B5EF4-FFF2-40B4-BE49-F238E27FC236}">
                  <a16:creationId xmlns:a16="http://schemas.microsoft.com/office/drawing/2014/main" id="{30E8331F-6833-BF9B-5BD6-3ECDDC5688DA}"/>
                </a:ext>
              </a:extLst>
            </p:cNvPr>
            <p:cNvSpPr/>
            <p:nvPr/>
          </p:nvSpPr>
          <p:spPr>
            <a:xfrm rot="10800000">
              <a:off x="10936613" y="4973399"/>
              <a:ext cx="560549" cy="1260592"/>
            </a:xfrm>
            <a:prstGeom prst="leftBrace">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JP_Angry_Angry">
              <a:hlinkClick r:id="" action="ppaction://media"/>
              <a:extLst>
                <a:ext uri="{FF2B5EF4-FFF2-40B4-BE49-F238E27FC236}">
                  <a16:creationId xmlns:a16="http://schemas.microsoft.com/office/drawing/2014/main" id="{CC193B5D-A2FA-AA20-739F-AFEAA45AD693}"/>
                </a:ext>
              </a:extLst>
            </p:cNvPr>
            <p:cNvPicPr>
              <a:picLocks noChangeAspect="1"/>
            </p:cNvPicPr>
            <p:nvPr>
              <a:audioFile r:link="rId2"/>
              <p:extLst>
                <p:ext uri="{DAA4B4D4-6D71-4841-9C94-3DE7FCFB9230}">
                  <p14:media xmlns:p14="http://schemas.microsoft.com/office/powerpoint/2010/main" r:embed="rId1"/>
                </p:ext>
              </p:extLst>
            </p:nvPr>
          </p:nvPicPr>
          <p:blipFill>
            <a:blip r:embed="rId21"/>
            <a:stretch>
              <a:fillRect/>
            </a:stretch>
          </p:blipFill>
          <p:spPr>
            <a:xfrm>
              <a:off x="3202215" y="3050003"/>
              <a:ext cx="406400" cy="406400"/>
            </a:xfrm>
            <a:prstGeom prst="rect">
              <a:avLst/>
            </a:prstGeom>
          </p:spPr>
        </p:pic>
        <p:pic>
          <p:nvPicPr>
            <p:cNvPr id="4" name="JP_Angry_Happy">
              <a:hlinkClick r:id="" action="ppaction://media"/>
              <a:extLst>
                <a:ext uri="{FF2B5EF4-FFF2-40B4-BE49-F238E27FC236}">
                  <a16:creationId xmlns:a16="http://schemas.microsoft.com/office/drawing/2014/main" id="{E0551C7F-811C-F3FB-2897-D145F3CD269B}"/>
                </a:ext>
              </a:extLst>
            </p:cNvPr>
            <p:cNvPicPr>
              <a:picLocks noChangeAspect="1"/>
            </p:cNvPicPr>
            <p:nvPr>
              <a:audioFile r:link="rId4"/>
              <p:extLst>
                <p:ext uri="{DAA4B4D4-6D71-4841-9C94-3DE7FCFB9230}">
                  <p14:media xmlns:p14="http://schemas.microsoft.com/office/powerpoint/2010/main" r:embed="rId3"/>
                </p:ext>
              </p:extLst>
            </p:nvPr>
          </p:nvPicPr>
          <p:blipFill>
            <a:blip r:embed="rId21"/>
            <a:stretch>
              <a:fillRect/>
            </a:stretch>
          </p:blipFill>
          <p:spPr>
            <a:xfrm>
              <a:off x="3202215" y="4349545"/>
              <a:ext cx="406400" cy="406400"/>
            </a:xfrm>
            <a:prstGeom prst="rect">
              <a:avLst/>
            </a:prstGeom>
          </p:spPr>
        </p:pic>
        <p:pic>
          <p:nvPicPr>
            <p:cNvPr id="5" name="JP_Angry_Sad">
              <a:hlinkClick r:id="" action="ppaction://media"/>
              <a:extLst>
                <a:ext uri="{FF2B5EF4-FFF2-40B4-BE49-F238E27FC236}">
                  <a16:creationId xmlns:a16="http://schemas.microsoft.com/office/drawing/2014/main" id="{8CF2DDCA-5E74-B9B9-F269-B02AEABE2B40}"/>
                </a:ext>
              </a:extLst>
            </p:cNvPr>
            <p:cNvPicPr>
              <a:picLocks noChangeAspect="1"/>
            </p:cNvPicPr>
            <p:nvPr>
              <a:audioFile r:link="rId6"/>
              <p:extLst>
                <p:ext uri="{DAA4B4D4-6D71-4841-9C94-3DE7FCFB9230}">
                  <p14:media xmlns:p14="http://schemas.microsoft.com/office/powerpoint/2010/main" r:embed="rId5"/>
                </p:ext>
              </p:extLst>
            </p:nvPr>
          </p:nvPicPr>
          <p:blipFill>
            <a:blip r:embed="rId21"/>
            <a:stretch>
              <a:fillRect/>
            </a:stretch>
          </p:blipFill>
          <p:spPr>
            <a:xfrm rot="152855">
              <a:off x="3193384" y="5688106"/>
              <a:ext cx="406400" cy="406400"/>
            </a:xfrm>
            <a:prstGeom prst="rect">
              <a:avLst/>
            </a:prstGeom>
          </p:spPr>
        </p:pic>
        <p:pic>
          <p:nvPicPr>
            <p:cNvPr id="6" name="JP_Pleased_Angry">
              <a:hlinkClick r:id="" action="ppaction://media"/>
              <a:extLst>
                <a:ext uri="{FF2B5EF4-FFF2-40B4-BE49-F238E27FC236}">
                  <a16:creationId xmlns:a16="http://schemas.microsoft.com/office/drawing/2014/main" id="{99B2EE40-CE7C-7AB8-1638-F3B39B4ACBB2}"/>
                </a:ext>
              </a:extLst>
            </p:cNvPr>
            <p:cNvPicPr>
              <a:picLocks noChangeAspect="1"/>
            </p:cNvPicPr>
            <p:nvPr>
              <a:audioFile r:link="rId8"/>
              <p:extLst>
                <p:ext uri="{DAA4B4D4-6D71-4841-9C94-3DE7FCFB9230}">
                  <p14:media xmlns:p14="http://schemas.microsoft.com/office/powerpoint/2010/main" r:embed="rId7"/>
                </p:ext>
              </p:extLst>
            </p:nvPr>
          </p:nvPicPr>
          <p:blipFill>
            <a:blip r:embed="rId21"/>
            <a:stretch>
              <a:fillRect/>
            </a:stretch>
          </p:blipFill>
          <p:spPr>
            <a:xfrm>
              <a:off x="5808367" y="2947193"/>
              <a:ext cx="406400" cy="406400"/>
            </a:xfrm>
            <a:prstGeom prst="rect">
              <a:avLst/>
            </a:prstGeom>
          </p:spPr>
        </p:pic>
        <p:pic>
          <p:nvPicPr>
            <p:cNvPr id="8" name="JP_Pleased_Happy">
              <a:hlinkClick r:id="" action="ppaction://media"/>
              <a:extLst>
                <a:ext uri="{FF2B5EF4-FFF2-40B4-BE49-F238E27FC236}">
                  <a16:creationId xmlns:a16="http://schemas.microsoft.com/office/drawing/2014/main" id="{FC02493E-9C70-4CF0-97B7-6B9CBAD33F8B}"/>
                </a:ext>
              </a:extLst>
            </p:cNvPr>
            <p:cNvPicPr>
              <a:picLocks noChangeAspect="1"/>
            </p:cNvPicPr>
            <p:nvPr>
              <a:audioFile r:link="rId10"/>
              <p:extLst>
                <p:ext uri="{DAA4B4D4-6D71-4841-9C94-3DE7FCFB9230}">
                  <p14:media xmlns:p14="http://schemas.microsoft.com/office/powerpoint/2010/main" r:embed="rId9"/>
                </p:ext>
              </p:extLst>
            </p:nvPr>
          </p:nvPicPr>
          <p:blipFill>
            <a:blip r:embed="rId21"/>
            <a:stretch>
              <a:fillRect/>
            </a:stretch>
          </p:blipFill>
          <p:spPr>
            <a:xfrm>
              <a:off x="5793784" y="4348373"/>
              <a:ext cx="406400" cy="406400"/>
            </a:xfrm>
            <a:prstGeom prst="rect">
              <a:avLst/>
            </a:prstGeom>
          </p:spPr>
        </p:pic>
        <p:pic>
          <p:nvPicPr>
            <p:cNvPr id="9" name="JP_Pleased_Sad">
              <a:hlinkClick r:id="" action="ppaction://media"/>
              <a:extLst>
                <a:ext uri="{FF2B5EF4-FFF2-40B4-BE49-F238E27FC236}">
                  <a16:creationId xmlns:a16="http://schemas.microsoft.com/office/drawing/2014/main" id="{3B3727C4-1864-CCAF-F2E1-224E060AD229}"/>
                </a:ext>
              </a:extLst>
            </p:cNvPr>
            <p:cNvPicPr>
              <a:picLocks noChangeAspect="1"/>
            </p:cNvPicPr>
            <p:nvPr>
              <a:audioFile r:link="rId12"/>
              <p:extLst>
                <p:ext uri="{DAA4B4D4-6D71-4841-9C94-3DE7FCFB9230}">
                  <p14:media xmlns:p14="http://schemas.microsoft.com/office/powerpoint/2010/main" r:embed="rId11"/>
                </p:ext>
              </p:extLst>
            </p:nvPr>
          </p:nvPicPr>
          <p:blipFill>
            <a:blip r:embed="rId21"/>
            <a:stretch>
              <a:fillRect/>
            </a:stretch>
          </p:blipFill>
          <p:spPr>
            <a:xfrm>
              <a:off x="5786640" y="5827591"/>
              <a:ext cx="406400" cy="406400"/>
            </a:xfrm>
            <a:prstGeom prst="rect">
              <a:avLst/>
            </a:prstGeom>
          </p:spPr>
        </p:pic>
        <p:pic>
          <p:nvPicPr>
            <p:cNvPr id="14" name="JP_Sad_Angry">
              <a:hlinkClick r:id="" action="ppaction://media"/>
              <a:extLst>
                <a:ext uri="{FF2B5EF4-FFF2-40B4-BE49-F238E27FC236}">
                  <a16:creationId xmlns:a16="http://schemas.microsoft.com/office/drawing/2014/main" id="{2B3019B4-2772-65C1-E97C-434B7EA9A091}"/>
                </a:ext>
              </a:extLst>
            </p:cNvPr>
            <p:cNvPicPr>
              <a:picLocks noChangeAspect="1"/>
            </p:cNvPicPr>
            <p:nvPr>
              <a:audioFile r:link="rId14"/>
              <p:extLst>
                <p:ext uri="{DAA4B4D4-6D71-4841-9C94-3DE7FCFB9230}">
                  <p14:media xmlns:p14="http://schemas.microsoft.com/office/powerpoint/2010/main" r:embed="rId13"/>
                </p:ext>
              </p:extLst>
            </p:nvPr>
          </p:nvPicPr>
          <p:blipFill>
            <a:blip r:embed="rId21"/>
            <a:stretch>
              <a:fillRect/>
            </a:stretch>
          </p:blipFill>
          <p:spPr>
            <a:xfrm>
              <a:off x="8340379" y="3050003"/>
              <a:ext cx="406400" cy="406400"/>
            </a:xfrm>
            <a:prstGeom prst="rect">
              <a:avLst/>
            </a:prstGeom>
          </p:spPr>
        </p:pic>
        <p:pic>
          <p:nvPicPr>
            <p:cNvPr id="15" name="JP_Sad_Happy">
              <a:hlinkClick r:id="" action="ppaction://media"/>
              <a:extLst>
                <a:ext uri="{FF2B5EF4-FFF2-40B4-BE49-F238E27FC236}">
                  <a16:creationId xmlns:a16="http://schemas.microsoft.com/office/drawing/2014/main" id="{5B5AF78C-0A65-666E-F6AD-6AE764BA7F7F}"/>
                </a:ext>
              </a:extLst>
            </p:cNvPr>
            <p:cNvPicPr>
              <a:picLocks noChangeAspect="1"/>
            </p:cNvPicPr>
            <p:nvPr>
              <a:audioFile r:link="rId16"/>
              <p:extLst>
                <p:ext uri="{DAA4B4D4-6D71-4841-9C94-3DE7FCFB9230}">
                  <p14:media xmlns:p14="http://schemas.microsoft.com/office/powerpoint/2010/main" r:embed="rId15"/>
                </p:ext>
              </p:extLst>
            </p:nvPr>
          </p:nvPicPr>
          <p:blipFill>
            <a:blip r:embed="rId21"/>
            <a:stretch>
              <a:fillRect/>
            </a:stretch>
          </p:blipFill>
          <p:spPr>
            <a:xfrm>
              <a:off x="8325945" y="4426129"/>
              <a:ext cx="406400" cy="406400"/>
            </a:xfrm>
            <a:prstGeom prst="rect">
              <a:avLst/>
            </a:prstGeom>
          </p:spPr>
        </p:pic>
        <p:pic>
          <p:nvPicPr>
            <p:cNvPr id="16" name="JP_Sad_Sad">
              <a:hlinkClick r:id="" action="ppaction://media"/>
              <a:extLst>
                <a:ext uri="{FF2B5EF4-FFF2-40B4-BE49-F238E27FC236}">
                  <a16:creationId xmlns:a16="http://schemas.microsoft.com/office/drawing/2014/main" id="{1D9B294B-633B-2592-E32F-9BCBA1C3A250}"/>
                </a:ext>
              </a:extLst>
            </p:cNvPr>
            <p:cNvPicPr>
              <a:picLocks noChangeAspect="1"/>
            </p:cNvPicPr>
            <p:nvPr>
              <a:audioFile r:link="rId18"/>
              <p:extLst>
                <p:ext uri="{DAA4B4D4-6D71-4841-9C94-3DE7FCFB9230}">
                  <p14:media xmlns:p14="http://schemas.microsoft.com/office/powerpoint/2010/main" r:embed="rId17"/>
                </p:ext>
              </p:extLst>
            </p:nvPr>
          </p:nvPicPr>
          <p:blipFill>
            <a:blip r:embed="rId21"/>
            <a:stretch>
              <a:fillRect/>
            </a:stretch>
          </p:blipFill>
          <p:spPr>
            <a:xfrm>
              <a:off x="8380186" y="5780375"/>
              <a:ext cx="406400" cy="406400"/>
            </a:xfrm>
            <a:prstGeom prst="rect">
              <a:avLst/>
            </a:prstGeom>
          </p:spPr>
        </p:pic>
        <p:sp>
          <p:nvSpPr>
            <p:cNvPr id="17" name="テキスト ボックス 16">
              <a:extLst>
                <a:ext uri="{FF2B5EF4-FFF2-40B4-BE49-F238E27FC236}">
                  <a16:creationId xmlns:a16="http://schemas.microsoft.com/office/drawing/2014/main" id="{037E9FAC-CD10-E9C5-E763-E9BA29B6D2F5}"/>
                </a:ext>
              </a:extLst>
            </p:cNvPr>
            <p:cNvSpPr txBox="1"/>
            <p:nvPr/>
          </p:nvSpPr>
          <p:spPr>
            <a:xfrm>
              <a:off x="1051620" y="2242954"/>
              <a:ext cx="461665" cy="4075865"/>
            </a:xfrm>
            <a:prstGeom prst="rect">
              <a:avLst/>
            </a:prstGeom>
            <a:noFill/>
          </p:spPr>
          <p:txBody>
            <a:bodyPr vert="eaVert" wrap="square" rtlCol="0">
              <a:spAutoFit/>
            </a:bodyPr>
            <a:lstStyle/>
            <a:p>
              <a:r>
                <a:rPr lang="ja-JP" altLang="en-US" dirty="0"/>
                <a:t>　　　　感情の声の種類</a:t>
              </a:r>
              <a:endParaRPr lang="en-US" dirty="0"/>
            </a:p>
          </p:txBody>
        </p:sp>
      </p:grpSp>
      <p:sp>
        <p:nvSpPr>
          <p:cNvPr id="18" name="テキスト ボックス 17">
            <a:extLst>
              <a:ext uri="{FF2B5EF4-FFF2-40B4-BE49-F238E27FC236}">
                <a16:creationId xmlns:a16="http://schemas.microsoft.com/office/drawing/2014/main" id="{FA648FFE-AA71-CFD2-C704-6DF5E728F892}"/>
              </a:ext>
            </a:extLst>
          </p:cNvPr>
          <p:cNvSpPr txBox="1"/>
          <p:nvPr/>
        </p:nvSpPr>
        <p:spPr>
          <a:xfrm>
            <a:off x="4836319" y="1150144"/>
            <a:ext cx="3078956" cy="369332"/>
          </a:xfrm>
          <a:prstGeom prst="rect">
            <a:avLst/>
          </a:prstGeom>
          <a:noFill/>
        </p:spPr>
        <p:txBody>
          <a:bodyPr wrap="square" rtlCol="0">
            <a:spAutoFit/>
          </a:bodyPr>
          <a:lstStyle/>
          <a:p>
            <a:r>
              <a:rPr lang="ja-JP" altLang="en-US" dirty="0"/>
              <a:t>　　　発話内容</a:t>
            </a:r>
            <a:endParaRPr lang="en-US" dirty="0"/>
          </a:p>
        </p:txBody>
      </p:sp>
      <p:sp>
        <p:nvSpPr>
          <p:cNvPr id="20" name="テキスト ボックス 19">
            <a:extLst>
              <a:ext uri="{FF2B5EF4-FFF2-40B4-BE49-F238E27FC236}">
                <a16:creationId xmlns:a16="http://schemas.microsoft.com/office/drawing/2014/main" id="{AC4E4872-0785-EEEE-8C9C-BC7699E630FC}"/>
              </a:ext>
            </a:extLst>
          </p:cNvPr>
          <p:cNvSpPr txBox="1"/>
          <p:nvPr/>
        </p:nvSpPr>
        <p:spPr>
          <a:xfrm>
            <a:off x="1682803" y="906716"/>
            <a:ext cx="2896881" cy="646331"/>
          </a:xfrm>
          <a:prstGeom prst="rect">
            <a:avLst/>
          </a:prstGeom>
          <a:noFill/>
        </p:spPr>
        <p:txBody>
          <a:bodyPr wrap="square" rtlCol="0">
            <a:spAutoFit/>
          </a:bodyPr>
          <a:lstStyle/>
          <a:p>
            <a:r>
              <a:rPr lang="ja-JP" altLang="en-US" dirty="0"/>
              <a:t>矢印は一致刺激と比べての増減を示す</a:t>
            </a:r>
            <a:endParaRPr lang="en-US" dirty="0"/>
          </a:p>
        </p:txBody>
      </p:sp>
    </p:spTree>
    <p:extLst>
      <p:ext uri="{BB962C8B-B14F-4D97-AF65-F5344CB8AC3E}">
        <p14:creationId xmlns:p14="http://schemas.microsoft.com/office/powerpoint/2010/main" val="3230418343"/>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3"/>
                </p:tgtEl>
              </p:cMediaNode>
            </p:audio>
            <p:audio>
              <p:cMediaNode vol="80000">
                <p:cTn id="3" fill="hold" display="0">
                  <p:stCondLst>
                    <p:cond delay="indefinite"/>
                  </p:stCondLst>
                  <p:endCondLst>
                    <p:cond evt="onStopAudio" delay="0">
                      <p:tgtEl>
                        <p:sldTgt/>
                      </p:tgtEl>
                    </p:cond>
                  </p:endCondLst>
                </p:cTn>
                <p:tgtEl>
                  <p:spTgt spid="4"/>
                </p:tgtEl>
              </p:cMediaNode>
            </p:audio>
            <p:audio>
              <p:cMediaNode vol="80000">
                <p:cTn id="4" fill="hold" display="0">
                  <p:stCondLst>
                    <p:cond delay="indefinite"/>
                  </p:stCondLst>
                  <p:endCondLst>
                    <p:cond evt="onStopAudio" delay="0">
                      <p:tgtEl>
                        <p:sldTgt/>
                      </p:tgtEl>
                    </p:cond>
                  </p:endCondLst>
                </p:cTn>
                <p:tgtEl>
                  <p:spTgt spid="5"/>
                </p:tgtEl>
              </p:cMediaNode>
            </p:audio>
            <p:audio>
              <p:cMediaNode vol="80000">
                <p:cTn id="5" fill="hold" display="0">
                  <p:stCondLst>
                    <p:cond delay="indefinite"/>
                  </p:stCondLst>
                  <p:endCondLst>
                    <p:cond evt="onStopAudio" delay="0">
                      <p:tgtEl>
                        <p:sldTgt/>
                      </p:tgtEl>
                    </p:cond>
                  </p:endCondLst>
                </p:cTn>
                <p:tgtEl>
                  <p:spTgt spid="6"/>
                </p:tgtEl>
              </p:cMediaNode>
            </p:audio>
            <p:audio>
              <p:cMediaNode vol="80000">
                <p:cTn id="6" fill="hold" display="0">
                  <p:stCondLst>
                    <p:cond delay="indefinite"/>
                  </p:stCondLst>
                  <p:endCondLst>
                    <p:cond evt="onStopAudio" delay="0">
                      <p:tgtEl>
                        <p:sldTgt/>
                      </p:tgtEl>
                    </p:cond>
                  </p:endCondLst>
                </p:cTn>
                <p:tgtEl>
                  <p:spTgt spid="8"/>
                </p:tgtEl>
              </p:cMediaNode>
            </p:audio>
            <p:audio>
              <p:cMediaNode vol="80000">
                <p:cTn id="7" fill="hold" display="0">
                  <p:stCondLst>
                    <p:cond delay="indefinite"/>
                  </p:stCondLst>
                  <p:endCondLst>
                    <p:cond evt="onStopAudio" delay="0">
                      <p:tgtEl>
                        <p:sldTgt/>
                      </p:tgtEl>
                    </p:cond>
                  </p:endCondLst>
                </p:cTn>
                <p:tgtEl>
                  <p:spTgt spid="9"/>
                </p:tgtEl>
              </p:cMediaNode>
            </p:audio>
            <p:audio>
              <p:cMediaNode vol="80000">
                <p:cTn id="8" fill="hold" display="0">
                  <p:stCondLst>
                    <p:cond delay="indefinite"/>
                  </p:stCondLst>
                  <p:endCondLst>
                    <p:cond evt="onStopAudio" delay="0">
                      <p:tgtEl>
                        <p:sldTgt/>
                      </p:tgtEl>
                    </p:cond>
                  </p:endCondLst>
                </p:cTn>
                <p:tgtEl>
                  <p:spTgt spid="14"/>
                </p:tgtEl>
              </p:cMediaNode>
            </p:audio>
            <p:audio>
              <p:cMediaNode vol="80000">
                <p:cTn id="9" fill="hold" display="0">
                  <p:stCondLst>
                    <p:cond delay="indefinite"/>
                  </p:stCondLst>
                  <p:endCondLst>
                    <p:cond evt="onStopAudio" delay="0">
                      <p:tgtEl>
                        <p:sldTgt/>
                      </p:tgtEl>
                    </p:cond>
                  </p:endCondLst>
                </p:cTn>
                <p:tgtEl>
                  <p:spTgt spid="15"/>
                </p:tgtEl>
              </p:cMediaNode>
            </p:audio>
            <p:audio>
              <p:cMediaNode vol="80000">
                <p:cTn id="10" fill="hold" display="0">
                  <p:stCondLst>
                    <p:cond delay="indefinite"/>
                  </p:stCondLst>
                  <p:endCondLst>
                    <p:cond evt="onStopAudio" delay="0">
                      <p:tgtEl>
                        <p:sldTgt/>
                      </p:tgtEl>
                    </p:cond>
                  </p:endCondLst>
                </p:cTn>
                <p:tgtEl>
                  <p:spTgt spid="16"/>
                </p:tgtEl>
              </p:cMediaNode>
            </p:audio>
          </p:childTnLst>
        </p:cTn>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1200</TotalTime>
  <Words>2523</Words>
  <Application>Microsoft Office PowerPoint</Application>
  <PresentationFormat>ワイド画面</PresentationFormat>
  <Paragraphs>369</Paragraphs>
  <Slides>17</Slides>
  <Notes>16</Notes>
  <HiddenSlides>0</HiddenSlides>
  <MMClips>18</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17</vt:i4>
      </vt:variant>
    </vt:vector>
  </HeadingPairs>
  <TitlesOfParts>
    <vt:vector size="30" baseType="lpstr">
      <vt:lpstr>AdvOT46dcae81</vt:lpstr>
      <vt:lpstr>BlinkMacSystemFont</vt:lpstr>
      <vt:lpstr>HGPｺﾞｼｯｸM</vt:lpstr>
      <vt:lpstr>HGSｺﾞｼｯｸM</vt:lpstr>
      <vt:lpstr>HGｺﾞｼｯｸM</vt:lpstr>
      <vt:lpstr>ＭＳ 明朝</vt:lpstr>
      <vt:lpstr>Arial</vt:lpstr>
      <vt:lpstr>Avenir Next LT Pro</vt:lpstr>
      <vt:lpstr>Calibri</vt:lpstr>
      <vt:lpstr>Goudy Old Style</vt:lpstr>
      <vt:lpstr>Times New Roman</vt:lpstr>
      <vt:lpstr>Wingdings</vt:lpstr>
      <vt:lpstr>FrostyVTI</vt:lpstr>
      <vt:lpstr>声と内容の感情表出が異なる刺激における声の聞こえ方（声質）の変化</vt:lpstr>
      <vt:lpstr>不一致刺激の感情認知では音声と内容どちらの表出感情が優先されるのか？</vt:lpstr>
      <vt:lpstr>Kikutani＆Ikemoto（2022）の評価された感情の結果</vt:lpstr>
      <vt:lpstr>不一致感情の声の聞こえ方の変化</vt:lpstr>
      <vt:lpstr>声の聞こえ方の測定</vt:lpstr>
      <vt:lpstr>感情表出時の声質評価尺度（池本・鈴木,2008）</vt:lpstr>
      <vt:lpstr>各感情の声質の特徴</vt:lpstr>
      <vt:lpstr>音声刺激</vt:lpstr>
      <vt:lpstr>予測</vt:lpstr>
      <vt:lpstr>実験</vt:lpstr>
      <vt:lpstr>結果</vt:lpstr>
      <vt:lpstr>結果のまとめ</vt:lpstr>
      <vt:lpstr>刺激の音響分析の結果</vt:lpstr>
      <vt:lpstr>考察</vt:lpstr>
      <vt:lpstr>考察</vt:lpstr>
      <vt:lpstr>引用文献</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声と内容の感情表出が異なる刺激における声の聞こえ方（声質）の変化</dc:title>
  <dc:creator>Machiko Ikemoto</dc:creator>
  <cp:lastModifiedBy>Machiko Ikemoto</cp:lastModifiedBy>
  <cp:revision>24</cp:revision>
  <dcterms:created xsi:type="dcterms:W3CDTF">2024-05-27T02:15:28Z</dcterms:created>
  <dcterms:modified xsi:type="dcterms:W3CDTF">2024-06-07T03:11:23Z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