
<file path=[Content_Types].xml><?xml version="1.0" encoding="utf-8"?>
<Types xmlns="http://schemas.openxmlformats.org/package/2006/content-types">
  <Default Extension="fntdata" ContentType="application/x-fontdata"/>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Aileron Heavy" panose="020B0604020202020204" charset="0"/>
      <p:regular r:id="rId27"/>
    </p:embeddedFont>
    <p:embeddedFont>
      <p:font typeface="Aileron Heavy Bold" panose="020B0604020202020204" charset="0"/>
      <p:regular r:id="rId28"/>
    </p:embeddedFont>
    <p:embeddedFont>
      <p:font typeface="Aileron Regular" panose="020B0604020202020204" charset="0"/>
      <p:regular r:id="rId29"/>
    </p:embeddedFont>
    <p:embeddedFont>
      <p:font typeface="Aileron Regular Bold" panose="020B0604020202020204" charset="0"/>
      <p:regular r:id="rId30"/>
    </p:embeddedFont>
    <p:embeddedFont>
      <p:font typeface="Bebas Neue Bold" panose="020B0604020202020204" charset="0"/>
      <p:regular r:id="rId31"/>
    </p:embeddedFon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Kollektif" panose="020B0604020202020204" charset="0"/>
      <p:regular r:id="rId40"/>
    </p:embeddedFont>
    <p:embeddedFont>
      <p:font typeface="Kollektif Bold" panose="020B0604020202020204" charset="0"/>
      <p:regular r:id="rId41"/>
    </p:embeddedFont>
    <p:embeddedFont>
      <p:font typeface="Open Sans Bold"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98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0.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0.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4252983" y="3307993"/>
            <a:ext cx="22404652" cy="8950886"/>
            <a:chOff x="0" y="0"/>
            <a:chExt cx="35276568" cy="14093347"/>
          </a:xfrm>
        </p:grpSpPr>
        <p:sp>
          <p:nvSpPr>
            <p:cNvPr id="3" name="Freeform 3"/>
            <p:cNvSpPr/>
            <p:nvPr/>
          </p:nvSpPr>
          <p:spPr>
            <a:xfrm>
              <a:off x="0" y="0"/>
              <a:ext cx="35276569" cy="14093346"/>
            </a:xfrm>
            <a:custGeom>
              <a:avLst/>
              <a:gdLst/>
              <a:ahLst/>
              <a:cxnLst/>
              <a:rect l="l" t="t" r="r" b="b"/>
              <a:pathLst>
                <a:path w="35276569" h="14093346">
                  <a:moveTo>
                    <a:pt x="0" y="0"/>
                  </a:moveTo>
                  <a:lnTo>
                    <a:pt x="35276569" y="0"/>
                  </a:lnTo>
                  <a:lnTo>
                    <a:pt x="35276569" y="14093346"/>
                  </a:lnTo>
                  <a:lnTo>
                    <a:pt x="0" y="14093346"/>
                  </a:lnTo>
                  <a:close/>
                </a:path>
              </a:pathLst>
            </a:custGeom>
            <a:solidFill>
              <a:srgbClr val="F1EFE1"/>
            </a:solidFill>
          </p:spPr>
          <p:txBody>
            <a:bodyPr/>
            <a:lstStyle/>
            <a:p>
              <a:endParaRPr lang="en-US"/>
            </a:p>
          </p:txBody>
        </p:sp>
      </p:grpSp>
      <p:sp>
        <p:nvSpPr>
          <p:cNvPr id="4" name="Freeform 4"/>
          <p:cNvSpPr/>
          <p:nvPr/>
        </p:nvSpPr>
        <p:spPr>
          <a:xfrm rot="-10800000">
            <a:off x="0" y="4354392"/>
            <a:ext cx="5932608" cy="5932608"/>
          </a:xfrm>
          <a:custGeom>
            <a:avLst/>
            <a:gdLst/>
            <a:ahLst/>
            <a:cxnLst/>
            <a:rect l="l" t="t" r="r" b="b"/>
            <a:pathLst>
              <a:path w="5932608" h="5932608">
                <a:moveTo>
                  <a:pt x="0" y="0"/>
                </a:moveTo>
                <a:lnTo>
                  <a:pt x="5932608" y="0"/>
                </a:lnTo>
                <a:lnTo>
                  <a:pt x="5932608" y="5932608"/>
                </a:lnTo>
                <a:lnTo>
                  <a:pt x="0" y="5932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1751659" y="5431072"/>
            <a:ext cx="14819249" cy="2257940"/>
          </a:xfrm>
          <a:prstGeom prst="rect">
            <a:avLst/>
          </a:prstGeom>
        </p:spPr>
        <p:txBody>
          <a:bodyPr lIns="0" tIns="0" rIns="0" bIns="0" rtlCol="0" anchor="t">
            <a:spAutoFit/>
          </a:bodyPr>
          <a:lstStyle/>
          <a:p>
            <a:pPr algn="ctr">
              <a:lnSpc>
                <a:spcPts val="6075"/>
              </a:lnSpc>
            </a:pPr>
            <a:r>
              <a:rPr lang="en-US" sz="5786">
                <a:solidFill>
                  <a:srgbClr val="192954"/>
                </a:solidFill>
                <a:latin typeface="Kollektif Bold"/>
              </a:rPr>
              <a:t>Live Watermarking</a:t>
            </a:r>
          </a:p>
          <a:p>
            <a:pPr algn="ctr">
              <a:lnSpc>
                <a:spcPts val="4609"/>
              </a:lnSpc>
            </a:pPr>
            <a:endParaRPr lang="en-US" sz="5786">
              <a:solidFill>
                <a:srgbClr val="192954"/>
              </a:solidFill>
              <a:latin typeface="Kollektif Bold"/>
            </a:endParaRPr>
          </a:p>
          <a:p>
            <a:pPr algn="ctr">
              <a:lnSpc>
                <a:spcPts val="6075"/>
              </a:lnSpc>
            </a:pPr>
            <a:endParaRPr lang="en-US" sz="5786">
              <a:solidFill>
                <a:srgbClr val="192954"/>
              </a:solidFill>
              <a:latin typeface="Kollektif Bold"/>
            </a:endParaRPr>
          </a:p>
        </p:txBody>
      </p:sp>
      <p:sp>
        <p:nvSpPr>
          <p:cNvPr id="6" name="TextBox 6"/>
          <p:cNvSpPr txBox="1"/>
          <p:nvPr/>
        </p:nvSpPr>
        <p:spPr>
          <a:xfrm>
            <a:off x="7667845" y="8893175"/>
            <a:ext cx="2952309" cy="692150"/>
          </a:xfrm>
          <a:prstGeom prst="rect">
            <a:avLst/>
          </a:prstGeom>
        </p:spPr>
        <p:txBody>
          <a:bodyPr lIns="0" tIns="0" rIns="0" bIns="0" rtlCol="0" anchor="t">
            <a:spAutoFit/>
          </a:bodyPr>
          <a:lstStyle/>
          <a:p>
            <a:pPr algn="ctr">
              <a:lnSpc>
                <a:spcPts val="2799"/>
              </a:lnSpc>
            </a:pPr>
            <a:r>
              <a:rPr lang="en-US" sz="1999" spc="39">
                <a:solidFill>
                  <a:srgbClr val="192954"/>
                </a:solidFill>
                <a:latin typeface="Aileron Regular"/>
              </a:rPr>
              <a:t>Cybersecurity for Embedded Systems</a:t>
            </a:r>
          </a:p>
        </p:txBody>
      </p:sp>
      <p:sp>
        <p:nvSpPr>
          <p:cNvPr id="7" name="Freeform 7"/>
          <p:cNvSpPr/>
          <p:nvPr/>
        </p:nvSpPr>
        <p:spPr>
          <a:xfrm rot="5400000">
            <a:off x="11136547" y="3135547"/>
            <a:ext cx="7151453" cy="7151453"/>
          </a:xfrm>
          <a:custGeom>
            <a:avLst/>
            <a:gdLst/>
            <a:ahLst/>
            <a:cxnLst/>
            <a:rect l="l" t="t" r="r" b="b"/>
            <a:pathLst>
              <a:path w="7151453" h="7151453">
                <a:moveTo>
                  <a:pt x="0" y="0"/>
                </a:moveTo>
                <a:lnTo>
                  <a:pt x="7151453" y="0"/>
                </a:lnTo>
                <a:lnTo>
                  <a:pt x="7151453" y="7151453"/>
                </a:lnTo>
                <a:lnTo>
                  <a:pt x="0" y="71514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10846" y="1028700"/>
            <a:ext cx="3802666" cy="1690074"/>
          </a:xfrm>
          <a:custGeom>
            <a:avLst/>
            <a:gdLst/>
            <a:ahLst/>
            <a:cxnLst/>
            <a:rect l="l" t="t" r="r" b="b"/>
            <a:pathLst>
              <a:path w="3802666" h="1690074">
                <a:moveTo>
                  <a:pt x="0" y="0"/>
                </a:moveTo>
                <a:lnTo>
                  <a:pt x="3802666" y="0"/>
                </a:lnTo>
                <a:lnTo>
                  <a:pt x="3802666" y="1690074"/>
                </a:lnTo>
                <a:lnTo>
                  <a:pt x="0" y="1690074"/>
                </a:lnTo>
                <a:lnTo>
                  <a:pt x="0" y="0"/>
                </a:lnTo>
                <a:close/>
              </a:path>
            </a:pathLst>
          </a:custGeom>
          <a:blipFill>
            <a:blip r:embed="rId6"/>
            <a:stretch>
              <a:fillRect/>
            </a:stretch>
          </a:blipFill>
        </p:spPr>
        <p:txBody>
          <a:bodyPr/>
          <a:lstStyle/>
          <a:p>
            <a:endParaRPr lang="en-US"/>
          </a:p>
        </p:txBody>
      </p:sp>
      <p:sp>
        <p:nvSpPr>
          <p:cNvPr id="9" name="TextBox 9"/>
          <p:cNvSpPr txBox="1"/>
          <p:nvPr/>
        </p:nvSpPr>
        <p:spPr>
          <a:xfrm>
            <a:off x="-39017" y="7832725"/>
            <a:ext cx="3299727" cy="2454275"/>
          </a:xfrm>
          <a:prstGeom prst="rect">
            <a:avLst/>
          </a:prstGeom>
        </p:spPr>
        <p:txBody>
          <a:bodyPr lIns="0" tIns="0" rIns="0" bIns="0" rtlCol="0" anchor="t">
            <a:spAutoFit/>
          </a:bodyPr>
          <a:lstStyle/>
          <a:p>
            <a:pPr algn="ctr">
              <a:lnSpc>
                <a:spcPts val="2799"/>
              </a:lnSpc>
            </a:pPr>
            <a:r>
              <a:rPr lang="en-US" sz="1999" spc="39">
                <a:solidFill>
                  <a:srgbClr val="192954"/>
                </a:solidFill>
                <a:latin typeface="Aileron Regular Bold"/>
              </a:rPr>
              <a:t>Lorenzo Marino</a:t>
            </a:r>
          </a:p>
          <a:p>
            <a:pPr algn="ctr">
              <a:lnSpc>
                <a:spcPts val="2799"/>
              </a:lnSpc>
            </a:pPr>
            <a:r>
              <a:rPr lang="en-US" sz="1999" spc="39">
                <a:solidFill>
                  <a:srgbClr val="192954"/>
                </a:solidFill>
                <a:latin typeface="Aileron Regular Bold"/>
              </a:rPr>
              <a:t>s317703</a:t>
            </a:r>
          </a:p>
          <a:p>
            <a:pPr algn="ctr">
              <a:lnSpc>
                <a:spcPts val="2799"/>
              </a:lnSpc>
            </a:pPr>
            <a:r>
              <a:rPr lang="en-US" sz="1999" spc="39">
                <a:solidFill>
                  <a:srgbClr val="192954"/>
                </a:solidFill>
                <a:latin typeface="Aileron Regular Bold"/>
              </a:rPr>
              <a:t>Agostino Saviano</a:t>
            </a:r>
          </a:p>
          <a:p>
            <a:pPr algn="ctr">
              <a:lnSpc>
                <a:spcPts val="2799"/>
              </a:lnSpc>
            </a:pPr>
            <a:r>
              <a:rPr lang="en-US" sz="1999" spc="39">
                <a:solidFill>
                  <a:srgbClr val="192954"/>
                </a:solidFill>
                <a:latin typeface="Aileron Regular Bold"/>
              </a:rPr>
              <a:t>s307946</a:t>
            </a:r>
          </a:p>
          <a:p>
            <a:pPr algn="ctr">
              <a:lnSpc>
                <a:spcPts val="2799"/>
              </a:lnSpc>
            </a:pPr>
            <a:r>
              <a:rPr lang="en-US" sz="1999" spc="39">
                <a:solidFill>
                  <a:srgbClr val="192954"/>
                </a:solidFill>
                <a:latin typeface="Aileron Regular Bold"/>
              </a:rPr>
              <a:t>Niccolò Cacioli </a:t>
            </a:r>
          </a:p>
          <a:p>
            <a:pPr algn="ctr">
              <a:lnSpc>
                <a:spcPts val="2799"/>
              </a:lnSpc>
            </a:pPr>
            <a:r>
              <a:rPr lang="en-US" sz="1999" spc="39">
                <a:solidFill>
                  <a:srgbClr val="192954"/>
                </a:solidFill>
                <a:latin typeface="Aileron Regular Bold"/>
              </a:rPr>
              <a:t>s305325</a:t>
            </a:r>
          </a:p>
          <a:p>
            <a:pPr>
              <a:lnSpc>
                <a:spcPts val="2799"/>
              </a:lnSpc>
            </a:pPr>
            <a:endParaRPr lang="en-US" sz="1999" spc="39">
              <a:solidFill>
                <a:srgbClr val="192954"/>
              </a:solidFill>
              <a:latin typeface="Aileron Regular Bold"/>
            </a:endParaRPr>
          </a:p>
        </p:txBody>
      </p:sp>
      <p:sp>
        <p:nvSpPr>
          <p:cNvPr id="10" name="TextBox 10"/>
          <p:cNvSpPr txBox="1"/>
          <p:nvPr/>
        </p:nvSpPr>
        <p:spPr>
          <a:xfrm>
            <a:off x="14712274" y="8913712"/>
            <a:ext cx="1824120" cy="701675"/>
          </a:xfrm>
          <a:prstGeom prst="rect">
            <a:avLst/>
          </a:prstGeom>
        </p:spPr>
        <p:txBody>
          <a:bodyPr lIns="0" tIns="0" rIns="0" bIns="0" rtlCol="0" anchor="t">
            <a:spAutoFit/>
          </a:bodyPr>
          <a:lstStyle/>
          <a:p>
            <a:pPr algn="ctr">
              <a:lnSpc>
                <a:spcPts val="2800"/>
              </a:lnSpc>
            </a:pPr>
            <a:r>
              <a:rPr lang="en-US" sz="2000" spc="40">
                <a:solidFill>
                  <a:srgbClr val="FFFFFF"/>
                </a:solidFill>
                <a:latin typeface="Aileron Heavy"/>
              </a:rPr>
              <a:t>September</a:t>
            </a:r>
          </a:p>
          <a:p>
            <a:pPr marL="0" lvl="0" indent="0" algn="ctr">
              <a:lnSpc>
                <a:spcPts val="2800"/>
              </a:lnSpc>
              <a:spcBef>
                <a:spcPct val="0"/>
              </a:spcBef>
            </a:pPr>
            <a:r>
              <a:rPr lang="en-US" sz="2000" spc="40">
                <a:solidFill>
                  <a:srgbClr val="FFFFFF"/>
                </a:solidFill>
                <a:latin typeface="Aileron Heavy"/>
              </a:rPr>
              <a:t>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4965790" y="576111"/>
            <a:ext cx="2428756" cy="452589"/>
            <a:chOff x="0" y="0"/>
            <a:chExt cx="3238341" cy="603452"/>
          </a:xfrm>
        </p:grpSpPr>
        <p:sp>
          <p:nvSpPr>
            <p:cNvPr id="5" name="AutoShape 5"/>
            <p:cNvSpPr/>
            <p:nvPr/>
          </p:nvSpPr>
          <p:spPr>
            <a:xfrm>
              <a:off x="0" y="0"/>
              <a:ext cx="3238341" cy="603452"/>
            </a:xfrm>
            <a:prstGeom prst="rect">
              <a:avLst/>
            </a:prstGeom>
            <a:solidFill>
              <a:srgbClr val="192954"/>
            </a:solidFill>
          </p:spPr>
          <p:txBody>
            <a:bodyPr/>
            <a:lstStyle/>
            <a:p>
              <a:endParaRPr lang="en-US"/>
            </a:p>
          </p:txBody>
        </p:sp>
      </p:grpSp>
      <p:sp>
        <p:nvSpPr>
          <p:cNvPr id="6" name="Freeform 6"/>
          <p:cNvSpPr/>
          <p:nvPr/>
        </p:nvSpPr>
        <p:spPr>
          <a:xfrm>
            <a:off x="9837759" y="3526105"/>
            <a:ext cx="6665747" cy="4130141"/>
          </a:xfrm>
          <a:custGeom>
            <a:avLst/>
            <a:gdLst/>
            <a:ahLst/>
            <a:cxnLst/>
            <a:rect l="l" t="t" r="r" b="b"/>
            <a:pathLst>
              <a:path w="6665747" h="4130141">
                <a:moveTo>
                  <a:pt x="0" y="0"/>
                </a:moveTo>
                <a:lnTo>
                  <a:pt x="6665748" y="0"/>
                </a:lnTo>
                <a:lnTo>
                  <a:pt x="6665748" y="4130140"/>
                </a:lnTo>
                <a:lnTo>
                  <a:pt x="0" y="4130140"/>
                </a:lnTo>
                <a:lnTo>
                  <a:pt x="0" y="0"/>
                </a:lnTo>
                <a:close/>
              </a:path>
            </a:pathLst>
          </a:custGeom>
          <a:blipFill>
            <a:blip r:embed="rId3"/>
            <a:stretch>
              <a:fillRect b="-33377"/>
            </a:stretch>
          </a:blipFill>
        </p:spPr>
        <p:txBody>
          <a:bodyPr/>
          <a:lstStyle/>
          <a:p>
            <a:endParaRPr lang="en-US"/>
          </a:p>
        </p:txBody>
      </p:sp>
      <p:sp>
        <p:nvSpPr>
          <p:cNvPr id="7" name="TextBox 7"/>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10</a:t>
            </a:r>
          </a:p>
        </p:txBody>
      </p:sp>
      <p:sp>
        <p:nvSpPr>
          <p:cNvPr id="8" name="TextBox 8"/>
          <p:cNvSpPr txBox="1"/>
          <p:nvPr/>
        </p:nvSpPr>
        <p:spPr>
          <a:xfrm>
            <a:off x="1216832" y="1411324"/>
            <a:ext cx="11205733" cy="790575"/>
          </a:xfrm>
          <a:prstGeom prst="rect">
            <a:avLst/>
          </a:prstGeom>
        </p:spPr>
        <p:txBody>
          <a:bodyPr lIns="0" tIns="0" rIns="0" bIns="0" rtlCol="0" anchor="t">
            <a:spAutoFit/>
          </a:bodyPr>
          <a:lstStyle/>
          <a:p>
            <a:pPr>
              <a:lnSpc>
                <a:spcPts val="5250"/>
              </a:lnSpc>
            </a:pPr>
            <a:r>
              <a:rPr lang="en-US" sz="5000">
                <a:solidFill>
                  <a:srgbClr val="192954"/>
                </a:solidFill>
                <a:latin typeface="Kollektif Bold"/>
              </a:rPr>
              <a:t>Inaudible sounds</a:t>
            </a:r>
          </a:p>
        </p:txBody>
      </p:sp>
      <p:sp>
        <p:nvSpPr>
          <p:cNvPr id="9" name="TextBox 9"/>
          <p:cNvSpPr txBox="1"/>
          <p:nvPr/>
        </p:nvSpPr>
        <p:spPr>
          <a:xfrm>
            <a:off x="1608321" y="2544799"/>
            <a:ext cx="8188358" cy="580390"/>
          </a:xfrm>
          <a:prstGeom prst="rect">
            <a:avLst/>
          </a:prstGeom>
        </p:spPr>
        <p:txBody>
          <a:bodyPr lIns="0" tIns="0" rIns="0" bIns="0" rtlCol="0" anchor="t">
            <a:spAutoFit/>
          </a:bodyPr>
          <a:lstStyle/>
          <a:p>
            <a:pPr>
              <a:lnSpc>
                <a:spcPts val="4759"/>
              </a:lnSpc>
            </a:pPr>
            <a:r>
              <a:rPr lang="en-US" sz="3399">
                <a:solidFill>
                  <a:srgbClr val="000000"/>
                </a:solidFill>
                <a:latin typeface="Open Sans Bold"/>
              </a:rPr>
              <a:t>What can we hear</a:t>
            </a:r>
          </a:p>
        </p:txBody>
      </p:sp>
      <p:sp>
        <p:nvSpPr>
          <p:cNvPr id="10" name="TextBox 10"/>
          <p:cNvSpPr txBox="1"/>
          <p:nvPr/>
        </p:nvSpPr>
        <p:spPr>
          <a:xfrm>
            <a:off x="1608321" y="3468090"/>
            <a:ext cx="7523340" cy="87058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Humans can detect sounds in a frequency range from about 20 Hz to 20 kHz, varying from person to person</a:t>
            </a:r>
          </a:p>
        </p:txBody>
      </p:sp>
      <p:sp>
        <p:nvSpPr>
          <p:cNvPr id="11" name="TextBox 11"/>
          <p:cNvSpPr txBox="1"/>
          <p:nvPr/>
        </p:nvSpPr>
        <p:spPr>
          <a:xfrm>
            <a:off x="1608321" y="4967325"/>
            <a:ext cx="7523340" cy="87058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If a signal stays outside of this range is not audible from humans</a:t>
            </a:r>
          </a:p>
        </p:txBody>
      </p:sp>
      <p:sp>
        <p:nvSpPr>
          <p:cNvPr id="12" name="TextBox 12"/>
          <p:cNvSpPr txBox="1"/>
          <p:nvPr/>
        </p:nvSpPr>
        <p:spPr>
          <a:xfrm>
            <a:off x="2835161" y="6545090"/>
            <a:ext cx="5294387" cy="422911"/>
          </a:xfrm>
          <a:prstGeom prst="rect">
            <a:avLst/>
          </a:prstGeom>
        </p:spPr>
        <p:txBody>
          <a:bodyPr lIns="0" tIns="0" rIns="0" bIns="0" rtlCol="0" anchor="t">
            <a:spAutoFit/>
          </a:bodyPr>
          <a:lstStyle/>
          <a:p>
            <a:pPr>
              <a:lnSpc>
                <a:spcPts val="3599"/>
              </a:lnSpc>
            </a:pPr>
            <a:r>
              <a:rPr lang="en-US" sz="2399">
                <a:solidFill>
                  <a:srgbClr val="192954"/>
                </a:solidFill>
                <a:latin typeface="Aileron Regular Bold"/>
              </a:rPr>
              <a:t>How can we exploit this trait?</a:t>
            </a:r>
          </a:p>
        </p:txBody>
      </p:sp>
      <p:sp>
        <p:nvSpPr>
          <p:cNvPr id="13" name="TextBox 13"/>
          <p:cNvSpPr txBox="1"/>
          <p:nvPr/>
        </p:nvSpPr>
        <p:spPr>
          <a:xfrm>
            <a:off x="5005964" y="689947"/>
            <a:ext cx="2348408"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MODERN TECHNOLOGIES</a:t>
            </a:r>
          </a:p>
        </p:txBody>
      </p:sp>
      <p:sp>
        <p:nvSpPr>
          <p:cNvPr id="14" name="TextBox 14"/>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5" name="TextBox 15"/>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6" name="TextBox 16"/>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7" name="TextBox 17"/>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
        <p:nvSpPr>
          <p:cNvPr id="4" name="Freeform 4"/>
          <p:cNvSpPr/>
          <p:nvPr/>
        </p:nvSpPr>
        <p:spPr>
          <a:xfrm>
            <a:off x="9796679" y="3534765"/>
            <a:ext cx="6706828" cy="4130141"/>
          </a:xfrm>
          <a:custGeom>
            <a:avLst/>
            <a:gdLst/>
            <a:ahLst/>
            <a:cxnLst/>
            <a:rect l="l" t="t" r="r" b="b"/>
            <a:pathLst>
              <a:path w="6706828" h="4130141">
                <a:moveTo>
                  <a:pt x="0" y="0"/>
                </a:moveTo>
                <a:lnTo>
                  <a:pt x="6706828" y="0"/>
                </a:lnTo>
                <a:lnTo>
                  <a:pt x="6706828" y="4130140"/>
                </a:lnTo>
                <a:lnTo>
                  <a:pt x="0" y="4130140"/>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10</a:t>
            </a:r>
          </a:p>
        </p:txBody>
      </p:sp>
      <p:sp>
        <p:nvSpPr>
          <p:cNvPr id="6" name="TextBox 6"/>
          <p:cNvSpPr txBox="1"/>
          <p:nvPr/>
        </p:nvSpPr>
        <p:spPr>
          <a:xfrm>
            <a:off x="1216832" y="1411324"/>
            <a:ext cx="11205733" cy="790575"/>
          </a:xfrm>
          <a:prstGeom prst="rect">
            <a:avLst/>
          </a:prstGeom>
        </p:spPr>
        <p:txBody>
          <a:bodyPr lIns="0" tIns="0" rIns="0" bIns="0" rtlCol="0" anchor="t">
            <a:spAutoFit/>
          </a:bodyPr>
          <a:lstStyle/>
          <a:p>
            <a:pPr>
              <a:lnSpc>
                <a:spcPts val="5250"/>
              </a:lnSpc>
            </a:pPr>
            <a:r>
              <a:rPr lang="en-US" sz="5000">
                <a:solidFill>
                  <a:srgbClr val="192954"/>
                </a:solidFill>
                <a:latin typeface="Kollektif Bold"/>
              </a:rPr>
              <a:t>Non linearity in MEMS Microphones</a:t>
            </a:r>
          </a:p>
        </p:txBody>
      </p:sp>
      <p:sp>
        <p:nvSpPr>
          <p:cNvPr id="7" name="TextBox 7"/>
          <p:cNvSpPr txBox="1"/>
          <p:nvPr/>
        </p:nvSpPr>
        <p:spPr>
          <a:xfrm>
            <a:off x="1608321" y="2544799"/>
            <a:ext cx="8188358" cy="580390"/>
          </a:xfrm>
          <a:prstGeom prst="rect">
            <a:avLst/>
          </a:prstGeom>
        </p:spPr>
        <p:txBody>
          <a:bodyPr lIns="0" tIns="0" rIns="0" bIns="0" rtlCol="0" anchor="t">
            <a:spAutoFit/>
          </a:bodyPr>
          <a:lstStyle/>
          <a:p>
            <a:pPr>
              <a:lnSpc>
                <a:spcPts val="4759"/>
              </a:lnSpc>
            </a:pPr>
            <a:r>
              <a:rPr lang="en-US" sz="3399">
                <a:solidFill>
                  <a:srgbClr val="000000"/>
                </a:solidFill>
                <a:latin typeface="Open Sans Bold"/>
              </a:rPr>
              <a:t>How it works</a:t>
            </a:r>
          </a:p>
        </p:txBody>
      </p:sp>
      <p:sp>
        <p:nvSpPr>
          <p:cNvPr id="8" name="TextBox 8"/>
          <p:cNvSpPr txBox="1"/>
          <p:nvPr/>
        </p:nvSpPr>
        <p:spPr>
          <a:xfrm>
            <a:off x="1608321" y="3468090"/>
            <a:ext cx="7523340" cy="42291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Modules inside a microphone are mostly linear systems</a:t>
            </a:r>
          </a:p>
        </p:txBody>
      </p:sp>
      <p:sp>
        <p:nvSpPr>
          <p:cNvPr id="9" name="TextBox 9"/>
          <p:cNvSpPr txBox="1"/>
          <p:nvPr/>
        </p:nvSpPr>
        <p:spPr>
          <a:xfrm>
            <a:off x="2621510" y="4272914"/>
            <a:ext cx="7175169" cy="87058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Non Linearity works with very high frequencies, outside the cut off frequency of the microphone</a:t>
            </a:r>
          </a:p>
        </p:txBody>
      </p:sp>
      <p:sp>
        <p:nvSpPr>
          <p:cNvPr id="10" name="TextBox 10"/>
          <p:cNvSpPr txBox="1"/>
          <p:nvPr/>
        </p:nvSpPr>
        <p:spPr>
          <a:xfrm>
            <a:off x="1608321" y="5524500"/>
            <a:ext cx="7523340" cy="87058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Thanks to these frequencies, we have an observable result inside the cut off frequencies</a:t>
            </a:r>
          </a:p>
        </p:txBody>
      </p:sp>
      <p:grpSp>
        <p:nvGrpSpPr>
          <p:cNvPr id="11" name="Group 11"/>
          <p:cNvGrpSpPr/>
          <p:nvPr/>
        </p:nvGrpSpPr>
        <p:grpSpPr>
          <a:xfrm>
            <a:off x="4965790" y="576111"/>
            <a:ext cx="2428756" cy="452589"/>
            <a:chOff x="0" y="0"/>
            <a:chExt cx="3238341" cy="603452"/>
          </a:xfrm>
        </p:grpSpPr>
        <p:sp>
          <p:nvSpPr>
            <p:cNvPr id="12" name="AutoShape 12"/>
            <p:cNvSpPr/>
            <p:nvPr/>
          </p:nvSpPr>
          <p:spPr>
            <a:xfrm>
              <a:off x="0" y="0"/>
              <a:ext cx="3238341" cy="603452"/>
            </a:xfrm>
            <a:prstGeom prst="rect">
              <a:avLst/>
            </a:prstGeom>
            <a:solidFill>
              <a:srgbClr val="192954"/>
            </a:solidFill>
          </p:spPr>
          <p:txBody>
            <a:bodyPr/>
            <a:lstStyle/>
            <a:p>
              <a:endParaRPr lang="en-US"/>
            </a:p>
          </p:txBody>
        </p:sp>
      </p:grpSp>
      <p:sp>
        <p:nvSpPr>
          <p:cNvPr id="13" name="TextBox 13"/>
          <p:cNvSpPr txBox="1"/>
          <p:nvPr/>
        </p:nvSpPr>
        <p:spPr>
          <a:xfrm>
            <a:off x="5005964" y="689947"/>
            <a:ext cx="2348408"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MODERN TECHNOLOGIES</a:t>
            </a:r>
          </a:p>
        </p:txBody>
      </p:sp>
      <p:sp>
        <p:nvSpPr>
          <p:cNvPr id="14" name="TextBox 14"/>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5" name="TextBox 15"/>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6" name="TextBox 16"/>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7" name="TextBox 17"/>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8107810" y="595129"/>
            <a:ext cx="2184400" cy="417809"/>
            <a:chOff x="0" y="0"/>
            <a:chExt cx="2912534" cy="557079"/>
          </a:xfrm>
        </p:grpSpPr>
        <p:pic>
          <p:nvPicPr>
            <p:cNvPr id="5" name="Picture 5"/>
            <p:cNvPicPr>
              <a:picLocks noChangeAspect="1"/>
            </p:cNvPicPr>
            <p:nvPr/>
          </p:nvPicPr>
          <p:blipFill>
            <a:blip r:embed="rId3"/>
            <a:srcRect t="25459" b="25459"/>
            <a:stretch>
              <a:fillRect/>
            </a:stretch>
          </p:blipFill>
          <p:spPr>
            <a:xfrm>
              <a:off x="0" y="0"/>
              <a:ext cx="2912534" cy="557079"/>
            </a:xfrm>
            <a:prstGeom prst="rect">
              <a:avLst/>
            </a:prstGeom>
          </p:spPr>
        </p:pic>
      </p:grpSp>
      <p:grpSp>
        <p:nvGrpSpPr>
          <p:cNvPr id="6" name="Group 6"/>
          <p:cNvGrpSpPr/>
          <p:nvPr/>
        </p:nvGrpSpPr>
        <p:grpSpPr>
          <a:xfrm>
            <a:off x="8107810" y="610891"/>
            <a:ext cx="2184400" cy="402048"/>
            <a:chOff x="0" y="0"/>
            <a:chExt cx="2912534" cy="536063"/>
          </a:xfrm>
        </p:grpSpPr>
        <p:sp>
          <p:nvSpPr>
            <p:cNvPr id="7" name="AutoShape 7"/>
            <p:cNvSpPr/>
            <p:nvPr/>
          </p:nvSpPr>
          <p:spPr>
            <a:xfrm>
              <a:off x="0" y="0"/>
              <a:ext cx="2912534" cy="536063"/>
            </a:xfrm>
            <a:prstGeom prst="rect">
              <a:avLst/>
            </a:prstGeom>
            <a:solidFill>
              <a:srgbClr val="192954"/>
            </a:solidFill>
          </p:spPr>
          <p:txBody>
            <a:bodyPr/>
            <a:lstStyle/>
            <a:p>
              <a:endParaRPr lang="en-US"/>
            </a:p>
          </p:txBody>
        </p:sp>
      </p:grpSp>
      <p:sp>
        <p:nvSpPr>
          <p:cNvPr id="8" name="Freeform 8"/>
          <p:cNvSpPr/>
          <p:nvPr/>
        </p:nvSpPr>
        <p:spPr>
          <a:xfrm>
            <a:off x="10292210" y="2525749"/>
            <a:ext cx="1848261" cy="1848261"/>
          </a:xfrm>
          <a:custGeom>
            <a:avLst/>
            <a:gdLst/>
            <a:ahLst/>
            <a:cxnLst/>
            <a:rect l="l" t="t" r="r" b="b"/>
            <a:pathLst>
              <a:path w="1848261" h="1848261">
                <a:moveTo>
                  <a:pt x="0" y="0"/>
                </a:moveTo>
                <a:lnTo>
                  <a:pt x="1848261" y="0"/>
                </a:lnTo>
                <a:lnTo>
                  <a:pt x="1848261" y="1848261"/>
                </a:lnTo>
                <a:lnTo>
                  <a:pt x="0" y="18482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5459607" y="3764550"/>
            <a:ext cx="2511029" cy="1880989"/>
          </a:xfrm>
          <a:custGeom>
            <a:avLst/>
            <a:gdLst/>
            <a:ahLst/>
            <a:cxnLst/>
            <a:rect l="l" t="t" r="r" b="b"/>
            <a:pathLst>
              <a:path w="2511029" h="1880989">
                <a:moveTo>
                  <a:pt x="0" y="0"/>
                </a:moveTo>
                <a:lnTo>
                  <a:pt x="2511030" y="0"/>
                </a:lnTo>
                <a:lnTo>
                  <a:pt x="2511030" y="1880989"/>
                </a:lnTo>
                <a:lnTo>
                  <a:pt x="0" y="18809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3802254" y="3862289"/>
            <a:ext cx="1125394" cy="1528548"/>
          </a:xfrm>
          <a:custGeom>
            <a:avLst/>
            <a:gdLst/>
            <a:ahLst/>
            <a:cxnLst/>
            <a:rect l="l" t="t" r="r" b="b"/>
            <a:pathLst>
              <a:path w="1125394" h="1528548">
                <a:moveTo>
                  <a:pt x="0" y="0"/>
                </a:moveTo>
                <a:lnTo>
                  <a:pt x="1125394" y="0"/>
                </a:lnTo>
                <a:lnTo>
                  <a:pt x="1125394" y="1528548"/>
                </a:lnTo>
                <a:lnTo>
                  <a:pt x="0" y="152854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a:off x="10668499" y="6037985"/>
            <a:ext cx="1213471" cy="2157282"/>
          </a:xfrm>
          <a:custGeom>
            <a:avLst/>
            <a:gdLst/>
            <a:ahLst/>
            <a:cxnLst/>
            <a:rect l="l" t="t" r="r" b="b"/>
            <a:pathLst>
              <a:path w="1213471" h="2157282">
                <a:moveTo>
                  <a:pt x="0" y="0"/>
                </a:moveTo>
                <a:lnTo>
                  <a:pt x="1213471" y="0"/>
                </a:lnTo>
                <a:lnTo>
                  <a:pt x="1213471" y="2157282"/>
                </a:lnTo>
                <a:lnTo>
                  <a:pt x="0" y="2157282"/>
                </a:lnTo>
                <a:lnTo>
                  <a:pt x="0" y="0"/>
                </a:lnTo>
                <a:close/>
              </a:path>
            </a:pathLst>
          </a:custGeom>
          <a:blipFill>
            <a:blip r:embed="rId10"/>
            <a:stretch>
              <a:fillRect/>
            </a:stretch>
          </a:blipFill>
        </p:spPr>
        <p:txBody>
          <a:bodyPr/>
          <a:lstStyle/>
          <a:p>
            <a:endParaRPr lang="en-US"/>
          </a:p>
        </p:txBody>
      </p:sp>
      <p:sp>
        <p:nvSpPr>
          <p:cNvPr id="12" name="Freeform 12"/>
          <p:cNvSpPr/>
          <p:nvPr/>
        </p:nvSpPr>
        <p:spPr>
          <a:xfrm rot="6432878">
            <a:off x="11572634" y="2797998"/>
            <a:ext cx="2410825" cy="1933104"/>
          </a:xfrm>
          <a:custGeom>
            <a:avLst/>
            <a:gdLst/>
            <a:ahLst/>
            <a:cxnLst/>
            <a:rect l="l" t="t" r="r" b="b"/>
            <a:pathLst>
              <a:path w="2410825" h="1933104">
                <a:moveTo>
                  <a:pt x="0" y="0"/>
                </a:moveTo>
                <a:lnTo>
                  <a:pt x="2410825" y="0"/>
                </a:lnTo>
                <a:lnTo>
                  <a:pt x="2410825" y="1933104"/>
                </a:lnTo>
                <a:lnTo>
                  <a:pt x="0" y="1933104"/>
                </a:lnTo>
                <a:lnTo>
                  <a:pt x="0" y="0"/>
                </a:lnTo>
                <a:close/>
              </a:path>
            </a:pathLst>
          </a:custGeom>
          <a:blipFill>
            <a:blip r:embed="rId11"/>
            <a:stretch>
              <a:fillRect/>
            </a:stretch>
          </a:blipFill>
        </p:spPr>
        <p:txBody>
          <a:bodyPr/>
          <a:lstStyle/>
          <a:p>
            <a:endParaRPr lang="en-US"/>
          </a:p>
        </p:txBody>
      </p:sp>
      <p:sp>
        <p:nvSpPr>
          <p:cNvPr id="13" name="TextBox 13"/>
          <p:cNvSpPr txBox="1"/>
          <p:nvPr/>
        </p:nvSpPr>
        <p:spPr>
          <a:xfrm>
            <a:off x="1198323" y="1411324"/>
            <a:ext cx="6102646"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a:rPr>
              <a:t>Implementation idea</a:t>
            </a:r>
          </a:p>
        </p:txBody>
      </p:sp>
      <p:sp>
        <p:nvSpPr>
          <p:cNvPr id="14" name="TextBox 14"/>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23</a:t>
            </a:r>
          </a:p>
        </p:txBody>
      </p:sp>
      <p:sp>
        <p:nvSpPr>
          <p:cNvPr id="15" name="TextBox 15"/>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6" name="TextBox 16"/>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7" name="TextBox 17"/>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8" name="TextBox 18"/>
          <p:cNvSpPr txBox="1"/>
          <p:nvPr/>
        </p:nvSpPr>
        <p:spPr>
          <a:xfrm>
            <a:off x="8164285" y="699456"/>
            <a:ext cx="2071449"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 PROJECT OVERVIEW</a:t>
            </a:r>
          </a:p>
        </p:txBody>
      </p:sp>
      <p:sp>
        <p:nvSpPr>
          <p:cNvPr id="19" name="TextBox 19"/>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20" name="TextBox 20"/>
          <p:cNvSpPr txBox="1"/>
          <p:nvPr/>
        </p:nvSpPr>
        <p:spPr>
          <a:xfrm>
            <a:off x="1544656" y="3468090"/>
            <a:ext cx="7646553" cy="87058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The most common portable device almost every person owns: a smartphone.</a:t>
            </a:r>
          </a:p>
        </p:txBody>
      </p:sp>
      <p:sp>
        <p:nvSpPr>
          <p:cNvPr id="21" name="TextBox 21"/>
          <p:cNvSpPr txBox="1"/>
          <p:nvPr/>
        </p:nvSpPr>
        <p:spPr>
          <a:xfrm>
            <a:off x="1608321" y="2544799"/>
            <a:ext cx="3787616"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A personal device</a:t>
            </a:r>
          </a:p>
        </p:txBody>
      </p:sp>
      <p:sp>
        <p:nvSpPr>
          <p:cNvPr id="22" name="TextBox 22"/>
          <p:cNvSpPr txBox="1"/>
          <p:nvPr/>
        </p:nvSpPr>
        <p:spPr>
          <a:xfrm>
            <a:off x="1600666" y="4472025"/>
            <a:ext cx="7646553"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It can be used to embed into the recording any relevant information about the user or the moment of the recording.</a:t>
            </a:r>
          </a:p>
        </p:txBody>
      </p:sp>
      <p:sp>
        <p:nvSpPr>
          <p:cNvPr id="23" name="TextBox 23"/>
          <p:cNvSpPr txBox="1"/>
          <p:nvPr/>
        </p:nvSpPr>
        <p:spPr>
          <a:xfrm>
            <a:off x="1600666" y="5935465"/>
            <a:ext cx="7646553"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Exploiting the smartphone hardware, information like geolocalization, can be automatically retrieved and integrated in the recorded sample. </a:t>
            </a:r>
          </a:p>
        </p:txBody>
      </p:sp>
      <p:sp>
        <p:nvSpPr>
          <p:cNvPr id="24" name="TextBox 24"/>
          <p:cNvSpPr txBox="1"/>
          <p:nvPr/>
        </p:nvSpPr>
        <p:spPr>
          <a:xfrm>
            <a:off x="1600666" y="7472801"/>
            <a:ext cx="7646553"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Most smartphone nowadays are capable of reproducing High-fidelity audio, with playback sampling rate higher than 48kHz</a:t>
            </a:r>
          </a:p>
        </p:txBody>
      </p:sp>
      <p:sp>
        <p:nvSpPr>
          <p:cNvPr id="25" name="Freeform 25"/>
          <p:cNvSpPr/>
          <p:nvPr/>
        </p:nvSpPr>
        <p:spPr>
          <a:xfrm rot="2795464">
            <a:off x="11754487" y="5484117"/>
            <a:ext cx="1901554" cy="1524749"/>
          </a:xfrm>
          <a:custGeom>
            <a:avLst/>
            <a:gdLst/>
            <a:ahLst/>
            <a:cxnLst/>
            <a:rect l="l" t="t" r="r" b="b"/>
            <a:pathLst>
              <a:path w="1901554" h="1524749">
                <a:moveTo>
                  <a:pt x="0" y="0"/>
                </a:moveTo>
                <a:lnTo>
                  <a:pt x="1901554" y="0"/>
                </a:lnTo>
                <a:lnTo>
                  <a:pt x="1901554" y="1524749"/>
                </a:lnTo>
                <a:lnTo>
                  <a:pt x="0" y="1524749"/>
                </a:lnTo>
                <a:lnTo>
                  <a:pt x="0" y="0"/>
                </a:lnTo>
                <a:close/>
              </a:path>
            </a:pathLst>
          </a:custGeom>
          <a:blipFill>
            <a:blip r:embed="rId11"/>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8107810" y="595129"/>
            <a:ext cx="2184400" cy="417809"/>
            <a:chOff x="0" y="0"/>
            <a:chExt cx="2912534" cy="557079"/>
          </a:xfrm>
        </p:grpSpPr>
        <p:pic>
          <p:nvPicPr>
            <p:cNvPr id="5" name="Picture 5"/>
            <p:cNvPicPr>
              <a:picLocks noChangeAspect="1"/>
            </p:cNvPicPr>
            <p:nvPr/>
          </p:nvPicPr>
          <p:blipFill>
            <a:blip r:embed="rId3"/>
            <a:srcRect t="25459" b="25459"/>
            <a:stretch>
              <a:fillRect/>
            </a:stretch>
          </p:blipFill>
          <p:spPr>
            <a:xfrm>
              <a:off x="0" y="0"/>
              <a:ext cx="2912534" cy="557079"/>
            </a:xfrm>
            <a:prstGeom prst="rect">
              <a:avLst/>
            </a:prstGeom>
          </p:spPr>
        </p:pic>
      </p:grpSp>
      <p:grpSp>
        <p:nvGrpSpPr>
          <p:cNvPr id="6" name="Group 6"/>
          <p:cNvGrpSpPr/>
          <p:nvPr/>
        </p:nvGrpSpPr>
        <p:grpSpPr>
          <a:xfrm>
            <a:off x="8107810" y="610891"/>
            <a:ext cx="2184400" cy="402048"/>
            <a:chOff x="0" y="0"/>
            <a:chExt cx="2912534" cy="536063"/>
          </a:xfrm>
        </p:grpSpPr>
        <p:sp>
          <p:nvSpPr>
            <p:cNvPr id="7" name="AutoShape 7"/>
            <p:cNvSpPr/>
            <p:nvPr/>
          </p:nvSpPr>
          <p:spPr>
            <a:xfrm>
              <a:off x="0" y="0"/>
              <a:ext cx="2912534" cy="536063"/>
            </a:xfrm>
            <a:prstGeom prst="rect">
              <a:avLst/>
            </a:prstGeom>
            <a:solidFill>
              <a:srgbClr val="192954"/>
            </a:solidFill>
          </p:spPr>
          <p:txBody>
            <a:bodyPr/>
            <a:lstStyle/>
            <a:p>
              <a:endParaRPr lang="en-US"/>
            </a:p>
          </p:txBody>
        </p:sp>
      </p:grpSp>
      <p:sp>
        <p:nvSpPr>
          <p:cNvPr id="8" name="Freeform 8"/>
          <p:cNvSpPr/>
          <p:nvPr/>
        </p:nvSpPr>
        <p:spPr>
          <a:xfrm>
            <a:off x="11541313" y="2201899"/>
            <a:ext cx="5523685" cy="2917805"/>
          </a:xfrm>
          <a:custGeom>
            <a:avLst/>
            <a:gdLst/>
            <a:ahLst/>
            <a:cxnLst/>
            <a:rect l="l" t="t" r="r" b="b"/>
            <a:pathLst>
              <a:path w="5523685" h="2917805">
                <a:moveTo>
                  <a:pt x="0" y="0"/>
                </a:moveTo>
                <a:lnTo>
                  <a:pt x="5523686" y="0"/>
                </a:lnTo>
                <a:lnTo>
                  <a:pt x="5523686" y="2917806"/>
                </a:lnTo>
                <a:lnTo>
                  <a:pt x="0" y="2917806"/>
                </a:lnTo>
                <a:lnTo>
                  <a:pt x="0" y="0"/>
                </a:lnTo>
                <a:close/>
              </a:path>
            </a:pathLst>
          </a:custGeom>
          <a:blipFill>
            <a:blip r:embed="rId4"/>
            <a:stretch>
              <a:fillRect/>
            </a:stretch>
          </a:blipFill>
        </p:spPr>
        <p:txBody>
          <a:bodyPr/>
          <a:lstStyle/>
          <a:p>
            <a:endParaRPr lang="en-US"/>
          </a:p>
        </p:txBody>
      </p:sp>
      <p:sp>
        <p:nvSpPr>
          <p:cNvPr id="9" name="Freeform 9"/>
          <p:cNvSpPr/>
          <p:nvPr/>
        </p:nvSpPr>
        <p:spPr>
          <a:xfrm>
            <a:off x="11161347" y="5753100"/>
            <a:ext cx="5903652" cy="3135889"/>
          </a:xfrm>
          <a:custGeom>
            <a:avLst/>
            <a:gdLst/>
            <a:ahLst/>
            <a:cxnLst/>
            <a:rect l="l" t="t" r="r" b="b"/>
            <a:pathLst>
              <a:path w="5903652" h="3135889">
                <a:moveTo>
                  <a:pt x="0" y="0"/>
                </a:moveTo>
                <a:lnTo>
                  <a:pt x="5903652" y="0"/>
                </a:lnTo>
                <a:lnTo>
                  <a:pt x="5903652" y="3135889"/>
                </a:lnTo>
                <a:lnTo>
                  <a:pt x="0" y="3135889"/>
                </a:lnTo>
                <a:lnTo>
                  <a:pt x="0" y="0"/>
                </a:lnTo>
                <a:close/>
              </a:path>
            </a:pathLst>
          </a:custGeom>
          <a:blipFill>
            <a:blip r:embed="rId5"/>
            <a:stretch>
              <a:fillRect l="-10360" r="-8668"/>
            </a:stretch>
          </a:blipFill>
        </p:spPr>
        <p:txBody>
          <a:bodyPr/>
          <a:lstStyle/>
          <a:p>
            <a:endParaRPr lang="en-US"/>
          </a:p>
        </p:txBody>
      </p:sp>
      <p:sp>
        <p:nvSpPr>
          <p:cNvPr id="10" name="TextBox 10"/>
          <p:cNvSpPr txBox="1"/>
          <p:nvPr/>
        </p:nvSpPr>
        <p:spPr>
          <a:xfrm>
            <a:off x="1198323" y="1411324"/>
            <a:ext cx="9601169"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a:rPr>
              <a:t>Design of the watermarking signal</a:t>
            </a:r>
          </a:p>
        </p:txBody>
      </p:sp>
      <p:sp>
        <p:nvSpPr>
          <p:cNvPr id="11" name="TextBox 11"/>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23</a:t>
            </a:r>
          </a:p>
        </p:txBody>
      </p:sp>
      <p:sp>
        <p:nvSpPr>
          <p:cNvPr id="12" name="TextBox 12"/>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3" name="TextBox 13"/>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4" name="TextBox 14"/>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5" name="TextBox 15"/>
          <p:cNvSpPr txBox="1"/>
          <p:nvPr/>
        </p:nvSpPr>
        <p:spPr>
          <a:xfrm>
            <a:off x="8164285" y="699456"/>
            <a:ext cx="2071449"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 PROJECT OVERVIEW</a:t>
            </a:r>
          </a:p>
        </p:txBody>
      </p:sp>
      <p:sp>
        <p:nvSpPr>
          <p:cNvPr id="16" name="TextBox 16"/>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7" name="TextBox 17"/>
          <p:cNvSpPr txBox="1"/>
          <p:nvPr/>
        </p:nvSpPr>
        <p:spPr>
          <a:xfrm>
            <a:off x="1198323" y="2388426"/>
            <a:ext cx="4030266"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Digital modulation</a:t>
            </a:r>
          </a:p>
        </p:txBody>
      </p:sp>
      <p:sp>
        <p:nvSpPr>
          <p:cNvPr id="18" name="TextBox 18"/>
          <p:cNvSpPr txBox="1"/>
          <p:nvPr/>
        </p:nvSpPr>
        <p:spPr>
          <a:xfrm>
            <a:off x="12475869" y="5339995"/>
            <a:ext cx="3328731" cy="184505"/>
          </a:xfrm>
          <a:prstGeom prst="rect">
            <a:avLst/>
          </a:prstGeom>
        </p:spPr>
        <p:txBody>
          <a:bodyPr lIns="0" tIns="0" rIns="0" bIns="0" rtlCol="0" anchor="t">
            <a:spAutoFit/>
          </a:bodyPr>
          <a:lstStyle/>
          <a:p>
            <a:pPr algn="ctr">
              <a:lnSpc>
                <a:spcPts val="1261"/>
              </a:lnSpc>
              <a:spcBef>
                <a:spcPct val="0"/>
              </a:spcBef>
            </a:pPr>
            <a:r>
              <a:rPr lang="en-US" sz="1189" spc="59">
                <a:solidFill>
                  <a:srgbClr val="000000"/>
                </a:solidFill>
                <a:latin typeface="Kollektif Bold"/>
              </a:rPr>
              <a:t>EXAMPLE OF FSK BINARY TRANSMISSION</a:t>
            </a:r>
          </a:p>
        </p:txBody>
      </p:sp>
      <p:sp>
        <p:nvSpPr>
          <p:cNvPr id="19" name="TextBox 19"/>
          <p:cNvSpPr txBox="1"/>
          <p:nvPr/>
        </p:nvSpPr>
        <p:spPr>
          <a:xfrm>
            <a:off x="1171127" y="3159316"/>
            <a:ext cx="7646553" cy="266128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The signal is encoded with Frequency Shift Keying, therefore is made of tones of different frequencies.</a:t>
            </a:r>
          </a:p>
          <a:p>
            <a:pPr>
              <a:lnSpc>
                <a:spcPts val="3599"/>
              </a:lnSpc>
            </a:pPr>
            <a:r>
              <a:rPr lang="en-US" sz="2399">
                <a:solidFill>
                  <a:srgbClr val="192954"/>
                </a:solidFill>
                <a:latin typeface="Aileron Regular"/>
              </a:rPr>
              <a:t>The symbols to represent are 4 (start, stop, bit0, bit1) therefore 4 distinct frequency above 18 kHz are needed.</a:t>
            </a:r>
          </a:p>
          <a:p>
            <a:pPr>
              <a:lnSpc>
                <a:spcPts val="3599"/>
              </a:lnSpc>
            </a:pPr>
            <a:r>
              <a:rPr lang="en-US" sz="2399">
                <a:solidFill>
                  <a:srgbClr val="192954"/>
                </a:solidFill>
                <a:latin typeface="Aileron Regular"/>
              </a:rPr>
              <a:t>Pseudo-code of the watermark transmission:</a:t>
            </a:r>
          </a:p>
          <a:p>
            <a:pPr>
              <a:lnSpc>
                <a:spcPts val="3599"/>
              </a:lnSpc>
            </a:pPr>
            <a:endParaRPr lang="en-US" sz="2399">
              <a:solidFill>
                <a:srgbClr val="192954"/>
              </a:solidFill>
              <a:latin typeface="Aileron Regular"/>
            </a:endParaRPr>
          </a:p>
        </p:txBody>
      </p:sp>
      <p:sp>
        <p:nvSpPr>
          <p:cNvPr id="20" name="AutoShape 20"/>
          <p:cNvSpPr/>
          <p:nvPr/>
        </p:nvSpPr>
        <p:spPr>
          <a:xfrm flipV="1">
            <a:off x="11468592" y="8370460"/>
            <a:ext cx="533895" cy="0"/>
          </a:xfrm>
          <a:prstGeom prst="line">
            <a:avLst/>
          </a:prstGeom>
          <a:ln w="38100" cap="flat">
            <a:solidFill>
              <a:srgbClr val="192954"/>
            </a:solidFill>
            <a:prstDash val="solid"/>
            <a:headEnd type="arrow" w="med" len="sm"/>
            <a:tailEnd type="arrow" w="med" len="sm"/>
          </a:ln>
        </p:spPr>
        <p:txBody>
          <a:bodyPr/>
          <a:lstStyle/>
          <a:p>
            <a:endParaRPr lang="en-US"/>
          </a:p>
        </p:txBody>
      </p:sp>
      <p:sp>
        <p:nvSpPr>
          <p:cNvPr id="21" name="TextBox 21"/>
          <p:cNvSpPr txBox="1"/>
          <p:nvPr/>
        </p:nvSpPr>
        <p:spPr>
          <a:xfrm>
            <a:off x="11468592" y="8641251"/>
            <a:ext cx="515838"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Ttone</a:t>
            </a:r>
          </a:p>
        </p:txBody>
      </p:sp>
      <p:sp>
        <p:nvSpPr>
          <p:cNvPr id="22" name="TextBox 22"/>
          <p:cNvSpPr txBox="1"/>
          <p:nvPr/>
        </p:nvSpPr>
        <p:spPr>
          <a:xfrm>
            <a:off x="11527906" y="5743575"/>
            <a:ext cx="440680"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start</a:t>
            </a:r>
          </a:p>
        </p:txBody>
      </p:sp>
      <p:sp>
        <p:nvSpPr>
          <p:cNvPr id="23" name="TextBox 23"/>
          <p:cNvSpPr txBox="1"/>
          <p:nvPr/>
        </p:nvSpPr>
        <p:spPr>
          <a:xfrm>
            <a:off x="16466513" y="5743575"/>
            <a:ext cx="389483"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stop</a:t>
            </a:r>
          </a:p>
        </p:txBody>
      </p:sp>
      <p:sp>
        <p:nvSpPr>
          <p:cNvPr id="24" name="TextBox 24"/>
          <p:cNvSpPr txBox="1"/>
          <p:nvPr/>
        </p:nvSpPr>
        <p:spPr>
          <a:xfrm>
            <a:off x="12111092" y="5743575"/>
            <a:ext cx="364778"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bit0</a:t>
            </a:r>
          </a:p>
        </p:txBody>
      </p:sp>
      <p:sp>
        <p:nvSpPr>
          <p:cNvPr id="25" name="TextBox 25"/>
          <p:cNvSpPr txBox="1"/>
          <p:nvPr/>
        </p:nvSpPr>
        <p:spPr>
          <a:xfrm>
            <a:off x="14303156" y="5743575"/>
            <a:ext cx="364778"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bit0</a:t>
            </a:r>
          </a:p>
        </p:txBody>
      </p:sp>
      <p:sp>
        <p:nvSpPr>
          <p:cNvPr id="26" name="TextBox 26"/>
          <p:cNvSpPr txBox="1"/>
          <p:nvPr/>
        </p:nvSpPr>
        <p:spPr>
          <a:xfrm>
            <a:off x="14823812" y="5743575"/>
            <a:ext cx="364778"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bit0</a:t>
            </a:r>
          </a:p>
        </p:txBody>
      </p:sp>
      <p:sp>
        <p:nvSpPr>
          <p:cNvPr id="27" name="TextBox 27"/>
          <p:cNvSpPr txBox="1"/>
          <p:nvPr/>
        </p:nvSpPr>
        <p:spPr>
          <a:xfrm>
            <a:off x="15893440" y="5743575"/>
            <a:ext cx="364778"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bit0</a:t>
            </a:r>
          </a:p>
        </p:txBody>
      </p:sp>
      <p:sp>
        <p:nvSpPr>
          <p:cNvPr id="28" name="TextBox 28"/>
          <p:cNvSpPr txBox="1"/>
          <p:nvPr/>
        </p:nvSpPr>
        <p:spPr>
          <a:xfrm>
            <a:off x="13728828" y="5743575"/>
            <a:ext cx="364778"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bit0</a:t>
            </a:r>
          </a:p>
        </p:txBody>
      </p:sp>
      <p:sp>
        <p:nvSpPr>
          <p:cNvPr id="29" name="TextBox 29"/>
          <p:cNvSpPr txBox="1"/>
          <p:nvPr/>
        </p:nvSpPr>
        <p:spPr>
          <a:xfrm>
            <a:off x="12705039" y="5743575"/>
            <a:ext cx="318939"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bit1</a:t>
            </a:r>
          </a:p>
        </p:txBody>
      </p:sp>
      <p:sp>
        <p:nvSpPr>
          <p:cNvPr id="30" name="TextBox 30"/>
          <p:cNvSpPr txBox="1"/>
          <p:nvPr/>
        </p:nvSpPr>
        <p:spPr>
          <a:xfrm>
            <a:off x="13216934" y="5743575"/>
            <a:ext cx="318939"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bit1</a:t>
            </a:r>
          </a:p>
        </p:txBody>
      </p:sp>
      <p:sp>
        <p:nvSpPr>
          <p:cNvPr id="31" name="TextBox 31"/>
          <p:cNvSpPr txBox="1"/>
          <p:nvPr/>
        </p:nvSpPr>
        <p:spPr>
          <a:xfrm>
            <a:off x="15381545" y="5743575"/>
            <a:ext cx="318939"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bit1</a:t>
            </a:r>
          </a:p>
        </p:txBody>
      </p:sp>
      <p:sp>
        <p:nvSpPr>
          <p:cNvPr id="32" name="TextBox 32"/>
          <p:cNvSpPr txBox="1"/>
          <p:nvPr/>
        </p:nvSpPr>
        <p:spPr>
          <a:xfrm>
            <a:off x="12828473" y="8952582"/>
            <a:ext cx="2712541"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FSK transmission for string ‘b’</a:t>
            </a:r>
          </a:p>
        </p:txBody>
      </p:sp>
      <p:sp>
        <p:nvSpPr>
          <p:cNvPr id="33" name="TextBox 33"/>
          <p:cNvSpPr txBox="1"/>
          <p:nvPr/>
        </p:nvSpPr>
        <p:spPr>
          <a:xfrm>
            <a:off x="2438622" y="5146487"/>
            <a:ext cx="7646553" cy="4282441"/>
          </a:xfrm>
          <a:prstGeom prst="rect">
            <a:avLst/>
          </a:prstGeom>
        </p:spPr>
        <p:txBody>
          <a:bodyPr lIns="0" tIns="0" rIns="0" bIns="0" rtlCol="0" anchor="t">
            <a:spAutoFit/>
          </a:bodyPr>
          <a:lstStyle/>
          <a:p>
            <a:pPr>
              <a:lnSpc>
                <a:spcPts val="3599"/>
              </a:lnSpc>
            </a:pPr>
            <a:endParaRPr/>
          </a:p>
          <a:p>
            <a:pPr>
              <a:lnSpc>
                <a:spcPts val="3449"/>
              </a:lnSpc>
            </a:pPr>
            <a:r>
              <a:rPr lang="en-US" sz="2299">
                <a:solidFill>
                  <a:srgbClr val="545454"/>
                </a:solidFill>
                <a:latin typeface="Consolas"/>
              </a:rPr>
              <a:t>generate_tone(start)</a:t>
            </a:r>
          </a:p>
          <a:p>
            <a:pPr>
              <a:lnSpc>
                <a:spcPts val="3449"/>
              </a:lnSpc>
            </a:pPr>
            <a:r>
              <a:rPr lang="en-US" sz="2299">
                <a:solidFill>
                  <a:srgbClr val="545454"/>
                </a:solidFill>
                <a:latin typeface="Consolas"/>
              </a:rPr>
              <a:t>for bit in DataToTransmit:</a:t>
            </a:r>
          </a:p>
          <a:p>
            <a:pPr>
              <a:lnSpc>
                <a:spcPts val="3449"/>
              </a:lnSpc>
            </a:pPr>
            <a:r>
              <a:rPr lang="en-US" sz="2299">
                <a:solidFill>
                  <a:srgbClr val="545454"/>
                </a:solidFill>
                <a:latin typeface="Consolas"/>
              </a:rPr>
              <a:t>  if(bit=’0')</a:t>
            </a:r>
          </a:p>
          <a:p>
            <a:pPr>
              <a:lnSpc>
                <a:spcPts val="3449"/>
              </a:lnSpc>
            </a:pPr>
            <a:r>
              <a:rPr lang="en-US" sz="2299">
                <a:solidFill>
                  <a:srgbClr val="545454"/>
                </a:solidFill>
                <a:latin typeface="Consolas"/>
              </a:rPr>
              <a:t>   generate_tone(bit0)</a:t>
            </a:r>
          </a:p>
          <a:p>
            <a:pPr>
              <a:lnSpc>
                <a:spcPts val="3449"/>
              </a:lnSpc>
            </a:pPr>
            <a:r>
              <a:rPr lang="en-US" sz="2299">
                <a:solidFill>
                  <a:srgbClr val="545454"/>
                </a:solidFill>
                <a:latin typeface="Consolas"/>
              </a:rPr>
              <a:t>  else</a:t>
            </a:r>
          </a:p>
          <a:p>
            <a:pPr>
              <a:lnSpc>
                <a:spcPts val="3449"/>
              </a:lnSpc>
            </a:pPr>
            <a:r>
              <a:rPr lang="en-US" sz="2299">
                <a:solidFill>
                  <a:srgbClr val="545454"/>
                </a:solidFill>
                <a:latin typeface="Consolas"/>
              </a:rPr>
              <a:t>   generate_tone(bit1)</a:t>
            </a:r>
          </a:p>
          <a:p>
            <a:pPr>
              <a:lnSpc>
                <a:spcPts val="3449"/>
              </a:lnSpc>
            </a:pPr>
            <a:r>
              <a:rPr lang="en-US" sz="2299">
                <a:solidFill>
                  <a:srgbClr val="545454"/>
                </a:solidFill>
                <a:latin typeface="Consolas"/>
              </a:rPr>
              <a:t>end for</a:t>
            </a:r>
          </a:p>
          <a:p>
            <a:pPr>
              <a:lnSpc>
                <a:spcPts val="3449"/>
              </a:lnSpc>
            </a:pPr>
            <a:r>
              <a:rPr lang="en-US" sz="2299">
                <a:solidFill>
                  <a:srgbClr val="545454"/>
                </a:solidFill>
                <a:latin typeface="Consolas"/>
              </a:rPr>
              <a:t>generate_tone(stop)</a:t>
            </a:r>
          </a:p>
          <a:p>
            <a:pPr>
              <a:lnSpc>
                <a:spcPts val="3449"/>
              </a:lnSpc>
            </a:pPr>
            <a:endParaRPr lang="en-US" sz="2299">
              <a:solidFill>
                <a:srgbClr val="545454"/>
              </a:solidFill>
              <a:latin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8107810" y="595129"/>
            <a:ext cx="2184400" cy="417809"/>
            <a:chOff x="0" y="0"/>
            <a:chExt cx="2912534" cy="557079"/>
          </a:xfrm>
        </p:grpSpPr>
        <p:pic>
          <p:nvPicPr>
            <p:cNvPr id="5" name="Picture 5"/>
            <p:cNvPicPr>
              <a:picLocks noChangeAspect="1"/>
            </p:cNvPicPr>
            <p:nvPr/>
          </p:nvPicPr>
          <p:blipFill>
            <a:blip r:embed="rId3"/>
            <a:srcRect t="25459" b="25459"/>
            <a:stretch>
              <a:fillRect/>
            </a:stretch>
          </p:blipFill>
          <p:spPr>
            <a:xfrm>
              <a:off x="0" y="0"/>
              <a:ext cx="2912534" cy="557079"/>
            </a:xfrm>
            <a:prstGeom prst="rect">
              <a:avLst/>
            </a:prstGeom>
          </p:spPr>
        </p:pic>
      </p:grpSp>
      <p:grpSp>
        <p:nvGrpSpPr>
          <p:cNvPr id="6" name="Group 6"/>
          <p:cNvGrpSpPr/>
          <p:nvPr/>
        </p:nvGrpSpPr>
        <p:grpSpPr>
          <a:xfrm>
            <a:off x="8107810" y="610891"/>
            <a:ext cx="2184400" cy="402048"/>
            <a:chOff x="0" y="0"/>
            <a:chExt cx="2912534" cy="536063"/>
          </a:xfrm>
        </p:grpSpPr>
        <p:sp>
          <p:nvSpPr>
            <p:cNvPr id="7" name="AutoShape 7"/>
            <p:cNvSpPr/>
            <p:nvPr/>
          </p:nvSpPr>
          <p:spPr>
            <a:xfrm>
              <a:off x="0" y="0"/>
              <a:ext cx="2912534" cy="536063"/>
            </a:xfrm>
            <a:prstGeom prst="rect">
              <a:avLst/>
            </a:prstGeom>
            <a:solidFill>
              <a:srgbClr val="192954"/>
            </a:solidFill>
          </p:spPr>
          <p:txBody>
            <a:bodyPr/>
            <a:lstStyle/>
            <a:p>
              <a:endParaRPr lang="en-US"/>
            </a:p>
          </p:txBody>
        </p:sp>
      </p:grpSp>
      <p:sp>
        <p:nvSpPr>
          <p:cNvPr id="8" name="Freeform 8"/>
          <p:cNvSpPr/>
          <p:nvPr/>
        </p:nvSpPr>
        <p:spPr>
          <a:xfrm>
            <a:off x="6388816" y="5143500"/>
            <a:ext cx="5083384" cy="2861643"/>
          </a:xfrm>
          <a:custGeom>
            <a:avLst/>
            <a:gdLst/>
            <a:ahLst/>
            <a:cxnLst/>
            <a:rect l="l" t="t" r="r" b="b"/>
            <a:pathLst>
              <a:path w="5083384" h="2861643">
                <a:moveTo>
                  <a:pt x="0" y="0"/>
                </a:moveTo>
                <a:lnTo>
                  <a:pt x="5083383" y="0"/>
                </a:lnTo>
                <a:lnTo>
                  <a:pt x="5083383" y="2861643"/>
                </a:lnTo>
                <a:lnTo>
                  <a:pt x="0" y="2861643"/>
                </a:lnTo>
                <a:lnTo>
                  <a:pt x="0" y="0"/>
                </a:lnTo>
                <a:close/>
              </a:path>
            </a:pathLst>
          </a:custGeom>
          <a:blipFill>
            <a:blip r:embed="rId4"/>
            <a:stretch>
              <a:fillRect/>
            </a:stretch>
          </a:blipFill>
        </p:spPr>
        <p:txBody>
          <a:bodyPr/>
          <a:lstStyle/>
          <a:p>
            <a:endParaRPr lang="en-US"/>
          </a:p>
        </p:txBody>
      </p:sp>
      <p:sp>
        <p:nvSpPr>
          <p:cNvPr id="9" name="Freeform 9"/>
          <p:cNvSpPr/>
          <p:nvPr/>
        </p:nvSpPr>
        <p:spPr>
          <a:xfrm>
            <a:off x="12229223" y="5134340"/>
            <a:ext cx="5030077" cy="2853259"/>
          </a:xfrm>
          <a:custGeom>
            <a:avLst/>
            <a:gdLst/>
            <a:ahLst/>
            <a:cxnLst/>
            <a:rect l="l" t="t" r="r" b="b"/>
            <a:pathLst>
              <a:path w="5030077" h="2853259">
                <a:moveTo>
                  <a:pt x="0" y="0"/>
                </a:moveTo>
                <a:lnTo>
                  <a:pt x="5030077" y="0"/>
                </a:lnTo>
                <a:lnTo>
                  <a:pt x="5030077" y="2853260"/>
                </a:lnTo>
                <a:lnTo>
                  <a:pt x="0" y="2853260"/>
                </a:lnTo>
                <a:lnTo>
                  <a:pt x="0" y="0"/>
                </a:lnTo>
                <a:close/>
              </a:path>
            </a:pathLst>
          </a:custGeom>
          <a:blipFill>
            <a:blip r:embed="rId5"/>
            <a:stretch>
              <a:fillRect/>
            </a:stretch>
          </a:blipFill>
        </p:spPr>
        <p:txBody>
          <a:bodyPr/>
          <a:lstStyle/>
          <a:p>
            <a:endParaRPr lang="en-US"/>
          </a:p>
        </p:txBody>
      </p:sp>
      <p:sp>
        <p:nvSpPr>
          <p:cNvPr id="10" name="Freeform 10"/>
          <p:cNvSpPr/>
          <p:nvPr/>
        </p:nvSpPr>
        <p:spPr>
          <a:xfrm>
            <a:off x="752613" y="5134340"/>
            <a:ext cx="5088745" cy="2862419"/>
          </a:xfrm>
          <a:custGeom>
            <a:avLst/>
            <a:gdLst/>
            <a:ahLst/>
            <a:cxnLst/>
            <a:rect l="l" t="t" r="r" b="b"/>
            <a:pathLst>
              <a:path w="5088745" h="2862419">
                <a:moveTo>
                  <a:pt x="0" y="0"/>
                </a:moveTo>
                <a:lnTo>
                  <a:pt x="5088745" y="0"/>
                </a:lnTo>
                <a:lnTo>
                  <a:pt x="5088745" y="2862419"/>
                </a:lnTo>
                <a:lnTo>
                  <a:pt x="0" y="2862419"/>
                </a:lnTo>
                <a:lnTo>
                  <a:pt x="0" y="0"/>
                </a:lnTo>
                <a:close/>
              </a:path>
            </a:pathLst>
          </a:custGeom>
          <a:blipFill>
            <a:blip r:embed="rId6"/>
            <a:stretch>
              <a:fillRect/>
            </a:stretch>
          </a:blipFill>
        </p:spPr>
        <p:txBody>
          <a:bodyPr/>
          <a:lstStyle/>
          <a:p>
            <a:endParaRPr lang="en-US"/>
          </a:p>
        </p:txBody>
      </p:sp>
      <p:sp>
        <p:nvSpPr>
          <p:cNvPr id="11" name="TextBox 11"/>
          <p:cNvSpPr txBox="1"/>
          <p:nvPr/>
        </p:nvSpPr>
        <p:spPr>
          <a:xfrm>
            <a:off x="1198323" y="1411324"/>
            <a:ext cx="9601169"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a:rPr>
              <a:t>Design of the watermarking signal</a:t>
            </a:r>
          </a:p>
        </p:txBody>
      </p:sp>
      <p:sp>
        <p:nvSpPr>
          <p:cNvPr id="12" name="TextBox 12"/>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23</a:t>
            </a:r>
          </a:p>
        </p:txBody>
      </p:sp>
      <p:sp>
        <p:nvSpPr>
          <p:cNvPr id="13" name="TextBox 13"/>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4" name="TextBox 14"/>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5" name="TextBox 15"/>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6" name="TextBox 16"/>
          <p:cNvSpPr txBox="1"/>
          <p:nvPr/>
        </p:nvSpPr>
        <p:spPr>
          <a:xfrm>
            <a:off x="8164285" y="699456"/>
            <a:ext cx="2071449"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 PROJECT OVERVIEW</a:t>
            </a:r>
          </a:p>
        </p:txBody>
      </p:sp>
      <p:sp>
        <p:nvSpPr>
          <p:cNvPr id="17" name="TextBox 17"/>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8" name="TextBox 18"/>
          <p:cNvSpPr txBox="1"/>
          <p:nvPr/>
        </p:nvSpPr>
        <p:spPr>
          <a:xfrm>
            <a:off x="1198323" y="2366696"/>
            <a:ext cx="5362873"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Limited Frequency range</a:t>
            </a:r>
          </a:p>
        </p:txBody>
      </p:sp>
      <p:sp>
        <p:nvSpPr>
          <p:cNvPr id="19" name="TextBox 19"/>
          <p:cNvSpPr txBox="1"/>
          <p:nvPr/>
        </p:nvSpPr>
        <p:spPr>
          <a:xfrm>
            <a:off x="1198323" y="3375711"/>
            <a:ext cx="14211631" cy="176593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From empirical analysis, the device tested is able to  generate tones above 20kHz, but the same device, along with others from different brand, limits the recording input frequency, as shown in these power frequency spectums.</a:t>
            </a:r>
          </a:p>
          <a:p>
            <a:pPr>
              <a:lnSpc>
                <a:spcPts val="3599"/>
              </a:lnSpc>
            </a:pPr>
            <a:endParaRPr lang="en-US" sz="2399">
              <a:solidFill>
                <a:srgbClr val="192954"/>
              </a:solidFill>
              <a:latin typeface="Aileron Regular"/>
            </a:endParaRPr>
          </a:p>
        </p:txBody>
      </p:sp>
      <p:sp>
        <p:nvSpPr>
          <p:cNvPr id="20" name="TextBox 20"/>
          <p:cNvSpPr txBox="1"/>
          <p:nvPr/>
        </p:nvSpPr>
        <p:spPr>
          <a:xfrm>
            <a:off x="2418920" y="8215834"/>
            <a:ext cx="1326803"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APPLE DEVICE</a:t>
            </a:r>
          </a:p>
        </p:txBody>
      </p:sp>
      <p:sp>
        <p:nvSpPr>
          <p:cNvPr id="21" name="TextBox 21"/>
          <p:cNvSpPr txBox="1"/>
          <p:nvPr/>
        </p:nvSpPr>
        <p:spPr>
          <a:xfrm>
            <a:off x="7691369" y="8215834"/>
            <a:ext cx="2544366"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WINDOWS LAPTOP DEVICE</a:t>
            </a:r>
          </a:p>
        </p:txBody>
      </p:sp>
      <p:sp>
        <p:nvSpPr>
          <p:cNvPr id="22" name="TextBox 22"/>
          <p:cNvSpPr txBox="1"/>
          <p:nvPr/>
        </p:nvSpPr>
        <p:spPr>
          <a:xfrm>
            <a:off x="13895569" y="8215834"/>
            <a:ext cx="1697385"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SAMSUNG DEVICE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8107810" y="595129"/>
            <a:ext cx="2184400" cy="417809"/>
            <a:chOff x="0" y="0"/>
            <a:chExt cx="2912534" cy="557079"/>
          </a:xfrm>
        </p:grpSpPr>
        <p:pic>
          <p:nvPicPr>
            <p:cNvPr id="5" name="Picture 5"/>
            <p:cNvPicPr>
              <a:picLocks noChangeAspect="1"/>
            </p:cNvPicPr>
            <p:nvPr/>
          </p:nvPicPr>
          <p:blipFill>
            <a:blip r:embed="rId3"/>
            <a:srcRect t="25459" b="25459"/>
            <a:stretch>
              <a:fillRect/>
            </a:stretch>
          </p:blipFill>
          <p:spPr>
            <a:xfrm>
              <a:off x="0" y="0"/>
              <a:ext cx="2912534" cy="557079"/>
            </a:xfrm>
            <a:prstGeom prst="rect">
              <a:avLst/>
            </a:prstGeom>
          </p:spPr>
        </p:pic>
      </p:grpSp>
      <p:grpSp>
        <p:nvGrpSpPr>
          <p:cNvPr id="6" name="Group 6"/>
          <p:cNvGrpSpPr/>
          <p:nvPr/>
        </p:nvGrpSpPr>
        <p:grpSpPr>
          <a:xfrm>
            <a:off x="8107810" y="610891"/>
            <a:ext cx="2184400" cy="402048"/>
            <a:chOff x="0" y="0"/>
            <a:chExt cx="2912534" cy="536063"/>
          </a:xfrm>
        </p:grpSpPr>
        <p:sp>
          <p:nvSpPr>
            <p:cNvPr id="7" name="AutoShape 7"/>
            <p:cNvSpPr/>
            <p:nvPr/>
          </p:nvSpPr>
          <p:spPr>
            <a:xfrm>
              <a:off x="0" y="0"/>
              <a:ext cx="2912534" cy="536063"/>
            </a:xfrm>
            <a:prstGeom prst="rect">
              <a:avLst/>
            </a:prstGeom>
            <a:solidFill>
              <a:srgbClr val="192954"/>
            </a:solidFill>
          </p:spPr>
          <p:txBody>
            <a:bodyPr/>
            <a:lstStyle/>
            <a:p>
              <a:endParaRPr lang="en-US"/>
            </a:p>
          </p:txBody>
        </p:sp>
      </p:grpSp>
      <p:sp>
        <p:nvSpPr>
          <p:cNvPr id="8" name="Freeform 8"/>
          <p:cNvSpPr/>
          <p:nvPr/>
        </p:nvSpPr>
        <p:spPr>
          <a:xfrm>
            <a:off x="12440201" y="2139729"/>
            <a:ext cx="3189509" cy="6834663"/>
          </a:xfrm>
          <a:custGeom>
            <a:avLst/>
            <a:gdLst/>
            <a:ahLst/>
            <a:cxnLst/>
            <a:rect l="l" t="t" r="r" b="b"/>
            <a:pathLst>
              <a:path w="3189509" h="6834663">
                <a:moveTo>
                  <a:pt x="0" y="0"/>
                </a:moveTo>
                <a:lnTo>
                  <a:pt x="3189509" y="0"/>
                </a:lnTo>
                <a:lnTo>
                  <a:pt x="3189509" y="6834662"/>
                </a:lnTo>
                <a:lnTo>
                  <a:pt x="0" y="6834662"/>
                </a:lnTo>
                <a:lnTo>
                  <a:pt x="0" y="0"/>
                </a:lnTo>
                <a:close/>
              </a:path>
            </a:pathLst>
          </a:custGeom>
          <a:blipFill>
            <a:blip r:embed="rId4"/>
            <a:stretch>
              <a:fillRect/>
            </a:stretch>
          </a:blipFill>
          <a:ln cap="sq">
            <a:noFill/>
            <a:prstDash val="solid"/>
            <a:miter/>
          </a:ln>
        </p:spPr>
        <p:txBody>
          <a:bodyPr/>
          <a:lstStyle/>
          <a:p>
            <a:endParaRPr lang="en-US"/>
          </a:p>
        </p:txBody>
      </p:sp>
      <p:sp>
        <p:nvSpPr>
          <p:cNvPr id="9" name="TextBox 9"/>
          <p:cNvSpPr txBox="1"/>
          <p:nvPr/>
        </p:nvSpPr>
        <p:spPr>
          <a:xfrm>
            <a:off x="1198323" y="1411324"/>
            <a:ext cx="8687340"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a:rPr>
              <a:t>Transmission of the watermark</a:t>
            </a:r>
          </a:p>
        </p:txBody>
      </p:sp>
      <p:sp>
        <p:nvSpPr>
          <p:cNvPr id="10" name="TextBox 10"/>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23</a:t>
            </a:r>
          </a:p>
        </p:txBody>
      </p:sp>
      <p:sp>
        <p:nvSpPr>
          <p:cNvPr id="11" name="TextBox 11"/>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2" name="TextBox 12"/>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3" name="TextBox 13"/>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4" name="TextBox 14"/>
          <p:cNvSpPr txBox="1"/>
          <p:nvPr/>
        </p:nvSpPr>
        <p:spPr>
          <a:xfrm>
            <a:off x="8164285" y="699456"/>
            <a:ext cx="2071449"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 PROJECT OVERVIEW</a:t>
            </a:r>
          </a:p>
        </p:txBody>
      </p:sp>
      <p:sp>
        <p:nvSpPr>
          <p:cNvPr id="15" name="TextBox 15"/>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6" name="TextBox 16"/>
          <p:cNvSpPr txBox="1"/>
          <p:nvPr/>
        </p:nvSpPr>
        <p:spPr>
          <a:xfrm>
            <a:off x="1238104" y="2366696"/>
            <a:ext cx="4539258"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Application overview</a:t>
            </a:r>
          </a:p>
        </p:txBody>
      </p:sp>
      <p:sp>
        <p:nvSpPr>
          <p:cNvPr id="17" name="TextBox 17"/>
          <p:cNvSpPr txBox="1"/>
          <p:nvPr/>
        </p:nvSpPr>
        <p:spPr>
          <a:xfrm>
            <a:off x="1475583" y="3521567"/>
            <a:ext cx="7646553" cy="400431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In the home page the user can decide a string to send as a watermark. </a:t>
            </a:r>
          </a:p>
          <a:p>
            <a:pPr>
              <a:lnSpc>
                <a:spcPts val="3599"/>
              </a:lnSpc>
            </a:pPr>
            <a:endParaRPr lang="en-US" sz="2399">
              <a:solidFill>
                <a:srgbClr val="192954"/>
              </a:solidFill>
              <a:latin typeface="Aileron Regular"/>
            </a:endParaRPr>
          </a:p>
          <a:p>
            <a:pPr>
              <a:lnSpc>
                <a:spcPts val="3599"/>
              </a:lnSpc>
            </a:pPr>
            <a:r>
              <a:rPr lang="en-US" sz="2399">
                <a:solidFill>
                  <a:srgbClr val="192954"/>
                </a:solidFill>
                <a:latin typeface="Aileron Regular"/>
              </a:rPr>
              <a:t>After pressing the button the string is transmitted through the smartphone speaker.</a:t>
            </a:r>
          </a:p>
          <a:p>
            <a:pPr>
              <a:lnSpc>
                <a:spcPts val="3599"/>
              </a:lnSpc>
            </a:pPr>
            <a:endParaRPr lang="en-US" sz="2399">
              <a:solidFill>
                <a:srgbClr val="192954"/>
              </a:solidFill>
              <a:latin typeface="Aileron Regular"/>
            </a:endParaRPr>
          </a:p>
          <a:p>
            <a:pPr>
              <a:lnSpc>
                <a:spcPts val="3599"/>
              </a:lnSpc>
            </a:pPr>
            <a:r>
              <a:rPr lang="en-US" sz="2399">
                <a:solidFill>
                  <a:srgbClr val="192954"/>
                </a:solidFill>
                <a:latin typeface="Aileron Regular"/>
              </a:rPr>
              <a:t>The string can contain any textual information, from the name of the user to his fiscal code, phone number, email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8107810" y="595129"/>
            <a:ext cx="2184400" cy="417809"/>
            <a:chOff x="0" y="0"/>
            <a:chExt cx="2912534" cy="557079"/>
          </a:xfrm>
        </p:grpSpPr>
        <p:pic>
          <p:nvPicPr>
            <p:cNvPr id="5" name="Picture 5"/>
            <p:cNvPicPr>
              <a:picLocks noChangeAspect="1"/>
            </p:cNvPicPr>
            <p:nvPr/>
          </p:nvPicPr>
          <p:blipFill>
            <a:blip r:embed="rId3"/>
            <a:srcRect t="25459" b="25459"/>
            <a:stretch>
              <a:fillRect/>
            </a:stretch>
          </p:blipFill>
          <p:spPr>
            <a:xfrm>
              <a:off x="0" y="0"/>
              <a:ext cx="2912534" cy="557079"/>
            </a:xfrm>
            <a:prstGeom prst="rect">
              <a:avLst/>
            </a:prstGeom>
          </p:spPr>
        </p:pic>
      </p:grpSp>
      <p:grpSp>
        <p:nvGrpSpPr>
          <p:cNvPr id="6" name="Group 6"/>
          <p:cNvGrpSpPr/>
          <p:nvPr/>
        </p:nvGrpSpPr>
        <p:grpSpPr>
          <a:xfrm>
            <a:off x="8107810" y="610891"/>
            <a:ext cx="2184400" cy="402048"/>
            <a:chOff x="0" y="0"/>
            <a:chExt cx="2912534" cy="536063"/>
          </a:xfrm>
        </p:grpSpPr>
        <p:sp>
          <p:nvSpPr>
            <p:cNvPr id="7" name="AutoShape 7"/>
            <p:cNvSpPr/>
            <p:nvPr/>
          </p:nvSpPr>
          <p:spPr>
            <a:xfrm>
              <a:off x="0" y="0"/>
              <a:ext cx="2912534" cy="536063"/>
            </a:xfrm>
            <a:prstGeom prst="rect">
              <a:avLst/>
            </a:prstGeom>
            <a:solidFill>
              <a:srgbClr val="192954"/>
            </a:solidFill>
          </p:spPr>
          <p:txBody>
            <a:bodyPr/>
            <a:lstStyle/>
            <a:p>
              <a:endParaRPr lang="en-US"/>
            </a:p>
          </p:txBody>
        </p:sp>
      </p:grpSp>
      <p:sp>
        <p:nvSpPr>
          <p:cNvPr id="8" name="TextBox 8"/>
          <p:cNvSpPr txBox="1"/>
          <p:nvPr/>
        </p:nvSpPr>
        <p:spPr>
          <a:xfrm>
            <a:off x="1198323" y="1411324"/>
            <a:ext cx="8687340"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a:rPr>
              <a:t>Transmission of the watermark</a:t>
            </a:r>
          </a:p>
        </p:txBody>
      </p:sp>
      <p:sp>
        <p:nvSpPr>
          <p:cNvPr id="9" name="TextBox 9"/>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23</a:t>
            </a:r>
          </a:p>
        </p:txBody>
      </p:sp>
      <p:sp>
        <p:nvSpPr>
          <p:cNvPr id="10" name="TextBox 10"/>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1" name="TextBox 11"/>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2" name="TextBox 12"/>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3" name="TextBox 13"/>
          <p:cNvSpPr txBox="1"/>
          <p:nvPr/>
        </p:nvSpPr>
        <p:spPr>
          <a:xfrm>
            <a:off x="8164285" y="699456"/>
            <a:ext cx="2071449"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 PROJECT OVERVIEW</a:t>
            </a:r>
          </a:p>
        </p:txBody>
      </p:sp>
      <p:sp>
        <p:nvSpPr>
          <p:cNvPr id="14" name="TextBox 14"/>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5" name="Freeform 15"/>
          <p:cNvSpPr/>
          <p:nvPr/>
        </p:nvSpPr>
        <p:spPr>
          <a:xfrm>
            <a:off x="12440201" y="2000857"/>
            <a:ext cx="3226889" cy="6973534"/>
          </a:xfrm>
          <a:custGeom>
            <a:avLst/>
            <a:gdLst/>
            <a:ahLst/>
            <a:cxnLst/>
            <a:rect l="l" t="t" r="r" b="b"/>
            <a:pathLst>
              <a:path w="3226889" h="6973534">
                <a:moveTo>
                  <a:pt x="0" y="0"/>
                </a:moveTo>
                <a:lnTo>
                  <a:pt x="3226889" y="0"/>
                </a:lnTo>
                <a:lnTo>
                  <a:pt x="3226889" y="6973534"/>
                </a:lnTo>
                <a:lnTo>
                  <a:pt x="0" y="6973534"/>
                </a:lnTo>
                <a:lnTo>
                  <a:pt x="0" y="0"/>
                </a:lnTo>
                <a:close/>
              </a:path>
            </a:pathLst>
          </a:custGeom>
          <a:blipFill>
            <a:blip r:embed="rId4"/>
            <a:stretch>
              <a:fillRect l="-949" r="-949" b="-1039"/>
            </a:stretch>
          </a:blipFill>
        </p:spPr>
        <p:txBody>
          <a:bodyPr/>
          <a:lstStyle/>
          <a:p>
            <a:endParaRPr lang="en-US"/>
          </a:p>
        </p:txBody>
      </p:sp>
      <p:sp>
        <p:nvSpPr>
          <p:cNvPr id="16" name="TextBox 16"/>
          <p:cNvSpPr txBox="1"/>
          <p:nvPr/>
        </p:nvSpPr>
        <p:spPr>
          <a:xfrm>
            <a:off x="1475583" y="3109011"/>
            <a:ext cx="7646553" cy="624268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The application has a setting page that allows the user to customize the watermark signal.</a:t>
            </a:r>
          </a:p>
          <a:p>
            <a:pPr>
              <a:lnSpc>
                <a:spcPts val="3599"/>
              </a:lnSpc>
            </a:pPr>
            <a:endParaRPr lang="en-US" sz="2399">
              <a:solidFill>
                <a:srgbClr val="192954"/>
              </a:solidFill>
              <a:latin typeface="Aileron Regular"/>
            </a:endParaRPr>
          </a:p>
          <a:p>
            <a:pPr>
              <a:lnSpc>
                <a:spcPts val="3599"/>
              </a:lnSpc>
            </a:pPr>
            <a:r>
              <a:rPr lang="en-US" sz="2399">
                <a:solidFill>
                  <a:srgbClr val="192954"/>
                </a:solidFill>
                <a:latin typeface="Aileron Regular"/>
              </a:rPr>
              <a:t>Other than changing the duration and frequency of the symbols, the user can decide to share (in addition to the string) the GPS position. </a:t>
            </a:r>
          </a:p>
          <a:p>
            <a:pPr>
              <a:lnSpc>
                <a:spcPts val="3599"/>
              </a:lnSpc>
            </a:pPr>
            <a:endParaRPr lang="en-US" sz="2399">
              <a:solidFill>
                <a:srgbClr val="192954"/>
              </a:solidFill>
              <a:latin typeface="Aileron Regular"/>
            </a:endParaRPr>
          </a:p>
          <a:p>
            <a:pPr>
              <a:lnSpc>
                <a:spcPts val="3599"/>
              </a:lnSpc>
            </a:pPr>
            <a:r>
              <a:rPr lang="en-US" sz="2399">
                <a:solidFill>
                  <a:srgbClr val="192954"/>
                </a:solidFill>
                <a:latin typeface="Aileron Regular"/>
              </a:rPr>
              <a:t>All the data can be encrypted using an “AES-256” algorithm, if the user sets a KEY.</a:t>
            </a:r>
          </a:p>
          <a:p>
            <a:pPr>
              <a:lnSpc>
                <a:spcPts val="3599"/>
              </a:lnSpc>
            </a:pPr>
            <a:endParaRPr lang="en-US" sz="2399">
              <a:solidFill>
                <a:srgbClr val="192954"/>
              </a:solidFill>
              <a:latin typeface="Aileron Regular"/>
            </a:endParaRPr>
          </a:p>
          <a:p>
            <a:pPr>
              <a:lnSpc>
                <a:spcPts val="3599"/>
              </a:lnSpc>
            </a:pPr>
            <a:r>
              <a:rPr lang="en-US" sz="2399">
                <a:solidFill>
                  <a:srgbClr val="192954"/>
                </a:solidFill>
                <a:latin typeface="Aileron Regular"/>
              </a:rPr>
              <a:t>The streaming of the watermark can be continuously played, or just played once when tapping the button in the homescreen</a:t>
            </a:r>
          </a:p>
          <a:p>
            <a:pPr>
              <a:lnSpc>
                <a:spcPts val="3599"/>
              </a:lnSpc>
            </a:pPr>
            <a:endParaRPr lang="en-US" sz="2399">
              <a:solidFill>
                <a:srgbClr val="192954"/>
              </a:solidFill>
              <a:latin typeface="Aileron Regular"/>
            </a:endParaRPr>
          </a:p>
        </p:txBody>
      </p:sp>
      <p:sp>
        <p:nvSpPr>
          <p:cNvPr id="17" name="TextBox 17"/>
          <p:cNvSpPr txBox="1"/>
          <p:nvPr/>
        </p:nvSpPr>
        <p:spPr>
          <a:xfrm>
            <a:off x="1238104" y="2366696"/>
            <a:ext cx="4539258"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Application overview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11853395" y="576111"/>
            <a:ext cx="659805" cy="452589"/>
            <a:chOff x="0" y="0"/>
            <a:chExt cx="879740" cy="603452"/>
          </a:xfrm>
        </p:grpSpPr>
        <p:sp>
          <p:nvSpPr>
            <p:cNvPr id="5" name="AutoShape 5"/>
            <p:cNvSpPr/>
            <p:nvPr/>
          </p:nvSpPr>
          <p:spPr>
            <a:xfrm>
              <a:off x="0" y="0"/>
              <a:ext cx="879740" cy="603452"/>
            </a:xfrm>
            <a:prstGeom prst="rect">
              <a:avLst/>
            </a:prstGeom>
            <a:solidFill>
              <a:srgbClr val="192954"/>
            </a:solidFill>
          </p:spPr>
          <p:txBody>
            <a:bodyPr/>
            <a:lstStyle/>
            <a:p>
              <a:endParaRPr lang="en-US"/>
            </a:p>
          </p:txBody>
        </p:sp>
      </p:grpSp>
      <p:sp>
        <p:nvSpPr>
          <p:cNvPr id="6" name="Freeform 6"/>
          <p:cNvSpPr/>
          <p:nvPr/>
        </p:nvSpPr>
        <p:spPr>
          <a:xfrm>
            <a:off x="2016742" y="4360077"/>
            <a:ext cx="13708378" cy="2998708"/>
          </a:xfrm>
          <a:custGeom>
            <a:avLst/>
            <a:gdLst/>
            <a:ahLst/>
            <a:cxnLst/>
            <a:rect l="l" t="t" r="r" b="b"/>
            <a:pathLst>
              <a:path w="13708378" h="2998708">
                <a:moveTo>
                  <a:pt x="0" y="0"/>
                </a:moveTo>
                <a:lnTo>
                  <a:pt x="13708378" y="0"/>
                </a:lnTo>
                <a:lnTo>
                  <a:pt x="13708378" y="2998707"/>
                </a:lnTo>
                <a:lnTo>
                  <a:pt x="0" y="2998707"/>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198323" y="1411324"/>
            <a:ext cx="12426307"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 demo example</a:t>
            </a:r>
          </a:p>
        </p:txBody>
      </p:sp>
      <p:sp>
        <p:nvSpPr>
          <p:cNvPr id="8" name="TextBox 8"/>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28</a:t>
            </a:r>
          </a:p>
        </p:txBody>
      </p:sp>
      <p:sp>
        <p:nvSpPr>
          <p:cNvPr id="9" name="TextBox 9"/>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0" name="TextBox 10"/>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1" name="TextBox 11"/>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2" name="TextBox 12"/>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3" name="TextBox 13"/>
          <p:cNvSpPr txBox="1"/>
          <p:nvPr/>
        </p:nvSpPr>
        <p:spPr>
          <a:xfrm>
            <a:off x="11924693" y="725447"/>
            <a:ext cx="61708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DEMO</a:t>
            </a:r>
          </a:p>
        </p:txBody>
      </p:sp>
      <p:sp>
        <p:nvSpPr>
          <p:cNvPr id="14" name="TextBox 14"/>
          <p:cNvSpPr txBox="1"/>
          <p:nvPr/>
        </p:nvSpPr>
        <p:spPr>
          <a:xfrm>
            <a:off x="1198323" y="2458715"/>
            <a:ext cx="12407661"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Example of extraction of the watermark from a recording</a:t>
            </a:r>
          </a:p>
        </p:txBody>
      </p:sp>
      <p:sp>
        <p:nvSpPr>
          <p:cNvPr id="15" name="TextBox 15"/>
          <p:cNvSpPr txBox="1"/>
          <p:nvPr/>
        </p:nvSpPr>
        <p:spPr>
          <a:xfrm>
            <a:off x="1497447" y="3128276"/>
            <a:ext cx="7646553" cy="42291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Decoding algorithm flow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4"/>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11853395" y="576111"/>
            <a:ext cx="659805" cy="452589"/>
            <a:chOff x="0" y="0"/>
            <a:chExt cx="879740" cy="603452"/>
          </a:xfrm>
        </p:grpSpPr>
        <p:sp>
          <p:nvSpPr>
            <p:cNvPr id="5" name="AutoShape 5"/>
            <p:cNvSpPr/>
            <p:nvPr/>
          </p:nvSpPr>
          <p:spPr>
            <a:xfrm>
              <a:off x="0" y="0"/>
              <a:ext cx="879740" cy="603452"/>
            </a:xfrm>
            <a:prstGeom prst="rect">
              <a:avLst/>
            </a:prstGeom>
            <a:solidFill>
              <a:srgbClr val="192954"/>
            </a:solidFill>
          </p:spPr>
          <p:txBody>
            <a:bodyPr/>
            <a:lstStyle/>
            <a:p>
              <a:endParaRPr lang="en-US"/>
            </a:p>
          </p:txBody>
        </p:sp>
      </p:grpSp>
      <p:sp>
        <p:nvSpPr>
          <p:cNvPr id="6" name="Freeform 6"/>
          <p:cNvSpPr/>
          <p:nvPr/>
        </p:nvSpPr>
        <p:spPr>
          <a:xfrm>
            <a:off x="1621678" y="4032946"/>
            <a:ext cx="6035344" cy="4526508"/>
          </a:xfrm>
          <a:custGeom>
            <a:avLst/>
            <a:gdLst/>
            <a:ahLst/>
            <a:cxnLst/>
            <a:rect l="l" t="t" r="r" b="b"/>
            <a:pathLst>
              <a:path w="6035344" h="4526508">
                <a:moveTo>
                  <a:pt x="0" y="0"/>
                </a:moveTo>
                <a:lnTo>
                  <a:pt x="6035343" y="0"/>
                </a:lnTo>
                <a:lnTo>
                  <a:pt x="6035343" y="4526507"/>
                </a:lnTo>
                <a:lnTo>
                  <a:pt x="0" y="4526507"/>
                </a:lnTo>
                <a:lnTo>
                  <a:pt x="0" y="0"/>
                </a:lnTo>
                <a:close/>
              </a:path>
            </a:pathLst>
          </a:custGeom>
          <a:blipFill>
            <a:blip r:embed="rId5"/>
            <a:stretch>
              <a:fillRect/>
            </a:stretch>
          </a:blipFill>
        </p:spPr>
        <p:txBody>
          <a:bodyPr/>
          <a:lstStyle/>
          <a:p>
            <a:endParaRPr lang="en-US"/>
          </a:p>
        </p:txBody>
      </p:sp>
      <p:sp>
        <p:nvSpPr>
          <p:cNvPr id="7" name="Freeform 7"/>
          <p:cNvSpPr/>
          <p:nvPr/>
        </p:nvSpPr>
        <p:spPr>
          <a:xfrm>
            <a:off x="9636417" y="3988748"/>
            <a:ext cx="6153205" cy="4614904"/>
          </a:xfrm>
          <a:custGeom>
            <a:avLst/>
            <a:gdLst/>
            <a:ahLst/>
            <a:cxnLst/>
            <a:rect l="l" t="t" r="r" b="b"/>
            <a:pathLst>
              <a:path w="6153205" h="4614904">
                <a:moveTo>
                  <a:pt x="0" y="0"/>
                </a:moveTo>
                <a:lnTo>
                  <a:pt x="6153205" y="0"/>
                </a:lnTo>
                <a:lnTo>
                  <a:pt x="6153205" y="4614903"/>
                </a:lnTo>
                <a:lnTo>
                  <a:pt x="0" y="4614903"/>
                </a:lnTo>
                <a:lnTo>
                  <a:pt x="0" y="0"/>
                </a:lnTo>
                <a:close/>
              </a:path>
            </a:pathLst>
          </a:custGeom>
          <a:blipFill>
            <a:blip r:embed="rId6"/>
            <a:stretch>
              <a:fillRect/>
            </a:stretch>
          </a:blipFill>
        </p:spPr>
        <p:txBody>
          <a:bodyPr/>
          <a:lstStyle/>
          <a:p>
            <a:endParaRPr lang="en-US"/>
          </a:p>
        </p:txBody>
      </p:sp>
      <p:sp>
        <p:nvSpPr>
          <p:cNvPr id="8" name="TextBox 8"/>
          <p:cNvSpPr txBox="1"/>
          <p:nvPr/>
        </p:nvSpPr>
        <p:spPr>
          <a:xfrm>
            <a:off x="1198323" y="1411324"/>
            <a:ext cx="12426307"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 demo example</a:t>
            </a:r>
          </a:p>
        </p:txBody>
      </p:sp>
      <p:sp>
        <p:nvSpPr>
          <p:cNvPr id="9" name="TextBox 9"/>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28</a:t>
            </a:r>
          </a:p>
        </p:txBody>
      </p:sp>
      <p:sp>
        <p:nvSpPr>
          <p:cNvPr id="10" name="TextBox 10"/>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1" name="TextBox 11"/>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2" name="TextBox 12"/>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3" name="TextBox 13"/>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4" name="TextBox 14"/>
          <p:cNvSpPr txBox="1"/>
          <p:nvPr/>
        </p:nvSpPr>
        <p:spPr>
          <a:xfrm>
            <a:off x="11924693" y="725447"/>
            <a:ext cx="61708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DEMO</a:t>
            </a:r>
          </a:p>
        </p:txBody>
      </p:sp>
      <p:sp>
        <p:nvSpPr>
          <p:cNvPr id="15" name="TextBox 15"/>
          <p:cNvSpPr txBox="1"/>
          <p:nvPr/>
        </p:nvSpPr>
        <p:spPr>
          <a:xfrm>
            <a:off x="1188798" y="2458715"/>
            <a:ext cx="1242630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Example of extraction of the watermark from a recording</a:t>
            </a:r>
          </a:p>
        </p:txBody>
      </p:sp>
      <p:sp>
        <p:nvSpPr>
          <p:cNvPr id="16" name="TextBox 16"/>
          <p:cNvSpPr txBox="1"/>
          <p:nvPr/>
        </p:nvSpPr>
        <p:spPr>
          <a:xfrm>
            <a:off x="1497447" y="3128276"/>
            <a:ext cx="7646553"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Filtering: original signal</a:t>
            </a:r>
          </a:p>
          <a:p>
            <a:pPr>
              <a:lnSpc>
                <a:spcPts val="3599"/>
              </a:lnSpc>
            </a:pPr>
            <a:endParaRPr lang="en-US" sz="2399">
              <a:solidFill>
                <a:srgbClr val="192954"/>
              </a:solidFill>
              <a:latin typeface="Aileron Regular"/>
            </a:endParaRPr>
          </a:p>
          <a:p>
            <a:pPr>
              <a:lnSpc>
                <a:spcPts val="3599"/>
              </a:lnSpc>
            </a:pPr>
            <a:endParaRPr lang="en-US" sz="2399">
              <a:solidFill>
                <a:srgbClr val="192954"/>
              </a:solidFill>
              <a:latin typeface="Aileron Regular"/>
            </a:endParaRPr>
          </a:p>
        </p:txBody>
      </p:sp>
      <p:pic>
        <p:nvPicPr>
          <p:cNvPr id="17" name="Ciaok123wnoise">
            <a:hlinkClick r:id="" action="ppaction://media"/>
            <a:extLst>
              <a:ext uri="{FF2B5EF4-FFF2-40B4-BE49-F238E27FC236}">
                <a16:creationId xmlns:a16="http://schemas.microsoft.com/office/drawing/2014/main" id="{9FB9A8F8-CEFA-7286-DBE0-124C0C86B22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458200" y="6052518"/>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58"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7"/>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4"/>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11853395" y="576111"/>
            <a:ext cx="659805" cy="452589"/>
            <a:chOff x="0" y="0"/>
            <a:chExt cx="879740" cy="603452"/>
          </a:xfrm>
        </p:grpSpPr>
        <p:sp>
          <p:nvSpPr>
            <p:cNvPr id="5" name="AutoShape 5"/>
            <p:cNvSpPr/>
            <p:nvPr/>
          </p:nvSpPr>
          <p:spPr>
            <a:xfrm>
              <a:off x="0" y="0"/>
              <a:ext cx="879740" cy="603452"/>
            </a:xfrm>
            <a:prstGeom prst="rect">
              <a:avLst/>
            </a:prstGeom>
            <a:solidFill>
              <a:srgbClr val="192954"/>
            </a:solidFill>
          </p:spPr>
          <p:txBody>
            <a:bodyPr/>
            <a:lstStyle/>
            <a:p>
              <a:endParaRPr lang="en-US"/>
            </a:p>
          </p:txBody>
        </p:sp>
      </p:grpSp>
      <p:sp>
        <p:nvSpPr>
          <p:cNvPr id="6" name="Freeform 6"/>
          <p:cNvSpPr/>
          <p:nvPr/>
        </p:nvSpPr>
        <p:spPr>
          <a:xfrm>
            <a:off x="1621678" y="4063213"/>
            <a:ext cx="6053918" cy="4540438"/>
          </a:xfrm>
          <a:custGeom>
            <a:avLst/>
            <a:gdLst/>
            <a:ahLst/>
            <a:cxnLst/>
            <a:rect l="l" t="t" r="r" b="b"/>
            <a:pathLst>
              <a:path w="6053918" h="4540438">
                <a:moveTo>
                  <a:pt x="0" y="0"/>
                </a:moveTo>
                <a:lnTo>
                  <a:pt x="6053917" y="0"/>
                </a:lnTo>
                <a:lnTo>
                  <a:pt x="6053917" y="4540438"/>
                </a:lnTo>
                <a:lnTo>
                  <a:pt x="0" y="4540438"/>
                </a:lnTo>
                <a:lnTo>
                  <a:pt x="0" y="0"/>
                </a:lnTo>
                <a:close/>
              </a:path>
            </a:pathLst>
          </a:custGeom>
          <a:blipFill>
            <a:blip r:embed="rId5"/>
            <a:stretch>
              <a:fillRect/>
            </a:stretch>
          </a:blipFill>
        </p:spPr>
        <p:txBody>
          <a:bodyPr/>
          <a:lstStyle/>
          <a:p>
            <a:endParaRPr lang="en-US"/>
          </a:p>
        </p:txBody>
      </p:sp>
      <p:sp>
        <p:nvSpPr>
          <p:cNvPr id="7" name="Freeform 7"/>
          <p:cNvSpPr/>
          <p:nvPr/>
        </p:nvSpPr>
        <p:spPr>
          <a:xfrm>
            <a:off x="9636417" y="3988748"/>
            <a:ext cx="6134630" cy="4600973"/>
          </a:xfrm>
          <a:custGeom>
            <a:avLst/>
            <a:gdLst/>
            <a:ahLst/>
            <a:cxnLst/>
            <a:rect l="l" t="t" r="r" b="b"/>
            <a:pathLst>
              <a:path w="6134630" h="4600973">
                <a:moveTo>
                  <a:pt x="0" y="0"/>
                </a:moveTo>
                <a:lnTo>
                  <a:pt x="6134630" y="0"/>
                </a:lnTo>
                <a:lnTo>
                  <a:pt x="6134630" y="4600972"/>
                </a:lnTo>
                <a:lnTo>
                  <a:pt x="0" y="4600972"/>
                </a:lnTo>
                <a:lnTo>
                  <a:pt x="0" y="0"/>
                </a:lnTo>
                <a:close/>
              </a:path>
            </a:pathLst>
          </a:custGeom>
          <a:blipFill>
            <a:blip r:embed="rId6"/>
            <a:stretch>
              <a:fillRect/>
            </a:stretch>
          </a:blipFill>
        </p:spPr>
        <p:txBody>
          <a:bodyPr/>
          <a:lstStyle/>
          <a:p>
            <a:endParaRPr lang="en-US"/>
          </a:p>
        </p:txBody>
      </p:sp>
      <p:sp>
        <p:nvSpPr>
          <p:cNvPr id="8" name="TextBox 8"/>
          <p:cNvSpPr txBox="1"/>
          <p:nvPr/>
        </p:nvSpPr>
        <p:spPr>
          <a:xfrm>
            <a:off x="1198323" y="1411324"/>
            <a:ext cx="12426307"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 demo example</a:t>
            </a:r>
          </a:p>
        </p:txBody>
      </p:sp>
      <p:sp>
        <p:nvSpPr>
          <p:cNvPr id="9" name="TextBox 9"/>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28</a:t>
            </a:r>
          </a:p>
        </p:txBody>
      </p:sp>
      <p:sp>
        <p:nvSpPr>
          <p:cNvPr id="10" name="TextBox 10"/>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1" name="TextBox 11"/>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2" name="TextBox 12"/>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3" name="TextBox 13"/>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4" name="TextBox 14"/>
          <p:cNvSpPr txBox="1"/>
          <p:nvPr/>
        </p:nvSpPr>
        <p:spPr>
          <a:xfrm>
            <a:off x="11924693" y="725447"/>
            <a:ext cx="61708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DEMO</a:t>
            </a:r>
          </a:p>
        </p:txBody>
      </p:sp>
      <p:sp>
        <p:nvSpPr>
          <p:cNvPr id="15" name="TextBox 15"/>
          <p:cNvSpPr txBox="1"/>
          <p:nvPr/>
        </p:nvSpPr>
        <p:spPr>
          <a:xfrm>
            <a:off x="1188798" y="2458715"/>
            <a:ext cx="1242630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Example of extraction of the watermark from a recording</a:t>
            </a:r>
          </a:p>
        </p:txBody>
      </p:sp>
      <p:sp>
        <p:nvSpPr>
          <p:cNvPr id="16" name="TextBox 16"/>
          <p:cNvSpPr txBox="1"/>
          <p:nvPr/>
        </p:nvSpPr>
        <p:spPr>
          <a:xfrm>
            <a:off x="1497447" y="3128276"/>
            <a:ext cx="7646553"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Filtering: processed signal</a:t>
            </a:r>
          </a:p>
          <a:p>
            <a:pPr>
              <a:lnSpc>
                <a:spcPts val="3599"/>
              </a:lnSpc>
            </a:pPr>
            <a:endParaRPr lang="en-US" sz="2399">
              <a:solidFill>
                <a:srgbClr val="192954"/>
              </a:solidFill>
              <a:latin typeface="Aileron Regular"/>
            </a:endParaRPr>
          </a:p>
          <a:p>
            <a:pPr>
              <a:lnSpc>
                <a:spcPts val="3599"/>
              </a:lnSpc>
            </a:pPr>
            <a:endParaRPr lang="en-US" sz="2399">
              <a:solidFill>
                <a:srgbClr val="192954"/>
              </a:solidFill>
              <a:latin typeface="Aileron Regular"/>
            </a:endParaRPr>
          </a:p>
        </p:txBody>
      </p:sp>
      <p:pic>
        <p:nvPicPr>
          <p:cNvPr id="17" name="Ciaok123wnoise_filtered">
            <a:hlinkClick r:id="" action="ppaction://media"/>
            <a:extLst>
              <a:ext uri="{FF2B5EF4-FFF2-40B4-BE49-F238E27FC236}">
                <a16:creationId xmlns:a16="http://schemas.microsoft.com/office/drawing/2014/main" id="{26E8D38A-7146-CC3C-3727-2FE630DAC9D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412325" y="6112769"/>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58"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B951"/>
        </a:solidFill>
        <a:effectLst/>
      </p:bgPr>
    </p:bg>
    <p:spTree>
      <p:nvGrpSpPr>
        <p:cNvPr id="1" name=""/>
        <p:cNvGrpSpPr/>
        <p:nvPr/>
      </p:nvGrpSpPr>
      <p:grpSpPr>
        <a:xfrm>
          <a:off x="0" y="0"/>
          <a:ext cx="0" cy="0"/>
          <a:chOff x="0" y="0"/>
          <a:chExt cx="0" cy="0"/>
        </a:xfrm>
      </p:grpSpPr>
      <p:sp>
        <p:nvSpPr>
          <p:cNvPr id="2" name="TextBox 2"/>
          <p:cNvSpPr txBox="1"/>
          <p:nvPr/>
        </p:nvSpPr>
        <p:spPr>
          <a:xfrm>
            <a:off x="9874915" y="3449789"/>
            <a:ext cx="1684388" cy="389255"/>
          </a:xfrm>
          <a:prstGeom prst="rect">
            <a:avLst/>
          </a:prstGeom>
        </p:spPr>
        <p:txBody>
          <a:bodyPr lIns="0" tIns="0" rIns="0" bIns="0" rtlCol="0" anchor="t">
            <a:spAutoFit/>
          </a:bodyPr>
          <a:lstStyle/>
          <a:p>
            <a:pPr marL="0" lvl="0" indent="0" algn="l">
              <a:lnSpc>
                <a:spcPts val="3220"/>
              </a:lnSpc>
              <a:spcBef>
                <a:spcPct val="0"/>
              </a:spcBef>
            </a:pPr>
            <a:r>
              <a:rPr lang="en-US" sz="2300" spc="138">
                <a:solidFill>
                  <a:srgbClr val="192954"/>
                </a:solidFill>
                <a:latin typeface="Aileron Heavy"/>
              </a:rPr>
              <a:t>PART 2</a:t>
            </a:r>
          </a:p>
        </p:txBody>
      </p:sp>
      <p:sp>
        <p:nvSpPr>
          <p:cNvPr id="3" name="TextBox 3"/>
          <p:cNvSpPr txBox="1"/>
          <p:nvPr/>
        </p:nvSpPr>
        <p:spPr>
          <a:xfrm>
            <a:off x="12039870" y="3449789"/>
            <a:ext cx="5341651" cy="389255"/>
          </a:xfrm>
          <a:prstGeom prst="rect">
            <a:avLst/>
          </a:prstGeom>
        </p:spPr>
        <p:txBody>
          <a:bodyPr lIns="0" tIns="0" rIns="0" bIns="0" rtlCol="0" anchor="t">
            <a:spAutoFit/>
          </a:bodyPr>
          <a:lstStyle/>
          <a:p>
            <a:pPr marL="0" lvl="0" indent="0" algn="l">
              <a:lnSpc>
                <a:spcPts val="3219"/>
              </a:lnSpc>
              <a:spcBef>
                <a:spcPct val="0"/>
              </a:spcBef>
            </a:pPr>
            <a:r>
              <a:rPr lang="en-US" sz="2299" spc="45">
                <a:solidFill>
                  <a:srgbClr val="192954"/>
                </a:solidFill>
                <a:latin typeface="Aileron Regular"/>
              </a:rPr>
              <a:t>Modern Technologies</a:t>
            </a:r>
          </a:p>
        </p:txBody>
      </p:sp>
      <p:sp>
        <p:nvSpPr>
          <p:cNvPr id="4" name="TextBox 4"/>
          <p:cNvSpPr txBox="1"/>
          <p:nvPr/>
        </p:nvSpPr>
        <p:spPr>
          <a:xfrm>
            <a:off x="9874915" y="5159151"/>
            <a:ext cx="1684388" cy="389255"/>
          </a:xfrm>
          <a:prstGeom prst="rect">
            <a:avLst/>
          </a:prstGeom>
        </p:spPr>
        <p:txBody>
          <a:bodyPr lIns="0" tIns="0" rIns="0" bIns="0" rtlCol="0" anchor="t">
            <a:spAutoFit/>
          </a:bodyPr>
          <a:lstStyle/>
          <a:p>
            <a:pPr marL="0" lvl="0" indent="0" algn="l">
              <a:lnSpc>
                <a:spcPts val="3220"/>
              </a:lnSpc>
              <a:spcBef>
                <a:spcPct val="0"/>
              </a:spcBef>
            </a:pPr>
            <a:r>
              <a:rPr lang="en-US" sz="2300" spc="138">
                <a:solidFill>
                  <a:srgbClr val="192954"/>
                </a:solidFill>
                <a:latin typeface="Aileron Heavy"/>
              </a:rPr>
              <a:t>PART 4</a:t>
            </a:r>
          </a:p>
        </p:txBody>
      </p:sp>
      <p:sp>
        <p:nvSpPr>
          <p:cNvPr id="5" name="TextBox 5"/>
          <p:cNvSpPr txBox="1"/>
          <p:nvPr/>
        </p:nvSpPr>
        <p:spPr>
          <a:xfrm>
            <a:off x="12039870" y="5159151"/>
            <a:ext cx="5341651" cy="389255"/>
          </a:xfrm>
          <a:prstGeom prst="rect">
            <a:avLst/>
          </a:prstGeom>
        </p:spPr>
        <p:txBody>
          <a:bodyPr lIns="0" tIns="0" rIns="0" bIns="0" rtlCol="0" anchor="t">
            <a:spAutoFit/>
          </a:bodyPr>
          <a:lstStyle/>
          <a:p>
            <a:pPr marL="0" lvl="0" indent="0" algn="l">
              <a:lnSpc>
                <a:spcPts val="3219"/>
              </a:lnSpc>
              <a:spcBef>
                <a:spcPct val="0"/>
              </a:spcBef>
            </a:pPr>
            <a:r>
              <a:rPr lang="en-US" sz="2299" spc="45">
                <a:solidFill>
                  <a:srgbClr val="192954"/>
                </a:solidFill>
                <a:latin typeface="Aileron Regular"/>
              </a:rPr>
              <a:t>Demo</a:t>
            </a:r>
          </a:p>
        </p:txBody>
      </p:sp>
      <p:sp>
        <p:nvSpPr>
          <p:cNvPr id="6" name="TextBox 6"/>
          <p:cNvSpPr txBox="1"/>
          <p:nvPr/>
        </p:nvSpPr>
        <p:spPr>
          <a:xfrm>
            <a:off x="9874915" y="6013823"/>
            <a:ext cx="1684388" cy="389255"/>
          </a:xfrm>
          <a:prstGeom prst="rect">
            <a:avLst/>
          </a:prstGeom>
        </p:spPr>
        <p:txBody>
          <a:bodyPr lIns="0" tIns="0" rIns="0" bIns="0" rtlCol="0" anchor="t">
            <a:spAutoFit/>
          </a:bodyPr>
          <a:lstStyle/>
          <a:p>
            <a:pPr marL="0" lvl="0" indent="0" algn="l">
              <a:lnSpc>
                <a:spcPts val="3220"/>
              </a:lnSpc>
              <a:spcBef>
                <a:spcPct val="0"/>
              </a:spcBef>
            </a:pPr>
            <a:r>
              <a:rPr lang="en-US" sz="2300" spc="138">
                <a:solidFill>
                  <a:srgbClr val="192954"/>
                </a:solidFill>
                <a:latin typeface="Aileron Heavy"/>
              </a:rPr>
              <a:t>PART 5</a:t>
            </a:r>
          </a:p>
        </p:txBody>
      </p:sp>
      <p:sp>
        <p:nvSpPr>
          <p:cNvPr id="7" name="TextBox 7"/>
          <p:cNvSpPr txBox="1"/>
          <p:nvPr/>
        </p:nvSpPr>
        <p:spPr>
          <a:xfrm>
            <a:off x="12039870" y="6013823"/>
            <a:ext cx="5341651" cy="389255"/>
          </a:xfrm>
          <a:prstGeom prst="rect">
            <a:avLst/>
          </a:prstGeom>
        </p:spPr>
        <p:txBody>
          <a:bodyPr lIns="0" tIns="0" rIns="0" bIns="0" rtlCol="0" anchor="t">
            <a:spAutoFit/>
          </a:bodyPr>
          <a:lstStyle/>
          <a:p>
            <a:pPr marL="0" lvl="0" indent="0" algn="l">
              <a:lnSpc>
                <a:spcPts val="3219"/>
              </a:lnSpc>
              <a:spcBef>
                <a:spcPct val="0"/>
              </a:spcBef>
            </a:pPr>
            <a:r>
              <a:rPr lang="en-US" sz="2299" spc="45">
                <a:solidFill>
                  <a:srgbClr val="192954"/>
                </a:solidFill>
                <a:latin typeface="Aileron Regular"/>
              </a:rPr>
              <a:t>Conclusions</a:t>
            </a:r>
          </a:p>
        </p:txBody>
      </p:sp>
      <p:sp>
        <p:nvSpPr>
          <p:cNvPr id="8" name="AutoShape 8"/>
          <p:cNvSpPr/>
          <p:nvPr/>
        </p:nvSpPr>
        <p:spPr>
          <a:xfrm>
            <a:off x="9874915" y="4066354"/>
            <a:ext cx="6912808" cy="0"/>
          </a:xfrm>
          <a:prstGeom prst="line">
            <a:avLst/>
          </a:prstGeom>
          <a:ln w="9525" cap="rnd">
            <a:solidFill>
              <a:srgbClr val="000000"/>
            </a:solidFill>
            <a:prstDash val="solid"/>
            <a:headEnd type="none" w="sm" len="sm"/>
            <a:tailEnd type="none" w="sm" len="sm"/>
          </a:ln>
        </p:spPr>
        <p:txBody>
          <a:bodyPr/>
          <a:lstStyle/>
          <a:p>
            <a:endParaRPr lang="en-US"/>
          </a:p>
        </p:txBody>
      </p:sp>
      <p:sp>
        <p:nvSpPr>
          <p:cNvPr id="9" name="AutoShape 9"/>
          <p:cNvSpPr/>
          <p:nvPr/>
        </p:nvSpPr>
        <p:spPr>
          <a:xfrm>
            <a:off x="9874915" y="4921026"/>
            <a:ext cx="6912808" cy="0"/>
          </a:xfrm>
          <a:prstGeom prst="line">
            <a:avLst/>
          </a:prstGeom>
          <a:ln w="9525" cap="rnd">
            <a:solidFill>
              <a:srgbClr val="000000"/>
            </a:solidFill>
            <a:prstDash val="solid"/>
            <a:headEnd type="none" w="sm" len="sm"/>
            <a:tailEnd type="none" w="sm" len="sm"/>
          </a:ln>
        </p:spPr>
        <p:txBody>
          <a:bodyPr/>
          <a:lstStyle/>
          <a:p>
            <a:endParaRPr lang="en-US"/>
          </a:p>
        </p:txBody>
      </p:sp>
      <p:sp>
        <p:nvSpPr>
          <p:cNvPr id="10" name="AutoShape 10"/>
          <p:cNvSpPr/>
          <p:nvPr/>
        </p:nvSpPr>
        <p:spPr>
          <a:xfrm>
            <a:off x="9874915" y="5775698"/>
            <a:ext cx="6912808" cy="0"/>
          </a:xfrm>
          <a:prstGeom prst="line">
            <a:avLst/>
          </a:prstGeom>
          <a:ln w="9525" cap="rnd">
            <a:solidFill>
              <a:srgbClr val="000000"/>
            </a:solidFill>
            <a:prstDash val="solid"/>
            <a:headEnd type="none" w="sm" len="sm"/>
            <a:tailEnd type="none" w="sm" len="sm"/>
          </a:ln>
        </p:spPr>
        <p:txBody>
          <a:bodyPr/>
          <a:lstStyle/>
          <a:p>
            <a:endParaRPr lang="en-US"/>
          </a:p>
        </p:txBody>
      </p:sp>
      <p:sp>
        <p:nvSpPr>
          <p:cNvPr id="11" name="TextBox 11"/>
          <p:cNvSpPr txBox="1"/>
          <p:nvPr/>
        </p:nvSpPr>
        <p:spPr>
          <a:xfrm>
            <a:off x="9874915" y="4304479"/>
            <a:ext cx="1684388" cy="389255"/>
          </a:xfrm>
          <a:prstGeom prst="rect">
            <a:avLst/>
          </a:prstGeom>
        </p:spPr>
        <p:txBody>
          <a:bodyPr lIns="0" tIns="0" rIns="0" bIns="0" rtlCol="0" anchor="t">
            <a:spAutoFit/>
          </a:bodyPr>
          <a:lstStyle/>
          <a:p>
            <a:pPr marL="0" lvl="0" indent="0" algn="l">
              <a:lnSpc>
                <a:spcPts val="3220"/>
              </a:lnSpc>
              <a:spcBef>
                <a:spcPct val="0"/>
              </a:spcBef>
            </a:pPr>
            <a:r>
              <a:rPr lang="en-US" sz="2300" spc="138">
                <a:solidFill>
                  <a:srgbClr val="192954"/>
                </a:solidFill>
                <a:latin typeface="Aileron Heavy"/>
              </a:rPr>
              <a:t>PART 3</a:t>
            </a:r>
          </a:p>
        </p:txBody>
      </p:sp>
      <p:sp>
        <p:nvSpPr>
          <p:cNvPr id="12" name="TextBox 12"/>
          <p:cNvSpPr txBox="1"/>
          <p:nvPr/>
        </p:nvSpPr>
        <p:spPr>
          <a:xfrm>
            <a:off x="12039870" y="4304479"/>
            <a:ext cx="5341651" cy="389255"/>
          </a:xfrm>
          <a:prstGeom prst="rect">
            <a:avLst/>
          </a:prstGeom>
        </p:spPr>
        <p:txBody>
          <a:bodyPr lIns="0" tIns="0" rIns="0" bIns="0" rtlCol="0" anchor="t">
            <a:spAutoFit/>
          </a:bodyPr>
          <a:lstStyle/>
          <a:p>
            <a:pPr marL="0" lvl="0" indent="0" algn="l">
              <a:lnSpc>
                <a:spcPts val="3219"/>
              </a:lnSpc>
              <a:spcBef>
                <a:spcPct val="0"/>
              </a:spcBef>
            </a:pPr>
            <a:r>
              <a:rPr lang="en-US" sz="2299" spc="45">
                <a:solidFill>
                  <a:srgbClr val="192954"/>
                </a:solidFill>
                <a:latin typeface="Aileron Regular"/>
              </a:rPr>
              <a:t>Project Overview</a:t>
            </a:r>
          </a:p>
        </p:txBody>
      </p:sp>
      <p:sp>
        <p:nvSpPr>
          <p:cNvPr id="13" name="TextBox 13"/>
          <p:cNvSpPr txBox="1"/>
          <p:nvPr/>
        </p:nvSpPr>
        <p:spPr>
          <a:xfrm>
            <a:off x="9874915" y="2577754"/>
            <a:ext cx="1684388" cy="389255"/>
          </a:xfrm>
          <a:prstGeom prst="rect">
            <a:avLst/>
          </a:prstGeom>
        </p:spPr>
        <p:txBody>
          <a:bodyPr lIns="0" tIns="0" rIns="0" bIns="0" rtlCol="0" anchor="t">
            <a:spAutoFit/>
          </a:bodyPr>
          <a:lstStyle/>
          <a:p>
            <a:pPr marL="0" lvl="0" indent="0" algn="l">
              <a:lnSpc>
                <a:spcPts val="3220"/>
              </a:lnSpc>
              <a:spcBef>
                <a:spcPct val="0"/>
              </a:spcBef>
            </a:pPr>
            <a:r>
              <a:rPr lang="en-US" sz="2300" spc="138">
                <a:solidFill>
                  <a:srgbClr val="192954"/>
                </a:solidFill>
                <a:latin typeface="Aileron Heavy"/>
              </a:rPr>
              <a:t>PART 1</a:t>
            </a:r>
          </a:p>
        </p:txBody>
      </p:sp>
      <p:sp>
        <p:nvSpPr>
          <p:cNvPr id="14" name="TextBox 14"/>
          <p:cNvSpPr txBox="1"/>
          <p:nvPr/>
        </p:nvSpPr>
        <p:spPr>
          <a:xfrm>
            <a:off x="12039870" y="2577754"/>
            <a:ext cx="5341651" cy="389255"/>
          </a:xfrm>
          <a:prstGeom prst="rect">
            <a:avLst/>
          </a:prstGeom>
        </p:spPr>
        <p:txBody>
          <a:bodyPr lIns="0" tIns="0" rIns="0" bIns="0" rtlCol="0" anchor="t">
            <a:spAutoFit/>
          </a:bodyPr>
          <a:lstStyle/>
          <a:p>
            <a:pPr marL="0" lvl="0" indent="0" algn="l">
              <a:lnSpc>
                <a:spcPts val="3219"/>
              </a:lnSpc>
              <a:spcBef>
                <a:spcPct val="0"/>
              </a:spcBef>
            </a:pPr>
            <a:r>
              <a:rPr lang="en-US" sz="2299" spc="45">
                <a:solidFill>
                  <a:srgbClr val="192954"/>
                </a:solidFill>
                <a:latin typeface="Aileron Regular"/>
              </a:rPr>
              <a:t>Watermarking</a:t>
            </a:r>
          </a:p>
        </p:txBody>
      </p:sp>
      <p:sp>
        <p:nvSpPr>
          <p:cNvPr id="15" name="AutoShape 15"/>
          <p:cNvSpPr/>
          <p:nvPr/>
        </p:nvSpPr>
        <p:spPr>
          <a:xfrm>
            <a:off x="9874915" y="3211682"/>
            <a:ext cx="6912808" cy="0"/>
          </a:xfrm>
          <a:prstGeom prst="line">
            <a:avLst/>
          </a:prstGeom>
          <a:ln w="9525" cap="rnd">
            <a:solidFill>
              <a:srgbClr val="000000"/>
            </a:solidFill>
            <a:prstDash val="solid"/>
            <a:headEnd type="none" w="sm" len="sm"/>
            <a:tailEnd type="none" w="sm" len="sm"/>
          </a:ln>
        </p:spPr>
        <p:txBody>
          <a:bodyPr/>
          <a:lstStyle/>
          <a:p>
            <a:endParaRPr lang="en-US"/>
          </a:p>
        </p:txBody>
      </p:sp>
      <p:sp>
        <p:nvSpPr>
          <p:cNvPr id="16" name="TextBox 16"/>
          <p:cNvSpPr txBox="1"/>
          <p:nvPr/>
        </p:nvSpPr>
        <p:spPr>
          <a:xfrm>
            <a:off x="1198323" y="1411324"/>
            <a:ext cx="11205733" cy="790575"/>
          </a:xfrm>
          <a:prstGeom prst="rect">
            <a:avLst/>
          </a:prstGeom>
        </p:spPr>
        <p:txBody>
          <a:bodyPr lIns="0" tIns="0" rIns="0" bIns="0" rtlCol="0" anchor="t">
            <a:spAutoFit/>
          </a:bodyPr>
          <a:lstStyle/>
          <a:p>
            <a:pPr>
              <a:lnSpc>
                <a:spcPts val="5250"/>
              </a:lnSpc>
            </a:pPr>
            <a:r>
              <a:rPr lang="en-US" sz="5000">
                <a:solidFill>
                  <a:srgbClr val="192954"/>
                </a:solidFill>
                <a:latin typeface="Kollektif Bold"/>
              </a:rPr>
              <a:t>Summary</a:t>
            </a:r>
          </a:p>
        </p:txBody>
      </p:sp>
      <p:sp>
        <p:nvSpPr>
          <p:cNvPr id="17" name="Freeform 17"/>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18" name="TextBox 18"/>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02</a:t>
            </a:r>
          </a:p>
        </p:txBody>
      </p:sp>
      <p:sp>
        <p:nvSpPr>
          <p:cNvPr id="19" name="AutoShape 19"/>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11853395" y="576111"/>
            <a:ext cx="659805" cy="452589"/>
            <a:chOff x="0" y="0"/>
            <a:chExt cx="879740" cy="603452"/>
          </a:xfrm>
        </p:grpSpPr>
        <p:sp>
          <p:nvSpPr>
            <p:cNvPr id="5" name="AutoShape 5"/>
            <p:cNvSpPr/>
            <p:nvPr/>
          </p:nvSpPr>
          <p:spPr>
            <a:xfrm>
              <a:off x="0" y="0"/>
              <a:ext cx="879740" cy="603452"/>
            </a:xfrm>
            <a:prstGeom prst="rect">
              <a:avLst/>
            </a:prstGeom>
            <a:solidFill>
              <a:srgbClr val="192954"/>
            </a:solidFill>
          </p:spPr>
          <p:txBody>
            <a:bodyPr/>
            <a:lstStyle/>
            <a:p>
              <a:endParaRPr lang="en-US"/>
            </a:p>
          </p:txBody>
        </p:sp>
      </p:grpSp>
      <p:sp>
        <p:nvSpPr>
          <p:cNvPr id="6" name="Freeform 6"/>
          <p:cNvSpPr/>
          <p:nvPr/>
        </p:nvSpPr>
        <p:spPr>
          <a:xfrm>
            <a:off x="2071129" y="4166866"/>
            <a:ext cx="5900940" cy="4425705"/>
          </a:xfrm>
          <a:custGeom>
            <a:avLst/>
            <a:gdLst/>
            <a:ahLst/>
            <a:cxnLst/>
            <a:rect l="l" t="t" r="r" b="b"/>
            <a:pathLst>
              <a:path w="5900940" h="4425705">
                <a:moveTo>
                  <a:pt x="0" y="0"/>
                </a:moveTo>
                <a:lnTo>
                  <a:pt x="5900941" y="0"/>
                </a:lnTo>
                <a:lnTo>
                  <a:pt x="5900941" y="4425705"/>
                </a:lnTo>
                <a:lnTo>
                  <a:pt x="0" y="4425705"/>
                </a:lnTo>
                <a:lnTo>
                  <a:pt x="0" y="0"/>
                </a:lnTo>
                <a:close/>
              </a:path>
            </a:pathLst>
          </a:custGeom>
          <a:blipFill>
            <a:blip r:embed="rId3"/>
            <a:stretch>
              <a:fillRect/>
            </a:stretch>
          </a:blipFill>
        </p:spPr>
        <p:txBody>
          <a:bodyPr/>
          <a:lstStyle/>
          <a:p>
            <a:endParaRPr lang="en-US"/>
          </a:p>
        </p:txBody>
      </p:sp>
      <p:sp>
        <p:nvSpPr>
          <p:cNvPr id="7" name="Freeform 7"/>
          <p:cNvSpPr/>
          <p:nvPr/>
        </p:nvSpPr>
        <p:spPr>
          <a:xfrm>
            <a:off x="9131661" y="4166866"/>
            <a:ext cx="5944489" cy="4458367"/>
          </a:xfrm>
          <a:custGeom>
            <a:avLst/>
            <a:gdLst/>
            <a:ahLst/>
            <a:cxnLst/>
            <a:rect l="l" t="t" r="r" b="b"/>
            <a:pathLst>
              <a:path w="5944489" h="4458367">
                <a:moveTo>
                  <a:pt x="0" y="0"/>
                </a:moveTo>
                <a:lnTo>
                  <a:pt x="5944489" y="0"/>
                </a:lnTo>
                <a:lnTo>
                  <a:pt x="5944489" y="4458366"/>
                </a:lnTo>
                <a:lnTo>
                  <a:pt x="0" y="4458366"/>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1198323" y="1411324"/>
            <a:ext cx="12426307"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 demo example</a:t>
            </a:r>
          </a:p>
        </p:txBody>
      </p:sp>
      <p:sp>
        <p:nvSpPr>
          <p:cNvPr id="9" name="TextBox 9"/>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28</a:t>
            </a:r>
          </a:p>
        </p:txBody>
      </p:sp>
      <p:sp>
        <p:nvSpPr>
          <p:cNvPr id="10" name="TextBox 10"/>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1" name="TextBox 11"/>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2" name="TextBox 12"/>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3" name="TextBox 13"/>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4" name="TextBox 14"/>
          <p:cNvSpPr txBox="1"/>
          <p:nvPr/>
        </p:nvSpPr>
        <p:spPr>
          <a:xfrm>
            <a:off x="11924693" y="725447"/>
            <a:ext cx="61708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DEMO</a:t>
            </a:r>
          </a:p>
        </p:txBody>
      </p:sp>
      <p:sp>
        <p:nvSpPr>
          <p:cNvPr id="15" name="TextBox 15"/>
          <p:cNvSpPr txBox="1"/>
          <p:nvPr/>
        </p:nvSpPr>
        <p:spPr>
          <a:xfrm>
            <a:off x="3159862" y="8804372"/>
            <a:ext cx="3886795"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CROSS-CORRELATION WITH START TONE</a:t>
            </a:r>
          </a:p>
        </p:txBody>
      </p:sp>
      <p:sp>
        <p:nvSpPr>
          <p:cNvPr id="16" name="TextBox 16"/>
          <p:cNvSpPr txBox="1"/>
          <p:nvPr/>
        </p:nvSpPr>
        <p:spPr>
          <a:xfrm>
            <a:off x="9977938" y="8820703"/>
            <a:ext cx="3750915" cy="215392"/>
          </a:xfrm>
          <a:prstGeom prst="rect">
            <a:avLst/>
          </a:prstGeom>
        </p:spPr>
        <p:txBody>
          <a:bodyPr lIns="0" tIns="0" rIns="0" bIns="0" rtlCol="0" anchor="t">
            <a:spAutoFit/>
          </a:bodyPr>
          <a:lstStyle/>
          <a:p>
            <a:pPr algn="ctr">
              <a:lnSpc>
                <a:spcPts val="1484"/>
              </a:lnSpc>
              <a:spcBef>
                <a:spcPct val="0"/>
              </a:spcBef>
            </a:pPr>
            <a:r>
              <a:rPr lang="en-US" sz="1400" spc="70">
                <a:solidFill>
                  <a:srgbClr val="000000"/>
                </a:solidFill>
                <a:latin typeface="Kollektif Bold"/>
              </a:rPr>
              <a:t>CROSS-CORRELATION WITH STOP TONE</a:t>
            </a:r>
          </a:p>
        </p:txBody>
      </p:sp>
      <p:sp>
        <p:nvSpPr>
          <p:cNvPr id="17" name="TextBox 17"/>
          <p:cNvSpPr txBox="1"/>
          <p:nvPr/>
        </p:nvSpPr>
        <p:spPr>
          <a:xfrm>
            <a:off x="1188798" y="2458715"/>
            <a:ext cx="1242630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Example of extraction of the watermark from a recording</a:t>
            </a:r>
          </a:p>
        </p:txBody>
      </p:sp>
      <p:sp>
        <p:nvSpPr>
          <p:cNvPr id="18" name="TextBox 18"/>
          <p:cNvSpPr txBox="1"/>
          <p:nvPr/>
        </p:nvSpPr>
        <p:spPr>
          <a:xfrm>
            <a:off x="1497447" y="3128276"/>
            <a:ext cx="7646553"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Segment extraction</a:t>
            </a:r>
          </a:p>
          <a:p>
            <a:pPr>
              <a:lnSpc>
                <a:spcPts val="3599"/>
              </a:lnSpc>
            </a:pPr>
            <a:endParaRPr lang="en-US" sz="2399">
              <a:solidFill>
                <a:srgbClr val="192954"/>
              </a:solidFill>
              <a:latin typeface="Aileron Regular"/>
            </a:endParaRPr>
          </a:p>
          <a:p>
            <a:pPr>
              <a:lnSpc>
                <a:spcPts val="3599"/>
              </a:lnSpc>
            </a:pPr>
            <a:endParaRPr lang="en-US" sz="2399">
              <a:solidFill>
                <a:srgbClr val="192954"/>
              </a:solidFill>
              <a:latin typeface="Aileron Regul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11853395" y="576111"/>
            <a:ext cx="659805" cy="452589"/>
            <a:chOff x="0" y="0"/>
            <a:chExt cx="879740" cy="603452"/>
          </a:xfrm>
        </p:grpSpPr>
        <p:sp>
          <p:nvSpPr>
            <p:cNvPr id="5" name="AutoShape 5"/>
            <p:cNvSpPr/>
            <p:nvPr/>
          </p:nvSpPr>
          <p:spPr>
            <a:xfrm>
              <a:off x="0" y="0"/>
              <a:ext cx="879740" cy="603452"/>
            </a:xfrm>
            <a:prstGeom prst="rect">
              <a:avLst/>
            </a:prstGeom>
            <a:solidFill>
              <a:srgbClr val="192954"/>
            </a:solidFill>
          </p:spPr>
          <p:txBody>
            <a:bodyPr/>
            <a:lstStyle/>
            <a:p>
              <a:endParaRPr lang="en-US"/>
            </a:p>
          </p:txBody>
        </p:sp>
      </p:grpSp>
      <p:sp>
        <p:nvSpPr>
          <p:cNvPr id="6" name="Freeform 6"/>
          <p:cNvSpPr/>
          <p:nvPr/>
        </p:nvSpPr>
        <p:spPr>
          <a:xfrm>
            <a:off x="1028700" y="4089721"/>
            <a:ext cx="6488179" cy="4866134"/>
          </a:xfrm>
          <a:custGeom>
            <a:avLst/>
            <a:gdLst/>
            <a:ahLst/>
            <a:cxnLst/>
            <a:rect l="l" t="t" r="r" b="b"/>
            <a:pathLst>
              <a:path w="6488179" h="4866134">
                <a:moveTo>
                  <a:pt x="0" y="0"/>
                </a:moveTo>
                <a:lnTo>
                  <a:pt x="6488179" y="0"/>
                </a:lnTo>
                <a:lnTo>
                  <a:pt x="6488179" y="4866134"/>
                </a:lnTo>
                <a:lnTo>
                  <a:pt x="0" y="4866134"/>
                </a:lnTo>
                <a:lnTo>
                  <a:pt x="0" y="0"/>
                </a:lnTo>
                <a:close/>
              </a:path>
            </a:pathLst>
          </a:custGeom>
          <a:blipFill>
            <a:blip r:embed="rId3"/>
            <a:stretch>
              <a:fillRect/>
            </a:stretch>
          </a:blipFill>
        </p:spPr>
        <p:txBody>
          <a:bodyPr/>
          <a:lstStyle/>
          <a:p>
            <a:endParaRPr lang="en-US"/>
          </a:p>
        </p:txBody>
      </p:sp>
      <p:sp>
        <p:nvSpPr>
          <p:cNvPr id="7" name="Freeform 7"/>
          <p:cNvSpPr/>
          <p:nvPr/>
        </p:nvSpPr>
        <p:spPr>
          <a:xfrm>
            <a:off x="8443458" y="3433828"/>
            <a:ext cx="3789777" cy="2842332"/>
          </a:xfrm>
          <a:custGeom>
            <a:avLst/>
            <a:gdLst/>
            <a:ahLst/>
            <a:cxnLst/>
            <a:rect l="l" t="t" r="r" b="b"/>
            <a:pathLst>
              <a:path w="3789777" h="2842332">
                <a:moveTo>
                  <a:pt x="0" y="0"/>
                </a:moveTo>
                <a:lnTo>
                  <a:pt x="3789776" y="0"/>
                </a:lnTo>
                <a:lnTo>
                  <a:pt x="3789776" y="2842333"/>
                </a:lnTo>
                <a:lnTo>
                  <a:pt x="0" y="2842333"/>
                </a:lnTo>
                <a:lnTo>
                  <a:pt x="0" y="0"/>
                </a:lnTo>
                <a:close/>
              </a:path>
            </a:pathLst>
          </a:custGeom>
          <a:blipFill>
            <a:blip r:embed="rId4"/>
            <a:stretch>
              <a:fillRect/>
            </a:stretch>
          </a:blipFill>
        </p:spPr>
        <p:txBody>
          <a:bodyPr/>
          <a:lstStyle/>
          <a:p>
            <a:endParaRPr lang="en-US"/>
          </a:p>
        </p:txBody>
      </p:sp>
      <p:sp>
        <p:nvSpPr>
          <p:cNvPr id="8" name="AutoShape 8"/>
          <p:cNvSpPr/>
          <p:nvPr/>
        </p:nvSpPr>
        <p:spPr>
          <a:xfrm>
            <a:off x="2472394" y="4840143"/>
            <a:ext cx="5971064" cy="14851"/>
          </a:xfrm>
          <a:prstGeom prst="line">
            <a:avLst/>
          </a:prstGeom>
          <a:ln w="38100" cap="flat">
            <a:solidFill>
              <a:srgbClr val="737373"/>
            </a:solidFill>
            <a:prstDash val="solid"/>
            <a:headEnd type="oval" w="lg" len="lg"/>
            <a:tailEnd type="oval" w="lg" len="lg"/>
          </a:ln>
        </p:spPr>
        <p:txBody>
          <a:bodyPr/>
          <a:lstStyle/>
          <a:p>
            <a:endParaRPr lang="en-US"/>
          </a:p>
        </p:txBody>
      </p:sp>
      <p:sp>
        <p:nvSpPr>
          <p:cNvPr id="9" name="AutoShape 9"/>
          <p:cNvSpPr/>
          <p:nvPr/>
        </p:nvSpPr>
        <p:spPr>
          <a:xfrm>
            <a:off x="6443652" y="7520451"/>
            <a:ext cx="6069548" cy="18972"/>
          </a:xfrm>
          <a:prstGeom prst="line">
            <a:avLst/>
          </a:prstGeom>
          <a:ln w="38100" cap="flat">
            <a:solidFill>
              <a:srgbClr val="737373"/>
            </a:solidFill>
            <a:prstDash val="solid"/>
            <a:headEnd type="oval" w="lg" len="lg"/>
            <a:tailEnd type="oval" w="lg" len="lg"/>
          </a:ln>
        </p:spPr>
        <p:txBody>
          <a:bodyPr/>
          <a:lstStyle/>
          <a:p>
            <a:endParaRPr lang="en-US"/>
          </a:p>
        </p:txBody>
      </p:sp>
      <p:sp>
        <p:nvSpPr>
          <p:cNvPr id="10" name="Freeform 10"/>
          <p:cNvSpPr/>
          <p:nvPr/>
        </p:nvSpPr>
        <p:spPr>
          <a:xfrm>
            <a:off x="12513200" y="6122992"/>
            <a:ext cx="3777150" cy="2832863"/>
          </a:xfrm>
          <a:custGeom>
            <a:avLst/>
            <a:gdLst/>
            <a:ahLst/>
            <a:cxnLst/>
            <a:rect l="l" t="t" r="r" b="b"/>
            <a:pathLst>
              <a:path w="3777150" h="2832863">
                <a:moveTo>
                  <a:pt x="0" y="0"/>
                </a:moveTo>
                <a:lnTo>
                  <a:pt x="3777151" y="0"/>
                </a:lnTo>
                <a:lnTo>
                  <a:pt x="3777151" y="2832863"/>
                </a:lnTo>
                <a:lnTo>
                  <a:pt x="0" y="2832863"/>
                </a:lnTo>
                <a:lnTo>
                  <a:pt x="0" y="0"/>
                </a:lnTo>
                <a:close/>
              </a:path>
            </a:pathLst>
          </a:custGeom>
          <a:blipFill>
            <a:blip r:embed="rId5"/>
            <a:stretch>
              <a:fillRect/>
            </a:stretch>
          </a:blipFill>
        </p:spPr>
        <p:txBody>
          <a:bodyPr/>
          <a:lstStyle/>
          <a:p>
            <a:endParaRPr lang="en-US"/>
          </a:p>
        </p:txBody>
      </p:sp>
      <p:sp>
        <p:nvSpPr>
          <p:cNvPr id="11" name="TextBox 11"/>
          <p:cNvSpPr txBox="1"/>
          <p:nvPr/>
        </p:nvSpPr>
        <p:spPr>
          <a:xfrm>
            <a:off x="1198323" y="1411324"/>
            <a:ext cx="12426307"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 demo example</a:t>
            </a:r>
          </a:p>
        </p:txBody>
      </p:sp>
      <p:sp>
        <p:nvSpPr>
          <p:cNvPr id="12" name="TextBox 12"/>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28</a:t>
            </a:r>
          </a:p>
        </p:txBody>
      </p:sp>
      <p:sp>
        <p:nvSpPr>
          <p:cNvPr id="13" name="TextBox 13"/>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4" name="TextBox 14"/>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5" name="TextBox 15"/>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6" name="TextBox 16"/>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7" name="TextBox 17"/>
          <p:cNvSpPr txBox="1"/>
          <p:nvPr/>
        </p:nvSpPr>
        <p:spPr>
          <a:xfrm>
            <a:off x="11924693" y="725447"/>
            <a:ext cx="61708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DEMO</a:t>
            </a:r>
          </a:p>
        </p:txBody>
      </p:sp>
      <p:sp>
        <p:nvSpPr>
          <p:cNvPr id="18" name="TextBox 18"/>
          <p:cNvSpPr txBox="1"/>
          <p:nvPr/>
        </p:nvSpPr>
        <p:spPr>
          <a:xfrm>
            <a:off x="1188798" y="2458715"/>
            <a:ext cx="1242630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Example of extraction of the watermark from a recording</a:t>
            </a:r>
          </a:p>
        </p:txBody>
      </p:sp>
      <p:sp>
        <p:nvSpPr>
          <p:cNvPr id="19" name="TextBox 19"/>
          <p:cNvSpPr txBox="1"/>
          <p:nvPr/>
        </p:nvSpPr>
        <p:spPr>
          <a:xfrm>
            <a:off x="1497447" y="3128276"/>
            <a:ext cx="7646553"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Analysis with Goertzel Algorithm</a:t>
            </a:r>
          </a:p>
          <a:p>
            <a:pPr>
              <a:lnSpc>
                <a:spcPts val="3599"/>
              </a:lnSpc>
            </a:pPr>
            <a:endParaRPr lang="en-US" sz="2399">
              <a:solidFill>
                <a:srgbClr val="192954"/>
              </a:solidFill>
              <a:latin typeface="Aileron Regular"/>
            </a:endParaRPr>
          </a:p>
          <a:p>
            <a:pPr>
              <a:lnSpc>
                <a:spcPts val="3599"/>
              </a:lnSpc>
            </a:pPr>
            <a:endParaRPr lang="en-US" sz="2399">
              <a:solidFill>
                <a:srgbClr val="192954"/>
              </a:solidFill>
              <a:latin typeface="Aileron Regul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11853395" y="576111"/>
            <a:ext cx="659805" cy="452589"/>
            <a:chOff x="0" y="0"/>
            <a:chExt cx="879740" cy="603452"/>
          </a:xfrm>
        </p:grpSpPr>
        <p:sp>
          <p:nvSpPr>
            <p:cNvPr id="5" name="AutoShape 5"/>
            <p:cNvSpPr/>
            <p:nvPr/>
          </p:nvSpPr>
          <p:spPr>
            <a:xfrm>
              <a:off x="0" y="0"/>
              <a:ext cx="879740" cy="603452"/>
            </a:xfrm>
            <a:prstGeom prst="rect">
              <a:avLst/>
            </a:prstGeom>
            <a:solidFill>
              <a:srgbClr val="192954"/>
            </a:solidFill>
          </p:spPr>
          <p:txBody>
            <a:bodyPr/>
            <a:lstStyle/>
            <a:p>
              <a:endParaRPr lang="en-US"/>
            </a:p>
          </p:txBody>
        </p:sp>
      </p:grpSp>
      <p:sp>
        <p:nvSpPr>
          <p:cNvPr id="6" name="Freeform 6"/>
          <p:cNvSpPr/>
          <p:nvPr/>
        </p:nvSpPr>
        <p:spPr>
          <a:xfrm>
            <a:off x="1028700" y="4089721"/>
            <a:ext cx="6488179" cy="4866134"/>
          </a:xfrm>
          <a:custGeom>
            <a:avLst/>
            <a:gdLst/>
            <a:ahLst/>
            <a:cxnLst/>
            <a:rect l="l" t="t" r="r" b="b"/>
            <a:pathLst>
              <a:path w="6488179" h="4866134">
                <a:moveTo>
                  <a:pt x="0" y="0"/>
                </a:moveTo>
                <a:lnTo>
                  <a:pt x="6488179" y="0"/>
                </a:lnTo>
                <a:lnTo>
                  <a:pt x="6488179" y="4866134"/>
                </a:lnTo>
                <a:lnTo>
                  <a:pt x="0" y="4866134"/>
                </a:lnTo>
                <a:lnTo>
                  <a:pt x="0" y="0"/>
                </a:lnTo>
                <a:close/>
              </a:path>
            </a:pathLst>
          </a:custGeom>
          <a:blipFill>
            <a:blip r:embed="rId3"/>
            <a:stretch>
              <a:fillRect/>
            </a:stretch>
          </a:blipFill>
        </p:spPr>
        <p:txBody>
          <a:bodyPr/>
          <a:lstStyle/>
          <a:p>
            <a:endParaRPr lang="en-US"/>
          </a:p>
        </p:txBody>
      </p:sp>
      <p:sp>
        <p:nvSpPr>
          <p:cNvPr id="7" name="Freeform 7"/>
          <p:cNvSpPr/>
          <p:nvPr/>
        </p:nvSpPr>
        <p:spPr>
          <a:xfrm>
            <a:off x="7947150" y="5717405"/>
            <a:ext cx="4530372" cy="3397779"/>
          </a:xfrm>
          <a:custGeom>
            <a:avLst/>
            <a:gdLst/>
            <a:ahLst/>
            <a:cxnLst/>
            <a:rect l="l" t="t" r="r" b="b"/>
            <a:pathLst>
              <a:path w="4530372" h="3397779">
                <a:moveTo>
                  <a:pt x="0" y="0"/>
                </a:moveTo>
                <a:lnTo>
                  <a:pt x="4530372" y="0"/>
                </a:lnTo>
                <a:lnTo>
                  <a:pt x="4530372" y="3397779"/>
                </a:lnTo>
                <a:lnTo>
                  <a:pt x="0" y="3397779"/>
                </a:lnTo>
                <a:lnTo>
                  <a:pt x="0" y="0"/>
                </a:lnTo>
                <a:close/>
              </a:path>
            </a:pathLst>
          </a:custGeom>
          <a:blipFill>
            <a:blip r:embed="rId4"/>
            <a:stretch>
              <a:fillRect/>
            </a:stretch>
          </a:blipFill>
        </p:spPr>
        <p:txBody>
          <a:bodyPr/>
          <a:lstStyle/>
          <a:p>
            <a:endParaRPr lang="en-US"/>
          </a:p>
        </p:txBody>
      </p:sp>
      <p:sp>
        <p:nvSpPr>
          <p:cNvPr id="8" name="Freeform 8"/>
          <p:cNvSpPr/>
          <p:nvPr/>
        </p:nvSpPr>
        <p:spPr>
          <a:xfrm>
            <a:off x="12723567" y="3555970"/>
            <a:ext cx="4341431" cy="3256074"/>
          </a:xfrm>
          <a:custGeom>
            <a:avLst/>
            <a:gdLst/>
            <a:ahLst/>
            <a:cxnLst/>
            <a:rect l="l" t="t" r="r" b="b"/>
            <a:pathLst>
              <a:path w="4341431" h="3256074">
                <a:moveTo>
                  <a:pt x="0" y="0"/>
                </a:moveTo>
                <a:lnTo>
                  <a:pt x="4341432" y="0"/>
                </a:lnTo>
                <a:lnTo>
                  <a:pt x="4341432" y="3256073"/>
                </a:lnTo>
                <a:lnTo>
                  <a:pt x="0" y="3256073"/>
                </a:lnTo>
                <a:lnTo>
                  <a:pt x="0" y="0"/>
                </a:lnTo>
                <a:close/>
              </a:path>
            </a:pathLst>
          </a:custGeom>
          <a:blipFill>
            <a:blip r:embed="rId5"/>
            <a:stretch>
              <a:fillRect/>
            </a:stretch>
          </a:blipFill>
        </p:spPr>
        <p:txBody>
          <a:bodyPr/>
          <a:lstStyle/>
          <a:p>
            <a:endParaRPr lang="en-US"/>
          </a:p>
        </p:txBody>
      </p:sp>
      <p:sp>
        <p:nvSpPr>
          <p:cNvPr id="9" name="TextBox 9"/>
          <p:cNvSpPr txBox="1"/>
          <p:nvPr/>
        </p:nvSpPr>
        <p:spPr>
          <a:xfrm>
            <a:off x="1198323" y="1411324"/>
            <a:ext cx="12426307"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 demo example</a:t>
            </a:r>
          </a:p>
        </p:txBody>
      </p:sp>
      <p:sp>
        <p:nvSpPr>
          <p:cNvPr id="10" name="TextBox 10"/>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28</a:t>
            </a:r>
          </a:p>
        </p:txBody>
      </p:sp>
      <p:sp>
        <p:nvSpPr>
          <p:cNvPr id="11" name="TextBox 11"/>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2" name="TextBox 12"/>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3" name="TextBox 13"/>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4" name="TextBox 14"/>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5" name="TextBox 15"/>
          <p:cNvSpPr txBox="1"/>
          <p:nvPr/>
        </p:nvSpPr>
        <p:spPr>
          <a:xfrm>
            <a:off x="11924693" y="725447"/>
            <a:ext cx="61708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DEMO</a:t>
            </a:r>
          </a:p>
        </p:txBody>
      </p:sp>
      <p:sp>
        <p:nvSpPr>
          <p:cNvPr id="16" name="AutoShape 16"/>
          <p:cNvSpPr/>
          <p:nvPr/>
        </p:nvSpPr>
        <p:spPr>
          <a:xfrm>
            <a:off x="3396287" y="8051995"/>
            <a:ext cx="4550836" cy="0"/>
          </a:xfrm>
          <a:prstGeom prst="line">
            <a:avLst/>
          </a:prstGeom>
          <a:ln w="38100" cap="flat">
            <a:solidFill>
              <a:srgbClr val="737373"/>
            </a:solidFill>
            <a:prstDash val="solid"/>
            <a:headEnd type="oval" w="lg" len="lg"/>
            <a:tailEnd type="oval" w="lg" len="lg"/>
          </a:ln>
        </p:spPr>
        <p:txBody>
          <a:bodyPr/>
          <a:lstStyle/>
          <a:p>
            <a:endParaRPr lang="en-US"/>
          </a:p>
        </p:txBody>
      </p:sp>
      <p:sp>
        <p:nvSpPr>
          <p:cNvPr id="17" name="AutoShape 17"/>
          <p:cNvSpPr/>
          <p:nvPr/>
        </p:nvSpPr>
        <p:spPr>
          <a:xfrm flipV="1">
            <a:off x="5494595" y="5184007"/>
            <a:ext cx="7228972" cy="19048"/>
          </a:xfrm>
          <a:prstGeom prst="line">
            <a:avLst/>
          </a:prstGeom>
          <a:ln w="38100" cap="flat">
            <a:solidFill>
              <a:srgbClr val="737373"/>
            </a:solidFill>
            <a:prstDash val="solid"/>
            <a:headEnd type="oval" w="lg" len="lg"/>
            <a:tailEnd type="oval" w="lg" len="lg"/>
          </a:ln>
        </p:spPr>
        <p:txBody>
          <a:bodyPr/>
          <a:lstStyle/>
          <a:p>
            <a:endParaRPr lang="en-US"/>
          </a:p>
        </p:txBody>
      </p:sp>
      <p:sp>
        <p:nvSpPr>
          <p:cNvPr id="18" name="TextBox 18"/>
          <p:cNvSpPr txBox="1"/>
          <p:nvPr/>
        </p:nvSpPr>
        <p:spPr>
          <a:xfrm>
            <a:off x="1188798" y="2458715"/>
            <a:ext cx="1242630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Example of extraction of the watermark from a recording</a:t>
            </a:r>
          </a:p>
        </p:txBody>
      </p:sp>
      <p:sp>
        <p:nvSpPr>
          <p:cNvPr id="19" name="TextBox 19"/>
          <p:cNvSpPr txBox="1"/>
          <p:nvPr/>
        </p:nvSpPr>
        <p:spPr>
          <a:xfrm>
            <a:off x="1497447" y="3128276"/>
            <a:ext cx="7646553"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Analysis with Goertzel Algorithm</a:t>
            </a:r>
          </a:p>
          <a:p>
            <a:pPr>
              <a:lnSpc>
                <a:spcPts val="3599"/>
              </a:lnSpc>
            </a:pPr>
            <a:endParaRPr lang="en-US" sz="2399">
              <a:solidFill>
                <a:srgbClr val="192954"/>
              </a:solidFill>
              <a:latin typeface="Aileron Regular"/>
            </a:endParaRPr>
          </a:p>
          <a:p>
            <a:pPr>
              <a:lnSpc>
                <a:spcPts val="3599"/>
              </a:lnSpc>
            </a:pPr>
            <a:endParaRPr lang="en-US" sz="2399">
              <a:solidFill>
                <a:srgbClr val="192954"/>
              </a:solidFill>
              <a:latin typeface="Aileron Regul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grpSp>
        <p:nvGrpSpPr>
          <p:cNvPr id="4" name="Group 4"/>
          <p:cNvGrpSpPr/>
          <p:nvPr/>
        </p:nvGrpSpPr>
        <p:grpSpPr>
          <a:xfrm>
            <a:off x="11853395" y="576111"/>
            <a:ext cx="659805" cy="452589"/>
            <a:chOff x="0" y="0"/>
            <a:chExt cx="879740" cy="603452"/>
          </a:xfrm>
        </p:grpSpPr>
        <p:sp>
          <p:nvSpPr>
            <p:cNvPr id="5" name="AutoShape 5"/>
            <p:cNvSpPr/>
            <p:nvPr/>
          </p:nvSpPr>
          <p:spPr>
            <a:xfrm>
              <a:off x="0" y="0"/>
              <a:ext cx="879740" cy="603452"/>
            </a:xfrm>
            <a:prstGeom prst="rect">
              <a:avLst/>
            </a:prstGeom>
            <a:solidFill>
              <a:srgbClr val="192954"/>
            </a:solidFill>
          </p:spPr>
          <p:txBody>
            <a:bodyPr/>
            <a:lstStyle/>
            <a:p>
              <a:endParaRPr lang="en-US"/>
            </a:p>
          </p:txBody>
        </p:sp>
      </p:grpSp>
      <p:grpSp>
        <p:nvGrpSpPr>
          <p:cNvPr id="6" name="Group 6"/>
          <p:cNvGrpSpPr/>
          <p:nvPr/>
        </p:nvGrpSpPr>
        <p:grpSpPr>
          <a:xfrm>
            <a:off x="2835161" y="4443652"/>
            <a:ext cx="3086100" cy="3086100"/>
            <a:chOff x="0" y="0"/>
            <a:chExt cx="812800" cy="812800"/>
          </a:xfrm>
        </p:grpSpPr>
        <p:sp>
          <p:nvSpPr>
            <p:cNvPr id="7" name="Freeform 7"/>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D9D9D9"/>
            </a:solidFill>
          </p:spPr>
          <p:txBody>
            <a:bodyPr/>
            <a:lstStyle/>
            <a:p>
              <a:endParaRPr lang="en-US"/>
            </a:p>
          </p:txBody>
        </p:sp>
        <p:sp>
          <p:nvSpPr>
            <p:cNvPr id="8" name="TextBox 8"/>
            <p:cNvSpPr txBox="1"/>
            <p:nvPr/>
          </p:nvSpPr>
          <p:spPr>
            <a:xfrm>
              <a:off x="0" y="-9525"/>
              <a:ext cx="812800" cy="822325"/>
            </a:xfrm>
            <a:prstGeom prst="rect">
              <a:avLst/>
            </a:prstGeom>
          </p:spPr>
          <p:txBody>
            <a:bodyPr lIns="50800" tIns="50800" rIns="50800" bIns="50800" rtlCol="0" anchor="ctr"/>
            <a:lstStyle/>
            <a:p>
              <a:pPr algn="ctr">
                <a:lnSpc>
                  <a:spcPts val="1484"/>
                </a:lnSpc>
              </a:pPr>
              <a:endParaRPr/>
            </a:p>
          </p:txBody>
        </p:sp>
      </p:grpSp>
      <p:grpSp>
        <p:nvGrpSpPr>
          <p:cNvPr id="9" name="Group 9"/>
          <p:cNvGrpSpPr/>
          <p:nvPr/>
        </p:nvGrpSpPr>
        <p:grpSpPr>
          <a:xfrm>
            <a:off x="7411477" y="4443652"/>
            <a:ext cx="3086100" cy="3086100"/>
            <a:chOff x="0" y="0"/>
            <a:chExt cx="812800" cy="812800"/>
          </a:xfrm>
        </p:grpSpPr>
        <p:sp>
          <p:nvSpPr>
            <p:cNvPr id="10" name="Freeform 10"/>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99B951"/>
            </a:solidFill>
          </p:spPr>
          <p:txBody>
            <a:bodyPr/>
            <a:lstStyle/>
            <a:p>
              <a:endParaRPr lang="en-US"/>
            </a:p>
          </p:txBody>
        </p:sp>
        <p:sp>
          <p:nvSpPr>
            <p:cNvPr id="11" name="TextBox 11"/>
            <p:cNvSpPr txBox="1"/>
            <p:nvPr/>
          </p:nvSpPr>
          <p:spPr>
            <a:xfrm>
              <a:off x="0" y="193675"/>
              <a:ext cx="711200" cy="415925"/>
            </a:xfrm>
            <a:prstGeom prst="rect">
              <a:avLst/>
            </a:prstGeom>
          </p:spPr>
          <p:txBody>
            <a:bodyPr lIns="50800" tIns="50800" rIns="50800" bIns="50800" rtlCol="0" anchor="ctr"/>
            <a:lstStyle/>
            <a:p>
              <a:pPr algn="ctr">
                <a:lnSpc>
                  <a:spcPts val="1484"/>
                </a:lnSpc>
              </a:pPr>
              <a:endParaRPr/>
            </a:p>
          </p:txBody>
        </p:sp>
      </p:grpSp>
      <p:sp>
        <p:nvSpPr>
          <p:cNvPr id="12" name="TextBox 12"/>
          <p:cNvSpPr txBox="1"/>
          <p:nvPr/>
        </p:nvSpPr>
        <p:spPr>
          <a:xfrm>
            <a:off x="1198323" y="1411324"/>
            <a:ext cx="12426307"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 demo example</a:t>
            </a:r>
          </a:p>
        </p:txBody>
      </p:sp>
      <p:sp>
        <p:nvSpPr>
          <p:cNvPr id="13" name="TextBox 13"/>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28</a:t>
            </a:r>
          </a:p>
        </p:txBody>
      </p:sp>
      <p:sp>
        <p:nvSpPr>
          <p:cNvPr id="14" name="TextBox 14"/>
          <p:cNvSpPr txBox="1"/>
          <p:nvPr/>
        </p:nvSpPr>
        <p:spPr>
          <a:xfrm>
            <a:off x="5841358"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15" name="TextBox 15"/>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6" name="TextBox 16"/>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7" name="TextBox 17"/>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8" name="TextBox 18"/>
          <p:cNvSpPr txBox="1"/>
          <p:nvPr/>
        </p:nvSpPr>
        <p:spPr>
          <a:xfrm>
            <a:off x="11924693" y="725447"/>
            <a:ext cx="61708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DEMO</a:t>
            </a:r>
          </a:p>
        </p:txBody>
      </p:sp>
      <p:sp>
        <p:nvSpPr>
          <p:cNvPr id="19" name="TextBox 19"/>
          <p:cNvSpPr txBox="1"/>
          <p:nvPr/>
        </p:nvSpPr>
        <p:spPr>
          <a:xfrm>
            <a:off x="3498208" y="5482586"/>
            <a:ext cx="1902801" cy="970132"/>
          </a:xfrm>
          <a:prstGeom prst="rect">
            <a:avLst/>
          </a:prstGeom>
        </p:spPr>
        <p:txBody>
          <a:bodyPr lIns="0" tIns="0" rIns="0" bIns="0" rtlCol="0" anchor="t">
            <a:spAutoFit/>
          </a:bodyPr>
          <a:lstStyle/>
          <a:p>
            <a:pPr algn="ctr">
              <a:lnSpc>
                <a:spcPts val="6718"/>
              </a:lnSpc>
              <a:spcBef>
                <a:spcPct val="0"/>
              </a:spcBef>
            </a:pPr>
            <a:r>
              <a:rPr lang="en-US" sz="6338" spc="316">
                <a:solidFill>
                  <a:srgbClr val="000000"/>
                </a:solidFill>
                <a:latin typeface="Kollektif Bold"/>
              </a:rPr>
              <a:t>¹¥®(</a:t>
            </a:r>
          </a:p>
        </p:txBody>
      </p:sp>
      <p:grpSp>
        <p:nvGrpSpPr>
          <p:cNvPr id="20" name="Group 20"/>
          <p:cNvGrpSpPr/>
          <p:nvPr/>
        </p:nvGrpSpPr>
        <p:grpSpPr>
          <a:xfrm>
            <a:off x="11841548" y="4534530"/>
            <a:ext cx="3086100" cy="3086100"/>
            <a:chOff x="0" y="0"/>
            <a:chExt cx="812800" cy="812800"/>
          </a:xfrm>
        </p:grpSpPr>
        <p:sp>
          <p:nvSpPr>
            <p:cNvPr id="21" name="Freeform 21"/>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D9D9D9"/>
            </a:solidFill>
          </p:spPr>
          <p:txBody>
            <a:bodyPr/>
            <a:lstStyle/>
            <a:p>
              <a:endParaRPr lang="en-US"/>
            </a:p>
          </p:txBody>
        </p:sp>
        <p:sp>
          <p:nvSpPr>
            <p:cNvPr id="22" name="TextBox 22"/>
            <p:cNvSpPr txBox="1"/>
            <p:nvPr/>
          </p:nvSpPr>
          <p:spPr>
            <a:xfrm>
              <a:off x="0" y="-9525"/>
              <a:ext cx="812800" cy="822325"/>
            </a:xfrm>
            <a:prstGeom prst="rect">
              <a:avLst/>
            </a:prstGeom>
          </p:spPr>
          <p:txBody>
            <a:bodyPr lIns="50800" tIns="50800" rIns="50800" bIns="50800" rtlCol="0" anchor="ctr"/>
            <a:lstStyle/>
            <a:p>
              <a:pPr algn="ctr">
                <a:lnSpc>
                  <a:spcPts val="1484"/>
                </a:lnSpc>
              </a:pPr>
              <a:endParaRPr/>
            </a:p>
          </p:txBody>
        </p:sp>
      </p:grpSp>
      <p:sp>
        <p:nvSpPr>
          <p:cNvPr id="23" name="TextBox 23"/>
          <p:cNvSpPr txBox="1"/>
          <p:nvPr/>
        </p:nvSpPr>
        <p:spPr>
          <a:xfrm>
            <a:off x="12590634" y="5573464"/>
            <a:ext cx="1730722" cy="998521"/>
          </a:xfrm>
          <a:prstGeom prst="rect">
            <a:avLst/>
          </a:prstGeom>
        </p:spPr>
        <p:txBody>
          <a:bodyPr lIns="0" tIns="0" rIns="0" bIns="0" rtlCol="0" anchor="t">
            <a:spAutoFit/>
          </a:bodyPr>
          <a:lstStyle/>
          <a:p>
            <a:pPr algn="ctr">
              <a:lnSpc>
                <a:spcPts val="6718"/>
              </a:lnSpc>
              <a:spcBef>
                <a:spcPct val="0"/>
              </a:spcBef>
            </a:pPr>
            <a:r>
              <a:rPr lang="en-US" sz="6338" spc="316">
                <a:solidFill>
                  <a:srgbClr val="000000"/>
                </a:solidFill>
                <a:latin typeface="Kollektif Bold"/>
              </a:rPr>
              <a:t>ciao</a:t>
            </a:r>
          </a:p>
        </p:txBody>
      </p:sp>
      <p:sp>
        <p:nvSpPr>
          <p:cNvPr id="24" name="TextBox 24"/>
          <p:cNvSpPr txBox="1"/>
          <p:nvPr/>
        </p:nvSpPr>
        <p:spPr>
          <a:xfrm>
            <a:off x="1188798" y="2458715"/>
            <a:ext cx="12426307"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Example of extraction of the watermark from a recording</a:t>
            </a:r>
          </a:p>
        </p:txBody>
      </p:sp>
      <p:sp>
        <p:nvSpPr>
          <p:cNvPr id="25" name="TextBox 25"/>
          <p:cNvSpPr txBox="1"/>
          <p:nvPr/>
        </p:nvSpPr>
        <p:spPr>
          <a:xfrm>
            <a:off x="1497447" y="3128276"/>
            <a:ext cx="7646553" cy="87058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Decryption</a:t>
            </a:r>
          </a:p>
          <a:p>
            <a:pPr>
              <a:lnSpc>
                <a:spcPts val="3599"/>
              </a:lnSpc>
            </a:pPr>
            <a:endParaRPr lang="en-US" sz="2399">
              <a:solidFill>
                <a:srgbClr val="192954"/>
              </a:solidFill>
              <a:latin typeface="Aileron Regul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grpSp>
        <p:nvGrpSpPr>
          <p:cNvPr id="2" name="Group 2"/>
          <p:cNvGrpSpPr/>
          <p:nvPr/>
        </p:nvGrpSpPr>
        <p:grpSpPr>
          <a:xfrm rot="6544423">
            <a:off x="-7315082" y="-1570847"/>
            <a:ext cx="14433842" cy="10815133"/>
            <a:chOff x="0" y="0"/>
            <a:chExt cx="22422108" cy="16800661"/>
          </a:xfrm>
        </p:grpSpPr>
        <p:sp>
          <p:nvSpPr>
            <p:cNvPr id="3" name="Freeform 3"/>
            <p:cNvSpPr/>
            <p:nvPr/>
          </p:nvSpPr>
          <p:spPr>
            <a:xfrm>
              <a:off x="0" y="0"/>
              <a:ext cx="22422109" cy="16800661"/>
            </a:xfrm>
            <a:custGeom>
              <a:avLst/>
              <a:gdLst/>
              <a:ahLst/>
              <a:cxnLst/>
              <a:rect l="l" t="t" r="r" b="b"/>
              <a:pathLst>
                <a:path w="22422109" h="16800661">
                  <a:moveTo>
                    <a:pt x="0" y="0"/>
                  </a:moveTo>
                  <a:lnTo>
                    <a:pt x="22422109" y="0"/>
                  </a:lnTo>
                  <a:lnTo>
                    <a:pt x="22422109" y="16800661"/>
                  </a:lnTo>
                  <a:lnTo>
                    <a:pt x="0" y="16800661"/>
                  </a:lnTo>
                  <a:close/>
                </a:path>
              </a:pathLst>
            </a:custGeom>
            <a:solidFill>
              <a:srgbClr val="99B951"/>
            </a:solidFill>
          </p:spPr>
          <p:txBody>
            <a:bodyPr/>
            <a:lstStyle/>
            <a:p>
              <a:endParaRPr lang="en-US"/>
            </a:p>
          </p:txBody>
        </p:sp>
      </p:grpSp>
      <p:sp>
        <p:nvSpPr>
          <p:cNvPr id="4" name="TextBox 4"/>
          <p:cNvSpPr txBox="1"/>
          <p:nvPr/>
        </p:nvSpPr>
        <p:spPr>
          <a:xfrm>
            <a:off x="1198323" y="1397210"/>
            <a:ext cx="7954915"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Conclusions</a:t>
            </a:r>
          </a:p>
        </p:txBody>
      </p:sp>
      <p:grpSp>
        <p:nvGrpSpPr>
          <p:cNvPr id="5" name="Group 5"/>
          <p:cNvGrpSpPr/>
          <p:nvPr/>
        </p:nvGrpSpPr>
        <p:grpSpPr>
          <a:xfrm>
            <a:off x="5172140" y="2784792"/>
            <a:ext cx="2883904" cy="621044"/>
            <a:chOff x="0" y="0"/>
            <a:chExt cx="975543" cy="210082"/>
          </a:xfrm>
        </p:grpSpPr>
        <p:sp>
          <p:nvSpPr>
            <p:cNvPr id="6" name="Freeform 6"/>
            <p:cNvSpPr/>
            <p:nvPr/>
          </p:nvSpPr>
          <p:spPr>
            <a:xfrm>
              <a:off x="0" y="0"/>
              <a:ext cx="975543" cy="210082"/>
            </a:xfrm>
            <a:custGeom>
              <a:avLst/>
              <a:gdLst/>
              <a:ahLst/>
              <a:cxnLst/>
              <a:rect l="l" t="t" r="r" b="b"/>
              <a:pathLst>
                <a:path w="975543" h="210082">
                  <a:moveTo>
                    <a:pt x="0" y="0"/>
                  </a:moveTo>
                  <a:lnTo>
                    <a:pt x="975543" y="0"/>
                  </a:lnTo>
                  <a:lnTo>
                    <a:pt x="975543" y="210082"/>
                  </a:lnTo>
                  <a:lnTo>
                    <a:pt x="0" y="210082"/>
                  </a:lnTo>
                  <a:close/>
                </a:path>
              </a:pathLst>
            </a:custGeom>
            <a:solidFill>
              <a:srgbClr val="192954"/>
            </a:solidFill>
          </p:spPr>
          <p:txBody>
            <a:bodyPr/>
            <a:lstStyle/>
            <a:p>
              <a:endParaRPr lang="en-US"/>
            </a:p>
          </p:txBody>
        </p:sp>
      </p:grpSp>
      <p:sp>
        <p:nvSpPr>
          <p:cNvPr id="7" name="TextBox 7"/>
          <p:cNvSpPr txBox="1"/>
          <p:nvPr/>
        </p:nvSpPr>
        <p:spPr>
          <a:xfrm>
            <a:off x="8236634" y="2699847"/>
            <a:ext cx="8210009" cy="1584325"/>
          </a:xfrm>
          <a:prstGeom prst="rect">
            <a:avLst/>
          </a:prstGeom>
        </p:spPr>
        <p:txBody>
          <a:bodyPr lIns="0" tIns="0" rIns="0" bIns="0" rtlCol="0" anchor="t">
            <a:spAutoFit/>
          </a:bodyPr>
          <a:lstStyle/>
          <a:p>
            <a:pPr marL="431801" lvl="1" indent="-215900" algn="just">
              <a:lnSpc>
                <a:spcPts val="3200"/>
              </a:lnSpc>
              <a:buFont typeface="Arial"/>
              <a:buChar char="•"/>
            </a:pPr>
            <a:r>
              <a:rPr lang="en-US" sz="2000">
                <a:solidFill>
                  <a:srgbClr val="192954"/>
                </a:solidFill>
                <a:latin typeface="Aileron Regular"/>
              </a:rPr>
              <a:t>The smartphone speaker exhibit non linearities, thus resulting in a crackling sound that depends on the volume of the smartphone and the length of the watermark.</a:t>
            </a:r>
          </a:p>
          <a:p>
            <a:pPr marL="431801" lvl="1" indent="-215900" algn="just">
              <a:lnSpc>
                <a:spcPts val="3200"/>
              </a:lnSpc>
              <a:buFont typeface="Arial"/>
              <a:buChar char="•"/>
            </a:pPr>
            <a:r>
              <a:rPr lang="en-US" sz="2000">
                <a:solidFill>
                  <a:srgbClr val="192954"/>
                </a:solidFill>
                <a:latin typeface="Aileron Regular"/>
              </a:rPr>
              <a:t>The available bandwith is limited.</a:t>
            </a:r>
          </a:p>
        </p:txBody>
      </p:sp>
      <p:sp>
        <p:nvSpPr>
          <p:cNvPr id="8" name="TextBox 8"/>
          <p:cNvSpPr txBox="1"/>
          <p:nvPr/>
        </p:nvSpPr>
        <p:spPr>
          <a:xfrm>
            <a:off x="5602041" y="2960257"/>
            <a:ext cx="2386273" cy="251233"/>
          </a:xfrm>
          <a:prstGeom prst="rect">
            <a:avLst/>
          </a:prstGeom>
        </p:spPr>
        <p:txBody>
          <a:bodyPr lIns="0" tIns="0" rIns="0" bIns="0" rtlCol="0" anchor="t">
            <a:spAutoFit/>
          </a:bodyPr>
          <a:lstStyle/>
          <a:p>
            <a:pPr marL="0" lvl="0" indent="0" algn="ctr">
              <a:lnSpc>
                <a:spcPts val="1908"/>
              </a:lnSpc>
            </a:pPr>
            <a:r>
              <a:rPr lang="en-US" sz="1590" spc="95">
                <a:solidFill>
                  <a:srgbClr val="F1EFE1"/>
                </a:solidFill>
                <a:latin typeface="Aileron Heavy"/>
              </a:rPr>
              <a:t>KNOWN ISSUES</a:t>
            </a:r>
          </a:p>
        </p:txBody>
      </p:sp>
      <p:grpSp>
        <p:nvGrpSpPr>
          <p:cNvPr id="9" name="Group 9"/>
          <p:cNvGrpSpPr/>
          <p:nvPr/>
        </p:nvGrpSpPr>
        <p:grpSpPr>
          <a:xfrm>
            <a:off x="4815169" y="2697199"/>
            <a:ext cx="786872" cy="786872"/>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192D"/>
            </a:solidFill>
          </p:spPr>
          <p:txBody>
            <a:bodyPr/>
            <a:lstStyle/>
            <a:p>
              <a:endParaRPr lang="en-US"/>
            </a:p>
          </p:txBody>
        </p:sp>
      </p:grpSp>
      <p:sp>
        <p:nvSpPr>
          <p:cNvPr id="11" name="Freeform 11"/>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12" name="AutoShape 12"/>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
        <p:nvSpPr>
          <p:cNvPr id="13" name="TextBox 13"/>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31</a:t>
            </a:r>
          </a:p>
        </p:txBody>
      </p:sp>
      <p:grpSp>
        <p:nvGrpSpPr>
          <p:cNvPr id="14" name="Group 14"/>
          <p:cNvGrpSpPr/>
          <p:nvPr/>
        </p:nvGrpSpPr>
        <p:grpSpPr>
          <a:xfrm>
            <a:off x="3646364" y="5187085"/>
            <a:ext cx="2883904" cy="621044"/>
            <a:chOff x="0" y="0"/>
            <a:chExt cx="975543" cy="210082"/>
          </a:xfrm>
        </p:grpSpPr>
        <p:sp>
          <p:nvSpPr>
            <p:cNvPr id="15" name="Freeform 15"/>
            <p:cNvSpPr/>
            <p:nvPr/>
          </p:nvSpPr>
          <p:spPr>
            <a:xfrm>
              <a:off x="0" y="0"/>
              <a:ext cx="975543" cy="210082"/>
            </a:xfrm>
            <a:custGeom>
              <a:avLst/>
              <a:gdLst/>
              <a:ahLst/>
              <a:cxnLst/>
              <a:rect l="l" t="t" r="r" b="b"/>
              <a:pathLst>
                <a:path w="975543" h="210082">
                  <a:moveTo>
                    <a:pt x="0" y="0"/>
                  </a:moveTo>
                  <a:lnTo>
                    <a:pt x="975543" y="0"/>
                  </a:lnTo>
                  <a:lnTo>
                    <a:pt x="975543" y="210082"/>
                  </a:lnTo>
                  <a:lnTo>
                    <a:pt x="0" y="210082"/>
                  </a:lnTo>
                  <a:close/>
                </a:path>
              </a:pathLst>
            </a:custGeom>
            <a:solidFill>
              <a:srgbClr val="192954"/>
            </a:solidFill>
          </p:spPr>
          <p:txBody>
            <a:bodyPr/>
            <a:lstStyle/>
            <a:p>
              <a:endParaRPr lang="en-US"/>
            </a:p>
          </p:txBody>
        </p:sp>
      </p:grpSp>
      <p:sp>
        <p:nvSpPr>
          <p:cNvPr id="16" name="TextBox 16"/>
          <p:cNvSpPr txBox="1"/>
          <p:nvPr/>
        </p:nvSpPr>
        <p:spPr>
          <a:xfrm>
            <a:off x="6697026" y="5102140"/>
            <a:ext cx="9806767" cy="2008242"/>
          </a:xfrm>
          <a:prstGeom prst="rect">
            <a:avLst/>
          </a:prstGeom>
        </p:spPr>
        <p:txBody>
          <a:bodyPr lIns="0" tIns="0" rIns="0" bIns="0" rtlCol="0" anchor="t">
            <a:spAutoFit/>
          </a:bodyPr>
          <a:lstStyle/>
          <a:p>
            <a:pPr marL="431801" lvl="1" indent="-215900" algn="just">
              <a:lnSpc>
                <a:spcPts val="3200"/>
              </a:lnSpc>
              <a:buFont typeface="Arial"/>
              <a:buChar char="•"/>
            </a:pPr>
            <a:r>
              <a:rPr lang="en-US" sz="2000" dirty="0">
                <a:solidFill>
                  <a:srgbClr val="192954"/>
                </a:solidFill>
                <a:latin typeface="Aileron Regular"/>
              </a:rPr>
              <a:t>Improving the quality and the power of the signal by means of an additional external device, e.g. a mini “speaker” made of transducer reproducing </a:t>
            </a:r>
            <a:r>
              <a:rPr lang="en-US" sz="2000" dirty="0" err="1">
                <a:solidFill>
                  <a:srgbClr val="192954"/>
                </a:solidFill>
                <a:latin typeface="Aileron Regular"/>
              </a:rPr>
              <a:t>indipendently</a:t>
            </a:r>
            <a:r>
              <a:rPr lang="en-US" sz="2000" dirty="0">
                <a:solidFill>
                  <a:srgbClr val="192954"/>
                </a:solidFill>
                <a:latin typeface="Aileron Regular"/>
              </a:rPr>
              <a:t> the right and the left channel of the generated audio.</a:t>
            </a:r>
          </a:p>
          <a:p>
            <a:pPr marL="431801" lvl="1" indent="-215900" algn="just">
              <a:lnSpc>
                <a:spcPts val="3200"/>
              </a:lnSpc>
              <a:buFont typeface="Arial"/>
              <a:buChar char="•"/>
            </a:pPr>
            <a:r>
              <a:rPr lang="en-US" sz="2000" dirty="0">
                <a:solidFill>
                  <a:srgbClr val="192954"/>
                </a:solidFill>
                <a:latin typeface="Aileron Regular"/>
              </a:rPr>
              <a:t>Improving the post processing analysis, developing a live processing technique</a:t>
            </a:r>
          </a:p>
          <a:p>
            <a:pPr marL="431801" lvl="1" indent="-215900" algn="just">
              <a:lnSpc>
                <a:spcPts val="3200"/>
              </a:lnSpc>
              <a:buFont typeface="Arial"/>
              <a:buChar char="•"/>
            </a:pPr>
            <a:r>
              <a:rPr lang="en-US" sz="2000" dirty="0">
                <a:solidFill>
                  <a:srgbClr val="192954"/>
                </a:solidFill>
                <a:latin typeface="Aileron Regular"/>
              </a:rPr>
              <a:t>Exploiting ultrasound to inject a signal in the near ultrasound range</a:t>
            </a:r>
          </a:p>
        </p:txBody>
      </p:sp>
      <p:sp>
        <p:nvSpPr>
          <p:cNvPr id="17" name="TextBox 17"/>
          <p:cNvSpPr txBox="1"/>
          <p:nvPr/>
        </p:nvSpPr>
        <p:spPr>
          <a:xfrm>
            <a:off x="4076266" y="5362550"/>
            <a:ext cx="2386273" cy="251233"/>
          </a:xfrm>
          <a:prstGeom prst="rect">
            <a:avLst/>
          </a:prstGeom>
        </p:spPr>
        <p:txBody>
          <a:bodyPr lIns="0" tIns="0" rIns="0" bIns="0" rtlCol="0" anchor="t">
            <a:spAutoFit/>
          </a:bodyPr>
          <a:lstStyle/>
          <a:p>
            <a:pPr marL="0" lvl="0" indent="0" algn="ctr">
              <a:lnSpc>
                <a:spcPts val="1908"/>
              </a:lnSpc>
            </a:pPr>
            <a:endParaRPr/>
          </a:p>
        </p:txBody>
      </p:sp>
      <p:grpSp>
        <p:nvGrpSpPr>
          <p:cNvPr id="18" name="Group 18"/>
          <p:cNvGrpSpPr/>
          <p:nvPr/>
        </p:nvGrpSpPr>
        <p:grpSpPr>
          <a:xfrm>
            <a:off x="3289393" y="5099493"/>
            <a:ext cx="786872" cy="78687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192D"/>
            </a:solidFill>
          </p:spPr>
          <p:txBody>
            <a:bodyPr/>
            <a:lstStyle/>
            <a:p>
              <a:endParaRPr lang="en-US"/>
            </a:p>
          </p:txBody>
        </p:sp>
      </p:grpSp>
      <p:sp>
        <p:nvSpPr>
          <p:cNvPr id="20" name="TextBox 20"/>
          <p:cNvSpPr txBox="1"/>
          <p:nvPr/>
        </p:nvSpPr>
        <p:spPr>
          <a:xfrm>
            <a:off x="4076266" y="5362550"/>
            <a:ext cx="2386273" cy="251233"/>
          </a:xfrm>
          <a:prstGeom prst="rect">
            <a:avLst/>
          </a:prstGeom>
        </p:spPr>
        <p:txBody>
          <a:bodyPr lIns="0" tIns="0" rIns="0" bIns="0" rtlCol="0" anchor="t">
            <a:spAutoFit/>
          </a:bodyPr>
          <a:lstStyle/>
          <a:p>
            <a:pPr marL="0" lvl="0" indent="0" algn="ctr">
              <a:lnSpc>
                <a:spcPts val="1908"/>
              </a:lnSpc>
            </a:pPr>
            <a:r>
              <a:rPr lang="en-US" sz="1590" spc="95">
                <a:solidFill>
                  <a:srgbClr val="F1EFE1"/>
                </a:solidFill>
                <a:latin typeface="Aileron Heavy Bold"/>
              </a:rPr>
              <a:t>FUTURE WORKS</a:t>
            </a:r>
          </a:p>
        </p:txBody>
      </p:sp>
      <p:grpSp>
        <p:nvGrpSpPr>
          <p:cNvPr id="21" name="Group 21"/>
          <p:cNvGrpSpPr/>
          <p:nvPr/>
        </p:nvGrpSpPr>
        <p:grpSpPr>
          <a:xfrm>
            <a:off x="14496472" y="626652"/>
            <a:ext cx="1488813" cy="402048"/>
            <a:chOff x="0" y="0"/>
            <a:chExt cx="1985084" cy="536063"/>
          </a:xfrm>
        </p:grpSpPr>
        <p:sp>
          <p:nvSpPr>
            <p:cNvPr id="22" name="AutoShape 22"/>
            <p:cNvSpPr/>
            <p:nvPr/>
          </p:nvSpPr>
          <p:spPr>
            <a:xfrm>
              <a:off x="0" y="0"/>
              <a:ext cx="1985084" cy="536063"/>
            </a:xfrm>
            <a:prstGeom prst="rect">
              <a:avLst/>
            </a:prstGeom>
            <a:solidFill>
              <a:srgbClr val="192954"/>
            </a:solidFill>
          </p:spPr>
          <p:txBody>
            <a:bodyPr/>
            <a:lstStyle/>
            <a:p>
              <a:endParaRPr lang="en-US"/>
            </a:p>
          </p:txBody>
        </p:sp>
      </p:grpSp>
      <p:sp>
        <p:nvSpPr>
          <p:cNvPr id="23" name="TextBox 23"/>
          <p:cNvSpPr txBox="1"/>
          <p:nvPr/>
        </p:nvSpPr>
        <p:spPr>
          <a:xfrm>
            <a:off x="14496472" y="715218"/>
            <a:ext cx="1471024" cy="215392"/>
          </a:xfrm>
          <a:prstGeom prst="rect">
            <a:avLst/>
          </a:prstGeom>
        </p:spPr>
        <p:txBody>
          <a:bodyPr lIns="0" tIns="0" rIns="0" bIns="0" rtlCol="0" anchor="t">
            <a:spAutoFit/>
          </a:bodyPr>
          <a:lstStyle/>
          <a:p>
            <a:pPr marL="0" lvl="0" indent="0" algn="ctr">
              <a:lnSpc>
                <a:spcPts val="1484"/>
              </a:lnSpc>
              <a:spcBef>
                <a:spcPct val="0"/>
              </a:spcBef>
            </a:pPr>
            <a:r>
              <a:rPr lang="en-US" sz="1400" spc="70">
                <a:solidFill>
                  <a:srgbClr val="FFFFFF"/>
                </a:solidFill>
                <a:latin typeface="Kollektif Bold"/>
              </a:rPr>
              <a:t>CONCLUSIONS</a:t>
            </a:r>
          </a:p>
        </p:txBody>
      </p:sp>
      <p:sp>
        <p:nvSpPr>
          <p:cNvPr id="24" name="TextBox 24"/>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25" name="TextBox 25"/>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26" name="TextBox 26"/>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27" name="TextBox 27"/>
          <p:cNvSpPr txBox="1"/>
          <p:nvPr/>
        </p:nvSpPr>
        <p:spPr>
          <a:xfrm>
            <a:off x="5842287"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2</a:t>
            </a:r>
          </a:p>
        </p:txBody>
      </p:sp>
      <p:sp>
        <p:nvSpPr>
          <p:cNvPr id="28" name="TextBox 28"/>
          <p:cNvSpPr txBox="1"/>
          <p:nvPr/>
        </p:nvSpPr>
        <p:spPr>
          <a:xfrm>
            <a:off x="1198323" y="2154442"/>
            <a:ext cx="3483182" cy="815340"/>
          </a:xfrm>
          <a:prstGeom prst="rect">
            <a:avLst/>
          </a:prstGeom>
        </p:spPr>
        <p:txBody>
          <a:bodyPr lIns="0" tIns="0" rIns="0" bIns="0" rtlCol="0" anchor="t">
            <a:spAutoFit/>
          </a:bodyPr>
          <a:lstStyle/>
          <a:p>
            <a:pPr>
              <a:lnSpc>
                <a:spcPts val="3360"/>
              </a:lnSpc>
            </a:pPr>
            <a:r>
              <a:rPr lang="en-US" sz="2400">
                <a:solidFill>
                  <a:srgbClr val="000000"/>
                </a:solidFill>
                <a:latin typeface="Open Sans Bold"/>
              </a:rPr>
              <a:t>Known issues and future works</a:t>
            </a:r>
          </a:p>
        </p:txBody>
      </p:sp>
      <p:grpSp>
        <p:nvGrpSpPr>
          <p:cNvPr id="29" name="Group 29"/>
          <p:cNvGrpSpPr/>
          <p:nvPr/>
        </p:nvGrpSpPr>
        <p:grpSpPr>
          <a:xfrm>
            <a:off x="2373712" y="7901837"/>
            <a:ext cx="2883904" cy="621044"/>
            <a:chOff x="0" y="0"/>
            <a:chExt cx="975543" cy="210082"/>
          </a:xfrm>
        </p:grpSpPr>
        <p:sp>
          <p:nvSpPr>
            <p:cNvPr id="30" name="Freeform 30"/>
            <p:cNvSpPr/>
            <p:nvPr/>
          </p:nvSpPr>
          <p:spPr>
            <a:xfrm>
              <a:off x="0" y="0"/>
              <a:ext cx="975543" cy="210082"/>
            </a:xfrm>
            <a:custGeom>
              <a:avLst/>
              <a:gdLst/>
              <a:ahLst/>
              <a:cxnLst/>
              <a:rect l="l" t="t" r="r" b="b"/>
              <a:pathLst>
                <a:path w="975543" h="210082">
                  <a:moveTo>
                    <a:pt x="0" y="0"/>
                  </a:moveTo>
                  <a:lnTo>
                    <a:pt x="975543" y="0"/>
                  </a:lnTo>
                  <a:lnTo>
                    <a:pt x="975543" y="210082"/>
                  </a:lnTo>
                  <a:lnTo>
                    <a:pt x="0" y="210082"/>
                  </a:lnTo>
                  <a:close/>
                </a:path>
              </a:pathLst>
            </a:custGeom>
            <a:solidFill>
              <a:srgbClr val="192954"/>
            </a:solidFill>
          </p:spPr>
          <p:txBody>
            <a:bodyPr/>
            <a:lstStyle/>
            <a:p>
              <a:endParaRPr lang="en-US"/>
            </a:p>
          </p:txBody>
        </p:sp>
      </p:grpSp>
      <p:sp>
        <p:nvSpPr>
          <p:cNvPr id="31" name="TextBox 31"/>
          <p:cNvSpPr txBox="1"/>
          <p:nvPr/>
        </p:nvSpPr>
        <p:spPr>
          <a:xfrm>
            <a:off x="5356285" y="7816891"/>
            <a:ext cx="8210009" cy="1184275"/>
          </a:xfrm>
          <a:prstGeom prst="rect">
            <a:avLst/>
          </a:prstGeom>
        </p:spPr>
        <p:txBody>
          <a:bodyPr lIns="0" tIns="0" rIns="0" bIns="0" rtlCol="0" anchor="t">
            <a:spAutoFit/>
          </a:bodyPr>
          <a:lstStyle/>
          <a:p>
            <a:pPr marL="431801" lvl="1" indent="-215900" algn="just">
              <a:lnSpc>
                <a:spcPts val="3200"/>
              </a:lnSpc>
              <a:buFont typeface="Arial"/>
              <a:buChar char="•"/>
            </a:pPr>
            <a:r>
              <a:rPr lang="en-US" sz="2000">
                <a:solidFill>
                  <a:srgbClr val="192954"/>
                </a:solidFill>
                <a:latin typeface="Aileron Regular"/>
              </a:rPr>
              <a:t>The implementation has been kept simple, and it is sufficient to embed a watermarking data into a recording, considering the limitation. </a:t>
            </a:r>
          </a:p>
        </p:txBody>
      </p:sp>
      <p:sp>
        <p:nvSpPr>
          <p:cNvPr id="32" name="TextBox 32"/>
          <p:cNvSpPr txBox="1"/>
          <p:nvPr/>
        </p:nvSpPr>
        <p:spPr>
          <a:xfrm>
            <a:off x="2803614" y="8035905"/>
            <a:ext cx="2386273" cy="251233"/>
          </a:xfrm>
          <a:prstGeom prst="rect">
            <a:avLst/>
          </a:prstGeom>
        </p:spPr>
        <p:txBody>
          <a:bodyPr lIns="0" tIns="0" rIns="0" bIns="0" rtlCol="0" anchor="t">
            <a:spAutoFit/>
          </a:bodyPr>
          <a:lstStyle/>
          <a:p>
            <a:pPr marL="0" lvl="0" indent="0" algn="ctr">
              <a:lnSpc>
                <a:spcPts val="1908"/>
              </a:lnSpc>
            </a:pPr>
            <a:r>
              <a:rPr lang="en-US" sz="1590" spc="95">
                <a:solidFill>
                  <a:srgbClr val="F1EFE1"/>
                </a:solidFill>
                <a:latin typeface="Aileron Heavy"/>
              </a:rPr>
              <a:t>THIS PROJECT</a:t>
            </a:r>
          </a:p>
        </p:txBody>
      </p:sp>
      <p:grpSp>
        <p:nvGrpSpPr>
          <p:cNvPr id="33" name="Group 33"/>
          <p:cNvGrpSpPr/>
          <p:nvPr/>
        </p:nvGrpSpPr>
        <p:grpSpPr>
          <a:xfrm>
            <a:off x="2016742" y="7814244"/>
            <a:ext cx="786872" cy="786872"/>
            <a:chOff x="0" y="0"/>
            <a:chExt cx="6350000" cy="6350000"/>
          </a:xfrm>
        </p:grpSpPr>
        <p:sp>
          <p:nvSpPr>
            <p:cNvPr id="34" name="Freeform 3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5192D"/>
            </a:solidFill>
          </p:spPr>
          <p:txBody>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4252983" y="3307993"/>
            <a:ext cx="22404652" cy="8950886"/>
            <a:chOff x="0" y="0"/>
            <a:chExt cx="35276568" cy="14093347"/>
          </a:xfrm>
        </p:grpSpPr>
        <p:sp>
          <p:nvSpPr>
            <p:cNvPr id="3" name="Freeform 3"/>
            <p:cNvSpPr/>
            <p:nvPr/>
          </p:nvSpPr>
          <p:spPr>
            <a:xfrm>
              <a:off x="0" y="0"/>
              <a:ext cx="35276569" cy="14093346"/>
            </a:xfrm>
            <a:custGeom>
              <a:avLst/>
              <a:gdLst/>
              <a:ahLst/>
              <a:cxnLst/>
              <a:rect l="l" t="t" r="r" b="b"/>
              <a:pathLst>
                <a:path w="35276569" h="14093346">
                  <a:moveTo>
                    <a:pt x="0" y="0"/>
                  </a:moveTo>
                  <a:lnTo>
                    <a:pt x="35276569" y="0"/>
                  </a:lnTo>
                  <a:lnTo>
                    <a:pt x="35276569" y="14093346"/>
                  </a:lnTo>
                  <a:lnTo>
                    <a:pt x="0" y="14093346"/>
                  </a:lnTo>
                  <a:close/>
                </a:path>
              </a:pathLst>
            </a:custGeom>
            <a:solidFill>
              <a:srgbClr val="F1EFE1"/>
            </a:solidFill>
          </p:spPr>
          <p:txBody>
            <a:bodyPr/>
            <a:lstStyle/>
            <a:p>
              <a:endParaRPr lang="en-US"/>
            </a:p>
          </p:txBody>
        </p:sp>
      </p:grpSp>
      <p:sp>
        <p:nvSpPr>
          <p:cNvPr id="4" name="Freeform 4"/>
          <p:cNvSpPr/>
          <p:nvPr/>
        </p:nvSpPr>
        <p:spPr>
          <a:xfrm rot="-10800000">
            <a:off x="0" y="4354392"/>
            <a:ext cx="5932608" cy="5932608"/>
          </a:xfrm>
          <a:custGeom>
            <a:avLst/>
            <a:gdLst/>
            <a:ahLst/>
            <a:cxnLst/>
            <a:rect l="l" t="t" r="r" b="b"/>
            <a:pathLst>
              <a:path w="5932608" h="5932608">
                <a:moveTo>
                  <a:pt x="0" y="0"/>
                </a:moveTo>
                <a:lnTo>
                  <a:pt x="5932608" y="0"/>
                </a:lnTo>
                <a:lnTo>
                  <a:pt x="5932608" y="5932608"/>
                </a:lnTo>
                <a:lnTo>
                  <a:pt x="0" y="5932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5400000">
            <a:off x="11136547" y="3135547"/>
            <a:ext cx="7151453" cy="7151453"/>
          </a:xfrm>
          <a:custGeom>
            <a:avLst/>
            <a:gdLst/>
            <a:ahLst/>
            <a:cxnLst/>
            <a:rect l="l" t="t" r="r" b="b"/>
            <a:pathLst>
              <a:path w="7151453" h="7151453">
                <a:moveTo>
                  <a:pt x="0" y="0"/>
                </a:moveTo>
                <a:lnTo>
                  <a:pt x="7151453" y="0"/>
                </a:lnTo>
                <a:lnTo>
                  <a:pt x="7151453" y="7151453"/>
                </a:lnTo>
                <a:lnTo>
                  <a:pt x="0" y="71514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4885036" y="3783653"/>
            <a:ext cx="8517927" cy="3009900"/>
          </a:xfrm>
          <a:prstGeom prst="rect">
            <a:avLst/>
          </a:prstGeom>
        </p:spPr>
        <p:txBody>
          <a:bodyPr lIns="0" tIns="0" rIns="0" bIns="0" rtlCol="0" anchor="t">
            <a:spAutoFit/>
          </a:bodyPr>
          <a:lstStyle/>
          <a:p>
            <a:pPr algn="ctr">
              <a:lnSpc>
                <a:spcPts val="11400"/>
              </a:lnSpc>
            </a:pPr>
            <a:r>
              <a:rPr lang="en-US" sz="12000" spc="240">
                <a:solidFill>
                  <a:srgbClr val="000000"/>
                </a:solidFill>
                <a:latin typeface="Bebas Neue Bold"/>
              </a:rPr>
              <a:t>THANK you for your attention</a:t>
            </a:r>
          </a:p>
        </p:txBody>
      </p:sp>
      <p:sp>
        <p:nvSpPr>
          <p:cNvPr id="7" name="Freeform 7"/>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6"/>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
        <p:nvSpPr>
          <p:cNvPr id="4" name="TextBox 4"/>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18</a:t>
            </a:r>
          </a:p>
        </p:txBody>
      </p:sp>
      <p:grpSp>
        <p:nvGrpSpPr>
          <p:cNvPr id="5" name="Group 5"/>
          <p:cNvGrpSpPr/>
          <p:nvPr/>
        </p:nvGrpSpPr>
        <p:grpSpPr>
          <a:xfrm>
            <a:off x="2264392" y="642607"/>
            <a:ext cx="1741619" cy="390598"/>
            <a:chOff x="0" y="0"/>
            <a:chExt cx="2322159" cy="520797"/>
          </a:xfrm>
        </p:grpSpPr>
        <p:sp>
          <p:nvSpPr>
            <p:cNvPr id="6" name="AutoShape 6"/>
            <p:cNvSpPr/>
            <p:nvPr/>
          </p:nvSpPr>
          <p:spPr>
            <a:xfrm>
              <a:off x="0" y="0"/>
              <a:ext cx="2322159" cy="520797"/>
            </a:xfrm>
            <a:prstGeom prst="rect">
              <a:avLst/>
            </a:prstGeom>
            <a:solidFill>
              <a:srgbClr val="192954"/>
            </a:solidFill>
          </p:spPr>
          <p:txBody>
            <a:bodyPr/>
            <a:lstStyle/>
            <a:p>
              <a:endParaRPr lang="en-US"/>
            </a:p>
          </p:txBody>
        </p:sp>
      </p:grpSp>
      <p:sp>
        <p:nvSpPr>
          <p:cNvPr id="7" name="TextBox 7"/>
          <p:cNvSpPr txBox="1"/>
          <p:nvPr/>
        </p:nvSpPr>
        <p:spPr>
          <a:xfrm>
            <a:off x="2300538" y="725447"/>
            <a:ext cx="1669327"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WATERMARKING</a:t>
            </a:r>
          </a:p>
        </p:txBody>
      </p:sp>
      <p:sp>
        <p:nvSpPr>
          <p:cNvPr id="8" name="TextBox 8"/>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9" name="TextBox 9"/>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0" name="TextBox 10"/>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1" name="TextBox 11"/>
          <p:cNvSpPr txBox="1"/>
          <p:nvPr/>
        </p:nvSpPr>
        <p:spPr>
          <a:xfrm>
            <a:off x="5842287"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2" name="TextBox 12"/>
          <p:cNvSpPr txBox="1"/>
          <p:nvPr/>
        </p:nvSpPr>
        <p:spPr>
          <a:xfrm>
            <a:off x="2016742" y="4562474"/>
            <a:ext cx="8528063" cy="899160"/>
          </a:xfrm>
          <a:prstGeom prst="rect">
            <a:avLst/>
          </a:prstGeom>
        </p:spPr>
        <p:txBody>
          <a:bodyPr lIns="0" tIns="0" rIns="0" bIns="0" rtlCol="0" anchor="t">
            <a:spAutoFit/>
          </a:bodyPr>
          <a:lstStyle/>
          <a:p>
            <a:pPr marL="518160" lvl="1" indent="-259080">
              <a:lnSpc>
                <a:spcPts val="3600"/>
              </a:lnSpc>
              <a:buFont typeface="Arial"/>
              <a:buChar char="•"/>
            </a:pPr>
            <a:r>
              <a:rPr lang="en-US" sz="2400">
                <a:solidFill>
                  <a:srgbClr val="192954"/>
                </a:solidFill>
                <a:latin typeface="Aileron Regular"/>
              </a:rPr>
              <a:t>Accessible and foolproof audio editing software is ubiquitous and  most of the time even free</a:t>
            </a:r>
          </a:p>
        </p:txBody>
      </p:sp>
      <p:sp>
        <p:nvSpPr>
          <p:cNvPr id="13" name="TextBox 13"/>
          <p:cNvSpPr txBox="1"/>
          <p:nvPr/>
        </p:nvSpPr>
        <p:spPr>
          <a:xfrm>
            <a:off x="1648559" y="2459074"/>
            <a:ext cx="2735580"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New Threats</a:t>
            </a:r>
          </a:p>
        </p:txBody>
      </p:sp>
      <p:sp>
        <p:nvSpPr>
          <p:cNvPr id="14" name="TextBox 14"/>
          <p:cNvSpPr txBox="1"/>
          <p:nvPr/>
        </p:nvSpPr>
        <p:spPr>
          <a:xfrm>
            <a:off x="1198323" y="1411324"/>
            <a:ext cx="12699956"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Reasons behind Live Audio Watermarking</a:t>
            </a:r>
          </a:p>
        </p:txBody>
      </p:sp>
      <p:sp>
        <p:nvSpPr>
          <p:cNvPr id="15" name="TextBox 15"/>
          <p:cNvSpPr txBox="1"/>
          <p:nvPr/>
        </p:nvSpPr>
        <p:spPr>
          <a:xfrm>
            <a:off x="1648559" y="3458565"/>
            <a:ext cx="9134236" cy="441960"/>
          </a:xfrm>
          <a:prstGeom prst="rect">
            <a:avLst/>
          </a:prstGeom>
        </p:spPr>
        <p:txBody>
          <a:bodyPr lIns="0" tIns="0" rIns="0" bIns="0" rtlCol="0" anchor="t">
            <a:spAutoFit/>
          </a:bodyPr>
          <a:lstStyle/>
          <a:p>
            <a:pPr>
              <a:lnSpc>
                <a:spcPts val="3600"/>
              </a:lnSpc>
            </a:pPr>
            <a:r>
              <a:rPr lang="en-US" sz="2400">
                <a:solidFill>
                  <a:srgbClr val="192954"/>
                </a:solidFill>
                <a:latin typeface="Aileron Regular"/>
              </a:rPr>
              <a:t>Forging an audio recording nowadays is really easy!</a:t>
            </a:r>
          </a:p>
        </p:txBody>
      </p:sp>
      <p:sp>
        <p:nvSpPr>
          <p:cNvPr id="16" name="TextBox 16"/>
          <p:cNvSpPr txBox="1"/>
          <p:nvPr/>
        </p:nvSpPr>
        <p:spPr>
          <a:xfrm>
            <a:off x="2016742" y="6229351"/>
            <a:ext cx="8528063" cy="899160"/>
          </a:xfrm>
          <a:prstGeom prst="rect">
            <a:avLst/>
          </a:prstGeom>
        </p:spPr>
        <p:txBody>
          <a:bodyPr lIns="0" tIns="0" rIns="0" bIns="0" rtlCol="0" anchor="t">
            <a:spAutoFit/>
          </a:bodyPr>
          <a:lstStyle/>
          <a:p>
            <a:pPr marL="518160" lvl="1" indent="-259080">
              <a:lnSpc>
                <a:spcPts val="3600"/>
              </a:lnSpc>
              <a:buFont typeface="Arial"/>
              <a:buChar char="•"/>
            </a:pPr>
            <a:r>
              <a:rPr lang="en-US" sz="2400">
                <a:solidFill>
                  <a:srgbClr val="192954"/>
                </a:solidFill>
                <a:latin typeface="Aileron Regular"/>
              </a:rPr>
              <a:t>Modern day rising level of technologies and higher use of affordable AI e.g. DeepFakes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
        <p:nvSpPr>
          <p:cNvPr id="4" name="TextBox 4"/>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18</a:t>
            </a:r>
          </a:p>
        </p:txBody>
      </p:sp>
      <p:sp>
        <p:nvSpPr>
          <p:cNvPr id="5" name="TextBox 5"/>
          <p:cNvSpPr txBox="1"/>
          <p:nvPr/>
        </p:nvSpPr>
        <p:spPr>
          <a:xfrm>
            <a:off x="1198323" y="1411324"/>
            <a:ext cx="9984299"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Audio watermarking... what is it?</a:t>
            </a:r>
          </a:p>
        </p:txBody>
      </p:sp>
      <p:grpSp>
        <p:nvGrpSpPr>
          <p:cNvPr id="6" name="Group 6"/>
          <p:cNvGrpSpPr/>
          <p:nvPr/>
        </p:nvGrpSpPr>
        <p:grpSpPr>
          <a:xfrm>
            <a:off x="2264392" y="642607"/>
            <a:ext cx="1741619" cy="390598"/>
            <a:chOff x="0" y="0"/>
            <a:chExt cx="2322159" cy="520797"/>
          </a:xfrm>
        </p:grpSpPr>
        <p:sp>
          <p:nvSpPr>
            <p:cNvPr id="7" name="AutoShape 7"/>
            <p:cNvSpPr/>
            <p:nvPr/>
          </p:nvSpPr>
          <p:spPr>
            <a:xfrm>
              <a:off x="0" y="0"/>
              <a:ext cx="2322159" cy="520797"/>
            </a:xfrm>
            <a:prstGeom prst="rect">
              <a:avLst/>
            </a:prstGeom>
            <a:solidFill>
              <a:srgbClr val="192954"/>
            </a:solidFill>
          </p:spPr>
          <p:txBody>
            <a:bodyPr/>
            <a:lstStyle/>
            <a:p>
              <a:endParaRPr lang="en-US"/>
            </a:p>
          </p:txBody>
        </p:sp>
      </p:grpSp>
      <p:sp>
        <p:nvSpPr>
          <p:cNvPr id="8" name="TextBox 8"/>
          <p:cNvSpPr txBox="1"/>
          <p:nvPr/>
        </p:nvSpPr>
        <p:spPr>
          <a:xfrm>
            <a:off x="2300538" y="725447"/>
            <a:ext cx="1669327"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WATERMARKING</a:t>
            </a:r>
          </a:p>
        </p:txBody>
      </p:sp>
      <p:sp>
        <p:nvSpPr>
          <p:cNvPr id="9" name="TextBox 9"/>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0" name="TextBox 10"/>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1" name="TextBox 11"/>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2" name="TextBox 12"/>
          <p:cNvSpPr txBox="1"/>
          <p:nvPr/>
        </p:nvSpPr>
        <p:spPr>
          <a:xfrm>
            <a:off x="5842287"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3" name="TextBox 13"/>
          <p:cNvSpPr txBox="1"/>
          <p:nvPr/>
        </p:nvSpPr>
        <p:spPr>
          <a:xfrm>
            <a:off x="1610459" y="2458895"/>
            <a:ext cx="14212179"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A method to hide information  in a way that is difficult to remove</a:t>
            </a:r>
          </a:p>
        </p:txBody>
      </p:sp>
      <p:sp>
        <p:nvSpPr>
          <p:cNvPr id="14" name="TextBox 14"/>
          <p:cNvSpPr txBox="1"/>
          <p:nvPr/>
        </p:nvSpPr>
        <p:spPr>
          <a:xfrm>
            <a:off x="1648559" y="3296280"/>
            <a:ext cx="360800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Can be used to...</a:t>
            </a:r>
          </a:p>
        </p:txBody>
      </p:sp>
      <p:sp>
        <p:nvSpPr>
          <p:cNvPr id="15" name="TextBox 15"/>
          <p:cNvSpPr txBox="1"/>
          <p:nvPr/>
        </p:nvSpPr>
        <p:spPr>
          <a:xfrm>
            <a:off x="2466978" y="4210045"/>
            <a:ext cx="9719475" cy="1356360"/>
          </a:xfrm>
          <a:prstGeom prst="rect">
            <a:avLst/>
          </a:prstGeom>
        </p:spPr>
        <p:txBody>
          <a:bodyPr lIns="0" tIns="0" rIns="0" bIns="0" rtlCol="0" anchor="t">
            <a:spAutoFit/>
          </a:bodyPr>
          <a:lstStyle/>
          <a:p>
            <a:pPr marL="518160" lvl="1" indent="-259080">
              <a:lnSpc>
                <a:spcPts val="3600"/>
              </a:lnSpc>
              <a:buFont typeface="Arial"/>
              <a:buChar char="•"/>
            </a:pPr>
            <a:r>
              <a:rPr lang="en-US" sz="2400">
                <a:solidFill>
                  <a:srgbClr val="192954"/>
                </a:solidFill>
                <a:latin typeface="Aileron Regular"/>
              </a:rPr>
              <a:t>Enforce copyright as part of a DRM scheme</a:t>
            </a:r>
          </a:p>
          <a:p>
            <a:pPr marL="518160" lvl="1" indent="-259080">
              <a:lnSpc>
                <a:spcPts val="3600"/>
              </a:lnSpc>
              <a:buFont typeface="Arial"/>
              <a:buChar char="•"/>
            </a:pPr>
            <a:r>
              <a:rPr lang="en-US" sz="2400">
                <a:solidFill>
                  <a:srgbClr val="192954"/>
                </a:solidFill>
                <a:latin typeface="Aileron Regular"/>
              </a:rPr>
              <a:t>Trace the origin of the data</a:t>
            </a:r>
          </a:p>
          <a:p>
            <a:pPr>
              <a:lnSpc>
                <a:spcPts val="3600"/>
              </a:lnSpc>
            </a:pPr>
            <a:endParaRPr lang="en-US" sz="2400">
              <a:solidFill>
                <a:srgbClr val="192954"/>
              </a:solidFill>
              <a:latin typeface="Aileron Regular"/>
            </a:endParaRPr>
          </a:p>
        </p:txBody>
      </p:sp>
      <p:sp>
        <p:nvSpPr>
          <p:cNvPr id="16" name="TextBox 16"/>
          <p:cNvSpPr txBox="1"/>
          <p:nvPr/>
        </p:nvSpPr>
        <p:spPr>
          <a:xfrm>
            <a:off x="2466978" y="6980909"/>
            <a:ext cx="9719475" cy="441960"/>
          </a:xfrm>
          <a:prstGeom prst="rect">
            <a:avLst/>
          </a:prstGeom>
        </p:spPr>
        <p:txBody>
          <a:bodyPr lIns="0" tIns="0" rIns="0" bIns="0" rtlCol="0" anchor="t">
            <a:spAutoFit/>
          </a:bodyPr>
          <a:lstStyle/>
          <a:p>
            <a:pPr marL="518160" lvl="1" indent="-259080">
              <a:lnSpc>
                <a:spcPts val="3600"/>
              </a:lnSpc>
              <a:buFont typeface="Arial"/>
              <a:buChar char="•"/>
            </a:pPr>
            <a:r>
              <a:rPr lang="en-US" sz="2400">
                <a:solidFill>
                  <a:srgbClr val="192954"/>
                </a:solidFill>
                <a:latin typeface="Aileron Regular"/>
              </a:rPr>
              <a:t>  To authenticate a recording</a:t>
            </a:r>
          </a:p>
        </p:txBody>
      </p:sp>
      <p:sp>
        <p:nvSpPr>
          <p:cNvPr id="17" name="TextBox 17"/>
          <p:cNvSpPr txBox="1"/>
          <p:nvPr/>
        </p:nvSpPr>
        <p:spPr>
          <a:xfrm>
            <a:off x="1648559" y="5923634"/>
            <a:ext cx="4551354" cy="429713"/>
          </a:xfrm>
          <a:prstGeom prst="rect">
            <a:avLst/>
          </a:prstGeom>
        </p:spPr>
        <p:txBody>
          <a:bodyPr lIns="0" tIns="0" rIns="0" bIns="0" rtlCol="0" anchor="t">
            <a:spAutoFit/>
          </a:bodyPr>
          <a:lstStyle/>
          <a:p>
            <a:pPr algn="ctr">
              <a:lnSpc>
                <a:spcPts val="3206"/>
              </a:lnSpc>
              <a:spcBef>
                <a:spcPct val="0"/>
              </a:spcBef>
            </a:pPr>
            <a:r>
              <a:rPr lang="en-US" sz="3024" spc="151">
                <a:solidFill>
                  <a:srgbClr val="000000"/>
                </a:solidFill>
                <a:latin typeface="Aileron Regular Bold"/>
              </a:rPr>
              <a:t>But most importantly...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
        <p:nvSpPr>
          <p:cNvPr id="4" name="TextBox 4"/>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18</a:t>
            </a:r>
          </a:p>
        </p:txBody>
      </p:sp>
      <p:sp>
        <p:nvSpPr>
          <p:cNvPr id="5" name="TextBox 5"/>
          <p:cNvSpPr txBox="1"/>
          <p:nvPr/>
        </p:nvSpPr>
        <p:spPr>
          <a:xfrm>
            <a:off x="1198323" y="1411324"/>
            <a:ext cx="9984299"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Audio watermarking... what is it?</a:t>
            </a:r>
          </a:p>
        </p:txBody>
      </p:sp>
      <p:grpSp>
        <p:nvGrpSpPr>
          <p:cNvPr id="6" name="Group 6"/>
          <p:cNvGrpSpPr/>
          <p:nvPr/>
        </p:nvGrpSpPr>
        <p:grpSpPr>
          <a:xfrm>
            <a:off x="2264392" y="642607"/>
            <a:ext cx="1741619" cy="390598"/>
            <a:chOff x="0" y="0"/>
            <a:chExt cx="2322159" cy="520797"/>
          </a:xfrm>
        </p:grpSpPr>
        <p:sp>
          <p:nvSpPr>
            <p:cNvPr id="7" name="AutoShape 7"/>
            <p:cNvSpPr/>
            <p:nvPr/>
          </p:nvSpPr>
          <p:spPr>
            <a:xfrm>
              <a:off x="0" y="0"/>
              <a:ext cx="2322159" cy="520797"/>
            </a:xfrm>
            <a:prstGeom prst="rect">
              <a:avLst/>
            </a:prstGeom>
            <a:solidFill>
              <a:srgbClr val="192954"/>
            </a:solidFill>
          </p:spPr>
          <p:txBody>
            <a:bodyPr/>
            <a:lstStyle/>
            <a:p>
              <a:endParaRPr lang="en-US"/>
            </a:p>
          </p:txBody>
        </p:sp>
      </p:grpSp>
      <p:sp>
        <p:nvSpPr>
          <p:cNvPr id="8" name="TextBox 8"/>
          <p:cNvSpPr txBox="1"/>
          <p:nvPr/>
        </p:nvSpPr>
        <p:spPr>
          <a:xfrm>
            <a:off x="2300538" y="725447"/>
            <a:ext cx="1669327"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WATERMARKING</a:t>
            </a:r>
          </a:p>
        </p:txBody>
      </p:sp>
      <p:sp>
        <p:nvSpPr>
          <p:cNvPr id="9" name="TextBox 9"/>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0" name="TextBox 10"/>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1" name="TextBox 11"/>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2" name="TextBox 12"/>
          <p:cNvSpPr txBox="1"/>
          <p:nvPr/>
        </p:nvSpPr>
        <p:spPr>
          <a:xfrm>
            <a:off x="5842287"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3" name="TextBox 13"/>
          <p:cNvSpPr txBox="1"/>
          <p:nvPr/>
        </p:nvSpPr>
        <p:spPr>
          <a:xfrm>
            <a:off x="1648559" y="2459074"/>
            <a:ext cx="5071269"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Sought-after properties</a:t>
            </a:r>
          </a:p>
        </p:txBody>
      </p:sp>
      <p:sp>
        <p:nvSpPr>
          <p:cNvPr id="14" name="TextBox 14"/>
          <p:cNvSpPr txBox="1"/>
          <p:nvPr/>
        </p:nvSpPr>
        <p:spPr>
          <a:xfrm>
            <a:off x="3118744" y="3834260"/>
            <a:ext cx="3346450" cy="570360"/>
          </a:xfrm>
          <a:prstGeom prst="rect">
            <a:avLst/>
          </a:prstGeom>
        </p:spPr>
        <p:txBody>
          <a:bodyPr lIns="0" tIns="0" rIns="0" bIns="0" rtlCol="0" anchor="t">
            <a:spAutoFit/>
          </a:bodyPr>
          <a:lstStyle/>
          <a:p>
            <a:pPr algn="ctr">
              <a:lnSpc>
                <a:spcPts val="4474"/>
              </a:lnSpc>
              <a:spcBef>
                <a:spcPct val="0"/>
              </a:spcBef>
            </a:pPr>
            <a:r>
              <a:rPr lang="en-US" sz="4221" spc="211">
                <a:solidFill>
                  <a:srgbClr val="000000"/>
                </a:solidFill>
                <a:latin typeface="Open Sans Bold"/>
              </a:rPr>
              <a:t>Robustness</a:t>
            </a:r>
          </a:p>
        </p:txBody>
      </p:sp>
      <p:sp>
        <p:nvSpPr>
          <p:cNvPr id="15" name="TextBox 15"/>
          <p:cNvSpPr txBox="1"/>
          <p:nvPr/>
        </p:nvSpPr>
        <p:spPr>
          <a:xfrm>
            <a:off x="10716795" y="3834260"/>
            <a:ext cx="4727575" cy="570360"/>
          </a:xfrm>
          <a:prstGeom prst="rect">
            <a:avLst/>
          </a:prstGeom>
        </p:spPr>
        <p:txBody>
          <a:bodyPr lIns="0" tIns="0" rIns="0" bIns="0" rtlCol="0" anchor="t">
            <a:spAutoFit/>
          </a:bodyPr>
          <a:lstStyle/>
          <a:p>
            <a:pPr algn="ctr">
              <a:lnSpc>
                <a:spcPts val="4474"/>
              </a:lnSpc>
              <a:spcBef>
                <a:spcPct val="0"/>
              </a:spcBef>
            </a:pPr>
            <a:r>
              <a:rPr lang="en-US" sz="4221" spc="211">
                <a:solidFill>
                  <a:srgbClr val="000000"/>
                </a:solidFill>
                <a:latin typeface="Open Sans Bold"/>
              </a:rPr>
              <a:t>Imperceptibility</a:t>
            </a:r>
          </a:p>
        </p:txBody>
      </p:sp>
      <p:sp>
        <p:nvSpPr>
          <p:cNvPr id="16" name="TextBox 16"/>
          <p:cNvSpPr txBox="1"/>
          <p:nvPr/>
        </p:nvSpPr>
        <p:spPr>
          <a:xfrm>
            <a:off x="2038212" y="4752717"/>
            <a:ext cx="5507514" cy="1900047"/>
          </a:xfrm>
          <a:prstGeom prst="rect">
            <a:avLst/>
          </a:prstGeom>
        </p:spPr>
        <p:txBody>
          <a:bodyPr lIns="0" tIns="0" rIns="0" bIns="0" rtlCol="0" anchor="t">
            <a:spAutoFit/>
          </a:bodyPr>
          <a:lstStyle/>
          <a:p>
            <a:pPr algn="ctr">
              <a:lnSpc>
                <a:spcPts val="2544"/>
              </a:lnSpc>
            </a:pPr>
            <a:r>
              <a:rPr lang="en-US" sz="2400" spc="120">
                <a:solidFill>
                  <a:srgbClr val="192954"/>
                </a:solidFill>
                <a:latin typeface="Aileron Regular"/>
              </a:rPr>
              <a:t>Resistance to standard manipulation</a:t>
            </a:r>
          </a:p>
          <a:p>
            <a:pPr algn="ctr">
              <a:lnSpc>
                <a:spcPts val="2544"/>
              </a:lnSpc>
            </a:pPr>
            <a:r>
              <a:rPr lang="en-US" sz="2400" spc="120">
                <a:solidFill>
                  <a:srgbClr val="192954"/>
                </a:solidFill>
                <a:latin typeface="Aileron Regular"/>
              </a:rPr>
              <a:t>techniques such as conversions </a:t>
            </a:r>
          </a:p>
          <a:p>
            <a:pPr algn="ctr">
              <a:lnSpc>
                <a:spcPts val="2544"/>
              </a:lnSpc>
            </a:pPr>
            <a:r>
              <a:rPr lang="en-US" sz="2400" spc="120">
                <a:solidFill>
                  <a:srgbClr val="192954"/>
                </a:solidFill>
                <a:latin typeface="Aileron Regular"/>
              </a:rPr>
              <a:t>between digital formats, digital to </a:t>
            </a:r>
          </a:p>
          <a:p>
            <a:pPr algn="ctr">
              <a:lnSpc>
                <a:spcPts val="2544"/>
              </a:lnSpc>
            </a:pPr>
            <a:r>
              <a:rPr lang="en-US" sz="2400" spc="120">
                <a:solidFill>
                  <a:srgbClr val="192954"/>
                </a:solidFill>
                <a:latin typeface="Aileron Regular"/>
              </a:rPr>
              <a:t>analog, editing and in general every </a:t>
            </a:r>
          </a:p>
          <a:p>
            <a:pPr algn="ctr">
              <a:lnSpc>
                <a:spcPts val="2544"/>
              </a:lnSpc>
            </a:pPr>
            <a:r>
              <a:rPr lang="en-US" sz="2400" spc="120">
                <a:solidFill>
                  <a:srgbClr val="192954"/>
                </a:solidFill>
                <a:latin typeface="Aileron Regular"/>
              </a:rPr>
              <a:t>attempt apt to destroy or alter the </a:t>
            </a:r>
          </a:p>
          <a:p>
            <a:pPr algn="ctr">
              <a:lnSpc>
                <a:spcPts val="2544"/>
              </a:lnSpc>
              <a:spcBef>
                <a:spcPct val="0"/>
              </a:spcBef>
            </a:pPr>
            <a:r>
              <a:rPr lang="en-US" sz="2400" spc="120">
                <a:solidFill>
                  <a:srgbClr val="192954"/>
                </a:solidFill>
                <a:latin typeface="Aileron Regular"/>
              </a:rPr>
              <a:t>watermark data.</a:t>
            </a:r>
          </a:p>
        </p:txBody>
      </p:sp>
      <p:sp>
        <p:nvSpPr>
          <p:cNvPr id="17" name="TextBox 17"/>
          <p:cNvSpPr txBox="1"/>
          <p:nvPr/>
        </p:nvSpPr>
        <p:spPr>
          <a:xfrm>
            <a:off x="10387230" y="4752717"/>
            <a:ext cx="5405756" cy="1585722"/>
          </a:xfrm>
          <a:prstGeom prst="rect">
            <a:avLst/>
          </a:prstGeom>
        </p:spPr>
        <p:txBody>
          <a:bodyPr lIns="0" tIns="0" rIns="0" bIns="0" rtlCol="0" anchor="t">
            <a:spAutoFit/>
          </a:bodyPr>
          <a:lstStyle/>
          <a:p>
            <a:pPr algn="ctr">
              <a:lnSpc>
                <a:spcPts val="2544"/>
              </a:lnSpc>
            </a:pPr>
            <a:r>
              <a:rPr lang="en-US" sz="2400" spc="120">
                <a:solidFill>
                  <a:srgbClr val="192954"/>
                </a:solidFill>
                <a:latin typeface="Aileron Regular"/>
              </a:rPr>
              <a:t>The inability for the end user to</a:t>
            </a:r>
          </a:p>
          <a:p>
            <a:pPr algn="ctr">
              <a:lnSpc>
                <a:spcPts val="2544"/>
              </a:lnSpc>
            </a:pPr>
            <a:r>
              <a:rPr lang="en-US" sz="2400" spc="120">
                <a:solidFill>
                  <a:srgbClr val="192954"/>
                </a:solidFill>
                <a:latin typeface="Aileron Regular"/>
              </a:rPr>
              <a:t> notice the watermark. The injection</a:t>
            </a:r>
          </a:p>
          <a:p>
            <a:pPr algn="ctr">
              <a:lnSpc>
                <a:spcPts val="2544"/>
              </a:lnSpc>
            </a:pPr>
            <a:r>
              <a:rPr lang="en-US" sz="2400" spc="120">
                <a:solidFill>
                  <a:srgbClr val="192954"/>
                </a:solidFill>
                <a:latin typeface="Aileron Regular"/>
              </a:rPr>
              <a:t> process should not introduce </a:t>
            </a:r>
          </a:p>
          <a:p>
            <a:pPr algn="ctr">
              <a:lnSpc>
                <a:spcPts val="2544"/>
              </a:lnSpc>
            </a:pPr>
            <a:r>
              <a:rPr lang="en-US" sz="2400" spc="120">
                <a:solidFill>
                  <a:srgbClr val="192954"/>
                </a:solidFill>
                <a:latin typeface="Aileron Regular"/>
              </a:rPr>
              <a:t>perceptible artifacts in the data.</a:t>
            </a:r>
          </a:p>
          <a:p>
            <a:pPr algn="ctr">
              <a:lnSpc>
                <a:spcPts val="2544"/>
              </a:lnSpc>
              <a:spcBef>
                <a:spcPct val="0"/>
              </a:spcBef>
            </a:pPr>
            <a:r>
              <a:rPr lang="en-US" sz="2400" spc="120">
                <a:solidFill>
                  <a:srgbClr val="192954"/>
                </a:solidFill>
                <a:latin typeface="Aileron Regular"/>
              </a:rPr>
              <a:t>Security through obscurity.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
        <p:nvSpPr>
          <p:cNvPr id="4" name="TextBox 4"/>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18</a:t>
            </a:r>
          </a:p>
        </p:txBody>
      </p:sp>
      <p:sp>
        <p:nvSpPr>
          <p:cNvPr id="5" name="TextBox 5"/>
          <p:cNvSpPr txBox="1"/>
          <p:nvPr/>
        </p:nvSpPr>
        <p:spPr>
          <a:xfrm>
            <a:off x="1198323" y="1411324"/>
            <a:ext cx="9984299" cy="790575"/>
          </a:xfrm>
          <a:prstGeom prst="rect">
            <a:avLst/>
          </a:prstGeom>
        </p:spPr>
        <p:txBody>
          <a:bodyPr lIns="0" tIns="0" rIns="0" bIns="0" rtlCol="0" anchor="t">
            <a:spAutoFit/>
          </a:bodyPr>
          <a:lstStyle/>
          <a:p>
            <a:pPr algn="just">
              <a:lnSpc>
                <a:spcPts val="5250"/>
              </a:lnSpc>
            </a:pPr>
            <a:r>
              <a:rPr lang="en-US" sz="5000">
                <a:solidFill>
                  <a:srgbClr val="192954"/>
                </a:solidFill>
                <a:latin typeface="Kollektif Bold"/>
              </a:rPr>
              <a:t>Audio watermarking... what is it?</a:t>
            </a:r>
          </a:p>
        </p:txBody>
      </p:sp>
      <p:grpSp>
        <p:nvGrpSpPr>
          <p:cNvPr id="6" name="Group 6"/>
          <p:cNvGrpSpPr/>
          <p:nvPr/>
        </p:nvGrpSpPr>
        <p:grpSpPr>
          <a:xfrm>
            <a:off x="2264392" y="642607"/>
            <a:ext cx="1741619" cy="390598"/>
            <a:chOff x="0" y="0"/>
            <a:chExt cx="2322159" cy="520797"/>
          </a:xfrm>
        </p:grpSpPr>
        <p:sp>
          <p:nvSpPr>
            <p:cNvPr id="7" name="AutoShape 7"/>
            <p:cNvSpPr/>
            <p:nvPr/>
          </p:nvSpPr>
          <p:spPr>
            <a:xfrm>
              <a:off x="0" y="0"/>
              <a:ext cx="2322159" cy="520797"/>
            </a:xfrm>
            <a:prstGeom prst="rect">
              <a:avLst/>
            </a:prstGeom>
            <a:solidFill>
              <a:srgbClr val="192954"/>
            </a:solidFill>
          </p:spPr>
          <p:txBody>
            <a:bodyPr/>
            <a:lstStyle/>
            <a:p>
              <a:endParaRPr lang="en-US"/>
            </a:p>
          </p:txBody>
        </p:sp>
      </p:grpSp>
      <p:sp>
        <p:nvSpPr>
          <p:cNvPr id="8" name="TextBox 8"/>
          <p:cNvSpPr txBox="1"/>
          <p:nvPr/>
        </p:nvSpPr>
        <p:spPr>
          <a:xfrm>
            <a:off x="2300538" y="725447"/>
            <a:ext cx="1669327"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WATERMARKING</a:t>
            </a:r>
          </a:p>
        </p:txBody>
      </p:sp>
      <p:sp>
        <p:nvSpPr>
          <p:cNvPr id="9" name="TextBox 9"/>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0" name="TextBox 10"/>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1" name="TextBox 11"/>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
        <p:nvSpPr>
          <p:cNvPr id="12" name="TextBox 12"/>
          <p:cNvSpPr txBox="1"/>
          <p:nvPr/>
        </p:nvSpPr>
        <p:spPr>
          <a:xfrm>
            <a:off x="5842287"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3" name="TextBox 13"/>
          <p:cNvSpPr txBox="1"/>
          <p:nvPr/>
        </p:nvSpPr>
        <p:spPr>
          <a:xfrm>
            <a:off x="3762839" y="3770759"/>
            <a:ext cx="2058261" cy="651757"/>
          </a:xfrm>
          <a:prstGeom prst="rect">
            <a:avLst/>
          </a:prstGeom>
        </p:spPr>
        <p:txBody>
          <a:bodyPr lIns="0" tIns="0" rIns="0" bIns="0" rtlCol="0" anchor="t">
            <a:spAutoFit/>
          </a:bodyPr>
          <a:lstStyle/>
          <a:p>
            <a:pPr algn="ctr">
              <a:lnSpc>
                <a:spcPts val="4474"/>
              </a:lnSpc>
              <a:spcBef>
                <a:spcPct val="0"/>
              </a:spcBef>
            </a:pPr>
            <a:r>
              <a:rPr lang="en-US" sz="4221" spc="211">
                <a:solidFill>
                  <a:srgbClr val="000000"/>
                </a:solidFill>
                <a:latin typeface="Kollektif Bold"/>
              </a:rPr>
              <a:t>Density</a:t>
            </a:r>
          </a:p>
        </p:txBody>
      </p:sp>
      <p:sp>
        <p:nvSpPr>
          <p:cNvPr id="14" name="TextBox 14"/>
          <p:cNvSpPr txBox="1"/>
          <p:nvPr/>
        </p:nvSpPr>
        <p:spPr>
          <a:xfrm>
            <a:off x="10810905" y="3770759"/>
            <a:ext cx="4539356" cy="651757"/>
          </a:xfrm>
          <a:prstGeom prst="rect">
            <a:avLst/>
          </a:prstGeom>
        </p:spPr>
        <p:txBody>
          <a:bodyPr lIns="0" tIns="0" rIns="0" bIns="0" rtlCol="0" anchor="t">
            <a:spAutoFit/>
          </a:bodyPr>
          <a:lstStyle/>
          <a:p>
            <a:pPr algn="ctr">
              <a:lnSpc>
                <a:spcPts val="4474"/>
              </a:lnSpc>
              <a:spcBef>
                <a:spcPct val="0"/>
              </a:spcBef>
            </a:pPr>
            <a:r>
              <a:rPr lang="en-US" sz="4221" spc="211">
                <a:solidFill>
                  <a:srgbClr val="000000"/>
                </a:solidFill>
                <a:latin typeface="Kollektif Bold"/>
              </a:rPr>
              <a:t>Algorithm speed</a:t>
            </a:r>
          </a:p>
        </p:txBody>
      </p:sp>
      <p:sp>
        <p:nvSpPr>
          <p:cNvPr id="15" name="TextBox 15"/>
          <p:cNvSpPr txBox="1"/>
          <p:nvPr/>
        </p:nvSpPr>
        <p:spPr>
          <a:xfrm>
            <a:off x="10624720" y="4774940"/>
            <a:ext cx="4911725" cy="1271397"/>
          </a:xfrm>
          <a:prstGeom prst="rect">
            <a:avLst/>
          </a:prstGeom>
        </p:spPr>
        <p:txBody>
          <a:bodyPr lIns="0" tIns="0" rIns="0" bIns="0" rtlCol="0" anchor="t">
            <a:spAutoFit/>
          </a:bodyPr>
          <a:lstStyle/>
          <a:p>
            <a:pPr algn="ctr">
              <a:lnSpc>
                <a:spcPts val="2544"/>
              </a:lnSpc>
            </a:pPr>
            <a:r>
              <a:rPr lang="en-US" sz="2400" spc="120">
                <a:solidFill>
                  <a:srgbClr val="192954"/>
                </a:solidFill>
                <a:latin typeface="Aileron Regular"/>
              </a:rPr>
              <a:t>The algorithm used for injecting </a:t>
            </a:r>
          </a:p>
          <a:p>
            <a:pPr algn="ctr">
              <a:lnSpc>
                <a:spcPts val="2544"/>
              </a:lnSpc>
            </a:pPr>
            <a:r>
              <a:rPr lang="en-US" sz="2400" spc="120">
                <a:solidFill>
                  <a:srgbClr val="192954"/>
                </a:solidFill>
                <a:latin typeface="Aileron Regular"/>
              </a:rPr>
              <a:t>watermarks should not be </a:t>
            </a:r>
          </a:p>
          <a:p>
            <a:pPr algn="ctr">
              <a:lnSpc>
                <a:spcPts val="2544"/>
              </a:lnSpc>
            </a:pPr>
            <a:r>
              <a:rPr lang="en-US" sz="2400" spc="120">
                <a:solidFill>
                  <a:srgbClr val="192954"/>
                </a:solidFill>
                <a:latin typeface="Aileron Regular"/>
              </a:rPr>
              <a:t>computationally heavy in order </a:t>
            </a:r>
          </a:p>
          <a:p>
            <a:pPr algn="ctr">
              <a:lnSpc>
                <a:spcPts val="2544"/>
              </a:lnSpc>
              <a:spcBef>
                <a:spcPct val="0"/>
              </a:spcBef>
            </a:pPr>
            <a:r>
              <a:rPr lang="en-US" sz="2400" spc="120">
                <a:solidFill>
                  <a:srgbClr val="192954"/>
                </a:solidFill>
                <a:latin typeface="Aileron Regular"/>
              </a:rPr>
              <a:t>to be used in real-time systems.</a:t>
            </a:r>
          </a:p>
        </p:txBody>
      </p:sp>
      <p:sp>
        <p:nvSpPr>
          <p:cNvPr id="16" name="TextBox 16"/>
          <p:cNvSpPr txBox="1"/>
          <p:nvPr/>
        </p:nvSpPr>
        <p:spPr>
          <a:xfrm>
            <a:off x="2308722" y="4774940"/>
            <a:ext cx="4966494" cy="1271397"/>
          </a:xfrm>
          <a:prstGeom prst="rect">
            <a:avLst/>
          </a:prstGeom>
        </p:spPr>
        <p:txBody>
          <a:bodyPr lIns="0" tIns="0" rIns="0" bIns="0" rtlCol="0" anchor="t">
            <a:spAutoFit/>
          </a:bodyPr>
          <a:lstStyle/>
          <a:p>
            <a:pPr algn="ctr">
              <a:lnSpc>
                <a:spcPts val="2544"/>
              </a:lnSpc>
            </a:pPr>
            <a:r>
              <a:rPr lang="en-US" sz="2400" spc="120">
                <a:solidFill>
                  <a:srgbClr val="192954"/>
                </a:solidFill>
                <a:latin typeface="Aileron Regular"/>
              </a:rPr>
              <a:t>High information content inside </a:t>
            </a:r>
          </a:p>
          <a:p>
            <a:pPr algn="ctr">
              <a:lnSpc>
                <a:spcPts val="2544"/>
              </a:lnSpc>
            </a:pPr>
            <a:r>
              <a:rPr lang="en-US" sz="2400" spc="120">
                <a:solidFill>
                  <a:srgbClr val="192954"/>
                </a:solidFill>
                <a:latin typeface="Aileron Regular"/>
              </a:rPr>
              <a:t>the watermark. Date of creation, </a:t>
            </a:r>
          </a:p>
          <a:p>
            <a:pPr algn="ctr">
              <a:lnSpc>
                <a:spcPts val="2544"/>
              </a:lnSpc>
            </a:pPr>
            <a:r>
              <a:rPr lang="en-US" sz="2400" spc="120">
                <a:solidFill>
                  <a:srgbClr val="192954"/>
                </a:solidFill>
                <a:latin typeface="Aileron Regular"/>
              </a:rPr>
              <a:t>source, recipient and every other</a:t>
            </a:r>
          </a:p>
          <a:p>
            <a:pPr algn="ctr">
              <a:lnSpc>
                <a:spcPts val="2544"/>
              </a:lnSpc>
              <a:spcBef>
                <a:spcPct val="0"/>
              </a:spcBef>
            </a:pPr>
            <a:r>
              <a:rPr lang="en-US" sz="2400" spc="120">
                <a:solidFill>
                  <a:srgbClr val="192954"/>
                </a:solidFill>
                <a:latin typeface="Aileron Regular"/>
              </a:rPr>
              <a:t>bit useful for identification. </a:t>
            </a:r>
          </a:p>
        </p:txBody>
      </p:sp>
      <p:sp>
        <p:nvSpPr>
          <p:cNvPr id="17" name="TextBox 17"/>
          <p:cNvSpPr txBox="1"/>
          <p:nvPr/>
        </p:nvSpPr>
        <p:spPr>
          <a:xfrm>
            <a:off x="1648797" y="2459074"/>
            <a:ext cx="8734472" cy="580390"/>
          </a:xfrm>
          <a:prstGeom prst="rect">
            <a:avLst/>
          </a:prstGeom>
        </p:spPr>
        <p:txBody>
          <a:bodyPr lIns="0" tIns="0" rIns="0" bIns="0" rtlCol="0" anchor="t">
            <a:spAutoFit/>
          </a:bodyPr>
          <a:lstStyle/>
          <a:p>
            <a:pPr>
              <a:lnSpc>
                <a:spcPts val="4759"/>
              </a:lnSpc>
            </a:pPr>
            <a:r>
              <a:rPr lang="en-US" sz="3399">
                <a:solidFill>
                  <a:srgbClr val="000000"/>
                </a:solidFill>
                <a:latin typeface="Open Sans Bold"/>
              </a:rPr>
              <a:t>Sought-after properties continued...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
        <p:nvSpPr>
          <p:cNvPr id="4" name="Freeform 4"/>
          <p:cNvSpPr/>
          <p:nvPr/>
        </p:nvSpPr>
        <p:spPr>
          <a:xfrm>
            <a:off x="10635863" y="3848600"/>
            <a:ext cx="6429135" cy="3745790"/>
          </a:xfrm>
          <a:custGeom>
            <a:avLst/>
            <a:gdLst/>
            <a:ahLst/>
            <a:cxnLst/>
            <a:rect l="l" t="t" r="r" b="b"/>
            <a:pathLst>
              <a:path w="6429135" h="3745790">
                <a:moveTo>
                  <a:pt x="0" y="0"/>
                </a:moveTo>
                <a:lnTo>
                  <a:pt x="6429136" y="0"/>
                </a:lnTo>
                <a:lnTo>
                  <a:pt x="6429136" y="3745790"/>
                </a:lnTo>
                <a:lnTo>
                  <a:pt x="0" y="3745790"/>
                </a:lnTo>
                <a:lnTo>
                  <a:pt x="0" y="0"/>
                </a:lnTo>
                <a:close/>
              </a:path>
            </a:pathLst>
          </a:custGeom>
          <a:blipFill>
            <a:blip r:embed="rId3"/>
            <a:stretch>
              <a:fillRect l="-8657" t="-9540" r="-7466" b="-6814"/>
            </a:stretch>
          </a:blipFill>
        </p:spPr>
        <p:txBody>
          <a:bodyPr/>
          <a:lstStyle/>
          <a:p>
            <a:endParaRPr lang="en-US"/>
          </a:p>
        </p:txBody>
      </p:sp>
      <p:sp>
        <p:nvSpPr>
          <p:cNvPr id="5" name="TextBox 5"/>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10</a:t>
            </a:r>
          </a:p>
        </p:txBody>
      </p:sp>
      <p:sp>
        <p:nvSpPr>
          <p:cNvPr id="6" name="TextBox 6"/>
          <p:cNvSpPr txBox="1"/>
          <p:nvPr/>
        </p:nvSpPr>
        <p:spPr>
          <a:xfrm>
            <a:off x="1216832" y="1411324"/>
            <a:ext cx="11205733" cy="790575"/>
          </a:xfrm>
          <a:prstGeom prst="rect">
            <a:avLst/>
          </a:prstGeom>
        </p:spPr>
        <p:txBody>
          <a:bodyPr lIns="0" tIns="0" rIns="0" bIns="0" rtlCol="0" anchor="t">
            <a:spAutoFit/>
          </a:bodyPr>
          <a:lstStyle/>
          <a:p>
            <a:pPr>
              <a:lnSpc>
                <a:spcPts val="5250"/>
              </a:lnSpc>
            </a:pPr>
            <a:r>
              <a:rPr lang="en-US" sz="5000">
                <a:solidFill>
                  <a:srgbClr val="192954"/>
                </a:solidFill>
                <a:latin typeface="Kollektif Bold"/>
              </a:rPr>
              <a:t>Modern day microphones</a:t>
            </a:r>
          </a:p>
        </p:txBody>
      </p:sp>
      <p:sp>
        <p:nvSpPr>
          <p:cNvPr id="7" name="TextBox 7"/>
          <p:cNvSpPr txBox="1"/>
          <p:nvPr/>
        </p:nvSpPr>
        <p:spPr>
          <a:xfrm>
            <a:off x="1608321" y="2544799"/>
            <a:ext cx="3856554"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MEMS Technology</a:t>
            </a:r>
          </a:p>
        </p:txBody>
      </p:sp>
      <p:sp>
        <p:nvSpPr>
          <p:cNvPr id="8" name="TextBox 8"/>
          <p:cNvSpPr txBox="1"/>
          <p:nvPr/>
        </p:nvSpPr>
        <p:spPr>
          <a:xfrm>
            <a:off x="1608321" y="3468090"/>
            <a:ext cx="8528063"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MEMS (Micro-Electro-Mechanical System) Microphones use a MEMS component placed on a printed circuit board (PCB) and protected with a mechanical cover.</a:t>
            </a:r>
          </a:p>
        </p:txBody>
      </p:sp>
      <p:sp>
        <p:nvSpPr>
          <p:cNvPr id="9" name="TextBox 9"/>
          <p:cNvSpPr txBox="1"/>
          <p:nvPr/>
        </p:nvSpPr>
        <p:spPr>
          <a:xfrm>
            <a:off x="1608321" y="5576926"/>
            <a:ext cx="8528063" cy="1346835"/>
          </a:xfrm>
          <a:prstGeom prst="rect">
            <a:avLst/>
          </a:prstGeom>
        </p:spPr>
        <p:txBody>
          <a:bodyPr lIns="0" tIns="0" rIns="0" bIns="0" rtlCol="0" anchor="t">
            <a:spAutoFit/>
          </a:bodyPr>
          <a:lstStyle/>
          <a:p>
            <a:pPr marL="518160" lvl="1" indent="-259080">
              <a:lnSpc>
                <a:spcPts val="3600"/>
              </a:lnSpc>
              <a:buFont typeface="Arial"/>
              <a:buChar char="•"/>
            </a:pPr>
            <a:r>
              <a:rPr lang="en-US" sz="2400">
                <a:solidFill>
                  <a:srgbClr val="192954"/>
                </a:solidFill>
                <a:latin typeface="Open Sans Bold"/>
              </a:rPr>
              <a:t>Low impedance</a:t>
            </a:r>
          </a:p>
          <a:p>
            <a:pPr marL="518160" lvl="1" indent="-259080">
              <a:lnSpc>
                <a:spcPts val="3600"/>
              </a:lnSpc>
              <a:buFont typeface="Arial"/>
              <a:buChar char="•"/>
            </a:pPr>
            <a:r>
              <a:rPr lang="en-US" sz="2400">
                <a:solidFill>
                  <a:srgbClr val="192954"/>
                </a:solidFill>
                <a:latin typeface="Open Sans Bold"/>
              </a:rPr>
              <a:t>Small size</a:t>
            </a:r>
          </a:p>
          <a:p>
            <a:pPr marL="518160" lvl="1" indent="-259080">
              <a:lnSpc>
                <a:spcPts val="3600"/>
              </a:lnSpc>
              <a:buFont typeface="Arial"/>
              <a:buChar char="•"/>
            </a:pPr>
            <a:r>
              <a:rPr lang="en-US" sz="2400">
                <a:solidFill>
                  <a:srgbClr val="192954"/>
                </a:solidFill>
                <a:latin typeface="Open Sans Bold"/>
              </a:rPr>
              <a:t>Analog PCB and ADC incorporated</a:t>
            </a:r>
          </a:p>
        </p:txBody>
      </p:sp>
      <p:grpSp>
        <p:nvGrpSpPr>
          <p:cNvPr id="10" name="Group 10"/>
          <p:cNvGrpSpPr/>
          <p:nvPr/>
        </p:nvGrpSpPr>
        <p:grpSpPr>
          <a:xfrm>
            <a:off x="4965790" y="576111"/>
            <a:ext cx="2428756" cy="452589"/>
            <a:chOff x="0" y="0"/>
            <a:chExt cx="3238341" cy="603452"/>
          </a:xfrm>
        </p:grpSpPr>
        <p:sp>
          <p:nvSpPr>
            <p:cNvPr id="11" name="AutoShape 11"/>
            <p:cNvSpPr/>
            <p:nvPr/>
          </p:nvSpPr>
          <p:spPr>
            <a:xfrm>
              <a:off x="0" y="0"/>
              <a:ext cx="3238341" cy="603452"/>
            </a:xfrm>
            <a:prstGeom prst="rect">
              <a:avLst/>
            </a:prstGeom>
            <a:solidFill>
              <a:srgbClr val="192954"/>
            </a:solidFill>
          </p:spPr>
          <p:txBody>
            <a:bodyPr/>
            <a:lstStyle/>
            <a:p>
              <a:endParaRPr lang="en-US"/>
            </a:p>
          </p:txBody>
        </p:sp>
      </p:grpSp>
      <p:sp>
        <p:nvSpPr>
          <p:cNvPr id="12" name="TextBox 12"/>
          <p:cNvSpPr txBox="1"/>
          <p:nvPr/>
        </p:nvSpPr>
        <p:spPr>
          <a:xfrm>
            <a:off x="5005964" y="689947"/>
            <a:ext cx="2348408"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MODERN TECHNOLOGIES</a:t>
            </a:r>
          </a:p>
        </p:txBody>
      </p:sp>
      <p:sp>
        <p:nvSpPr>
          <p:cNvPr id="13" name="TextBox 13"/>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4" name="TextBox 14"/>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5" name="TextBox 15"/>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6" name="TextBox 16"/>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
        <p:nvSpPr>
          <p:cNvPr id="4" name="Freeform 4"/>
          <p:cNvSpPr/>
          <p:nvPr/>
        </p:nvSpPr>
        <p:spPr>
          <a:xfrm>
            <a:off x="10640668" y="3850785"/>
            <a:ext cx="6430501" cy="3741421"/>
          </a:xfrm>
          <a:custGeom>
            <a:avLst/>
            <a:gdLst/>
            <a:ahLst/>
            <a:cxnLst/>
            <a:rect l="l" t="t" r="r" b="b"/>
            <a:pathLst>
              <a:path w="6430501" h="3741421">
                <a:moveTo>
                  <a:pt x="0" y="0"/>
                </a:moveTo>
                <a:lnTo>
                  <a:pt x="6430500" y="0"/>
                </a:lnTo>
                <a:lnTo>
                  <a:pt x="6430500" y="3741421"/>
                </a:lnTo>
                <a:lnTo>
                  <a:pt x="0" y="3741421"/>
                </a:lnTo>
                <a:lnTo>
                  <a:pt x="0" y="0"/>
                </a:lnTo>
                <a:close/>
              </a:path>
            </a:pathLst>
          </a:custGeom>
          <a:blipFill>
            <a:blip r:embed="rId3"/>
            <a:stretch>
              <a:fillRect l="-1587" t="-2518" r="-8166" b="-7604"/>
            </a:stretch>
          </a:blipFill>
        </p:spPr>
        <p:txBody>
          <a:bodyPr/>
          <a:lstStyle/>
          <a:p>
            <a:endParaRPr lang="en-US"/>
          </a:p>
        </p:txBody>
      </p:sp>
      <p:sp>
        <p:nvSpPr>
          <p:cNvPr id="5" name="TextBox 5"/>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10</a:t>
            </a:r>
          </a:p>
        </p:txBody>
      </p:sp>
      <p:sp>
        <p:nvSpPr>
          <p:cNvPr id="6" name="TextBox 6"/>
          <p:cNvSpPr txBox="1"/>
          <p:nvPr/>
        </p:nvSpPr>
        <p:spPr>
          <a:xfrm>
            <a:off x="1216832" y="1411324"/>
            <a:ext cx="11205733" cy="790575"/>
          </a:xfrm>
          <a:prstGeom prst="rect">
            <a:avLst/>
          </a:prstGeom>
        </p:spPr>
        <p:txBody>
          <a:bodyPr lIns="0" tIns="0" rIns="0" bIns="0" rtlCol="0" anchor="t">
            <a:spAutoFit/>
          </a:bodyPr>
          <a:lstStyle/>
          <a:p>
            <a:pPr>
              <a:lnSpc>
                <a:spcPts val="5250"/>
              </a:lnSpc>
            </a:pPr>
            <a:r>
              <a:rPr lang="en-US" sz="5000">
                <a:solidFill>
                  <a:srgbClr val="192954"/>
                </a:solidFill>
                <a:latin typeface="Kollektif Bold"/>
              </a:rPr>
              <a:t>Modern day microphones</a:t>
            </a:r>
          </a:p>
        </p:txBody>
      </p:sp>
      <p:sp>
        <p:nvSpPr>
          <p:cNvPr id="7" name="TextBox 7"/>
          <p:cNvSpPr txBox="1"/>
          <p:nvPr/>
        </p:nvSpPr>
        <p:spPr>
          <a:xfrm>
            <a:off x="1608321" y="2544799"/>
            <a:ext cx="3486745"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ECM Technology</a:t>
            </a:r>
          </a:p>
        </p:txBody>
      </p:sp>
      <p:sp>
        <p:nvSpPr>
          <p:cNvPr id="8" name="TextBox 8"/>
          <p:cNvSpPr txBox="1"/>
          <p:nvPr/>
        </p:nvSpPr>
        <p:spPr>
          <a:xfrm>
            <a:off x="1608321" y="3468090"/>
            <a:ext cx="8528063" cy="1765936"/>
          </a:xfrm>
          <a:prstGeom prst="rect">
            <a:avLst/>
          </a:prstGeom>
        </p:spPr>
        <p:txBody>
          <a:bodyPr lIns="0" tIns="0" rIns="0" bIns="0" rtlCol="0" anchor="t">
            <a:spAutoFit/>
          </a:bodyPr>
          <a:lstStyle/>
          <a:p>
            <a:pPr algn="just">
              <a:lnSpc>
                <a:spcPts val="3599"/>
              </a:lnSpc>
            </a:pPr>
            <a:r>
              <a:rPr lang="en-US" sz="2399">
                <a:solidFill>
                  <a:srgbClr val="192954"/>
                </a:solidFill>
                <a:latin typeface="Aileron Regular"/>
              </a:rPr>
              <a:t>No need for a polarizing power supply.</a:t>
            </a:r>
          </a:p>
          <a:p>
            <a:pPr algn="just">
              <a:lnSpc>
                <a:spcPts val="3599"/>
              </a:lnSpc>
            </a:pPr>
            <a:r>
              <a:rPr lang="en-US" sz="2399">
                <a:solidFill>
                  <a:srgbClr val="192954"/>
                </a:solidFill>
                <a:latin typeface="Aileron Regular"/>
              </a:rPr>
              <a:t>Three mayor types depending on the positioning of the electret: Electret as diaphragm itself, front electret and back electret.</a:t>
            </a:r>
          </a:p>
        </p:txBody>
      </p:sp>
      <p:sp>
        <p:nvSpPr>
          <p:cNvPr id="9" name="TextBox 9"/>
          <p:cNvSpPr txBox="1"/>
          <p:nvPr/>
        </p:nvSpPr>
        <p:spPr>
          <a:xfrm>
            <a:off x="1608321" y="5576926"/>
            <a:ext cx="8528063" cy="1346835"/>
          </a:xfrm>
          <a:prstGeom prst="rect">
            <a:avLst/>
          </a:prstGeom>
        </p:spPr>
        <p:txBody>
          <a:bodyPr lIns="0" tIns="0" rIns="0" bIns="0" rtlCol="0" anchor="t">
            <a:spAutoFit/>
          </a:bodyPr>
          <a:lstStyle/>
          <a:p>
            <a:pPr marL="518160" lvl="1" indent="-259080">
              <a:lnSpc>
                <a:spcPts val="3600"/>
              </a:lnSpc>
              <a:buFont typeface="Arial"/>
              <a:buChar char="•"/>
            </a:pPr>
            <a:r>
              <a:rPr lang="en-US" sz="2400">
                <a:solidFill>
                  <a:srgbClr val="192954"/>
                </a:solidFill>
                <a:latin typeface="Open Sans Bold"/>
              </a:rPr>
              <a:t>Better protection from dust and moisture</a:t>
            </a:r>
          </a:p>
          <a:p>
            <a:pPr marL="518160" lvl="1" indent="-259080">
              <a:lnSpc>
                <a:spcPts val="3600"/>
              </a:lnSpc>
              <a:buFont typeface="Arial"/>
              <a:buChar char="•"/>
            </a:pPr>
            <a:r>
              <a:rPr lang="en-US" sz="2400">
                <a:solidFill>
                  <a:srgbClr val="192954"/>
                </a:solidFill>
                <a:latin typeface="Open Sans Bold"/>
              </a:rPr>
              <a:t>Larger physical size</a:t>
            </a:r>
          </a:p>
          <a:p>
            <a:pPr marL="518160" lvl="1" indent="-259080">
              <a:lnSpc>
                <a:spcPts val="3600"/>
              </a:lnSpc>
              <a:buFont typeface="Arial"/>
              <a:buChar char="•"/>
            </a:pPr>
            <a:r>
              <a:rPr lang="en-US" sz="2400">
                <a:solidFill>
                  <a:srgbClr val="192954"/>
                </a:solidFill>
                <a:latin typeface="Open Sans Bold"/>
              </a:rPr>
              <a:t>Wider operating voltage range</a:t>
            </a:r>
          </a:p>
        </p:txBody>
      </p:sp>
      <p:grpSp>
        <p:nvGrpSpPr>
          <p:cNvPr id="10" name="Group 10"/>
          <p:cNvGrpSpPr/>
          <p:nvPr/>
        </p:nvGrpSpPr>
        <p:grpSpPr>
          <a:xfrm>
            <a:off x="4965790" y="576111"/>
            <a:ext cx="2428756" cy="452589"/>
            <a:chOff x="0" y="0"/>
            <a:chExt cx="3238341" cy="603452"/>
          </a:xfrm>
        </p:grpSpPr>
        <p:sp>
          <p:nvSpPr>
            <p:cNvPr id="11" name="AutoShape 11"/>
            <p:cNvSpPr/>
            <p:nvPr/>
          </p:nvSpPr>
          <p:spPr>
            <a:xfrm>
              <a:off x="0" y="0"/>
              <a:ext cx="3238341" cy="603452"/>
            </a:xfrm>
            <a:prstGeom prst="rect">
              <a:avLst/>
            </a:prstGeom>
            <a:solidFill>
              <a:srgbClr val="192954"/>
            </a:solidFill>
          </p:spPr>
          <p:txBody>
            <a:bodyPr/>
            <a:lstStyle/>
            <a:p>
              <a:endParaRPr lang="en-US"/>
            </a:p>
          </p:txBody>
        </p:sp>
      </p:grpSp>
      <p:sp>
        <p:nvSpPr>
          <p:cNvPr id="12" name="TextBox 12"/>
          <p:cNvSpPr txBox="1"/>
          <p:nvPr/>
        </p:nvSpPr>
        <p:spPr>
          <a:xfrm>
            <a:off x="5005964" y="689947"/>
            <a:ext cx="2348408"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MODERN TECHNOLOGIES</a:t>
            </a:r>
          </a:p>
        </p:txBody>
      </p:sp>
      <p:sp>
        <p:nvSpPr>
          <p:cNvPr id="13" name="TextBox 13"/>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4" name="TextBox 14"/>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5" name="TextBox 15"/>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6" name="TextBox 16"/>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FE1"/>
        </a:solidFill>
        <a:effectLst/>
      </p:bgPr>
    </p:bg>
    <p:spTree>
      <p:nvGrpSpPr>
        <p:cNvPr id="1" name=""/>
        <p:cNvGrpSpPr/>
        <p:nvPr/>
      </p:nvGrpSpPr>
      <p:grpSpPr>
        <a:xfrm>
          <a:off x="0" y="0"/>
          <a:ext cx="0" cy="0"/>
          <a:chOff x="0" y="0"/>
          <a:chExt cx="0" cy="0"/>
        </a:xfrm>
      </p:grpSpPr>
      <p:sp>
        <p:nvSpPr>
          <p:cNvPr id="2" name="Freeform 2"/>
          <p:cNvSpPr/>
          <p:nvPr/>
        </p:nvSpPr>
        <p:spPr>
          <a:xfrm>
            <a:off x="1198323" y="9304033"/>
            <a:ext cx="1636837" cy="727483"/>
          </a:xfrm>
          <a:custGeom>
            <a:avLst/>
            <a:gdLst/>
            <a:ahLst/>
            <a:cxnLst/>
            <a:rect l="l" t="t" r="r" b="b"/>
            <a:pathLst>
              <a:path w="1636837" h="727483">
                <a:moveTo>
                  <a:pt x="0" y="0"/>
                </a:moveTo>
                <a:lnTo>
                  <a:pt x="1636838" y="0"/>
                </a:lnTo>
                <a:lnTo>
                  <a:pt x="1636838" y="727483"/>
                </a:lnTo>
                <a:lnTo>
                  <a:pt x="0" y="727483"/>
                </a:lnTo>
                <a:lnTo>
                  <a:pt x="0" y="0"/>
                </a:lnTo>
                <a:close/>
              </a:path>
            </a:pathLst>
          </a:custGeom>
          <a:blipFill>
            <a:blip r:embed="rId2"/>
            <a:stretch>
              <a:fillRect/>
            </a:stretch>
          </a:blipFill>
        </p:spPr>
        <p:txBody>
          <a:bodyPr/>
          <a:lstStyle/>
          <a:p>
            <a:endParaRPr lang="en-US"/>
          </a:p>
        </p:txBody>
      </p:sp>
      <p:sp>
        <p:nvSpPr>
          <p:cNvPr id="3" name="AutoShape 3"/>
          <p:cNvSpPr/>
          <p:nvPr/>
        </p:nvSpPr>
        <p:spPr>
          <a:xfrm>
            <a:off x="1198323" y="9241091"/>
            <a:ext cx="15866675" cy="0"/>
          </a:xfrm>
          <a:prstGeom prst="line">
            <a:avLst/>
          </a:prstGeom>
          <a:ln w="9525" cap="rnd">
            <a:solidFill>
              <a:srgbClr val="192954"/>
            </a:solidFill>
            <a:prstDash val="solid"/>
            <a:headEnd type="none" w="sm" len="sm"/>
            <a:tailEnd type="none" w="sm" len="sm"/>
          </a:ln>
        </p:spPr>
        <p:txBody>
          <a:bodyPr/>
          <a:lstStyle/>
          <a:p>
            <a:endParaRPr lang="en-US"/>
          </a:p>
        </p:txBody>
      </p:sp>
      <p:sp>
        <p:nvSpPr>
          <p:cNvPr id="4" name="Freeform 4"/>
          <p:cNvSpPr/>
          <p:nvPr/>
        </p:nvSpPr>
        <p:spPr>
          <a:xfrm>
            <a:off x="5482734" y="5143500"/>
            <a:ext cx="6845769" cy="3758950"/>
          </a:xfrm>
          <a:custGeom>
            <a:avLst/>
            <a:gdLst/>
            <a:ahLst/>
            <a:cxnLst/>
            <a:rect l="l" t="t" r="r" b="b"/>
            <a:pathLst>
              <a:path w="6845769" h="3758950">
                <a:moveTo>
                  <a:pt x="0" y="0"/>
                </a:moveTo>
                <a:lnTo>
                  <a:pt x="6845769" y="0"/>
                </a:lnTo>
                <a:lnTo>
                  <a:pt x="6845769" y="3758950"/>
                </a:lnTo>
                <a:lnTo>
                  <a:pt x="0" y="3758950"/>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5240879" y="9469337"/>
            <a:ext cx="1824120" cy="349250"/>
          </a:xfrm>
          <a:prstGeom prst="rect">
            <a:avLst/>
          </a:prstGeom>
        </p:spPr>
        <p:txBody>
          <a:bodyPr lIns="0" tIns="0" rIns="0" bIns="0" rtlCol="0" anchor="t">
            <a:spAutoFit/>
          </a:bodyPr>
          <a:lstStyle/>
          <a:p>
            <a:pPr marL="0" lvl="0" indent="0" algn="r">
              <a:lnSpc>
                <a:spcPts val="2800"/>
              </a:lnSpc>
              <a:spcBef>
                <a:spcPct val="0"/>
              </a:spcBef>
            </a:pPr>
            <a:r>
              <a:rPr lang="en-US" sz="2000" spc="40">
                <a:solidFill>
                  <a:srgbClr val="192954"/>
                </a:solidFill>
                <a:latin typeface="Aileron Heavy"/>
              </a:rPr>
              <a:t>10</a:t>
            </a:r>
          </a:p>
        </p:txBody>
      </p:sp>
      <p:sp>
        <p:nvSpPr>
          <p:cNvPr id="6" name="TextBox 6"/>
          <p:cNvSpPr txBox="1"/>
          <p:nvPr/>
        </p:nvSpPr>
        <p:spPr>
          <a:xfrm>
            <a:off x="1216832" y="1411324"/>
            <a:ext cx="11205733" cy="790575"/>
          </a:xfrm>
          <a:prstGeom prst="rect">
            <a:avLst/>
          </a:prstGeom>
        </p:spPr>
        <p:txBody>
          <a:bodyPr lIns="0" tIns="0" rIns="0" bIns="0" rtlCol="0" anchor="t">
            <a:spAutoFit/>
          </a:bodyPr>
          <a:lstStyle/>
          <a:p>
            <a:pPr>
              <a:lnSpc>
                <a:spcPts val="5250"/>
              </a:lnSpc>
            </a:pPr>
            <a:r>
              <a:rPr lang="en-US" sz="5000">
                <a:solidFill>
                  <a:srgbClr val="192954"/>
                </a:solidFill>
                <a:latin typeface="Kollektif Bold"/>
              </a:rPr>
              <a:t>Considerations</a:t>
            </a:r>
          </a:p>
        </p:txBody>
      </p:sp>
      <p:sp>
        <p:nvSpPr>
          <p:cNvPr id="7" name="TextBox 7"/>
          <p:cNvSpPr txBox="1"/>
          <p:nvPr/>
        </p:nvSpPr>
        <p:spPr>
          <a:xfrm>
            <a:off x="1608321" y="2544799"/>
            <a:ext cx="3874413"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Bold"/>
              </a:rPr>
              <a:t>Market and usage</a:t>
            </a:r>
          </a:p>
        </p:txBody>
      </p:sp>
      <p:sp>
        <p:nvSpPr>
          <p:cNvPr id="8" name="TextBox 8"/>
          <p:cNvSpPr txBox="1"/>
          <p:nvPr/>
        </p:nvSpPr>
        <p:spPr>
          <a:xfrm>
            <a:off x="1608321" y="3468090"/>
            <a:ext cx="6766748" cy="1318261"/>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ECM are mainly used for high performances while MEMS are more common, due to area constraint, in common small devices</a:t>
            </a:r>
          </a:p>
        </p:txBody>
      </p:sp>
      <p:sp>
        <p:nvSpPr>
          <p:cNvPr id="9" name="TextBox 9"/>
          <p:cNvSpPr txBox="1"/>
          <p:nvPr/>
        </p:nvSpPr>
        <p:spPr>
          <a:xfrm>
            <a:off x="8905619" y="3468090"/>
            <a:ext cx="7915432" cy="870586"/>
          </a:xfrm>
          <a:prstGeom prst="rect">
            <a:avLst/>
          </a:prstGeom>
        </p:spPr>
        <p:txBody>
          <a:bodyPr lIns="0" tIns="0" rIns="0" bIns="0" rtlCol="0" anchor="t">
            <a:spAutoFit/>
          </a:bodyPr>
          <a:lstStyle/>
          <a:p>
            <a:pPr>
              <a:lnSpc>
                <a:spcPts val="3599"/>
              </a:lnSpc>
            </a:pPr>
            <a:r>
              <a:rPr lang="en-US" sz="2399">
                <a:solidFill>
                  <a:srgbClr val="192954"/>
                </a:solidFill>
                <a:latin typeface="Aileron Regular"/>
              </a:rPr>
              <a:t>Our project was then oriented to the MEMS and the devices that implemented these microphones</a:t>
            </a:r>
          </a:p>
        </p:txBody>
      </p:sp>
      <p:grpSp>
        <p:nvGrpSpPr>
          <p:cNvPr id="10" name="Group 10"/>
          <p:cNvGrpSpPr/>
          <p:nvPr/>
        </p:nvGrpSpPr>
        <p:grpSpPr>
          <a:xfrm>
            <a:off x="4965790" y="576111"/>
            <a:ext cx="2428756" cy="452589"/>
            <a:chOff x="0" y="0"/>
            <a:chExt cx="3238341" cy="603452"/>
          </a:xfrm>
        </p:grpSpPr>
        <p:sp>
          <p:nvSpPr>
            <p:cNvPr id="11" name="AutoShape 11"/>
            <p:cNvSpPr/>
            <p:nvPr/>
          </p:nvSpPr>
          <p:spPr>
            <a:xfrm>
              <a:off x="0" y="0"/>
              <a:ext cx="3238341" cy="603452"/>
            </a:xfrm>
            <a:prstGeom prst="rect">
              <a:avLst/>
            </a:prstGeom>
            <a:solidFill>
              <a:srgbClr val="192954"/>
            </a:solidFill>
          </p:spPr>
          <p:txBody>
            <a:bodyPr/>
            <a:lstStyle/>
            <a:p>
              <a:endParaRPr lang="en-US"/>
            </a:p>
          </p:txBody>
        </p:sp>
      </p:grpSp>
      <p:sp>
        <p:nvSpPr>
          <p:cNvPr id="12" name="TextBox 12"/>
          <p:cNvSpPr txBox="1"/>
          <p:nvPr/>
        </p:nvSpPr>
        <p:spPr>
          <a:xfrm>
            <a:off x="5005964" y="689947"/>
            <a:ext cx="2348408"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FFFFFF"/>
                </a:solidFill>
                <a:latin typeface="Kollektif Bold"/>
              </a:rPr>
              <a:t>MODERN TECHNOLOGIES</a:t>
            </a:r>
          </a:p>
        </p:txBody>
      </p:sp>
      <p:sp>
        <p:nvSpPr>
          <p:cNvPr id="13" name="TextBox 13"/>
          <p:cNvSpPr txBox="1"/>
          <p:nvPr/>
        </p:nvSpPr>
        <p:spPr>
          <a:xfrm>
            <a:off x="11881970"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4</a:t>
            </a:r>
          </a:p>
        </p:txBody>
      </p:sp>
      <p:sp>
        <p:nvSpPr>
          <p:cNvPr id="14" name="TextBox 14"/>
          <p:cNvSpPr txBox="1"/>
          <p:nvPr/>
        </p:nvSpPr>
        <p:spPr>
          <a:xfrm>
            <a:off x="14927648" y="725447"/>
            <a:ext cx="702063"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5</a:t>
            </a:r>
          </a:p>
        </p:txBody>
      </p:sp>
      <p:sp>
        <p:nvSpPr>
          <p:cNvPr id="15" name="TextBox 15"/>
          <p:cNvSpPr txBox="1"/>
          <p:nvPr/>
        </p:nvSpPr>
        <p:spPr>
          <a:xfrm>
            <a:off x="2821516"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1</a:t>
            </a:r>
          </a:p>
        </p:txBody>
      </p:sp>
      <p:sp>
        <p:nvSpPr>
          <p:cNvPr id="16" name="TextBox 16"/>
          <p:cNvSpPr txBox="1"/>
          <p:nvPr/>
        </p:nvSpPr>
        <p:spPr>
          <a:xfrm>
            <a:off x="8862129" y="725447"/>
            <a:ext cx="676692" cy="215392"/>
          </a:xfrm>
          <a:prstGeom prst="rect">
            <a:avLst/>
          </a:prstGeom>
        </p:spPr>
        <p:txBody>
          <a:bodyPr lIns="0" tIns="0" rIns="0" bIns="0" rtlCol="0" anchor="t">
            <a:spAutoFit/>
          </a:bodyPr>
          <a:lstStyle/>
          <a:p>
            <a:pPr marL="0" lvl="0" indent="0" algn="l">
              <a:lnSpc>
                <a:spcPts val="1484"/>
              </a:lnSpc>
              <a:spcBef>
                <a:spcPct val="0"/>
              </a:spcBef>
            </a:pPr>
            <a:r>
              <a:rPr lang="en-US" sz="1400" spc="70">
                <a:solidFill>
                  <a:srgbClr val="192954"/>
                </a:solidFill>
                <a:latin typeface="Kollektif Bold"/>
              </a:rPr>
              <a:t>PART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1378</Words>
  <Application>Microsoft Office PowerPoint</Application>
  <PresentationFormat>Custom</PresentationFormat>
  <Paragraphs>312</Paragraphs>
  <Slides>25</Slides>
  <Notes>0</Notes>
  <HiddenSlides>0</HiddenSlides>
  <MMClips>2</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Open Sans Bold</vt:lpstr>
      <vt:lpstr>Kollektif</vt:lpstr>
      <vt:lpstr>Aileron Regular Bold</vt:lpstr>
      <vt:lpstr>Aileron Regular</vt:lpstr>
      <vt:lpstr>Kollektif Bold</vt:lpstr>
      <vt:lpstr>Arial</vt:lpstr>
      <vt:lpstr>Aileron Heavy</vt:lpstr>
      <vt:lpstr>Bebas Neue Bold</vt:lpstr>
      <vt:lpstr>Aileron Heavy Bold</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dc:title>
  <cp:lastModifiedBy>Marino  Lorenzo</cp:lastModifiedBy>
  <cp:revision>3</cp:revision>
  <dcterms:created xsi:type="dcterms:W3CDTF">2006-08-16T00:00:00Z</dcterms:created>
  <dcterms:modified xsi:type="dcterms:W3CDTF">2023-10-07T08:23:34Z</dcterms:modified>
  <dc:identifier>DAFwAsXrRQU</dc:identifier>
</cp:coreProperties>
</file>