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8" d="100"/>
          <a:sy n="18"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C5F0C-279F-4E8E-B5B7-2C9C816FEF66}" type="datetimeFigureOut">
              <a:rPr lang="cs-CZ" smtClean="0"/>
              <a:t>22.10.2024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32426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C5F0C-279F-4E8E-B5B7-2C9C816FEF66}" type="datetimeFigureOut">
              <a:rPr lang="cs-CZ" smtClean="0"/>
              <a:t>22.10.2024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140154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C5F0C-279F-4E8E-B5B7-2C9C816FEF66}" type="datetimeFigureOut">
              <a:rPr lang="cs-CZ" smtClean="0"/>
              <a:t>22.10.2024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364917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C5F0C-279F-4E8E-B5B7-2C9C816FEF66}" type="datetimeFigureOut">
              <a:rPr lang="cs-CZ" smtClean="0"/>
              <a:t>22.10.2024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288887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tint val="82000"/>
                  </a:schemeClr>
                </a:solidFill>
              </a:defRPr>
            </a:lvl1pPr>
            <a:lvl2pPr marL="2018355" indent="0">
              <a:buNone/>
              <a:defRPr sz="8829">
                <a:solidFill>
                  <a:schemeClr val="tx1">
                    <a:tint val="82000"/>
                  </a:schemeClr>
                </a:solidFill>
              </a:defRPr>
            </a:lvl2pPr>
            <a:lvl3pPr marL="4036710" indent="0">
              <a:buNone/>
              <a:defRPr sz="7946">
                <a:solidFill>
                  <a:schemeClr val="tx1">
                    <a:tint val="82000"/>
                  </a:schemeClr>
                </a:solidFill>
              </a:defRPr>
            </a:lvl3pPr>
            <a:lvl4pPr marL="6055065" indent="0">
              <a:buNone/>
              <a:defRPr sz="7063">
                <a:solidFill>
                  <a:schemeClr val="tx1">
                    <a:tint val="82000"/>
                  </a:schemeClr>
                </a:solidFill>
              </a:defRPr>
            </a:lvl4pPr>
            <a:lvl5pPr marL="8073420" indent="0">
              <a:buNone/>
              <a:defRPr sz="7063">
                <a:solidFill>
                  <a:schemeClr val="tx1">
                    <a:tint val="82000"/>
                  </a:schemeClr>
                </a:solidFill>
              </a:defRPr>
            </a:lvl5pPr>
            <a:lvl6pPr marL="10091776" indent="0">
              <a:buNone/>
              <a:defRPr sz="7063">
                <a:solidFill>
                  <a:schemeClr val="tx1">
                    <a:tint val="82000"/>
                  </a:schemeClr>
                </a:solidFill>
              </a:defRPr>
            </a:lvl6pPr>
            <a:lvl7pPr marL="12110131" indent="0">
              <a:buNone/>
              <a:defRPr sz="7063">
                <a:solidFill>
                  <a:schemeClr val="tx1">
                    <a:tint val="82000"/>
                  </a:schemeClr>
                </a:solidFill>
              </a:defRPr>
            </a:lvl7pPr>
            <a:lvl8pPr marL="14128486" indent="0">
              <a:buNone/>
              <a:defRPr sz="7063">
                <a:solidFill>
                  <a:schemeClr val="tx1">
                    <a:tint val="82000"/>
                  </a:schemeClr>
                </a:solidFill>
              </a:defRPr>
            </a:lvl8pPr>
            <a:lvl9pPr marL="16146841" indent="0">
              <a:buNone/>
              <a:defRPr sz="706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C5F0C-279F-4E8E-B5B7-2C9C816FEF66}" type="datetimeFigureOut">
              <a:rPr lang="cs-CZ" smtClean="0"/>
              <a:t>22.10.2024</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421319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C5F0C-279F-4E8E-B5B7-2C9C816FEF66}" type="datetimeFigureOut">
              <a:rPr lang="cs-CZ" smtClean="0"/>
              <a:t>22.10.2024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379922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C5F0C-279F-4E8E-B5B7-2C9C816FEF66}" type="datetimeFigureOut">
              <a:rPr lang="cs-CZ" smtClean="0"/>
              <a:t>22.10.2024</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130216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C5F0C-279F-4E8E-B5B7-2C9C816FEF66}" type="datetimeFigureOut">
              <a:rPr lang="cs-CZ" smtClean="0"/>
              <a:t>22.10.2024</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136404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C5F0C-279F-4E8E-B5B7-2C9C816FEF66}" type="datetimeFigureOut">
              <a:rPr lang="cs-CZ" smtClean="0"/>
              <a:t>22.10.2024</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304628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2FBC5F0C-279F-4E8E-B5B7-2C9C816FEF66}" type="datetimeFigureOut">
              <a:rPr lang="cs-CZ" smtClean="0"/>
              <a:t>22.10.2024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193400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2FBC5F0C-279F-4E8E-B5B7-2C9C816FEF66}" type="datetimeFigureOut">
              <a:rPr lang="cs-CZ" smtClean="0"/>
              <a:t>22.10.2024</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EE4A6CF-35CF-457F-97D4-D98C9C6C79C0}" type="slidenum">
              <a:rPr lang="cs-CZ" smtClean="0"/>
              <a:t>‹#›</a:t>
            </a:fld>
            <a:endParaRPr lang="cs-CZ"/>
          </a:p>
        </p:txBody>
      </p:sp>
    </p:spTree>
    <p:extLst>
      <p:ext uri="{BB962C8B-B14F-4D97-AF65-F5344CB8AC3E}">
        <p14:creationId xmlns:p14="http://schemas.microsoft.com/office/powerpoint/2010/main" val="214572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82000"/>
                  </a:schemeClr>
                </a:solidFill>
              </a:defRPr>
            </a:lvl1pPr>
          </a:lstStyle>
          <a:p>
            <a:fld id="{2FBC5F0C-279F-4E8E-B5B7-2C9C816FEF66}" type="datetimeFigureOut">
              <a:rPr lang="cs-CZ" smtClean="0"/>
              <a:t>22.10.2024</a:t>
            </a:fld>
            <a:endParaRPr lang="cs-CZ"/>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82000"/>
                  </a:schemeClr>
                </a:solidFill>
              </a:defRPr>
            </a:lvl1pPr>
          </a:lstStyle>
          <a:p>
            <a:endParaRPr lang="cs-CZ"/>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82000"/>
                  </a:schemeClr>
                </a:solidFill>
              </a:defRPr>
            </a:lvl1pPr>
          </a:lstStyle>
          <a:p>
            <a:fld id="{2EE4A6CF-35CF-457F-97D4-D98C9C6C79C0}" type="slidenum">
              <a:rPr lang="cs-CZ" smtClean="0"/>
              <a:t>‹#›</a:t>
            </a:fld>
            <a:endParaRPr lang="cs-CZ"/>
          </a:p>
        </p:txBody>
      </p:sp>
    </p:spTree>
    <p:extLst>
      <p:ext uri="{BB962C8B-B14F-4D97-AF65-F5344CB8AC3E}">
        <p14:creationId xmlns:p14="http://schemas.microsoft.com/office/powerpoint/2010/main" val="4163324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emf"/><Relationship Id="rId7" Type="http://schemas.openxmlformats.org/officeDocument/2006/relationships/image" Target="../media/image4.tmp"/><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3.tmp"/><Relationship Id="rId5" Type="http://schemas.openxmlformats.org/officeDocument/2006/relationships/image" Target="../media/image2.emf"/><Relationship Id="rId10" Type="http://schemas.openxmlformats.org/officeDocument/2006/relationships/image" Target="../media/image6.tmp"/><Relationship Id="rId4" Type="http://schemas.openxmlformats.org/officeDocument/2006/relationships/oleObject" Target="../embeddings/oleObject2.bin"/><Relationship Id="rId9"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654D13-0925-8CC4-DE14-0B35A64F91EE}"/>
              </a:ext>
            </a:extLst>
          </p:cNvPr>
          <p:cNvSpPr/>
          <p:nvPr/>
        </p:nvSpPr>
        <p:spPr>
          <a:xfrm>
            <a:off x="29882294" y="5873825"/>
            <a:ext cx="9704108" cy="209268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5E7981-779B-EDC9-44A3-536BB14EE455}"/>
              </a:ext>
            </a:extLst>
          </p:cNvPr>
          <p:cNvSpPr/>
          <p:nvPr/>
        </p:nvSpPr>
        <p:spPr>
          <a:xfrm>
            <a:off x="14282056" y="5873824"/>
            <a:ext cx="15311827" cy="209268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E32A32E-E41C-16CF-09F3-32BE252375CE}"/>
              </a:ext>
            </a:extLst>
          </p:cNvPr>
          <p:cNvSpPr/>
          <p:nvPr/>
        </p:nvSpPr>
        <p:spPr>
          <a:xfrm>
            <a:off x="3362682" y="5873825"/>
            <a:ext cx="10614577" cy="209268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endParaRPr lang="cs-CZ"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91890AC3-241C-4DC2-32C9-ECF24B6C23FB}"/>
              </a:ext>
            </a:extLst>
          </p:cNvPr>
          <p:cNvSpPr/>
          <p:nvPr/>
        </p:nvSpPr>
        <p:spPr>
          <a:xfrm>
            <a:off x="3362682" y="2830287"/>
            <a:ext cx="36223720" cy="28085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cs-CZ"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F151AB-E51B-E441-3B89-AB7C724A4591}"/>
              </a:ext>
            </a:extLst>
          </p:cNvPr>
          <p:cNvSpPr txBox="1"/>
          <p:nvPr/>
        </p:nvSpPr>
        <p:spPr>
          <a:xfrm>
            <a:off x="3744685" y="4182272"/>
            <a:ext cx="7881257" cy="707886"/>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Isaac Kwame Essien Obeng</a:t>
            </a:r>
            <a:endParaRPr lang="cs-CZ" sz="4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976A06D-92BA-B162-D610-3B15884F4DE2}"/>
              </a:ext>
            </a:extLst>
          </p:cNvPr>
          <p:cNvSpPr txBox="1"/>
          <p:nvPr/>
        </p:nvSpPr>
        <p:spPr>
          <a:xfrm>
            <a:off x="14897604" y="16358605"/>
            <a:ext cx="7881257" cy="707886"/>
          </a:xfrm>
          <a:prstGeom prst="rect">
            <a:avLst/>
          </a:prstGeom>
          <a:noFill/>
        </p:spPr>
        <p:txBody>
          <a:bodyPr wrap="square" rtlCol="0">
            <a:spAutoFit/>
          </a:bodyPr>
          <a:lstStyle/>
          <a:p>
            <a:r>
              <a:rPr lang="en-GB" sz="4000" b="1" dirty="0">
                <a:latin typeface="Times New Roman" panose="02020603050405020304" pitchFamily="18" charset="0"/>
                <a:cs typeface="Times New Roman" panose="02020603050405020304" pitchFamily="18" charset="0"/>
              </a:rPr>
              <a:t>Discussion</a:t>
            </a:r>
            <a:endParaRPr lang="cs-CZ" sz="4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BA08315-F54A-893C-B83A-F8AF75A23B73}"/>
              </a:ext>
            </a:extLst>
          </p:cNvPr>
          <p:cNvSpPr txBox="1"/>
          <p:nvPr/>
        </p:nvSpPr>
        <p:spPr>
          <a:xfrm>
            <a:off x="30265259" y="9533364"/>
            <a:ext cx="7881257" cy="707886"/>
          </a:xfrm>
          <a:prstGeom prst="rect">
            <a:avLst/>
          </a:prstGeom>
          <a:noFill/>
        </p:spPr>
        <p:txBody>
          <a:bodyPr wrap="square" rtlCol="0">
            <a:spAutoFit/>
          </a:bodyPr>
          <a:lstStyle/>
          <a:p>
            <a:r>
              <a:rPr lang="en-GB" sz="4000" b="1" dirty="0">
                <a:latin typeface="Times New Roman" panose="02020603050405020304" pitchFamily="18" charset="0"/>
                <a:cs typeface="Times New Roman" panose="02020603050405020304" pitchFamily="18" charset="0"/>
              </a:rPr>
              <a:t>Limitations</a:t>
            </a:r>
            <a:endParaRPr lang="cs-CZ" sz="4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EED578-0FFD-B788-93B1-48FBE95E1BFC}"/>
              </a:ext>
            </a:extLst>
          </p:cNvPr>
          <p:cNvSpPr txBox="1"/>
          <p:nvPr/>
        </p:nvSpPr>
        <p:spPr>
          <a:xfrm>
            <a:off x="30265259" y="19086395"/>
            <a:ext cx="7881257" cy="707886"/>
          </a:xfrm>
          <a:prstGeom prst="rect">
            <a:avLst/>
          </a:prstGeom>
          <a:noFill/>
        </p:spPr>
        <p:txBody>
          <a:bodyPr wrap="square" rtlCol="0">
            <a:spAutoFit/>
          </a:bodyPr>
          <a:lstStyle/>
          <a:p>
            <a:r>
              <a:rPr lang="en-GB" sz="4000" b="1" dirty="0">
                <a:latin typeface="Times New Roman" panose="02020603050405020304" pitchFamily="18" charset="0"/>
                <a:cs typeface="Times New Roman" panose="02020603050405020304" pitchFamily="18" charset="0"/>
              </a:rPr>
              <a:t>Conclusion</a:t>
            </a:r>
            <a:endParaRPr lang="cs-CZ" sz="4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DE51139-61A8-FAAB-0B2D-96977BB36F0A}"/>
              </a:ext>
            </a:extLst>
          </p:cNvPr>
          <p:cNvSpPr txBox="1"/>
          <p:nvPr/>
        </p:nvSpPr>
        <p:spPr>
          <a:xfrm>
            <a:off x="3657604" y="3065311"/>
            <a:ext cx="33092571" cy="994247"/>
          </a:xfrm>
          <a:prstGeom prst="rect">
            <a:avLst/>
          </a:prstGeom>
          <a:noFill/>
        </p:spPr>
        <p:txBody>
          <a:bodyPr wrap="square" rtlCol="0">
            <a:spAutoFit/>
          </a:bodyPr>
          <a:lstStyle/>
          <a:p>
            <a:pPr>
              <a:lnSpc>
                <a:spcPct val="115000"/>
              </a:lnSpc>
              <a:spcAft>
                <a:spcPts val="800"/>
              </a:spcAft>
            </a:pPr>
            <a:r>
              <a:rPr lang="en-GB" sz="5400" b="1" kern="100" dirty="0">
                <a:effectLst/>
                <a:latin typeface="Times New Roman" panose="02020603050405020304" pitchFamily="18" charset="0"/>
                <a:ea typeface="Aptos" panose="020B0004020202020204" pitchFamily="34" charset="0"/>
                <a:cs typeface="Times New Roman" panose="02020603050405020304" pitchFamily="18" charset="0"/>
              </a:rPr>
              <a:t>Relationship between Subjective Workload and perceived System Usability with Amazon Alexa usage </a:t>
            </a:r>
            <a:endParaRPr lang="cs-CZ" sz="5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182DE92A-11E4-F3A5-957F-7E838A163560}"/>
              </a:ext>
            </a:extLst>
          </p:cNvPr>
          <p:cNvSpPr txBox="1"/>
          <p:nvPr/>
        </p:nvSpPr>
        <p:spPr>
          <a:xfrm>
            <a:off x="3657604" y="10173102"/>
            <a:ext cx="10130786" cy="9586214"/>
          </a:xfrm>
          <a:prstGeom prst="rect">
            <a:avLst/>
          </a:prstGeom>
          <a:noFill/>
        </p:spPr>
        <p:txBody>
          <a:bodyPr wrap="square" rtlCol="0">
            <a:spAutoFit/>
          </a:bodyPr>
          <a:lstStyle/>
          <a:p>
            <a:pPr>
              <a:lnSpc>
                <a:spcPct val="115000"/>
              </a:lnSpc>
              <a:spcAft>
                <a:spcPts val="800"/>
              </a:spcAft>
            </a:pPr>
            <a:r>
              <a:rPr lang="en-GB" sz="2400" dirty="0">
                <a:effectLst/>
                <a:latin typeface="Times New Roman" panose="02020603050405020304" pitchFamily="18" charset="0"/>
                <a:ea typeface="Aptos" panose="020B0004020202020204" pitchFamily="34" charset="0"/>
                <a:cs typeface="Times New Roman" panose="02020603050405020304" pitchFamily="18" charset="0"/>
              </a:rPr>
              <a:t>Table 1 </a:t>
            </a:r>
            <a:r>
              <a:rPr lang="en-GB" sz="2400" dirty="0">
                <a:latin typeface="Times New Roman" panose="02020603050405020304" pitchFamily="18" charset="0"/>
                <a:ea typeface="Aptos" panose="020B0004020202020204" pitchFamily="34" charset="0"/>
                <a:cs typeface="Times New Roman" panose="02020603050405020304" pitchFamily="18" charset="0"/>
              </a:rPr>
              <a:t>presents</a:t>
            </a:r>
            <a:r>
              <a:rPr lang="en-GB" sz="2400" dirty="0">
                <a:effectLst/>
                <a:latin typeface="Times New Roman" panose="02020603050405020304" pitchFamily="18" charset="0"/>
                <a:ea typeface="Aptos" panose="020B0004020202020204" pitchFamily="34" charset="0"/>
                <a:cs typeface="Times New Roman" panose="02020603050405020304" pitchFamily="18" charset="0"/>
              </a:rPr>
              <a:t> the descriptive statistics of our two variables: Raw NASA task load index-RTLX (Hart &amp; </a:t>
            </a:r>
            <a:r>
              <a:rPr lang="en-GB" sz="2400" dirty="0" err="1">
                <a:effectLst/>
                <a:latin typeface="Times New Roman" panose="02020603050405020304" pitchFamily="18" charset="0"/>
                <a:ea typeface="Aptos" panose="020B0004020202020204" pitchFamily="34" charset="0"/>
                <a:cs typeface="Times New Roman" panose="02020603050405020304" pitchFamily="18" charset="0"/>
              </a:rPr>
              <a:t>Staveland</a:t>
            </a:r>
            <a:r>
              <a:rPr lang="en-GB" sz="2400" dirty="0">
                <a:effectLst/>
                <a:latin typeface="Times New Roman" panose="02020603050405020304" pitchFamily="18" charset="0"/>
                <a:ea typeface="Aptos" panose="020B0004020202020204" pitchFamily="34" charset="0"/>
                <a:cs typeface="Times New Roman" panose="02020603050405020304" pitchFamily="18" charset="0"/>
              </a:rPr>
              <a:t>, 1988; Hart, 2006) and System usability scale-SUS (Brooke, </a:t>
            </a:r>
            <a:r>
              <a:rPr lang="en-GB" sz="2400" dirty="0">
                <a:latin typeface="Times New Roman" panose="02020603050405020304" pitchFamily="18" charset="0"/>
                <a:ea typeface="Aptos" panose="020B0004020202020204" pitchFamily="34" charset="0"/>
                <a:cs typeface="Times New Roman" panose="02020603050405020304" pitchFamily="18" charset="0"/>
              </a:rPr>
              <a:t>2013</a:t>
            </a:r>
            <a:r>
              <a:rPr lang="en-GB" sz="2400" dirty="0">
                <a:effectLst/>
                <a:latin typeface="Times New Roman" panose="02020603050405020304" pitchFamily="18" charset="0"/>
                <a:ea typeface="Aptos" panose="020B0004020202020204" pitchFamily="34" charset="0"/>
                <a:cs typeface="Times New Roman" panose="02020603050405020304" pitchFamily="18" charset="0"/>
              </a:rPr>
              <a:t>) with similarity between the Mean and Median showing how the values are evenly distributed.  Therefore, both variables were found to likely come from a normal distribution, which are depicted with the probability density and histogram plot of Fig. 2 and Fig. 3. The R programming language was used for the analysis with the dataset cleaned by removing a negative value and a value exceeding maximum range score for SUS. Since our sample data is continuous a parametric correlation analysis</a:t>
            </a:r>
            <a:r>
              <a:rPr lang="en-GB" sz="2400" dirty="0">
                <a:latin typeface="Times New Roman" panose="02020603050405020304" pitchFamily="18" charset="0"/>
                <a:ea typeface="Aptos" panose="020B0004020202020204" pitchFamily="34" charset="0"/>
                <a:cs typeface="Times New Roman" panose="02020603050405020304" pitchFamily="18" charset="0"/>
              </a:rPr>
              <a:t> was employed  (Field et al., 2012)</a:t>
            </a:r>
            <a:r>
              <a:rPr lang="en-GB" sz="2400" dirty="0">
                <a:effectLst/>
                <a:latin typeface="Times New Roman" panose="02020603050405020304" pitchFamily="18" charset="0"/>
                <a:ea typeface="Aptos" panose="020B0004020202020204" pitchFamily="34" charset="0"/>
                <a:cs typeface="Times New Roman" panose="02020603050405020304" pitchFamily="18" charset="0"/>
              </a:rPr>
              <a:t>.</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The Pearson’s correlation results obtained was r(96)=.68, p&lt;.001</a:t>
            </a:r>
            <a:r>
              <a:rPr lang="en-GB"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with degrees of freedom (n-2)</a:t>
            </a:r>
            <a:r>
              <a:rPr lang="en-GB"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and the relationship between subjective workload and the perceived computer system usability are presented with a scatter plot and a best fit line in Fig. 1 to show the closeness of the data points to line.  The strong positive correlation coefficient obtained at 1% level of significance shows an observed significantly likely positive association between the two variables. </a:t>
            </a:r>
            <a:r>
              <a:rPr lang="en-GB" sz="2400" dirty="0">
                <a:effectLst/>
                <a:latin typeface="Times New Roman" panose="02020603050405020304" pitchFamily="18" charset="0"/>
                <a:ea typeface="Aptos" panose="020B0004020202020204" pitchFamily="34" charset="0"/>
              </a:rPr>
              <a:t>The correlation results tend to reject the null hypothesis of no association.  The reported 95% confidence level lying between the boundaries of .56 and .77 shows how less likely the existing relationship could have been due to chance. </a:t>
            </a:r>
            <a:r>
              <a:rPr lang="en-GB" sz="2400" dirty="0">
                <a:latin typeface="Times New Roman" panose="02020603050405020304" pitchFamily="18" charset="0"/>
                <a:ea typeface="Aptos" panose="020B0004020202020204" pitchFamily="34" charset="0"/>
              </a:rPr>
              <a:t>T</a:t>
            </a:r>
            <a:r>
              <a:rPr lang="en-GB" sz="2400" dirty="0">
                <a:effectLst/>
                <a:latin typeface="Times New Roman" panose="02020603050405020304" pitchFamily="18" charset="0"/>
                <a:ea typeface="Aptos" panose="020B0004020202020204" pitchFamily="34" charset="0"/>
              </a:rPr>
              <a:t>herefore, the dataset is likely to support our hypothesis of statistical significance relationship between RTLX and SUS.</a:t>
            </a:r>
            <a:endParaRPr lang="cs-CZ" sz="2400" dirty="0">
              <a:latin typeface="Times New Roman" panose="02020603050405020304" pitchFamily="18" charset="0"/>
              <a:cs typeface="Times New Roman" panose="02020603050405020304" pitchFamily="18" charset="0"/>
            </a:endParaRPr>
          </a:p>
          <a:p>
            <a:endParaRPr lang="en-GB" sz="2400" dirty="0">
              <a:effectLst/>
              <a:latin typeface="Times New Roman" panose="02020603050405020304" pitchFamily="18" charset="0"/>
              <a:ea typeface="Aptos" panose="020B0004020202020204" pitchFamily="34" charset="0"/>
            </a:endParaRPr>
          </a:p>
        </p:txBody>
      </p:sp>
      <p:sp>
        <p:nvSpPr>
          <p:cNvPr id="16" name="TextBox 15">
            <a:extLst>
              <a:ext uri="{FF2B5EF4-FFF2-40B4-BE49-F238E27FC236}">
                <a16:creationId xmlns:a16="http://schemas.microsoft.com/office/drawing/2014/main" id="{A9208492-D448-3B86-02B8-6995BEA19618}"/>
              </a:ext>
            </a:extLst>
          </p:cNvPr>
          <p:cNvSpPr txBox="1"/>
          <p:nvPr/>
        </p:nvSpPr>
        <p:spPr>
          <a:xfrm>
            <a:off x="14897604" y="17333021"/>
            <a:ext cx="14456230" cy="8240974"/>
          </a:xfrm>
          <a:prstGeom prst="rect">
            <a:avLst/>
          </a:prstGeom>
          <a:noFill/>
        </p:spPr>
        <p:txBody>
          <a:bodyPr wrap="square" rtlCol="0">
            <a:spAutoFit/>
          </a:bodyPr>
          <a:lstStyle/>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We found a significant positive relationship between subjective workload experiences by participants and their perceived usability of systems being employed. This generally means an increasing workload of digital systems everyday usage is likely to be associated with improvements in perception of systems usage (Longo &amp; </a:t>
            </a:r>
            <a:r>
              <a:rPr lang="en-GB" sz="2400" kern="100" dirty="0" err="1">
                <a:effectLst/>
                <a:latin typeface="Times New Roman" panose="02020603050405020304" pitchFamily="18" charset="0"/>
                <a:ea typeface="Aptos" panose="020B0004020202020204" pitchFamily="34" charset="0"/>
                <a:cs typeface="Times New Roman" panose="02020603050405020304" pitchFamily="18" charset="0"/>
              </a:rPr>
              <a:t>Dondio</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2015).  Although difficulty in workload, has been reported in the literature, imposes higher burden on those engaged in them and therefore adversely affecting their performances (Huey &amp; </a:t>
            </a:r>
            <a:r>
              <a:rPr lang="en-GB" sz="2400" kern="100" dirty="0" err="1">
                <a:effectLst/>
                <a:latin typeface="Times New Roman" panose="02020603050405020304" pitchFamily="18" charset="0"/>
                <a:ea typeface="Aptos" panose="020B0004020202020204" pitchFamily="34" charset="0"/>
                <a:cs typeface="Times New Roman" panose="02020603050405020304" pitchFamily="18" charset="0"/>
              </a:rPr>
              <a:t>Wickens</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1993) and experiences. One possible reason for our findings could be the engagements in routine and/or familiar tasks is characterised by the desire to explore better/advanced alternatives thereby improving perceived systems usage and experiences. Wu et al. (2020), for instance, though found increase in mental workload with the use of intelligent personal assistance (IPAs), notably this was much more pronounced with nonnative speakers compared to native speakers, suggesting that cognitive workload is relatively reduced with innate familiarity. Using empirical analysis Yang et al. (2022) found that IPAs enhance learning performance and fluency. Also, Jafari et al. (2020) found high mental workload is experienced when tasks are done unfrequently but the use of technology systems in occasional train driving situations helps improve workload. These findings, ultimately, supports perceived digital systems usability enhancements being associated with difficulty in workload, especially, when users possess some innate cognitive familiarization or characteristics of tasks or have some experience with tasks (</a:t>
            </a:r>
            <a:r>
              <a:rPr lang="en-GB" sz="2400" kern="100" dirty="0" err="1">
                <a:effectLst/>
                <a:latin typeface="Times New Roman" panose="02020603050405020304" pitchFamily="18" charset="0"/>
                <a:ea typeface="Aptos" panose="020B0004020202020204" pitchFamily="34" charset="0"/>
                <a:cs typeface="Times New Roman" panose="02020603050405020304" pitchFamily="18" charset="0"/>
              </a:rPr>
              <a:t>Haga</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et al., 2002).</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Another key reasons for our findings could be the excitements users’ experiences in their daily digital routines and their propensity to improve their tasks with much more advanced technology.  This is in support of Longo </a:t>
            </a:r>
            <a:r>
              <a:rPr lang="en-GB" sz="2400" kern="100" dirty="0">
                <a:latin typeface="Times New Roman" panose="02020603050405020304" pitchFamily="18" charset="0"/>
                <a:ea typeface="Aptos" panose="020B0004020202020204" pitchFamily="34" charset="0"/>
                <a:cs typeface="Times New Roman" panose="02020603050405020304" pitchFamily="18" charset="0"/>
              </a:rPr>
              <a:t>and</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GB" sz="2400" kern="100" dirty="0" err="1">
                <a:effectLst/>
                <a:latin typeface="Times New Roman" panose="02020603050405020304" pitchFamily="18" charset="0"/>
                <a:ea typeface="Aptos" panose="020B0004020202020204" pitchFamily="34" charset="0"/>
                <a:cs typeface="Times New Roman" panose="02020603050405020304" pitchFamily="18" charset="0"/>
              </a:rPr>
              <a:t>Dondio</a:t>
            </a: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 (2015), when separate tasks were analysed, they found positive relationship between mental workload and perceived system usability because of the enjoyment experienced with tasks. </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AAD1AE15-2467-C0F8-EFEA-666F26954E07}"/>
              </a:ext>
            </a:extLst>
          </p:cNvPr>
          <p:cNvSpPr txBox="1"/>
          <p:nvPr/>
        </p:nvSpPr>
        <p:spPr>
          <a:xfrm>
            <a:off x="30265259" y="10520596"/>
            <a:ext cx="8792683" cy="7918834"/>
          </a:xfrm>
          <a:prstGeom prst="rect">
            <a:avLst/>
          </a:prstGeom>
          <a:noFill/>
        </p:spPr>
        <p:txBody>
          <a:bodyPr wrap="square" rtlCol="0">
            <a:spAutoFit/>
          </a:bodyPr>
          <a:lstStyle/>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Our dataset and research hypothesis did not allow us to ascertain the existence of any confounding variables that could have influence the relationship.  Therefore, we cannot be sure if the relationship observed was due to certain observables that was omitted. So future studies could consider much more extensive dataset which aimed at analysing and controlling for several attributes and/or variables that could be exhibited by the dataset. </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Also, we could not investigate any causality between our two variables, though intuitively, one could think of either an increasing subjective workload being because of a perceived difficulty in system usage or vice versa.  Such a study may need to go beyond just investigating the associated relationship into employing a multiple regression analysis.  </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One important consideration is to assess the relationship between subjective workload and system usability across different genders.  This could be interesting for future studies since various constructs measured by the RTLX may be gender bias, which should be considered in the development of computer information systems.</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5FC9936E-DA57-7483-F8B9-C5700AFF6D5F}"/>
              </a:ext>
            </a:extLst>
          </p:cNvPr>
          <p:cNvSpPr txBox="1"/>
          <p:nvPr/>
        </p:nvSpPr>
        <p:spPr>
          <a:xfrm>
            <a:off x="30265259" y="19972971"/>
            <a:ext cx="8792684" cy="5579797"/>
          </a:xfrm>
          <a:prstGeom prst="rect">
            <a:avLst/>
          </a:prstGeom>
          <a:noFill/>
        </p:spPr>
        <p:txBody>
          <a:bodyPr wrap="square" rtlCol="0">
            <a:spAutoFit/>
          </a:bodyPr>
          <a:lstStyle/>
          <a:p>
            <a:pPr>
              <a:lnSpc>
                <a:spcPct val="115000"/>
              </a:lnSpc>
              <a:spcAft>
                <a:spcPts val="800"/>
              </a:spcAft>
            </a:pPr>
            <a:r>
              <a:rPr lang="en-GB" sz="2400" dirty="0">
                <a:effectLst/>
                <a:latin typeface="Times New Roman" panose="02020603050405020304" pitchFamily="18" charset="0"/>
                <a:ea typeface="Aptos" panose="020B0004020202020204" pitchFamily="34" charset="0"/>
              </a:rPr>
              <a:t>The study hypothesized that there will be a statistically significant relationship between RTLX and SUS. After analysing a dataset of 100 participants, we found a likely support to our hypothesis and therefore rejected the null hypothesis of no relationship.  Although, our findings tend to disagree with a popular no relationship found between both variables in the literature, our findings were in support of the literature that found that higher subjective workload was associated with enhancement in perceived system usability due to tasks: experiences, cognitive familiarity, enjoyments experienced and application of technology. Like previous studies we also, suggest a complementary employment of both RTLX and SUS measures, but with the reasons that both assessments target different aspects of the digital user experiences.</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F65B0B1-F649-F3C7-B586-1996A3083415}"/>
              </a:ext>
            </a:extLst>
          </p:cNvPr>
          <p:cNvSpPr txBox="1"/>
          <p:nvPr/>
        </p:nvSpPr>
        <p:spPr>
          <a:xfrm>
            <a:off x="3657604" y="6279415"/>
            <a:ext cx="7881257" cy="707886"/>
          </a:xfrm>
          <a:prstGeom prst="rect">
            <a:avLst/>
          </a:prstGeom>
          <a:noFill/>
        </p:spPr>
        <p:txBody>
          <a:bodyPr wrap="square" rtlCol="0">
            <a:spAutoFit/>
          </a:bodyPr>
          <a:lstStyle/>
          <a:p>
            <a:r>
              <a:rPr lang="en-GB" sz="4000" b="1" dirty="0">
                <a:latin typeface="Times New Roman" panose="02020603050405020304" pitchFamily="18" charset="0"/>
                <a:cs typeface="Times New Roman" panose="02020603050405020304" pitchFamily="18" charset="0"/>
              </a:rPr>
              <a:t>Hypotheses</a:t>
            </a:r>
            <a:endParaRPr lang="cs-CZ" sz="4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5402BA-3143-D19D-FA19-4A9EE17EE171}"/>
              </a:ext>
            </a:extLst>
          </p:cNvPr>
          <p:cNvSpPr txBox="1"/>
          <p:nvPr/>
        </p:nvSpPr>
        <p:spPr>
          <a:xfrm>
            <a:off x="3744685" y="7216459"/>
            <a:ext cx="9835865" cy="1869999"/>
          </a:xfrm>
          <a:prstGeom prst="rect">
            <a:avLst/>
          </a:prstGeom>
          <a:noFill/>
        </p:spPr>
        <p:txBody>
          <a:bodyPr wrap="square" rtlCol="0">
            <a:spAutoFit/>
          </a:bodyPr>
          <a:lstStyle/>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H0: There will be no statistically significant relationship between RTLX and SUS.</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GB" sz="2400" kern="100" dirty="0">
                <a:effectLst/>
                <a:latin typeface="Times New Roman" panose="02020603050405020304" pitchFamily="18" charset="0"/>
                <a:ea typeface="Aptos" panose="020B0004020202020204" pitchFamily="34" charset="0"/>
                <a:cs typeface="Times New Roman" panose="02020603050405020304" pitchFamily="18" charset="0"/>
              </a:rPr>
              <a:t>H1: There will be a statistically significant relationship between RTLX and SUS.</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6" name="Object 5">
            <a:extLst>
              <a:ext uri="{FF2B5EF4-FFF2-40B4-BE49-F238E27FC236}">
                <a16:creationId xmlns:a16="http://schemas.microsoft.com/office/drawing/2014/main" id="{C6763512-8336-C1CF-5C59-A8FDE776716D}"/>
              </a:ext>
            </a:extLst>
          </p:cNvPr>
          <p:cNvGraphicFramePr>
            <a:graphicFrameLocks noChangeAspect="1"/>
          </p:cNvGraphicFramePr>
          <p:nvPr>
            <p:extLst>
              <p:ext uri="{D42A27DB-BD31-4B8C-83A1-F6EECF244321}">
                <p14:modId xmlns:p14="http://schemas.microsoft.com/office/powerpoint/2010/main" val="1416225945"/>
              </p:ext>
            </p:extLst>
          </p:nvPr>
        </p:nvGraphicFramePr>
        <p:xfrm>
          <a:off x="4243763" y="20995981"/>
          <a:ext cx="7069570" cy="2962313"/>
        </p:xfrm>
        <a:graphic>
          <a:graphicData uri="http://schemas.openxmlformats.org/presentationml/2006/ole">
            <mc:AlternateContent xmlns:mc="http://schemas.openxmlformats.org/markup-compatibility/2006">
              <mc:Choice xmlns:v="urn:schemas-microsoft-com:vml" Requires="v">
                <p:oleObj name="Packager Shell Object" showAsIcon="1" r:id="rId2" imgW="1234653" imgH="517956" progId="Package">
                  <p:embed/>
                </p:oleObj>
              </mc:Choice>
              <mc:Fallback>
                <p:oleObj name="Packager Shell Object" showAsIcon="1" r:id="rId2" imgW="1234653" imgH="517956" progId="Package">
                  <p:embed/>
                  <p:pic>
                    <p:nvPicPr>
                      <p:cNvPr id="0" name=""/>
                      <p:cNvPicPr/>
                      <p:nvPr/>
                    </p:nvPicPr>
                    <p:blipFill>
                      <a:blip r:embed="rId3"/>
                      <a:stretch>
                        <a:fillRect/>
                      </a:stretch>
                    </p:blipFill>
                    <p:spPr>
                      <a:xfrm>
                        <a:off x="4243763" y="20995981"/>
                        <a:ext cx="7069570" cy="2962313"/>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09808A3C-4D09-7F09-D8EA-0381016A07F4}"/>
              </a:ext>
            </a:extLst>
          </p:cNvPr>
          <p:cNvGraphicFramePr>
            <a:graphicFrameLocks noChangeAspect="1"/>
          </p:cNvGraphicFramePr>
          <p:nvPr>
            <p:extLst>
              <p:ext uri="{D42A27DB-BD31-4B8C-83A1-F6EECF244321}">
                <p14:modId xmlns:p14="http://schemas.microsoft.com/office/powerpoint/2010/main" val="1769509864"/>
              </p:ext>
            </p:extLst>
          </p:nvPr>
        </p:nvGraphicFramePr>
        <p:xfrm>
          <a:off x="15724921" y="8195307"/>
          <a:ext cx="5424055" cy="3128919"/>
        </p:xfrm>
        <a:graphic>
          <a:graphicData uri="http://schemas.openxmlformats.org/presentationml/2006/ole">
            <mc:AlternateContent xmlns:mc="http://schemas.openxmlformats.org/markup-compatibility/2006">
              <mc:Choice xmlns:v="urn:schemas-microsoft-com:vml" Requires="v">
                <p:oleObj name="Packager Shell Object" showAsIcon="1" r:id="rId4" imgW="1226997" imgH="517956" progId="Package">
                  <p:embed/>
                </p:oleObj>
              </mc:Choice>
              <mc:Fallback>
                <p:oleObj name="Packager Shell Object" showAsIcon="1" r:id="rId4" imgW="1226997" imgH="517956" progId="Package">
                  <p:embed/>
                  <p:pic>
                    <p:nvPicPr>
                      <p:cNvPr id="0" name=""/>
                      <p:cNvPicPr/>
                      <p:nvPr/>
                    </p:nvPicPr>
                    <p:blipFill>
                      <a:blip r:embed="rId5"/>
                      <a:stretch>
                        <a:fillRect/>
                      </a:stretch>
                    </p:blipFill>
                    <p:spPr>
                      <a:xfrm>
                        <a:off x="15724921" y="8195307"/>
                        <a:ext cx="5424055" cy="3128919"/>
                      </a:xfrm>
                      <a:prstGeom prst="rect">
                        <a:avLst/>
                      </a:prstGeom>
                    </p:spPr>
                  </p:pic>
                </p:oleObj>
              </mc:Fallback>
            </mc:AlternateContent>
          </a:graphicData>
        </a:graphic>
      </p:graphicFrame>
      <p:pic>
        <p:nvPicPr>
          <p:cNvPr id="28" name="Picture 27" descr="A screen shot of a graph&#10;&#10;Description automatically generated">
            <a:extLst>
              <a:ext uri="{FF2B5EF4-FFF2-40B4-BE49-F238E27FC236}">
                <a16:creationId xmlns:a16="http://schemas.microsoft.com/office/drawing/2014/main" id="{E21C1556-A54C-9AFD-0A32-A24A5DDE99FB}"/>
              </a:ext>
            </a:extLst>
          </p:cNvPr>
          <p:cNvPicPr>
            <a:picLocks noChangeAspect="1"/>
          </p:cNvPicPr>
          <p:nvPr/>
        </p:nvPicPr>
        <p:blipFill rotWithShape="1">
          <a:blip r:embed="rId6">
            <a:extLst>
              <a:ext uri="{28A0092B-C50C-407E-A947-70E740481C1C}">
                <a14:useLocalDpi xmlns:a14="http://schemas.microsoft.com/office/drawing/2010/main" val="0"/>
              </a:ext>
            </a:extLst>
          </a:blip>
          <a:srcRect l="1043" t="15386" r="717" b="2579"/>
          <a:stretch/>
        </p:blipFill>
        <p:spPr>
          <a:xfrm>
            <a:off x="3462223" y="19373490"/>
            <a:ext cx="10226626" cy="6201638"/>
          </a:xfrm>
          <a:prstGeom prst="rect">
            <a:avLst/>
          </a:prstGeom>
          <a:ln>
            <a:noFill/>
          </a:ln>
          <a:effectLst>
            <a:softEdge rad="112500"/>
          </a:effectLst>
        </p:spPr>
      </p:pic>
      <p:pic>
        <p:nvPicPr>
          <p:cNvPr id="32" name="Picture 31" descr="A screenshot of a computer&#10;&#10;Description automatically generated">
            <a:extLst>
              <a:ext uri="{FF2B5EF4-FFF2-40B4-BE49-F238E27FC236}">
                <a16:creationId xmlns:a16="http://schemas.microsoft.com/office/drawing/2014/main" id="{587B325A-5DE9-7E11-9B57-0F770C844CFF}"/>
              </a:ext>
            </a:extLst>
          </p:cNvPr>
          <p:cNvPicPr>
            <a:picLocks noChangeAspect="1"/>
          </p:cNvPicPr>
          <p:nvPr/>
        </p:nvPicPr>
        <p:blipFill>
          <a:blip r:embed="rId7">
            <a:extLst>
              <a:ext uri="{28A0092B-C50C-407E-A947-70E740481C1C}">
                <a14:useLocalDpi xmlns:a14="http://schemas.microsoft.com/office/drawing/2010/main" val="0"/>
              </a:ext>
            </a:extLst>
          </a:blip>
          <a:srcRect l="427" t="16219" r="3786" b="2711"/>
          <a:stretch/>
        </p:blipFill>
        <p:spPr>
          <a:xfrm>
            <a:off x="14399336" y="6301214"/>
            <a:ext cx="8088078" cy="6741441"/>
          </a:xfrm>
          <a:prstGeom prst="rect">
            <a:avLst/>
          </a:prstGeom>
          <a:ln>
            <a:noFill/>
          </a:ln>
          <a:effectLst>
            <a:softEdge rad="112500"/>
          </a:effectLst>
        </p:spPr>
      </p:pic>
      <p:graphicFrame>
        <p:nvGraphicFramePr>
          <p:cNvPr id="33" name="Object 32">
            <a:extLst>
              <a:ext uri="{FF2B5EF4-FFF2-40B4-BE49-F238E27FC236}">
                <a16:creationId xmlns:a16="http://schemas.microsoft.com/office/drawing/2014/main" id="{B5C3FB1F-71B1-0852-613B-88A6CBF1CA23}"/>
              </a:ext>
            </a:extLst>
          </p:cNvPr>
          <p:cNvGraphicFramePr>
            <a:graphicFrameLocks noChangeAspect="1"/>
          </p:cNvGraphicFramePr>
          <p:nvPr>
            <p:extLst>
              <p:ext uri="{D42A27DB-BD31-4B8C-83A1-F6EECF244321}">
                <p14:modId xmlns:p14="http://schemas.microsoft.com/office/powerpoint/2010/main" val="2677430588"/>
              </p:ext>
            </p:extLst>
          </p:nvPr>
        </p:nvGraphicFramePr>
        <p:xfrm>
          <a:off x="24159616" y="9843699"/>
          <a:ext cx="4102807" cy="1659448"/>
        </p:xfrm>
        <a:graphic>
          <a:graphicData uri="http://schemas.openxmlformats.org/presentationml/2006/ole">
            <mc:AlternateContent xmlns:mc="http://schemas.openxmlformats.org/markup-compatibility/2006">
              <mc:Choice xmlns:v="urn:schemas-microsoft-com:vml" Requires="v">
                <p:oleObj name="Packager Shell Object" showAsIcon="1" r:id="rId8" imgW="1280160" imgH="517956" progId="Package">
                  <p:embed/>
                </p:oleObj>
              </mc:Choice>
              <mc:Fallback>
                <p:oleObj name="Packager Shell Object" showAsIcon="1" r:id="rId8" imgW="1280160" imgH="517956" progId="Package">
                  <p:embed/>
                  <p:pic>
                    <p:nvPicPr>
                      <p:cNvPr id="0" name=""/>
                      <p:cNvPicPr/>
                      <p:nvPr/>
                    </p:nvPicPr>
                    <p:blipFill>
                      <a:blip r:embed="rId9"/>
                      <a:stretch>
                        <a:fillRect/>
                      </a:stretch>
                    </p:blipFill>
                    <p:spPr>
                      <a:xfrm>
                        <a:off x="24159616" y="9843699"/>
                        <a:ext cx="4102807" cy="1659448"/>
                      </a:xfrm>
                      <a:prstGeom prst="rect">
                        <a:avLst/>
                      </a:prstGeom>
                    </p:spPr>
                  </p:pic>
                </p:oleObj>
              </mc:Fallback>
            </mc:AlternateContent>
          </a:graphicData>
        </a:graphic>
      </p:graphicFrame>
      <p:pic>
        <p:nvPicPr>
          <p:cNvPr id="35" name="Picture 34" descr="A screenshot of a computer&#10;&#10;Description automatically generated">
            <a:extLst>
              <a:ext uri="{FF2B5EF4-FFF2-40B4-BE49-F238E27FC236}">
                <a16:creationId xmlns:a16="http://schemas.microsoft.com/office/drawing/2014/main" id="{C72273BF-E9D1-7125-D91C-8B036969CD81}"/>
              </a:ext>
            </a:extLst>
          </p:cNvPr>
          <p:cNvPicPr>
            <a:picLocks noChangeAspect="1"/>
          </p:cNvPicPr>
          <p:nvPr/>
        </p:nvPicPr>
        <p:blipFill>
          <a:blip r:embed="rId10">
            <a:extLst>
              <a:ext uri="{28A0092B-C50C-407E-A947-70E740481C1C}">
                <a14:useLocalDpi xmlns:a14="http://schemas.microsoft.com/office/drawing/2010/main" val="0"/>
              </a:ext>
            </a:extLst>
          </a:blip>
          <a:srcRect t="16219" b="2711"/>
          <a:stretch/>
        </p:blipFill>
        <p:spPr>
          <a:xfrm>
            <a:off x="22386977" y="6868901"/>
            <a:ext cx="7103431" cy="6128583"/>
          </a:xfrm>
          <a:prstGeom prst="rect">
            <a:avLst/>
          </a:prstGeom>
          <a:ln>
            <a:noFill/>
          </a:ln>
          <a:effectLst>
            <a:softEdge rad="112500"/>
          </a:effectLst>
        </p:spPr>
      </p:pic>
      <p:graphicFrame>
        <p:nvGraphicFramePr>
          <p:cNvPr id="36" name="Table 35">
            <a:extLst>
              <a:ext uri="{FF2B5EF4-FFF2-40B4-BE49-F238E27FC236}">
                <a16:creationId xmlns:a16="http://schemas.microsoft.com/office/drawing/2014/main" id="{5A736665-26B4-9C69-40F5-808B054182B2}"/>
              </a:ext>
            </a:extLst>
          </p:cNvPr>
          <p:cNvGraphicFramePr>
            <a:graphicFrameLocks noGrp="1"/>
          </p:cNvGraphicFramePr>
          <p:nvPr>
            <p:extLst>
              <p:ext uri="{D42A27DB-BD31-4B8C-83A1-F6EECF244321}">
                <p14:modId xmlns:p14="http://schemas.microsoft.com/office/powerpoint/2010/main" val="1191030121"/>
              </p:ext>
            </p:extLst>
          </p:nvPr>
        </p:nvGraphicFramePr>
        <p:xfrm>
          <a:off x="30265254" y="7104834"/>
          <a:ext cx="7881262" cy="1410196"/>
        </p:xfrm>
        <a:graphic>
          <a:graphicData uri="http://schemas.openxmlformats.org/drawingml/2006/table">
            <a:tbl>
              <a:tblPr firstRow="1" firstCol="1" bandRow="1">
                <a:tableStyleId>{D27102A9-8310-4765-A935-A1911B00CA55}</a:tableStyleId>
              </a:tblPr>
              <a:tblGrid>
                <a:gridCol w="1877307">
                  <a:extLst>
                    <a:ext uri="{9D8B030D-6E8A-4147-A177-3AD203B41FA5}">
                      <a16:colId xmlns:a16="http://schemas.microsoft.com/office/drawing/2014/main" val="3605061426"/>
                    </a:ext>
                  </a:extLst>
                </a:gridCol>
                <a:gridCol w="1192697">
                  <a:extLst>
                    <a:ext uri="{9D8B030D-6E8A-4147-A177-3AD203B41FA5}">
                      <a16:colId xmlns:a16="http://schemas.microsoft.com/office/drawing/2014/main" val="572645181"/>
                    </a:ext>
                  </a:extLst>
                </a:gridCol>
                <a:gridCol w="1732207">
                  <a:extLst>
                    <a:ext uri="{9D8B030D-6E8A-4147-A177-3AD203B41FA5}">
                      <a16:colId xmlns:a16="http://schemas.microsoft.com/office/drawing/2014/main" val="2674667904"/>
                    </a:ext>
                  </a:extLst>
                </a:gridCol>
                <a:gridCol w="950910">
                  <a:extLst>
                    <a:ext uri="{9D8B030D-6E8A-4147-A177-3AD203B41FA5}">
                      <a16:colId xmlns:a16="http://schemas.microsoft.com/office/drawing/2014/main" val="2262984270"/>
                    </a:ext>
                  </a:extLst>
                </a:gridCol>
                <a:gridCol w="989833">
                  <a:extLst>
                    <a:ext uri="{9D8B030D-6E8A-4147-A177-3AD203B41FA5}">
                      <a16:colId xmlns:a16="http://schemas.microsoft.com/office/drawing/2014/main" val="3245187404"/>
                    </a:ext>
                  </a:extLst>
                </a:gridCol>
                <a:gridCol w="1138308">
                  <a:extLst>
                    <a:ext uri="{9D8B030D-6E8A-4147-A177-3AD203B41FA5}">
                      <a16:colId xmlns:a16="http://schemas.microsoft.com/office/drawing/2014/main" val="3753711790"/>
                    </a:ext>
                  </a:extLst>
                </a:gridCol>
              </a:tblGrid>
              <a:tr h="577756">
                <a:tc>
                  <a:txBody>
                    <a:bodyPr/>
                    <a:lstStyle/>
                    <a:p>
                      <a:pP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VARIABLE</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MEAN</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MEDIAN</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STD</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MIN</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latin typeface="Times New Roman" panose="02020603050405020304" pitchFamily="18" charset="0"/>
                          <a:cs typeface="Times New Roman" panose="02020603050405020304" pitchFamily="18" charset="0"/>
                        </a:rPr>
                        <a:t>MAX</a:t>
                      </a:r>
                      <a:endParaRPr lang="cs-CZ"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676810910"/>
                  </a:ext>
                </a:extLst>
              </a:tr>
              <a:tr h="416220">
                <a:tc>
                  <a:txBody>
                    <a:bodyPr/>
                    <a:lstStyle/>
                    <a:p>
                      <a:pPr>
                        <a:lnSpc>
                          <a:spcPct val="115000"/>
                        </a:lnSpc>
                        <a:spcAft>
                          <a:spcPts val="800"/>
                        </a:spcAft>
                      </a:pPr>
                      <a:r>
                        <a:rPr lang="cs-CZ" sz="2400" kern="0">
                          <a:solidFill>
                            <a:srgbClr val="000000"/>
                          </a:solidFill>
                          <a:effectLst/>
                        </a:rPr>
                        <a:t>SUS</a:t>
                      </a:r>
                      <a:endParaRPr lang="cs-CZ" sz="2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rPr>
                        <a:t>5</a:t>
                      </a:r>
                      <a:r>
                        <a:rPr lang="en-GB" sz="2400" kern="0" dirty="0">
                          <a:solidFill>
                            <a:srgbClr val="000000"/>
                          </a:solidFill>
                          <a:effectLst/>
                        </a:rPr>
                        <a:t>3.70</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rPr>
                        <a:t>53.08</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rPr>
                        <a:t>23.</a:t>
                      </a:r>
                      <a:r>
                        <a:rPr lang="en-GB" sz="2400" kern="0" dirty="0">
                          <a:solidFill>
                            <a:srgbClr val="000000"/>
                          </a:solidFill>
                          <a:effectLst/>
                        </a:rPr>
                        <a:t>32</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rPr>
                        <a:t>0.00</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15000"/>
                        </a:lnSpc>
                        <a:spcAft>
                          <a:spcPts val="800"/>
                        </a:spcAft>
                      </a:pPr>
                      <a:r>
                        <a:rPr lang="cs-CZ" sz="2400" kern="0" dirty="0">
                          <a:solidFill>
                            <a:srgbClr val="000000"/>
                          </a:solidFill>
                          <a:effectLst/>
                        </a:rPr>
                        <a:t>10</a:t>
                      </a:r>
                      <a:r>
                        <a:rPr lang="en-GB" sz="2400" kern="0" dirty="0">
                          <a:solidFill>
                            <a:srgbClr val="000000"/>
                          </a:solidFill>
                          <a:effectLst/>
                        </a:rPr>
                        <a:t>0</a:t>
                      </a:r>
                      <a:r>
                        <a:rPr lang="cs-CZ" sz="2400" kern="0" dirty="0">
                          <a:solidFill>
                            <a:srgbClr val="000000"/>
                          </a:solidFill>
                          <a:effectLst/>
                        </a:rPr>
                        <a:t>.00</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40765154"/>
                  </a:ext>
                </a:extLst>
              </a:tr>
              <a:tr h="416220">
                <a:tc>
                  <a:txBody>
                    <a:bodyPr/>
                    <a:lstStyle/>
                    <a:p>
                      <a:pPr>
                        <a:lnSpc>
                          <a:spcPct val="115000"/>
                        </a:lnSpc>
                        <a:spcAft>
                          <a:spcPts val="800"/>
                        </a:spcAft>
                      </a:pPr>
                      <a:r>
                        <a:rPr lang="cs-CZ" sz="2400" kern="0" dirty="0">
                          <a:solidFill>
                            <a:srgbClr val="000000"/>
                          </a:solidFill>
                          <a:effectLst/>
                        </a:rPr>
                        <a:t>RTLX</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cs-CZ" sz="2400" kern="0" dirty="0">
                          <a:solidFill>
                            <a:srgbClr val="000000"/>
                          </a:solidFill>
                          <a:effectLst/>
                        </a:rPr>
                        <a:t>42.</a:t>
                      </a:r>
                      <a:r>
                        <a:rPr lang="en-GB" sz="2400" kern="0" dirty="0">
                          <a:solidFill>
                            <a:srgbClr val="000000"/>
                          </a:solidFill>
                          <a:effectLst/>
                        </a:rPr>
                        <a:t>59</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cs-CZ" sz="2400" kern="0" dirty="0">
                          <a:solidFill>
                            <a:srgbClr val="000000"/>
                          </a:solidFill>
                          <a:effectLst/>
                        </a:rPr>
                        <a:t>42.50</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cs-CZ" sz="2400" kern="0" dirty="0">
                          <a:solidFill>
                            <a:srgbClr val="000000"/>
                          </a:solidFill>
                          <a:effectLst/>
                        </a:rPr>
                        <a:t>9.</a:t>
                      </a:r>
                      <a:r>
                        <a:rPr lang="en-GB" sz="2400" kern="0" dirty="0">
                          <a:solidFill>
                            <a:srgbClr val="000000"/>
                          </a:solidFill>
                          <a:effectLst/>
                        </a:rPr>
                        <a:t>37</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cs-CZ" sz="2400" kern="0">
                          <a:solidFill>
                            <a:srgbClr val="000000"/>
                          </a:solidFill>
                          <a:effectLst/>
                        </a:rPr>
                        <a:t>20.00</a:t>
                      </a:r>
                      <a:endParaRPr lang="cs-CZ" sz="2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cs-CZ" sz="2400" kern="0" dirty="0">
                          <a:solidFill>
                            <a:srgbClr val="000000"/>
                          </a:solidFill>
                          <a:effectLst/>
                        </a:rPr>
                        <a:t>62.00</a:t>
                      </a:r>
                      <a:endParaRPr lang="cs-CZ"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479527"/>
                  </a:ext>
                </a:extLst>
              </a:tr>
            </a:tbl>
          </a:graphicData>
        </a:graphic>
      </p:graphicFrame>
      <p:sp>
        <p:nvSpPr>
          <p:cNvPr id="13" name="TextBox 12">
            <a:extLst>
              <a:ext uri="{FF2B5EF4-FFF2-40B4-BE49-F238E27FC236}">
                <a16:creationId xmlns:a16="http://schemas.microsoft.com/office/drawing/2014/main" id="{C5FA0B35-066D-72E4-8C87-AC8D78D84306}"/>
              </a:ext>
            </a:extLst>
          </p:cNvPr>
          <p:cNvSpPr txBox="1"/>
          <p:nvPr/>
        </p:nvSpPr>
        <p:spPr>
          <a:xfrm>
            <a:off x="3657603" y="9279196"/>
            <a:ext cx="7881257" cy="707886"/>
          </a:xfrm>
          <a:prstGeom prst="rect">
            <a:avLst/>
          </a:prstGeom>
          <a:noFill/>
        </p:spPr>
        <p:txBody>
          <a:bodyPr wrap="square" rtlCol="0">
            <a:spAutoFit/>
          </a:bodyPr>
          <a:lstStyle/>
          <a:p>
            <a:r>
              <a:rPr lang="en-GB" sz="4000" b="1" dirty="0">
                <a:latin typeface="Times New Roman" panose="02020603050405020304" pitchFamily="18" charset="0"/>
                <a:cs typeface="Times New Roman" panose="02020603050405020304" pitchFamily="18" charset="0"/>
              </a:rPr>
              <a:t>Results</a:t>
            </a:r>
            <a:endParaRPr lang="cs-CZ" sz="40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87FCE8E-37EC-07C8-276A-775683DECD52}"/>
              </a:ext>
            </a:extLst>
          </p:cNvPr>
          <p:cNvSpPr txBox="1"/>
          <p:nvPr/>
        </p:nvSpPr>
        <p:spPr>
          <a:xfrm>
            <a:off x="30265253" y="6319105"/>
            <a:ext cx="8699065" cy="771814"/>
          </a:xfrm>
          <a:prstGeom prst="rect">
            <a:avLst/>
          </a:prstGeom>
          <a:noFill/>
        </p:spPr>
        <p:txBody>
          <a:bodyPr wrap="square">
            <a:spAutoFit/>
          </a:bodyPr>
          <a:lstStyle/>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Table 1: Descriptive statistics of system usability scale (SUS) and the raw NASA task load index (RTLX) scores</a:t>
            </a:r>
          </a:p>
        </p:txBody>
      </p:sp>
      <p:sp>
        <p:nvSpPr>
          <p:cNvPr id="23" name="TextBox 22">
            <a:extLst>
              <a:ext uri="{FF2B5EF4-FFF2-40B4-BE49-F238E27FC236}">
                <a16:creationId xmlns:a16="http://schemas.microsoft.com/office/drawing/2014/main" id="{A9764CDE-5745-A089-96DC-548ACC8B0D31}"/>
              </a:ext>
            </a:extLst>
          </p:cNvPr>
          <p:cNvSpPr txBox="1"/>
          <p:nvPr/>
        </p:nvSpPr>
        <p:spPr>
          <a:xfrm>
            <a:off x="30171637" y="8671764"/>
            <a:ext cx="8699066" cy="392993"/>
          </a:xfrm>
          <a:prstGeom prst="rect">
            <a:avLst/>
          </a:prstGeom>
          <a:noFill/>
        </p:spPr>
        <p:txBody>
          <a:bodyPr wrap="square">
            <a:spAutoFit/>
          </a:bodyPr>
          <a:lstStyle/>
          <a:p>
            <a:pPr>
              <a:lnSpc>
                <a:spcPct val="115000"/>
              </a:lnSpc>
              <a:spcAft>
                <a:spcPts val="800"/>
              </a:spcAft>
            </a:pPr>
            <a:r>
              <a:rPr lang="en-GB" kern="100" dirty="0">
                <a:effectLst/>
                <a:latin typeface="Times New Roman" panose="02020603050405020304" pitchFamily="18" charset="0"/>
                <a:ea typeface="Aptos" panose="020B0004020202020204" pitchFamily="34" charset="0"/>
                <a:cs typeface="Times New Roman" panose="02020603050405020304" pitchFamily="18" charset="0"/>
              </a:rPr>
              <a:t>STD = standard deviation, Min = minimum value, Max = maximum value </a:t>
            </a:r>
            <a:endParaRPr lang="cs-CZ"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F35C124F-9FF4-1B9F-63D6-A8C80AED0774}"/>
              </a:ext>
            </a:extLst>
          </p:cNvPr>
          <p:cNvSpPr txBox="1"/>
          <p:nvPr/>
        </p:nvSpPr>
        <p:spPr>
          <a:xfrm>
            <a:off x="3744685" y="25742910"/>
            <a:ext cx="9748784" cy="780342"/>
          </a:xfrm>
          <a:prstGeom prst="rect">
            <a:avLst/>
          </a:prstGeom>
          <a:noFill/>
        </p:spPr>
        <p:txBody>
          <a:bodyPr wrap="square">
            <a:spAutoFit/>
          </a:bodyPr>
          <a:lstStyle/>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Fig. 1: Scatter plot of relationship between the system usability score and the raw NASA task load index</a:t>
            </a:r>
            <a:endParaRPr lang="cs-CZ"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8061910F-FFE2-0FBC-0CCF-C27F6477269B}"/>
              </a:ext>
            </a:extLst>
          </p:cNvPr>
          <p:cNvSpPr txBox="1"/>
          <p:nvPr/>
        </p:nvSpPr>
        <p:spPr>
          <a:xfrm>
            <a:off x="14679889" y="13167891"/>
            <a:ext cx="7352798" cy="426399"/>
          </a:xfrm>
          <a:prstGeom prst="rect">
            <a:avLst/>
          </a:prstGeom>
          <a:noFill/>
        </p:spPr>
        <p:txBody>
          <a:bodyPr wrap="square">
            <a:spAutoFit/>
          </a:bodyPr>
          <a:lstStyle/>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Fig. 2: Histogram of the perceived system usability scores obtained</a:t>
            </a:r>
            <a:endParaRPr lang="cs-CZ"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750394D4-C021-2F33-EA69-0EF67DF46209}"/>
              </a:ext>
            </a:extLst>
          </p:cNvPr>
          <p:cNvSpPr txBox="1"/>
          <p:nvPr/>
        </p:nvSpPr>
        <p:spPr>
          <a:xfrm>
            <a:off x="22418229" y="13091801"/>
            <a:ext cx="7352798" cy="426399"/>
          </a:xfrm>
          <a:prstGeom prst="rect">
            <a:avLst/>
          </a:prstGeom>
          <a:noFill/>
        </p:spPr>
        <p:txBody>
          <a:bodyPr wrap="square">
            <a:spAutoFit/>
          </a:bodyPr>
          <a:lstStyle/>
          <a:p>
            <a:pPr>
              <a:lnSpc>
                <a:spcPct val="115000"/>
              </a:lnSpc>
              <a:spcAft>
                <a:spcPts val="800"/>
              </a:spcAft>
            </a:pP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Fi</a:t>
            </a:r>
            <a:r>
              <a:rPr lang="en-GB" sz="2000" kern="100" dirty="0">
                <a:latin typeface="Times New Roman" panose="02020603050405020304" pitchFamily="18" charset="0"/>
                <a:ea typeface="Aptos" panose="020B0004020202020204" pitchFamily="34" charset="0"/>
                <a:cs typeface="Times New Roman" panose="02020603050405020304" pitchFamily="18" charset="0"/>
              </a:rPr>
              <a:t>g.</a:t>
            </a:r>
            <a:r>
              <a:rPr lang="en-GB" sz="2000" kern="100" dirty="0">
                <a:effectLst/>
                <a:latin typeface="Times New Roman" panose="02020603050405020304" pitchFamily="18" charset="0"/>
                <a:ea typeface="Aptos" panose="020B0004020202020204" pitchFamily="34" charset="0"/>
                <a:cs typeface="Times New Roman" panose="02020603050405020304" pitchFamily="18" charset="0"/>
              </a:rPr>
              <a:t>.3: Histogram of </a:t>
            </a:r>
            <a:r>
              <a:rPr lang="en-GB" sz="2000" kern="100" dirty="0">
                <a:latin typeface="Times New Roman" panose="02020603050405020304" pitchFamily="18" charset="0"/>
                <a:ea typeface="Aptos" panose="020B0004020202020204" pitchFamily="34" charset="0"/>
                <a:cs typeface="Times New Roman" panose="02020603050405020304" pitchFamily="18" charset="0"/>
              </a:rPr>
              <a:t>the raw NASA task load index scores obtained</a:t>
            </a:r>
            <a:endParaRPr lang="cs-CZ"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4E1482A4-1350-7232-B90D-9EBC44487078}"/>
              </a:ext>
            </a:extLst>
          </p:cNvPr>
          <p:cNvSpPr txBox="1"/>
          <p:nvPr/>
        </p:nvSpPr>
        <p:spPr>
          <a:xfrm>
            <a:off x="3657603" y="4898734"/>
            <a:ext cx="9318169" cy="707886"/>
          </a:xfrm>
          <a:prstGeom prst="rect">
            <a:avLst/>
          </a:prstGeom>
          <a:noFill/>
        </p:spPr>
        <p:txBody>
          <a:bodyPr wrap="square" rtlCol="0">
            <a:spAutoFit/>
          </a:bodyPr>
          <a:lstStyle/>
          <a:p>
            <a:r>
              <a:rPr lang="en-GB" sz="4000" dirty="0">
                <a:latin typeface="Times New Roman" panose="02020603050405020304" pitchFamily="18" charset="0"/>
                <a:cs typeface="Times New Roman" panose="02020603050405020304" pitchFamily="18" charset="0"/>
              </a:rPr>
              <a:t>Quantitative Data Analysis Assignment 1</a:t>
            </a:r>
            <a:endParaRPr lang="cs-CZ"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26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4A18-2BCC-1DFE-AB50-EDCE6D98CC39}"/>
              </a:ext>
            </a:extLst>
          </p:cNvPr>
          <p:cNvSpPr>
            <a:spLocks noGrp="1"/>
          </p:cNvSpPr>
          <p:nvPr>
            <p:ph type="title"/>
          </p:nvPr>
        </p:nvSpPr>
        <p:spPr>
          <a:xfrm>
            <a:off x="2942759" y="1611882"/>
            <a:ext cx="36918246" cy="4230118"/>
          </a:xfrm>
        </p:spPr>
        <p:txBody>
          <a:bodyPr>
            <a:normAutofit/>
          </a:bodyPr>
          <a:lstStyle/>
          <a:p>
            <a:r>
              <a:rPr lang="en-GB" sz="6000" b="1" dirty="0">
                <a:latin typeface="Times New Roman" panose="02020603050405020304" pitchFamily="18" charset="0"/>
                <a:cs typeface="Times New Roman" panose="02020603050405020304" pitchFamily="18" charset="0"/>
              </a:rPr>
              <a:t>References</a:t>
            </a:r>
            <a:endParaRPr lang="cs-CZ" sz="6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1CAE96-B414-7E5C-F0AF-A179E8605068}"/>
              </a:ext>
            </a:extLst>
          </p:cNvPr>
          <p:cNvSpPr>
            <a:spLocks noGrp="1"/>
          </p:cNvSpPr>
          <p:nvPr>
            <p:ph idx="1"/>
          </p:nvPr>
        </p:nvSpPr>
        <p:spPr>
          <a:xfrm>
            <a:off x="2942759" y="5664200"/>
            <a:ext cx="36918246" cy="21604519"/>
          </a:xfrm>
        </p:spPr>
        <p:txBody>
          <a:bodyPr>
            <a:normAutofit/>
          </a:bodyPr>
          <a:lstStyle/>
          <a:p>
            <a:pPr marL="0" indent="0">
              <a:buNone/>
            </a:pPr>
            <a:r>
              <a:rPr lang="en-GB" sz="2800" dirty="0">
                <a:latin typeface="Times New Roman" panose="02020603050405020304" pitchFamily="18" charset="0"/>
                <a:cs typeface="Times New Roman" panose="02020603050405020304" pitchFamily="18" charset="0"/>
              </a:rPr>
              <a:t>Brooke, J. (2013). SUS: A retrospect. </a:t>
            </a:r>
            <a:r>
              <a:rPr lang="en-GB" sz="2800" i="1" dirty="0">
                <a:latin typeface="Times New Roman" panose="02020603050405020304" pitchFamily="18" charset="0"/>
                <a:cs typeface="Times New Roman" panose="02020603050405020304" pitchFamily="18" charset="0"/>
              </a:rPr>
              <a:t>Journal of Usability Studies, </a:t>
            </a:r>
            <a:r>
              <a:rPr lang="en-GB" sz="2800" dirty="0">
                <a:latin typeface="Times New Roman" panose="02020603050405020304" pitchFamily="18" charset="0"/>
                <a:cs typeface="Times New Roman" panose="02020603050405020304" pitchFamily="18" charset="0"/>
              </a:rPr>
              <a:t>8(2), 29-40.</a:t>
            </a:r>
          </a:p>
          <a:p>
            <a:pPr marL="0" indent="0">
              <a:buNone/>
            </a:pPr>
            <a:r>
              <a:rPr lang="en-GB" sz="2800" dirty="0">
                <a:latin typeface="Times New Roman" panose="02020603050405020304" pitchFamily="18" charset="0"/>
                <a:cs typeface="Times New Roman" panose="02020603050405020304" pitchFamily="18" charset="0"/>
              </a:rPr>
              <a:t>Field, A., Miles, J., &amp; Field, Z. (2012). </a:t>
            </a:r>
            <a:r>
              <a:rPr lang="en-GB" sz="2800" i="1" dirty="0">
                <a:latin typeface="Times New Roman" panose="02020603050405020304" pitchFamily="18" charset="0"/>
                <a:cs typeface="Times New Roman" panose="02020603050405020304" pitchFamily="18" charset="0"/>
              </a:rPr>
              <a:t>Discovering Statistics using R</a:t>
            </a:r>
            <a:r>
              <a:rPr lang="en-GB" sz="2800" dirty="0">
                <a:latin typeface="Times New Roman" panose="02020603050405020304" pitchFamily="18" charset="0"/>
                <a:cs typeface="Times New Roman" panose="02020603050405020304" pitchFamily="18" charset="0"/>
              </a:rPr>
              <a:t>. Sage Publications.</a:t>
            </a:r>
          </a:p>
          <a:p>
            <a:pPr marL="0" indent="0">
              <a:buNone/>
            </a:pPr>
            <a:r>
              <a:rPr lang="en-GB" sz="2800" dirty="0" err="1">
                <a:latin typeface="Times New Roman" panose="02020603050405020304" pitchFamily="18" charset="0"/>
                <a:cs typeface="Times New Roman" panose="02020603050405020304" pitchFamily="18" charset="0"/>
              </a:rPr>
              <a:t>Haga</a:t>
            </a:r>
            <a:r>
              <a:rPr lang="en-GB" sz="2800" dirty="0">
                <a:latin typeface="Times New Roman" panose="02020603050405020304" pitchFamily="18" charset="0"/>
                <a:cs typeface="Times New Roman" panose="02020603050405020304" pitchFamily="18" charset="0"/>
              </a:rPr>
              <a:t>, S., Shinoda, H., &amp; </a:t>
            </a:r>
            <a:r>
              <a:rPr lang="en-GB" sz="2800" dirty="0" err="1">
                <a:latin typeface="Times New Roman" panose="02020603050405020304" pitchFamily="18" charset="0"/>
                <a:cs typeface="Times New Roman" panose="02020603050405020304" pitchFamily="18" charset="0"/>
              </a:rPr>
              <a:t>Kokubun</a:t>
            </a:r>
            <a:r>
              <a:rPr lang="en-GB" sz="2800" dirty="0">
                <a:latin typeface="Times New Roman" panose="02020603050405020304" pitchFamily="18" charset="0"/>
                <a:cs typeface="Times New Roman" panose="02020603050405020304" pitchFamily="18" charset="0"/>
              </a:rPr>
              <a:t>, M. (2002). Effects of task difficulty and time-on-task on mental workload. </a:t>
            </a:r>
            <a:r>
              <a:rPr lang="en-GB" sz="2800" i="1" dirty="0">
                <a:latin typeface="Times New Roman" panose="02020603050405020304" pitchFamily="18" charset="0"/>
                <a:cs typeface="Times New Roman" panose="02020603050405020304" pitchFamily="18" charset="0"/>
              </a:rPr>
              <a:t>Japanese Psychological Research</a:t>
            </a:r>
            <a:r>
              <a:rPr lang="en-GB" sz="2800" dirty="0">
                <a:latin typeface="Times New Roman" panose="02020603050405020304" pitchFamily="18" charset="0"/>
                <a:cs typeface="Times New Roman" panose="02020603050405020304" pitchFamily="18" charset="0"/>
              </a:rPr>
              <a:t>, 44(3), 134-143.</a:t>
            </a:r>
          </a:p>
          <a:p>
            <a:pPr marL="0" indent="0">
              <a:buNone/>
            </a:pPr>
            <a:r>
              <a:rPr lang="en-GB" sz="2800" dirty="0">
                <a:latin typeface="Times New Roman" panose="02020603050405020304" pitchFamily="18" charset="0"/>
                <a:cs typeface="Times New Roman" panose="02020603050405020304" pitchFamily="18" charset="0"/>
              </a:rPr>
              <a:t>Hart, S. G., &amp; </a:t>
            </a:r>
            <a:r>
              <a:rPr lang="en-GB" sz="2800" dirty="0" err="1">
                <a:latin typeface="Times New Roman" panose="02020603050405020304" pitchFamily="18" charset="0"/>
                <a:cs typeface="Times New Roman" panose="02020603050405020304" pitchFamily="18" charset="0"/>
              </a:rPr>
              <a:t>Staveland</a:t>
            </a:r>
            <a:r>
              <a:rPr lang="en-GB" sz="2800" dirty="0">
                <a:latin typeface="Times New Roman" panose="02020603050405020304" pitchFamily="18" charset="0"/>
                <a:cs typeface="Times New Roman" panose="02020603050405020304" pitchFamily="18" charset="0"/>
              </a:rPr>
              <a:t>, L. E. (1988). Development of NASA-TLX (Task Load Index): Results of empirical and theoretical research. In human mental workload.</a:t>
            </a:r>
          </a:p>
          <a:p>
            <a:pPr marL="0" indent="0">
              <a:buNone/>
            </a:pP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Advances in Psychology</a:t>
            </a:r>
            <a:r>
              <a:rPr lang="en-GB" sz="2800" dirty="0">
                <a:latin typeface="Times New Roman" panose="02020603050405020304" pitchFamily="18" charset="0"/>
                <a:cs typeface="Times New Roman" panose="02020603050405020304" pitchFamily="18" charset="0"/>
              </a:rPr>
              <a:t>, 52, 139-183. </a:t>
            </a:r>
          </a:p>
          <a:p>
            <a:pPr marL="0" indent="0">
              <a:buNone/>
            </a:pPr>
            <a:r>
              <a:rPr lang="en-GB" sz="2800" dirty="0">
                <a:latin typeface="Times New Roman" panose="02020603050405020304" pitchFamily="18" charset="0"/>
                <a:cs typeface="Times New Roman" panose="02020603050405020304" pitchFamily="18" charset="0"/>
              </a:rPr>
              <a:t>Hart, S. G. (2006). NASA-task load index (NASA-TLX); 20 years later. In proceedings of the human factors and ergonomics society annual meeting. </a:t>
            </a:r>
            <a:r>
              <a:rPr lang="en-GB" sz="2800" i="1" dirty="0">
                <a:latin typeface="Times New Roman" panose="02020603050405020304" pitchFamily="18" charset="0"/>
                <a:cs typeface="Times New Roman" panose="02020603050405020304" pitchFamily="18" charset="0"/>
              </a:rPr>
              <a:t>Sage Journals</a:t>
            </a:r>
            <a:r>
              <a:rPr lang="en-GB" sz="2800" dirty="0">
                <a:latin typeface="Times New Roman" panose="02020603050405020304" pitchFamily="18" charset="0"/>
                <a:cs typeface="Times New Roman" panose="02020603050405020304" pitchFamily="18" charset="0"/>
              </a:rPr>
              <a:t>, 50(9).</a:t>
            </a:r>
          </a:p>
          <a:p>
            <a:pPr marL="0" indent="0">
              <a:buNone/>
            </a:pPr>
            <a:r>
              <a:rPr lang="en-GB" sz="2800" dirty="0">
                <a:latin typeface="Times New Roman" panose="02020603050405020304" pitchFamily="18" charset="0"/>
                <a:cs typeface="Times New Roman" panose="02020603050405020304" pitchFamily="18" charset="0"/>
              </a:rPr>
              <a:t>     https://doi.org/10</a:t>
            </a:r>
            <a:r>
              <a:rPr lang="cs-CZ" sz="2800" b="0" i="0" dirty="0">
                <a:effectLst/>
                <a:latin typeface="Times New Roman" panose="02020603050405020304" pitchFamily="18" charset="0"/>
                <a:cs typeface="Times New Roman" panose="02020603050405020304" pitchFamily="18" charset="0"/>
              </a:rPr>
              <a:t>.1177/154193120605000909</a:t>
            </a:r>
            <a:endParaRPr lang="en-GB" sz="2800" b="0" i="0" dirty="0">
              <a:effectLst/>
              <a:latin typeface="Times New Roman" panose="02020603050405020304" pitchFamily="18" charset="0"/>
              <a:cs typeface="Times New Roman" panose="02020603050405020304" pitchFamily="18" charset="0"/>
            </a:endParaRPr>
          </a:p>
          <a:p>
            <a:pPr marL="0" indent="0">
              <a:buNone/>
            </a:pPr>
            <a:r>
              <a:rPr lang="en-GB" sz="2800" dirty="0">
                <a:latin typeface="Times New Roman" panose="02020603050405020304" pitchFamily="18" charset="0"/>
                <a:cs typeface="Times New Roman" panose="02020603050405020304" pitchFamily="18" charset="0"/>
              </a:rPr>
              <a:t>Huey, B. M., &amp; </a:t>
            </a:r>
            <a:r>
              <a:rPr lang="en-GB" sz="2800" dirty="0" err="1">
                <a:latin typeface="Times New Roman" panose="02020603050405020304" pitchFamily="18" charset="0"/>
                <a:cs typeface="Times New Roman" panose="02020603050405020304" pitchFamily="18" charset="0"/>
              </a:rPr>
              <a:t>Wickens</a:t>
            </a:r>
            <a:r>
              <a:rPr lang="en-GB" sz="2800" dirty="0">
                <a:latin typeface="Times New Roman" panose="02020603050405020304" pitchFamily="18" charset="0"/>
                <a:cs typeface="Times New Roman" panose="02020603050405020304" pitchFamily="18" charset="0"/>
              </a:rPr>
              <a:t>, C. D. (1993). </a:t>
            </a:r>
            <a:r>
              <a:rPr lang="en-GB" sz="2800" i="1" dirty="0">
                <a:latin typeface="Times New Roman" panose="02020603050405020304" pitchFamily="18" charset="0"/>
                <a:cs typeface="Times New Roman" panose="02020603050405020304" pitchFamily="18" charset="0"/>
              </a:rPr>
              <a:t>Workload transition: implication for individual and team performance</a:t>
            </a:r>
            <a:r>
              <a:rPr lang="en-GB" sz="2800" dirty="0">
                <a:latin typeface="Times New Roman" panose="02020603050405020304" pitchFamily="18" charset="0"/>
                <a:cs typeface="Times New Roman" panose="02020603050405020304" pitchFamily="18" charset="0"/>
              </a:rPr>
              <a:t>. Washington, DC: National Academy Press.</a:t>
            </a:r>
          </a:p>
          <a:p>
            <a:pPr marL="0" indent="0">
              <a:buNone/>
            </a:pPr>
            <a:r>
              <a:rPr lang="en-GB" sz="2800" dirty="0">
                <a:latin typeface="Times New Roman" panose="02020603050405020304" pitchFamily="18" charset="0"/>
                <a:cs typeface="Times New Roman" panose="02020603050405020304" pitchFamily="18" charset="0"/>
              </a:rPr>
              <a:t>Jafari, M-J., </a:t>
            </a:r>
            <a:r>
              <a:rPr lang="en-GB" sz="2800" dirty="0" err="1">
                <a:latin typeface="Times New Roman" panose="02020603050405020304" pitchFamily="18" charset="0"/>
                <a:cs typeface="Times New Roman" panose="02020603050405020304" pitchFamily="18" charset="0"/>
              </a:rPr>
              <a:t>Zaeri</a:t>
            </a:r>
            <a:r>
              <a:rPr lang="en-GB" sz="2800" dirty="0">
                <a:latin typeface="Times New Roman" panose="02020603050405020304" pitchFamily="18" charset="0"/>
                <a:cs typeface="Times New Roman" panose="02020603050405020304" pitchFamily="18" charset="0"/>
              </a:rPr>
              <a:t>, F., Jafari, A. H., </a:t>
            </a:r>
            <a:r>
              <a:rPr lang="en-GB" sz="2800" dirty="0" err="1">
                <a:latin typeface="Times New Roman" panose="02020603050405020304" pitchFamily="18" charset="0"/>
                <a:cs typeface="Times New Roman" panose="02020603050405020304" pitchFamily="18" charset="0"/>
              </a:rPr>
              <a:t>Payandeh</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Najafabadi</a:t>
            </a:r>
            <a:r>
              <a:rPr lang="en-GB" sz="2800" dirty="0">
                <a:latin typeface="Times New Roman" panose="02020603050405020304" pitchFamily="18" charset="0"/>
                <a:cs typeface="Times New Roman" panose="02020603050405020304" pitchFamily="18" charset="0"/>
              </a:rPr>
              <a:t>, A. T., Al-</a:t>
            </a:r>
            <a:r>
              <a:rPr lang="en-GB" sz="2800" dirty="0" err="1">
                <a:latin typeface="Times New Roman" panose="02020603050405020304" pitchFamily="18" charset="0"/>
                <a:cs typeface="Times New Roman" panose="02020603050405020304" pitchFamily="18" charset="0"/>
              </a:rPr>
              <a:t>Qaisi</a:t>
            </a:r>
            <a:r>
              <a:rPr lang="en-GB" sz="2800" dirty="0">
                <a:latin typeface="Times New Roman" panose="02020603050405020304" pitchFamily="18" charset="0"/>
                <a:cs typeface="Times New Roman" panose="02020603050405020304" pitchFamily="18" charset="0"/>
              </a:rPr>
              <a:t>, S., &amp; </a:t>
            </a:r>
            <a:r>
              <a:rPr lang="en-GB" sz="2800" dirty="0" err="1">
                <a:latin typeface="Times New Roman" panose="02020603050405020304" pitchFamily="18" charset="0"/>
                <a:cs typeface="Times New Roman" panose="02020603050405020304" pitchFamily="18" charset="0"/>
              </a:rPr>
              <a:t>Hassanzadeh</a:t>
            </a:r>
            <a:r>
              <a:rPr lang="en-GB" sz="2800" dirty="0">
                <a:latin typeface="Times New Roman" panose="02020603050405020304" pitchFamily="18" charset="0"/>
                <a:cs typeface="Times New Roman" panose="02020603050405020304" pitchFamily="18" charset="0"/>
              </a:rPr>
              <a:t>-Rangi. (2020). Assessment and monitoring of mental workload in subway train operations</a:t>
            </a:r>
          </a:p>
          <a:p>
            <a:pPr marL="0" indent="0">
              <a:buNone/>
            </a:pPr>
            <a:r>
              <a:rPr lang="en-GB" sz="2800" dirty="0">
                <a:latin typeface="Times New Roman" panose="02020603050405020304" pitchFamily="18" charset="0"/>
                <a:cs typeface="Times New Roman" panose="02020603050405020304" pitchFamily="18" charset="0"/>
              </a:rPr>
              <a:t>     using physiological, subjective, and performance measures. </a:t>
            </a:r>
            <a:r>
              <a:rPr lang="en-GB" sz="2800" i="1" dirty="0">
                <a:latin typeface="Times New Roman" panose="02020603050405020304" pitchFamily="18" charset="0"/>
                <a:cs typeface="Times New Roman" panose="02020603050405020304" pitchFamily="18" charset="0"/>
              </a:rPr>
              <a:t>Human Factors and Ergonomics in Manufacturing and Service Industries</a:t>
            </a:r>
            <a:r>
              <a:rPr lang="en-GB" sz="2800" dirty="0">
                <a:latin typeface="Times New Roman" panose="02020603050405020304" pitchFamily="18" charset="0"/>
                <a:cs typeface="Times New Roman" panose="02020603050405020304" pitchFamily="18" charset="0"/>
              </a:rPr>
              <a:t>, 165-175. https://doi.org/10.1002/hfm.20831</a:t>
            </a:r>
          </a:p>
          <a:p>
            <a:pPr marL="0" indent="0">
              <a:buNone/>
            </a:pPr>
            <a:r>
              <a:rPr lang="en-GB" sz="2800" dirty="0">
                <a:latin typeface="Times New Roman" panose="02020603050405020304" pitchFamily="18" charset="0"/>
                <a:cs typeface="Times New Roman" panose="02020603050405020304" pitchFamily="18" charset="0"/>
              </a:rPr>
              <a:t>Longo, L., &amp; </a:t>
            </a:r>
            <a:r>
              <a:rPr lang="en-GB" sz="2800" dirty="0" err="1">
                <a:latin typeface="Times New Roman" panose="02020603050405020304" pitchFamily="18" charset="0"/>
                <a:cs typeface="Times New Roman" panose="02020603050405020304" pitchFamily="18" charset="0"/>
              </a:rPr>
              <a:t>Dondio</a:t>
            </a:r>
            <a:r>
              <a:rPr lang="en-GB" sz="2800" dirty="0">
                <a:latin typeface="Times New Roman" panose="02020603050405020304" pitchFamily="18" charset="0"/>
                <a:cs typeface="Times New Roman" panose="02020603050405020304" pitchFamily="18" charset="0"/>
              </a:rPr>
              <a:t>, P. (2015). On the relationship between perception of usability and subjective mental workload of web interfaces. </a:t>
            </a:r>
            <a:r>
              <a:rPr lang="en-GB" sz="2800" i="1" dirty="0">
                <a:latin typeface="Times New Roman" panose="02020603050405020304" pitchFamily="18" charset="0"/>
                <a:cs typeface="Times New Roman" panose="02020603050405020304" pitchFamily="18" charset="0"/>
              </a:rPr>
              <a:t>In 2015 IEEE/WIC/ACM </a:t>
            </a:r>
          </a:p>
          <a:p>
            <a:pPr marL="0" indent="0">
              <a:buNone/>
            </a:pPr>
            <a:r>
              <a:rPr lang="en-GB" sz="2800" i="1" dirty="0">
                <a:latin typeface="Times New Roman" panose="02020603050405020304" pitchFamily="18" charset="0"/>
                <a:cs typeface="Times New Roman" panose="02020603050405020304" pitchFamily="18" charset="0"/>
              </a:rPr>
              <a:t>     International Conference on Web Intelligent Agent Technology (WI-IAT)</a:t>
            </a:r>
            <a:r>
              <a:rPr lang="en-GB" sz="2800" dirty="0">
                <a:latin typeface="Times New Roman" panose="02020603050405020304" pitchFamily="18" charset="0"/>
                <a:cs typeface="Times New Roman" panose="02020603050405020304" pitchFamily="18" charset="0"/>
              </a:rPr>
              <a:t>, 1, 345-352. IEEE.</a:t>
            </a:r>
          </a:p>
          <a:p>
            <a:pPr marL="0" indent="0">
              <a:buNone/>
            </a:pPr>
            <a:r>
              <a:rPr lang="en-GB" sz="2800" dirty="0">
                <a:effectLst/>
                <a:latin typeface="Times New Roman" panose="02020603050405020304" pitchFamily="18" charset="0"/>
                <a:ea typeface="Aptos" panose="020B0004020202020204" pitchFamily="34" charset="0"/>
              </a:rPr>
              <a:t>Wu, Y., Edwards, J., Cooney, O., </a:t>
            </a:r>
            <a:r>
              <a:rPr lang="en-GB" sz="2800" dirty="0" err="1">
                <a:effectLst/>
                <a:latin typeface="Times New Roman" panose="02020603050405020304" pitchFamily="18" charset="0"/>
                <a:ea typeface="Aptos" panose="020B0004020202020204" pitchFamily="34" charset="0"/>
              </a:rPr>
              <a:t>Bleakley</a:t>
            </a:r>
            <a:r>
              <a:rPr lang="en-GB" sz="2800" dirty="0">
                <a:effectLst/>
                <a:latin typeface="Times New Roman" panose="02020603050405020304" pitchFamily="18" charset="0"/>
                <a:ea typeface="Aptos" panose="020B0004020202020204" pitchFamily="34" charset="0"/>
              </a:rPr>
              <a:t>, A., Doyle, P. R., Clark, L., Rough, D., &amp; Cowan, B. R. (2020). Mental workload and language production in non-native speaker IPA interaction.  </a:t>
            </a:r>
          </a:p>
          <a:p>
            <a:pPr marL="0" indent="0">
              <a:buNone/>
            </a:pPr>
            <a:r>
              <a:rPr lang="en-GB" sz="2800" dirty="0">
                <a:effectLst/>
                <a:latin typeface="Times New Roman" panose="02020603050405020304" pitchFamily="18" charset="0"/>
                <a:ea typeface="Aptos" panose="020B0004020202020204" pitchFamily="34" charset="0"/>
              </a:rPr>
              <a:t>     </a:t>
            </a:r>
            <a:r>
              <a:rPr lang="en-GB" sz="2800" i="1" dirty="0">
                <a:effectLst/>
                <a:latin typeface="Times New Roman" panose="02020603050405020304" pitchFamily="18" charset="0"/>
                <a:ea typeface="Aptos" panose="020B0004020202020204" pitchFamily="34" charset="0"/>
              </a:rPr>
              <a:t>In Proceedings of the 2nd Conference on Conversational User Interfaces (CUI ‘20). Association for Computing Machinery, New York, NY, USA</a:t>
            </a:r>
            <a:r>
              <a:rPr lang="en-GB" sz="2800" dirty="0">
                <a:effectLst/>
                <a:latin typeface="Times New Roman" panose="02020603050405020304" pitchFamily="18" charset="0"/>
                <a:ea typeface="Aptos" panose="020B0004020202020204" pitchFamily="34" charset="0"/>
              </a:rPr>
              <a:t>, 3(8), 1-8. https://doi.org/10.1145/3405755.3406118</a:t>
            </a:r>
          </a:p>
          <a:p>
            <a:pPr marL="0" indent="0">
              <a:buNone/>
            </a:pPr>
            <a:r>
              <a:rPr lang="en-GB" sz="2800" dirty="0">
                <a:latin typeface="Times New Roman" panose="02020603050405020304" pitchFamily="18" charset="0"/>
                <a:cs typeface="Times New Roman" panose="02020603050405020304" pitchFamily="18" charset="0"/>
              </a:rPr>
              <a:t>Yang, C. T. Y., Lai, S. L., &amp; Chen, H. H. J (2022). The impact of intelligent personal assistants on learners’ autonomous learning of second language listening and speaking.</a:t>
            </a:r>
          </a:p>
          <a:p>
            <a:pPr marL="0" indent="0">
              <a:buNone/>
            </a:pP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Interactive Learning Environments</a:t>
            </a:r>
            <a:r>
              <a:rPr lang="en-GB" sz="2800" dirty="0">
                <a:latin typeface="Times New Roman" panose="02020603050405020304" pitchFamily="18" charset="0"/>
                <a:cs typeface="Times New Roman" panose="02020603050405020304" pitchFamily="18" charset="0"/>
              </a:rPr>
              <a:t>, 1-21. https://doi.org/10.1080/10494820.2022.2141266</a:t>
            </a:r>
          </a:p>
          <a:p>
            <a:pPr marL="0" indent="0">
              <a:buNone/>
            </a:pPr>
            <a:endParaRPr lang="en-GB" sz="6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8662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1479</TotalTime>
  <Words>1566</Words>
  <Application>Microsoft Office PowerPoint</Application>
  <PresentationFormat>Custom</PresentationFormat>
  <Paragraphs>58</Paragraphs>
  <Slides>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8" baseType="lpstr">
      <vt:lpstr>Aptos</vt:lpstr>
      <vt:lpstr>Aptos Display</vt:lpstr>
      <vt:lpstr>Arial</vt:lpstr>
      <vt:lpstr>Times New Roman</vt:lpstr>
      <vt:lpstr>Office Theme</vt:lpstr>
      <vt:lpstr>Packager Shell Object</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Isaac Kwame Essien Obeng</dc:creator>
  <cp:lastModifiedBy>Isaac Kwame Essien Obeng</cp:lastModifiedBy>
  <cp:revision>87</cp:revision>
  <dcterms:created xsi:type="dcterms:W3CDTF">2024-10-16T08:57:04Z</dcterms:created>
  <dcterms:modified xsi:type="dcterms:W3CDTF">2024-10-22T14:32:31Z</dcterms:modified>
</cp:coreProperties>
</file>