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y="5143500" cx="9144000"/>
  <p:notesSz cx="6858000" cy="9144000"/>
  <p:embeddedFontLst>
    <p:embeddedFont>
      <p:font typeface="Robot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Roboto-regular.fntdata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font" Target="fonts/Roboto-italic.fntdata"/><Relationship Id="rId12" Type="http://schemas.openxmlformats.org/officeDocument/2006/relationships/slide" Target="slides/slide5.xml"/><Relationship Id="rId56" Type="http://schemas.openxmlformats.org/officeDocument/2006/relationships/font" Target="fonts/Roboto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8" Type="http://schemas.openxmlformats.org/officeDocument/2006/relationships/font" Target="fonts/Roboto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Shape 5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Shape 6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 is left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Shape 6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 is left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Shape 6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Shape 6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Shape 6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Shape 6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Shape 6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Relationship Id="rId3" Type="http://schemas.openxmlformats.org/officeDocument/2006/relationships/image" Target="../media/image6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Relationship Id="rId3" Type="http://schemas.openxmlformats.org/officeDocument/2006/relationships/image" Target="../media/image10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9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9" name="Shape 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60" name="Shape 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2" name="Shape 62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5" name="Shape 65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66" name="Shape 6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9" name="Shape 99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3" name="Shape 10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15" name="Shape 1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6" name="Shape 1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0" name="Shape 130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33" name="Shape 133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34" name="Shape 134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49" name="Shape 149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61" name="Shape 161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3" name="Shape 163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7" name="Shape 16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>
              <a:spcBef>
                <a:spcPts val="0"/>
              </a:spcBef>
              <a:buAutoNum type="romanLcPeriod"/>
              <a:defRPr/>
            </a:lvl3pPr>
            <a:lvl4pPr lvl="3">
              <a:spcBef>
                <a:spcPts val="0"/>
              </a:spcBef>
              <a:buAutoNum type="arabicPeriod"/>
              <a:defRPr/>
            </a:lvl4pPr>
            <a:lvl5pPr lvl="4">
              <a:spcBef>
                <a:spcPts val="0"/>
              </a:spcBef>
              <a:buAutoNum type="alphaLcPeriod"/>
              <a:defRPr/>
            </a:lvl5pPr>
            <a:lvl6pPr lvl="5">
              <a:spcBef>
                <a:spcPts val="0"/>
              </a:spcBef>
              <a:buAutoNum type="romanLcPeriod"/>
              <a:defRPr/>
            </a:lvl6pPr>
            <a:lvl7pPr lvl="6">
              <a:spcBef>
                <a:spcPts val="0"/>
              </a:spcBef>
              <a:buAutoNum type="arabicPeriod"/>
              <a:defRPr/>
            </a:lvl7pPr>
            <a:lvl8pPr lvl="7">
              <a:spcBef>
                <a:spcPts val="0"/>
              </a:spcBef>
              <a:buAutoNum type="alphaLcPeriod"/>
              <a:defRPr/>
            </a:lvl8pPr>
            <a:lvl9pPr lvl="8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9" name="Shape 17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80" name="Shape 18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0" name="Shape 1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2" name="Shape 192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93" name="Shape 193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94" name="Shape 194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95" name="Shape 19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footer.png" id="196" name="Shape 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>
            <p:ph idx="4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98" name="Shape 19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4CAF50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ctrTitle"/>
          </p:nvPr>
        </p:nvSpPr>
        <p:spPr>
          <a:xfrm>
            <a:off x="311708" y="1006792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213" name="Shape 213"/>
          <p:cNvSpPr txBox="1"/>
          <p:nvPr>
            <p:ph idx="1" type="subTitle"/>
          </p:nvPr>
        </p:nvSpPr>
        <p:spPr>
          <a:xfrm>
            <a:off x="311700" y="3096342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4CAF50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1000"/>
              </a:spcBef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ct val="100000"/>
              <a:buAutoNum type="alphaLcPeriod"/>
              <a:defRPr sz="2000"/>
            </a:lvl2pPr>
            <a:lvl3pPr lvl="2" rtl="0">
              <a:spcBef>
                <a:spcPts val="0"/>
              </a:spcBef>
              <a:buAutoNum type="romanLcPeriod"/>
              <a:defRPr/>
            </a:lvl3pPr>
            <a:lvl4pPr lvl="3" rtl="0">
              <a:spcBef>
                <a:spcPts val="0"/>
              </a:spcBef>
              <a:buAutoNum type="arabicPeriod"/>
              <a:defRPr/>
            </a:lvl4pPr>
            <a:lvl5pPr lvl="4" rtl="0">
              <a:spcBef>
                <a:spcPts val="0"/>
              </a:spcBef>
              <a:buAutoNum type="alphaLcPeriod"/>
              <a:defRPr/>
            </a:lvl5pPr>
            <a:lvl6pPr lvl="5" rtl="0">
              <a:spcBef>
                <a:spcPts val="0"/>
              </a:spcBef>
              <a:buAutoNum type="romanLcPeriod"/>
              <a:defRPr/>
            </a:lvl6pPr>
            <a:lvl7pPr lvl="6" rtl="0">
              <a:spcBef>
                <a:spcPts val="0"/>
              </a:spcBef>
              <a:buAutoNum type="arabicPeriod"/>
              <a:defRPr/>
            </a:lvl7pPr>
            <a:lvl8pPr lvl="7" rtl="0">
              <a:spcBef>
                <a:spcPts val="0"/>
              </a:spcBef>
              <a:buAutoNum type="alphaLcPeriod"/>
              <a:defRPr/>
            </a:lvl8pPr>
            <a:lvl9pPr lvl="8" rtl="0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2" name="Shape 32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5" name="Shape 225"/>
          <p:cNvSpPr txBox="1"/>
          <p:nvPr>
            <p:ph idx="2" type="body"/>
          </p:nvPr>
        </p:nvSpPr>
        <p:spPr>
          <a:xfrm>
            <a:off x="4832400" y="1190294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7" name="Shape 227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1" name="Shape 231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43" name="Shape 24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44" name="Shape 24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4" name="Shape 2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5" name="Shape 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7" name="Shape 257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58" name="Shape 258"/>
          <p:cNvSpPr txBox="1"/>
          <p:nvPr>
            <p:ph type="title"/>
          </p:nvPr>
        </p:nvSpPr>
        <p:spPr>
          <a:xfrm>
            <a:off x="265500" y="1928010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AFAFA"/>
              </a:buClr>
              <a:buSzPct val="100000"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59" name="Shape 259"/>
          <p:cNvSpPr txBox="1"/>
          <p:nvPr>
            <p:ph idx="1" type="subTitle"/>
          </p:nvPr>
        </p:nvSpPr>
        <p:spPr>
          <a:xfrm>
            <a:off x="265500" y="3497910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ct val="1000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260" name="Shape 260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61" name="Shape 26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262" name="Shape 26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264" name="Shape 2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6" name="Shape 36"/>
          <p:cNvSpPr/>
          <p:nvPr/>
        </p:nvSpPr>
        <p:spPr>
          <a:xfrm>
            <a:off x="-11200" y="-37824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AFAFA"/>
              </a:buClr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3918597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0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81" y="4761375"/>
            <a:ext cx="2411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3" name="Shape 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14" name="Shape 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/>
        </p:nvSpPr>
        <p:spPr>
          <a:xfrm>
            <a:off x="4421125" y="47453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4" name="Shape 7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78" name="Shape 7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4421125" y="47453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1" name="Shape 1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145" name="Shape 14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2" name="Shape 20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CAF50"/>
              </a:buClr>
              <a:buSzPct val="1000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Roboto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206" name="Shape 20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2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4421125" y="47453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content/Intent.html" TargetMode="External"/><Relationship Id="rId4" Type="http://schemas.openxmlformats.org/officeDocument/2006/relationships/hyperlink" Target="https://developer.android.com/guide/components/fundamentals.html#Component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reativecommons.org/licenses/by-nc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app/Activity.html#startActivity(android.content.Intent)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app/Activity.html#startActivity(android.content.Intent)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os/Bundle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developer.android.com/reference/android/content/Intent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developer.android.com/reference/android/content/Intent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reference/android/app/Activity.html#startActivityForResult(android.content.Intent,%20int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developer.android.com/guide/components/fundamentals.html" TargetMode="External"/><Relationship Id="rId4" Type="http://schemas.openxmlformats.org/officeDocument/2006/relationships/hyperlink" Target="http://developer.android.com/training/basics/firstapp/starting-activity.html" TargetMode="External"/><Relationship Id="rId9" Type="http://schemas.openxmlformats.org/officeDocument/2006/relationships/hyperlink" Target="https://developer.android.com/design/patterns/navigation.html" TargetMode="External"/><Relationship Id="rId5" Type="http://schemas.openxmlformats.org/officeDocument/2006/relationships/hyperlink" Target="http://developer.android.com/guide/components/activities.html" TargetMode="External"/><Relationship Id="rId6" Type="http://schemas.openxmlformats.org/officeDocument/2006/relationships/hyperlink" Target="http://developer.android.com/reference/android/app/Activity.html" TargetMode="External"/><Relationship Id="rId7" Type="http://schemas.openxmlformats.org/officeDocument/2006/relationships/hyperlink" Target="http://developer.android.com/guide/components/intents-filters.html" TargetMode="External"/><Relationship Id="rId8" Type="http://schemas.openxmlformats.org/officeDocument/2006/relationships/hyperlink" Target="http://developer.android.com/reference/android/content/Intent.htm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android-developer-training.gitbooks.io/android-developer-fundamentals-course-concepts/content/Unit%201/21_c_understanding_activities_and_intents.html" TargetMode="External"/><Relationship Id="rId4" Type="http://schemas.openxmlformats.org/officeDocument/2006/relationships/hyperlink" Target="https://android-developer-training.gitbooks.io/android-developer-course/content/Unit%201/21_p_create_and_start_activities.html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2" name="Shape 272"/>
          <p:cNvSpPr txBox="1"/>
          <p:nvPr>
            <p:ph idx="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3" name="Shape 273"/>
          <p:cNvSpPr txBox="1"/>
          <p:nvPr>
            <p:ph type="title"/>
          </p:nvPr>
        </p:nvSpPr>
        <p:spPr>
          <a:xfrm>
            <a:off x="195700" y="144288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6190"/>
              <a:buFont typeface="Arial"/>
              <a:buNone/>
            </a:pPr>
            <a:r>
              <a:rPr lang="en"/>
              <a:t>Activities and Intents</a:t>
            </a:r>
          </a:p>
        </p:txBody>
      </p:sp>
      <p:sp>
        <p:nvSpPr>
          <p:cNvPr id="274" name="Shape 274"/>
          <p:cNvSpPr txBox="1"/>
          <p:nvPr>
            <p:ph idx="3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5" name="Shape 275"/>
          <p:cNvSpPr txBox="1"/>
          <p:nvPr>
            <p:ph idx="4" type="subTitle"/>
          </p:nvPr>
        </p:nvSpPr>
        <p:spPr>
          <a:xfrm>
            <a:off x="265500" y="640325"/>
            <a:ext cx="4045200" cy="52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Developer Fundamentals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265500" y="349791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265500" y="15379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Implementing Activities</a:t>
            </a:r>
          </a:p>
        </p:txBody>
      </p:sp>
      <p:sp>
        <p:nvSpPr>
          <p:cNvPr id="341" name="Shape 34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new activities</a:t>
            </a:r>
          </a:p>
        </p:txBody>
      </p:sp>
      <p:sp>
        <p:nvSpPr>
          <p:cNvPr id="347" name="Shape 34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Define layout in XML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Define</a:t>
            </a:r>
            <a:r>
              <a:rPr lang="en"/>
              <a:t> Activity Java class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extends AppCompatActivity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Connect Activity with Layout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Set content view in onCreate()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Declare Activity in the Android manifest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Define layout in XML</a:t>
            </a:r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2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 version=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"1.0" 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encoding=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</a:p>
          <a:p>
            <a:pPr lvl="0" rtl="0">
              <a:spcBef>
                <a:spcPts val="20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RelativeLayout </a:t>
            </a:r>
          </a:p>
          <a:p>
            <a:pPr lvl="0">
              <a:spcBef>
                <a:spcPts val="2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xmlns: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"http://schemas.android.com/apk/res/android"</a:t>
            </a:r>
          </a:p>
          <a:p>
            <a:pPr lvl="0">
              <a:spcBef>
                <a:spcPts val="2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</a:p>
          <a:p>
            <a:pPr lvl="0">
              <a:spcBef>
                <a:spcPts val="2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spcBef>
                <a:spcPts val="2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</a:p>
          <a:p>
            <a:pPr lvl="0">
              <a:spcBef>
                <a:spcPts val="2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</a:p>
          <a:p>
            <a:pPr lvl="0">
              <a:spcBef>
                <a:spcPts val="2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</a:p>
          <a:p>
            <a:pPr lvl="0">
              <a:spcBef>
                <a:spcPts val="2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:text=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"Let's Shop for Food!"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lvl="0">
              <a:spcBef>
                <a:spcPts val="20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RelativeLayout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355" name="Shape 35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 Define Activity Java class</a:t>
            </a:r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MainActivity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extends AppCompatActivity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62" name="Shape 36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3. Connect activity with layout</a:t>
            </a:r>
          </a:p>
        </p:txBody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MainActivity extends AppCompatActivity {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</a:p>
          <a:p>
            <a:pPr lvl="0" rtl="0">
              <a:spcBef>
                <a:spcPts val="60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setContentView(R.layout.activity_main);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69" name="Shape 36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70" name="Shape 370"/>
          <p:cNvSpPr txBox="1"/>
          <p:nvPr/>
        </p:nvSpPr>
        <p:spPr>
          <a:xfrm>
            <a:off x="5115300" y="3781225"/>
            <a:ext cx="20679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this XML file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4132425" y="3781225"/>
            <a:ext cx="12078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is layout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2984700" y="3781225"/>
            <a:ext cx="13422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Resource</a:t>
            </a:r>
          </a:p>
        </p:txBody>
      </p:sp>
      <p:sp>
        <p:nvSpPr>
          <p:cNvPr id="373" name="Shape 373"/>
          <p:cNvSpPr/>
          <p:nvPr/>
        </p:nvSpPr>
        <p:spPr>
          <a:xfrm>
            <a:off x="3776700" y="3613550"/>
            <a:ext cx="97875" cy="293650"/>
          </a:xfrm>
          <a:custGeom>
            <a:pathLst>
              <a:path extrusionOk="0" h="11746" w="3915">
                <a:moveTo>
                  <a:pt x="0" y="11746"/>
                </a:moveTo>
                <a:cubicBezTo>
                  <a:pt x="2047" y="8162"/>
                  <a:pt x="3915" y="4127"/>
                  <a:pt x="3915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374" name="Shape 374"/>
          <p:cNvSpPr/>
          <p:nvPr/>
        </p:nvSpPr>
        <p:spPr>
          <a:xfrm>
            <a:off x="4673975" y="3605400"/>
            <a:ext cx="16300" cy="269175"/>
          </a:xfrm>
          <a:custGeom>
            <a:pathLst>
              <a:path extrusionOk="0" h="10767" w="652">
                <a:moveTo>
                  <a:pt x="652" y="10767"/>
                </a:moveTo>
                <a:cubicBezTo>
                  <a:pt x="61" y="7220"/>
                  <a:pt x="0" y="3595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375" name="Shape 375"/>
          <p:cNvSpPr/>
          <p:nvPr/>
        </p:nvSpPr>
        <p:spPr>
          <a:xfrm>
            <a:off x="5807775" y="3572775"/>
            <a:ext cx="326300" cy="285475"/>
          </a:xfrm>
          <a:custGeom>
            <a:pathLst>
              <a:path extrusionOk="0" h="11419" w="13052">
                <a:moveTo>
                  <a:pt x="0" y="11419"/>
                </a:moveTo>
                <a:cubicBezTo>
                  <a:pt x="2586" y="6249"/>
                  <a:pt x="11220" y="5482"/>
                  <a:pt x="13052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4. Declare activity in Android manifest</a:t>
            </a:r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311700" y="1381075"/>
            <a:ext cx="8520600" cy="205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&lt;activity android:name=".MainActivity"&gt;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2" name="Shape 38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4. Declare main activity in manifest</a:t>
            </a:r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311700" y="1076275"/>
            <a:ext cx="8791500" cy="349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Main Activity needs to include intent to start from launcher icon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&lt;activity android:name=".MainActivity"&gt;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&lt;action android:name="android.intent.action.MAIN" /&gt;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&lt;category android:name="android.intent.category.LAUNCHER" /&gt;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&lt;/intent-filter&gt;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</a:p>
        </p:txBody>
      </p:sp>
      <p:sp>
        <p:nvSpPr>
          <p:cNvPr id="389" name="Shape 3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Intents</a:t>
            </a:r>
          </a:p>
        </p:txBody>
      </p:sp>
      <p:sp>
        <p:nvSpPr>
          <p:cNvPr id="395" name="Shape 39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intent?</a:t>
            </a:r>
          </a:p>
        </p:txBody>
      </p:sp>
      <p:sp>
        <p:nvSpPr>
          <p:cNvPr id="401" name="Shape 40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278250" y="1065900"/>
            <a:ext cx="8724600" cy="164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 intent is a description of an operation to be performed.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 </a:t>
            </a:r>
            <a:r>
              <a:rPr lang="en" u="sng">
                <a:solidFill>
                  <a:schemeClr val="hlink"/>
                </a:solidFill>
                <a:hlinkClick r:id="rId3"/>
              </a:rPr>
              <a:t>Intent</a:t>
            </a:r>
            <a:r>
              <a:rPr lang="en"/>
              <a:t> is an object used to request an action from another </a:t>
            </a:r>
            <a:r>
              <a:rPr lang="en" u="sng">
                <a:solidFill>
                  <a:schemeClr val="hlink"/>
                </a:solidFill>
                <a:hlinkClick r:id="rId4"/>
              </a:rPr>
              <a:t>app component</a:t>
            </a:r>
            <a:r>
              <a:rPr lang="en"/>
              <a:t> via the Android system.  </a:t>
            </a:r>
          </a:p>
        </p:txBody>
      </p:sp>
      <p:sp>
        <p:nvSpPr>
          <p:cNvPr id="403" name="Shape 403"/>
          <p:cNvSpPr/>
          <p:nvPr/>
        </p:nvSpPr>
        <p:spPr>
          <a:xfrm>
            <a:off x="2322061" y="3143954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App component</a:t>
            </a:r>
          </a:p>
        </p:txBody>
      </p:sp>
      <p:sp>
        <p:nvSpPr>
          <p:cNvPr id="404" name="Shape 404"/>
          <p:cNvSpPr/>
          <p:nvPr/>
        </p:nvSpPr>
        <p:spPr>
          <a:xfrm>
            <a:off x="339099" y="3143950"/>
            <a:ext cx="1388999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Originator</a:t>
            </a:r>
          </a:p>
        </p:txBody>
      </p:sp>
      <p:sp>
        <p:nvSpPr>
          <p:cNvPr id="405" name="Shape 405"/>
          <p:cNvSpPr/>
          <p:nvPr/>
        </p:nvSpPr>
        <p:spPr>
          <a:xfrm>
            <a:off x="935475" y="3575750"/>
            <a:ext cx="378725" cy="646925"/>
          </a:xfrm>
          <a:custGeom>
            <a:pathLst>
              <a:path extrusionOk="0" h="25877" w="15149">
                <a:moveTo>
                  <a:pt x="0" y="0"/>
                </a:moveTo>
                <a:cubicBezTo>
                  <a:pt x="738" y="7392"/>
                  <a:pt x="1599" y="15954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406" name="Shape 406"/>
          <p:cNvSpPr txBox="1"/>
          <p:nvPr/>
        </p:nvSpPr>
        <p:spPr>
          <a:xfrm>
            <a:off x="588400" y="3591875"/>
            <a:ext cx="1033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Intent</a:t>
            </a:r>
          </a:p>
        </p:txBody>
      </p:sp>
      <p:sp>
        <p:nvSpPr>
          <p:cNvPr id="407" name="Shape 407"/>
          <p:cNvSpPr/>
          <p:nvPr/>
        </p:nvSpPr>
        <p:spPr>
          <a:xfrm>
            <a:off x="2028500" y="3583925"/>
            <a:ext cx="717825" cy="636225"/>
          </a:xfrm>
          <a:custGeom>
            <a:pathLst>
              <a:path extrusionOk="0" h="25449" w="28713">
                <a:moveTo>
                  <a:pt x="0" y="25449"/>
                </a:moveTo>
                <a:cubicBezTo>
                  <a:pt x="12660" y="23641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408" name="Shape 408"/>
          <p:cNvSpPr txBox="1"/>
          <p:nvPr/>
        </p:nvSpPr>
        <p:spPr>
          <a:xfrm>
            <a:off x="2288050" y="3591875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Action</a:t>
            </a:r>
          </a:p>
        </p:txBody>
      </p:sp>
      <p:sp>
        <p:nvSpPr>
          <p:cNvPr id="409" name="Shape 409"/>
          <p:cNvSpPr/>
          <p:nvPr/>
        </p:nvSpPr>
        <p:spPr>
          <a:xfrm>
            <a:off x="1307200" y="4003800"/>
            <a:ext cx="1014900" cy="532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Android System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can intents do?</a:t>
            </a:r>
          </a:p>
        </p:txBody>
      </p:sp>
      <p:sp>
        <p:nvSpPr>
          <p:cNvPr id="415" name="Shape 41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278250" y="913500"/>
            <a:ext cx="8724600" cy="367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Start activities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 button click starts a new activity for text entry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Clicking Share opens an app that allows you to post a photo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Start services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Initiate downloading a file in the background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Deliver broadcasts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The system informs everybody that the phone is now charging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ctrTitle"/>
          </p:nvPr>
        </p:nvSpPr>
        <p:spPr>
          <a:xfrm>
            <a:off x="311700" y="1874795"/>
            <a:ext cx="8520600" cy="80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2.1 Activities</a:t>
            </a:r>
          </a:p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3" name="Shape 28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Explicit and implicit intents</a:t>
            </a:r>
          </a:p>
        </p:txBody>
      </p:sp>
      <p:sp>
        <p:nvSpPr>
          <p:cNvPr id="422" name="Shape 42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278250" y="913500"/>
            <a:ext cx="8724600" cy="364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Explicit Intent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Starts a specific activity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Request tea with milk delivered by Nikita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Main activity starts the ViewShoppingCart activity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Implicit Intent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Asks system to find an activity that can handle this request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Find an open store that sells green tea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Clicking Share opens a chooser with a list of apps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Starting Activities</a:t>
            </a:r>
          </a:p>
        </p:txBody>
      </p:sp>
      <p:sp>
        <p:nvSpPr>
          <p:cNvPr id="429" name="Shape 42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Start an Activity with an explicit intent</a:t>
            </a:r>
          </a:p>
        </p:txBody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311700" y="1076275"/>
            <a:ext cx="8520600" cy="317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 start a specific activity, use an explicit intent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an intent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Intent intent = new Intent(this, ActivityName.class);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the intent to start the activity</a:t>
            </a:r>
          </a:p>
          <a:p>
            <a:pPr indent="-228600" lvl="1" marL="914400" rtl="0">
              <a:spcBef>
                <a:spcPts val="0"/>
              </a:spcBef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(intent);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6" name="Shape 43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Start an Activity with implicit intent</a:t>
            </a:r>
          </a:p>
        </p:txBody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311700" y="1076275"/>
            <a:ext cx="8520600" cy="317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 ask Android to find an Activity to handle your request, use an implicit intent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an intent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Intent intent = new Intent(action, uri);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the intent to start the activity</a:t>
            </a:r>
          </a:p>
          <a:p>
            <a:pPr indent="-228600" lvl="1" marL="914400" rtl="0">
              <a:spcBef>
                <a:spcPts val="0"/>
              </a:spcBef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(intent);</a:t>
            </a:r>
          </a:p>
        </p:txBody>
      </p:sp>
      <p:sp>
        <p:nvSpPr>
          <p:cNvPr id="443" name="Shape 44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Implicit Intents - Examples</a:t>
            </a:r>
          </a:p>
        </p:txBody>
      </p:sp>
      <p:sp>
        <p:nvSpPr>
          <p:cNvPr id="449" name="Shape 44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50" name="Shape 450"/>
          <p:cNvSpPr txBox="1"/>
          <p:nvPr/>
        </p:nvSpPr>
        <p:spPr>
          <a:xfrm>
            <a:off x="240750" y="984925"/>
            <a:ext cx="8612700" cy="3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Show a web page</a:t>
            </a:r>
            <a:br>
              <a:rPr b="1"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 uri = Uri.parse("http://www.google.com");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Intent it = new Intent(Intent.ACTION_VIEW,uri);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startActivity(it);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Dial a phone number</a:t>
            </a:r>
            <a:b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 uri = Uri.parse("tel:8005551234");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it = new Intent(Intent.ACTION_DIAL, uri);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startActivity(it);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Activities Run</a:t>
            </a:r>
          </a:p>
        </p:txBody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16200" y="953900"/>
            <a:ext cx="8816100" cy="12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All activities are managed by the Android runtime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Started by an "intent", a message to the Android runtime to run an activity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58" name="Shape 458"/>
          <p:cNvSpPr/>
          <p:nvPr/>
        </p:nvSpPr>
        <p:spPr>
          <a:xfrm>
            <a:off x="2398261" y="2839154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</a:p>
        </p:txBody>
      </p:sp>
      <p:sp>
        <p:nvSpPr>
          <p:cNvPr id="459" name="Shape 459"/>
          <p:cNvSpPr/>
          <p:nvPr/>
        </p:nvSpPr>
        <p:spPr>
          <a:xfrm>
            <a:off x="4434850" y="2839150"/>
            <a:ext cx="19932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items...Next</a:t>
            </a:r>
          </a:p>
        </p:txBody>
      </p:sp>
      <p:sp>
        <p:nvSpPr>
          <p:cNvPr id="460" name="Shape 460"/>
          <p:cNvSpPr/>
          <p:nvPr/>
        </p:nvSpPr>
        <p:spPr>
          <a:xfrm>
            <a:off x="6574955" y="2839143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OrderActivity</a:t>
            </a:r>
            <a:br>
              <a:rPr lang="en" sz="1200"/>
            </a:br>
            <a:r>
              <a:rPr lang="en" sz="1200"/>
              <a:t>Place order</a:t>
            </a:r>
          </a:p>
        </p:txBody>
      </p:sp>
      <p:sp>
        <p:nvSpPr>
          <p:cNvPr id="461" name="Shape 461"/>
          <p:cNvSpPr/>
          <p:nvPr/>
        </p:nvSpPr>
        <p:spPr>
          <a:xfrm>
            <a:off x="415304" y="2839149"/>
            <a:ext cx="11754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User clicks launcher icon</a:t>
            </a:r>
          </a:p>
        </p:txBody>
      </p:sp>
      <p:sp>
        <p:nvSpPr>
          <p:cNvPr id="462" name="Shape 462"/>
          <p:cNvSpPr/>
          <p:nvPr/>
        </p:nvSpPr>
        <p:spPr>
          <a:xfrm>
            <a:off x="1383401" y="3699000"/>
            <a:ext cx="721200" cy="426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Android System</a:t>
            </a:r>
          </a:p>
        </p:txBody>
      </p:sp>
      <p:sp>
        <p:nvSpPr>
          <p:cNvPr id="463" name="Shape 463"/>
          <p:cNvSpPr/>
          <p:nvPr/>
        </p:nvSpPr>
        <p:spPr>
          <a:xfrm>
            <a:off x="1011675" y="3270950"/>
            <a:ext cx="378725" cy="646925"/>
          </a:xfrm>
          <a:custGeom>
            <a:pathLst>
              <a:path extrusionOk="0" h="25877" w="15149">
                <a:moveTo>
                  <a:pt x="0" y="0"/>
                </a:moveTo>
                <a:cubicBezTo>
                  <a:pt x="738" y="7392"/>
                  <a:pt x="1599" y="15954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464" name="Shape 464"/>
          <p:cNvSpPr txBox="1"/>
          <p:nvPr/>
        </p:nvSpPr>
        <p:spPr>
          <a:xfrm>
            <a:off x="334725" y="3363275"/>
            <a:ext cx="1567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Intent: Start app </a:t>
            </a:r>
          </a:p>
        </p:txBody>
      </p:sp>
      <p:sp>
        <p:nvSpPr>
          <p:cNvPr id="465" name="Shape 465"/>
          <p:cNvSpPr/>
          <p:nvPr/>
        </p:nvSpPr>
        <p:spPr>
          <a:xfrm>
            <a:off x="2104700" y="3279125"/>
            <a:ext cx="717825" cy="636225"/>
          </a:xfrm>
          <a:custGeom>
            <a:pathLst>
              <a:path extrusionOk="0" h="25449" w="28713">
                <a:moveTo>
                  <a:pt x="0" y="25449"/>
                </a:moveTo>
                <a:cubicBezTo>
                  <a:pt x="12660" y="23641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466" name="Shape 466"/>
          <p:cNvSpPr txBox="1"/>
          <p:nvPr/>
        </p:nvSpPr>
        <p:spPr>
          <a:xfrm>
            <a:off x="2135650" y="3366062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Start main activity</a:t>
            </a:r>
          </a:p>
        </p:txBody>
      </p:sp>
      <p:sp>
        <p:nvSpPr>
          <p:cNvPr id="467" name="Shape 467"/>
          <p:cNvSpPr/>
          <p:nvPr/>
        </p:nvSpPr>
        <p:spPr>
          <a:xfrm>
            <a:off x="3898001" y="3699000"/>
            <a:ext cx="721200" cy="426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Android System</a:t>
            </a:r>
          </a:p>
        </p:txBody>
      </p:sp>
      <p:sp>
        <p:nvSpPr>
          <p:cNvPr id="468" name="Shape 468"/>
          <p:cNvSpPr/>
          <p:nvPr/>
        </p:nvSpPr>
        <p:spPr>
          <a:xfrm>
            <a:off x="3526275" y="3270950"/>
            <a:ext cx="378725" cy="646925"/>
          </a:xfrm>
          <a:custGeom>
            <a:pathLst>
              <a:path extrusionOk="0" h="25877" w="15149">
                <a:moveTo>
                  <a:pt x="0" y="0"/>
                </a:moveTo>
                <a:cubicBezTo>
                  <a:pt x="738" y="7392"/>
                  <a:pt x="1599" y="15954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469" name="Shape 469"/>
          <p:cNvSpPr/>
          <p:nvPr/>
        </p:nvSpPr>
        <p:spPr>
          <a:xfrm>
            <a:off x="4619300" y="3279125"/>
            <a:ext cx="717825" cy="636225"/>
          </a:xfrm>
          <a:custGeom>
            <a:pathLst>
              <a:path extrusionOk="0" h="25449" w="28713">
                <a:moveTo>
                  <a:pt x="0" y="25449"/>
                </a:moveTo>
                <a:cubicBezTo>
                  <a:pt x="12660" y="23641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470" name="Shape 470"/>
          <p:cNvSpPr txBox="1"/>
          <p:nvPr/>
        </p:nvSpPr>
        <p:spPr>
          <a:xfrm>
            <a:off x="4598542" y="3363275"/>
            <a:ext cx="13395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Start choose food activity</a:t>
            </a:r>
          </a:p>
        </p:txBody>
      </p:sp>
      <p:sp>
        <p:nvSpPr>
          <p:cNvPr id="471" name="Shape 471"/>
          <p:cNvSpPr/>
          <p:nvPr/>
        </p:nvSpPr>
        <p:spPr>
          <a:xfrm>
            <a:off x="6260201" y="3699000"/>
            <a:ext cx="721200" cy="426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Android System</a:t>
            </a:r>
          </a:p>
        </p:txBody>
      </p:sp>
      <p:sp>
        <p:nvSpPr>
          <p:cNvPr id="472" name="Shape 472"/>
          <p:cNvSpPr/>
          <p:nvPr/>
        </p:nvSpPr>
        <p:spPr>
          <a:xfrm>
            <a:off x="5862112" y="3270950"/>
            <a:ext cx="378725" cy="646925"/>
          </a:xfrm>
          <a:custGeom>
            <a:pathLst>
              <a:path extrusionOk="0" h="25877" w="15149">
                <a:moveTo>
                  <a:pt x="0" y="0"/>
                </a:moveTo>
                <a:cubicBezTo>
                  <a:pt x="738" y="7392"/>
                  <a:pt x="1599" y="15954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473" name="Shape 473"/>
          <p:cNvSpPr/>
          <p:nvPr/>
        </p:nvSpPr>
        <p:spPr>
          <a:xfrm>
            <a:off x="6981500" y="3279125"/>
            <a:ext cx="717825" cy="636225"/>
          </a:xfrm>
          <a:custGeom>
            <a:pathLst>
              <a:path extrusionOk="0" h="25449" w="28713">
                <a:moveTo>
                  <a:pt x="0" y="25449"/>
                </a:moveTo>
                <a:cubicBezTo>
                  <a:pt x="12660" y="23641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474" name="Shape 474"/>
          <p:cNvSpPr txBox="1"/>
          <p:nvPr/>
        </p:nvSpPr>
        <p:spPr>
          <a:xfrm>
            <a:off x="7164850" y="3363275"/>
            <a:ext cx="14757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Start finish </a:t>
            </a:r>
            <a:br>
              <a:rPr lang="en"/>
            </a:br>
            <a:r>
              <a:rPr lang="en"/>
              <a:t>order activity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3263384" y="3366075"/>
            <a:ext cx="11754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Intent: Shop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5744735" y="3363250"/>
            <a:ext cx="12678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Intent: order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Sending and Receiving Data</a:t>
            </a:r>
          </a:p>
        </p:txBody>
      </p:sp>
      <p:sp>
        <p:nvSpPr>
          <p:cNvPr id="482" name="Shape 48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Two types of sending data with intents</a:t>
            </a:r>
          </a:p>
        </p:txBody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Data—one piece of information whose data location can be represented by an URI 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Extras—one or more pieces of information as a collection of key-value pairs in a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Bundle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Sending and retrieving data</a:t>
            </a:r>
          </a:p>
        </p:txBody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the first (sending) activity:</a:t>
            </a:r>
          </a:p>
          <a:p>
            <a:pPr indent="-228600" lvl="0" marL="45720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Create the Intent object</a:t>
            </a:r>
          </a:p>
          <a:p>
            <a:pPr indent="-228600" lvl="0" marL="45720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Put data or extras into that intent</a:t>
            </a:r>
          </a:p>
          <a:p>
            <a:pPr indent="-228600" lvl="0" marL="45720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Start the new activity with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startActivity()</a:t>
            </a:r>
          </a:p>
          <a:p>
            <a:pPr lvl="0">
              <a:spcBef>
                <a:spcPts val="1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the second (receiving) activity,: </a:t>
            </a:r>
          </a:p>
          <a:p>
            <a:pPr indent="-228600" lvl="0" marL="45720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Get the intent object the activity was started with</a:t>
            </a:r>
          </a:p>
          <a:p>
            <a:pPr indent="-228600" lvl="0" marL="45720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Retrieve the data or extras from the Intent object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6" name="Shape 49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Putting a URI as intent data</a:t>
            </a:r>
          </a:p>
        </p:txBody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89800" y="1076275"/>
            <a:ext cx="8931300" cy="328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A web page URL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Uri.parse("http://www.google.com")); </a:t>
            </a:r>
          </a:p>
          <a:p>
            <a:pPr lvl="0">
              <a:spcBef>
                <a:spcPts val="2500"/>
              </a:spcBef>
              <a:spcAft>
                <a:spcPts val="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a Sample file URI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Uri.fromFile(new File("/sdcard/sample.jpg")));</a:t>
            </a:r>
          </a:p>
        </p:txBody>
      </p:sp>
      <p:sp>
        <p:nvSpPr>
          <p:cNvPr id="503" name="Shape 50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</a:p>
        </p:txBody>
      </p:sp>
      <p:sp>
        <p:nvSpPr>
          <p:cNvPr id="289" name="Shape 28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/>
              <a:t>Activities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Defining</a:t>
            </a:r>
            <a:r>
              <a:rPr lang="en"/>
              <a:t> an</a:t>
            </a:r>
            <a:r>
              <a:rPr lang="en"/>
              <a:t> activity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Starting a new activity with an intent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Passing data between activities with extras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har char="●"/>
            </a:pPr>
            <a:r>
              <a:rPr lang="en"/>
              <a:t>Navigating between activities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Put information into intent extras</a:t>
            </a:r>
          </a:p>
        </p:txBody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0" y="1028700"/>
            <a:ext cx="8973900" cy="355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rgbClr val="585858"/>
              </a:buClr>
              <a:buSzPct val="100000"/>
              <a:buFont typeface="Consolas"/>
              <a:buChar char="●"/>
            </a:pPr>
            <a:r>
              <a:rPr lang="en" sz="2200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putExtra(String name, int value) </a:t>
            </a:r>
            <a:br>
              <a:rPr lang="en" sz="2200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⇒ intent.putExtra("level", 406);</a:t>
            </a:r>
          </a:p>
          <a:p>
            <a:pPr indent="-368300" lvl="0" marL="457200" rtl="0">
              <a:spcBef>
                <a:spcPts val="1000"/>
              </a:spcBef>
              <a:buClr>
                <a:srgbClr val="585858"/>
              </a:buClr>
              <a:buSzPct val="100000"/>
              <a:buFont typeface="Consolas"/>
              <a:buChar char="●"/>
            </a:pPr>
            <a:r>
              <a:rPr lang="en" sz="2200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putExtra(String name, String[] value)</a:t>
            </a:r>
            <a:br>
              <a:rPr lang="en" sz="2200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⇒ </a:t>
            </a:r>
            <a:r>
              <a:rPr lang="en" sz="2200">
                <a:solidFill>
                  <a:srgbClr val="585858"/>
                </a:solidFill>
                <a:highlight>
                  <a:srgbClr val="FEFEFC"/>
                </a:highlight>
                <a:latin typeface="Consolas"/>
                <a:ea typeface="Consolas"/>
                <a:cs typeface="Consolas"/>
                <a:sym typeface="Consolas"/>
              </a:rPr>
              <a:t>String[] foodList = {"Rice", "Beans", "Fruit"};</a:t>
            </a:r>
            <a:br>
              <a:rPr lang="en" sz="22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200">
                <a:solidFill>
                  <a:srgbClr val="585858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200">
                <a:solidFill>
                  <a:srgbClr val="585858"/>
                </a:solidFill>
                <a:highlight>
                  <a:srgbClr val="FEFEF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intent.putExtra("food", foodList);</a:t>
            </a:r>
          </a:p>
          <a:p>
            <a:pPr indent="-368300" lvl="0" marL="457200" rtl="0">
              <a:spcBef>
                <a:spcPts val="1000"/>
              </a:spcBef>
              <a:buClr>
                <a:srgbClr val="585858"/>
              </a:buClr>
              <a:buSzPct val="100000"/>
              <a:buFont typeface="Consolas"/>
              <a:buChar char="●"/>
            </a:pPr>
            <a:r>
              <a:rPr lang="en" sz="2200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  <a:t>putExtras(bundle);</a:t>
            </a:r>
            <a:br>
              <a:rPr lang="en" sz="2200">
                <a:solidFill>
                  <a:srgbClr val="58585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585858"/>
                </a:solidFill>
              </a:rPr>
              <a:t>⇒ if lots of data, first create a bundle and pass the bundle.</a:t>
            </a:r>
          </a:p>
          <a:p>
            <a:pPr indent="-368300" lvl="0" marL="457200" rtl="0">
              <a:spcBef>
                <a:spcPts val="1000"/>
              </a:spcBef>
              <a:buClr>
                <a:srgbClr val="585858"/>
              </a:buClr>
              <a:buSzPct val="100000"/>
              <a:buChar char="●"/>
            </a:pPr>
            <a:r>
              <a:rPr lang="en" sz="2200">
                <a:solidFill>
                  <a:srgbClr val="585858"/>
                </a:solidFill>
              </a:rPr>
              <a:t>See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documentation</a:t>
            </a:r>
            <a:r>
              <a:rPr lang="en" sz="2200">
                <a:solidFill>
                  <a:srgbClr val="585858"/>
                </a:solidFill>
              </a:rPr>
              <a:t> for all</a:t>
            </a:r>
          </a:p>
        </p:txBody>
      </p:sp>
      <p:sp>
        <p:nvSpPr>
          <p:cNvPr id="510" name="Shape 51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Sending data to an activity with extras</a:t>
            </a:r>
          </a:p>
        </p:txBody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final String EXTRA_MESSAGE_KEY =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"com.example.android.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twoactivities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.extra.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";</a:t>
            </a:r>
          </a:p>
          <a:p>
            <a:pPr lvl="0" rtl="0">
              <a:spcBef>
                <a:spcPts val="1500"/>
              </a:spcBef>
              <a:spcAft>
                <a:spcPts val="20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Intent(this,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SecondActivity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.class);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message = "Hello Activity!";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intent.putExtra(EXTRA_MESSAGE_KEY, message);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startActivity(intent);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Shape 51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 data from intents</a:t>
            </a:r>
          </a:p>
        </p:txBody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311700" y="1076275"/>
            <a:ext cx="8709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  <a:buFont typeface="Consolas"/>
              <a:buChar char="●"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getData(); 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⇒ Uri locationUri = intent.getData();</a:t>
            </a:r>
          </a:p>
          <a:p>
            <a:pPr indent="-368300" lvl="0" marL="457200" rtl="0">
              <a:spcBef>
                <a:spcPts val="0"/>
              </a:spcBef>
              <a:buSzPct val="1000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 getIntExtra (String name, int defaultValue)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int level = intent.getIntExtra("level", 0);</a:t>
            </a:r>
          </a:p>
          <a:p>
            <a:pPr indent="-368300" lvl="0" marL="457200" rtl="0">
              <a:spcBef>
                <a:spcPts val="0"/>
              </a:spcBef>
              <a:buSzPct val="100000"/>
              <a:buFont typeface="Consolas"/>
              <a:buChar char="●"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Bundle bundle =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intent.getExtras(); 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/>
              <a:t>⇒ Get all the data at once as a bundle.</a:t>
            </a:r>
          </a:p>
          <a:p>
            <a:pPr indent="-368300" lvl="0" marL="457200" rtl="0">
              <a:spcBef>
                <a:spcPts val="0"/>
              </a:spcBef>
              <a:buSzPct val="100000"/>
              <a:buFont typeface="Consolas"/>
              <a:buChar char="●"/>
            </a:pPr>
            <a:r>
              <a:rPr lang="en" sz="2200"/>
              <a:t>See </a:t>
            </a:r>
            <a:r>
              <a:rPr lang="en" sz="2200" u="sng">
                <a:solidFill>
                  <a:schemeClr val="accent5"/>
                </a:solidFill>
                <a:hlinkClick r:id="rId3"/>
              </a:rPr>
              <a:t>documentation</a:t>
            </a:r>
            <a:r>
              <a:rPr lang="en" sz="2200"/>
              <a:t> for all</a:t>
            </a:r>
          </a:p>
        </p:txBody>
      </p:sp>
      <p:sp>
        <p:nvSpPr>
          <p:cNvPr id="524" name="Shape 524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Returning data to the starting activity</a:t>
            </a:r>
          </a:p>
        </p:txBody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146950" y="1017750"/>
            <a:ext cx="8948100" cy="332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startActivityForResult(</a:t>
            </a:r>
            <a:r>
              <a:rPr lang="en"/>
              <a:t>) to start the second activity</a:t>
            </a:r>
          </a:p>
          <a:p>
            <a:pPr indent="-228600" lvl="0" marL="457200" rtl="0">
              <a:spcBef>
                <a:spcPts val="1000"/>
              </a:spcBef>
            </a:pPr>
            <a:r>
              <a:rPr lang="en"/>
              <a:t>To return data from the second Activity:</a:t>
            </a:r>
          </a:p>
          <a:p>
            <a:pPr indent="-355600" lvl="0" marL="914400" rtl="0">
              <a:spcBef>
                <a:spcPts val="0"/>
              </a:spcBef>
              <a:buSzPct val="100000"/>
              <a:buChar char="●"/>
            </a:pPr>
            <a:r>
              <a:rPr lang="en" sz="2000"/>
              <a:t>Create a </a:t>
            </a:r>
            <a:r>
              <a:rPr b="1" i="1" lang="en" sz="2000"/>
              <a:t>new</a:t>
            </a:r>
            <a:r>
              <a:rPr lang="en" sz="2000"/>
              <a:t> Intent</a:t>
            </a:r>
          </a:p>
          <a:p>
            <a:pPr indent="-355600" lvl="0" marL="914400" rtl="0">
              <a:spcBef>
                <a:spcPts val="0"/>
              </a:spcBef>
              <a:buSzPct val="100000"/>
              <a:buChar char="●"/>
            </a:pPr>
            <a:r>
              <a:rPr lang="en" sz="2000"/>
              <a:t>Put the response data in the Intent using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putExtra()</a:t>
            </a:r>
          </a:p>
          <a:p>
            <a:pPr indent="-355600" lvl="0" marL="914400" rtl="0">
              <a:spcBef>
                <a:spcPts val="0"/>
              </a:spcBef>
              <a:buSzPct val="100000"/>
              <a:buChar char="●"/>
            </a:pPr>
            <a:r>
              <a:rPr lang="en" sz="2000"/>
              <a:t>Set the result to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Activity.RESULT_OK</a:t>
            </a:r>
            <a:r>
              <a:rPr lang="en" sz="2000"/>
              <a:t>  </a:t>
            </a:r>
            <a:br>
              <a:rPr lang="en" sz="2000"/>
            </a:br>
            <a:r>
              <a:rPr lang="en" sz="2000"/>
              <a:t>or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RESULT_CANCELED</a:t>
            </a:r>
            <a:r>
              <a:rPr lang="en" sz="2000"/>
              <a:t>, if the user cancelled out</a:t>
            </a:r>
          </a:p>
          <a:p>
            <a:pPr indent="-355600" lvl="0" marL="914400" rtl="0">
              <a:spcBef>
                <a:spcPts val="0"/>
              </a:spcBef>
              <a:buSzPct val="100000"/>
              <a:buChar char="●"/>
            </a:pPr>
            <a:r>
              <a:rPr lang="en" sz="2000"/>
              <a:t>call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finish()</a:t>
            </a:r>
            <a:r>
              <a:rPr lang="en" sz="2000"/>
              <a:t> to close the activity</a:t>
            </a:r>
          </a:p>
          <a:p>
            <a:pPr indent="-228600" lvl="0" marL="457200">
              <a:spcBef>
                <a:spcPts val="1000"/>
              </a:spcBef>
            </a:pPr>
            <a:r>
              <a:rPr lang="en"/>
              <a:t>Implement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onActivityResult()</a:t>
            </a:r>
            <a:r>
              <a:rPr lang="en"/>
              <a:t> in first activity</a:t>
            </a:r>
          </a:p>
        </p:txBody>
      </p:sp>
      <p:sp>
        <p:nvSpPr>
          <p:cNvPr id="531" name="Shape 531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>
            <p:ph type="title"/>
          </p:nvPr>
        </p:nvSpPr>
        <p:spPr>
          <a:xfrm>
            <a:off x="122400" y="170825"/>
            <a:ext cx="8733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startActivityForResult()</a:t>
            </a:r>
          </a:p>
        </p:txBody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x="122475" y="974275"/>
            <a:ext cx="9021600" cy="363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startActivityForResult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(intent, requestCode);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Starts activity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), assigns it identifier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/>
              <a:t>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Returns data via intent extras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When done, pop stack, return to previous activity, and execute 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nActivityResult()</a:t>
            </a:r>
            <a:r>
              <a:rPr lang="en"/>
              <a:t> callback to process returned data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/>
              <a:t> to identify which activity has "returned"</a:t>
            </a:r>
          </a:p>
        </p:txBody>
      </p:sp>
      <p:sp>
        <p:nvSpPr>
          <p:cNvPr id="538" name="Shape 53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startActivityForResult() Example</a:t>
            </a:r>
          </a:p>
        </p:txBody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246400" y="10844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final int CHOOSE_FOOD_REQUEST = 1;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Intent(this, ChooseFoodItemsActivity.class);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startActivityForResult(intent, CHOOSE_FOOD_REQUEST);</a:t>
            </a:r>
          </a:p>
        </p:txBody>
      </p:sp>
      <p:sp>
        <p:nvSpPr>
          <p:cNvPr id="545" name="Shape 54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 startAt="2"/>
            </a:pPr>
            <a:r>
              <a:rPr lang="en"/>
              <a:t>Return data and finish second activity</a:t>
            </a:r>
          </a:p>
        </p:txBody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311700" y="1076275"/>
            <a:ext cx="8520600" cy="354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// Create an intent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replyIntent = new Intent()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spcBef>
                <a:spcPts val="1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Put the data to return into the extra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replyIntent.putExtra(EXTRA_REPLY, reply);</a:t>
            </a:r>
          </a:p>
          <a:p>
            <a:pPr lvl="0" rtl="0">
              <a:spcBef>
                <a:spcPts val="1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Set the activity's result to RESULT_OK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setResult(RESULT_OK, replyIntent);</a:t>
            </a:r>
          </a:p>
          <a:p>
            <a:pPr lvl="0" rtl="0">
              <a:spcBef>
                <a:spcPts val="1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Finish the current activity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finish();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2" name="Shape 55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 startAt="3"/>
            </a:pPr>
            <a:r>
              <a:rPr lang="en"/>
              <a:t>Implement onActivityResult()</a:t>
            </a:r>
          </a:p>
        </p:txBody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159300" y="1076275"/>
            <a:ext cx="8927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onActivityResult(int requestCode, 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int resultCode, Intent data) {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super.onActivityResult(requestCode, resultCode, data);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(requestCode == TEXT_REQUEST) { // Identify activity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(resultCode == RESULT_OK) { // Activity succeeded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String reply 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ata.getStringExtra(SecondActivity.EXTRA_REPLY);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// … do something with the data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}}}</a:t>
            </a:r>
          </a:p>
        </p:txBody>
      </p:sp>
      <p:sp>
        <p:nvSpPr>
          <p:cNvPr id="559" name="Shape 55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Navigation</a:t>
            </a:r>
          </a:p>
        </p:txBody>
      </p:sp>
      <p:sp>
        <p:nvSpPr>
          <p:cNvPr id="565" name="Shape 56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Activity stack</a:t>
            </a:r>
          </a:p>
        </p:txBody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83100" y="1106300"/>
            <a:ext cx="8816100" cy="334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When a new activity is started, the previous activity is stopped and pushed on the activity back stack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Last-in-first-out-stack—when the current activity ends, or the  user presses the Back         button, it is popped from the stack and the previous activity resumes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" name="Shape 57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573" name="Shape 573"/>
          <p:cNvPicPr preferRelativeResize="0"/>
          <p:nvPr/>
        </p:nvPicPr>
        <p:blipFill rotWithShape="1">
          <a:blip r:embed="rId3">
            <a:alphaModFix/>
          </a:blip>
          <a:srcRect b="24421" l="18187" r="74313" t="24646"/>
          <a:stretch/>
        </p:blipFill>
        <p:spPr>
          <a:xfrm>
            <a:off x="3779150" y="2721585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37575" y="837800"/>
            <a:ext cx="4286100" cy="2389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Activities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(high-level view)</a:t>
            </a:r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/>
        </p:nvSpPr>
        <p:spPr>
          <a:xfrm rot="6853157">
            <a:off x="2443929" y="2752558"/>
            <a:ext cx="178052" cy="424176"/>
          </a:xfrm>
          <a:custGeom>
            <a:pathLst>
              <a:path extrusionOk="0" h="16967" w="9614">
                <a:moveTo>
                  <a:pt x="4720" y="16967"/>
                </a:moveTo>
                <a:cubicBezTo>
                  <a:pt x="2499" y="14007"/>
                  <a:pt x="-455" y="10501"/>
                  <a:pt x="152" y="6852"/>
                </a:cubicBezTo>
                <a:cubicBezTo>
                  <a:pt x="791" y="3010"/>
                  <a:pt x="5719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579" name="Shape 5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Activity Stack</a:t>
            </a:r>
          </a:p>
        </p:txBody>
      </p:sp>
      <p:sp>
        <p:nvSpPr>
          <p:cNvPr id="580" name="Shape 580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81" name="Shape 581"/>
          <p:cNvSpPr/>
          <p:nvPr/>
        </p:nvSpPr>
        <p:spPr>
          <a:xfrm>
            <a:off x="231225" y="3564783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</a:p>
        </p:txBody>
      </p:sp>
      <p:sp>
        <p:nvSpPr>
          <p:cNvPr id="582" name="Shape 582"/>
          <p:cNvSpPr/>
          <p:nvPr/>
        </p:nvSpPr>
        <p:spPr>
          <a:xfrm>
            <a:off x="357784" y="3138057"/>
            <a:ext cx="1889700" cy="4268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</a:p>
        </p:txBody>
      </p:sp>
      <p:sp>
        <p:nvSpPr>
          <p:cNvPr id="583" name="Shape 583"/>
          <p:cNvSpPr/>
          <p:nvPr/>
        </p:nvSpPr>
        <p:spPr>
          <a:xfrm>
            <a:off x="471424" y="2711330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</a:p>
        </p:txBody>
      </p:sp>
      <p:sp>
        <p:nvSpPr>
          <p:cNvPr id="584" name="Shape 584"/>
          <p:cNvSpPr/>
          <p:nvPr/>
        </p:nvSpPr>
        <p:spPr>
          <a:xfrm>
            <a:off x="2412899" y="3551445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</a:p>
        </p:txBody>
      </p:sp>
      <p:sp>
        <p:nvSpPr>
          <p:cNvPr id="585" name="Shape 585"/>
          <p:cNvSpPr/>
          <p:nvPr/>
        </p:nvSpPr>
        <p:spPr>
          <a:xfrm>
            <a:off x="2513534" y="3124719"/>
            <a:ext cx="1889699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</a:p>
        </p:txBody>
      </p:sp>
      <p:sp>
        <p:nvSpPr>
          <p:cNvPr id="586" name="Shape 586"/>
          <p:cNvSpPr/>
          <p:nvPr/>
        </p:nvSpPr>
        <p:spPr>
          <a:xfrm rot="-1860968">
            <a:off x="2525752" y="1838907"/>
            <a:ext cx="1913719" cy="421677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</a:p>
        </p:txBody>
      </p:sp>
      <p:sp>
        <p:nvSpPr>
          <p:cNvPr id="587" name="Shape 587"/>
          <p:cNvSpPr/>
          <p:nvPr/>
        </p:nvSpPr>
        <p:spPr>
          <a:xfrm>
            <a:off x="4626711" y="357587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</a:p>
        </p:txBody>
      </p:sp>
      <p:sp>
        <p:nvSpPr>
          <p:cNvPr id="588" name="Shape 588"/>
          <p:cNvSpPr/>
          <p:nvPr/>
        </p:nvSpPr>
        <p:spPr>
          <a:xfrm>
            <a:off x="4753271" y="3149153"/>
            <a:ext cx="1889699" cy="4268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</a:p>
        </p:txBody>
      </p:sp>
      <p:sp>
        <p:nvSpPr>
          <p:cNvPr id="589" name="Shape 589"/>
          <p:cNvSpPr/>
          <p:nvPr/>
        </p:nvSpPr>
        <p:spPr>
          <a:xfrm>
            <a:off x="4866911" y="2722426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</a:p>
        </p:txBody>
      </p:sp>
      <p:sp>
        <p:nvSpPr>
          <p:cNvPr id="590" name="Shape 590"/>
          <p:cNvSpPr/>
          <p:nvPr/>
        </p:nvSpPr>
        <p:spPr>
          <a:xfrm>
            <a:off x="4964855" y="2295700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OrderActivity</a:t>
            </a:r>
            <a:br>
              <a:rPr lang="en" sz="1200"/>
            </a:br>
            <a:r>
              <a:rPr lang="en" sz="1200"/>
              <a:t>Place order</a:t>
            </a:r>
          </a:p>
        </p:txBody>
      </p:sp>
      <p:sp>
        <p:nvSpPr>
          <p:cNvPr id="591" name="Shape 591"/>
          <p:cNvSpPr/>
          <p:nvPr/>
        </p:nvSpPr>
        <p:spPr>
          <a:xfrm>
            <a:off x="7033236" y="354522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</a:p>
        </p:txBody>
      </p:sp>
      <p:sp>
        <p:nvSpPr>
          <p:cNvPr id="592" name="Shape 592"/>
          <p:cNvSpPr/>
          <p:nvPr/>
        </p:nvSpPr>
        <p:spPr>
          <a:xfrm rot="-785650">
            <a:off x="7223739" y="2661475"/>
            <a:ext cx="1889632" cy="426873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</a:p>
        </p:txBody>
      </p:sp>
      <p:sp>
        <p:nvSpPr>
          <p:cNvPr id="593" name="Shape 593"/>
          <p:cNvSpPr/>
          <p:nvPr/>
        </p:nvSpPr>
        <p:spPr>
          <a:xfrm rot="-1380450">
            <a:off x="7159788" y="1958406"/>
            <a:ext cx="1889720" cy="42693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</a:p>
        </p:txBody>
      </p:sp>
      <p:sp>
        <p:nvSpPr>
          <p:cNvPr id="594" name="Shape 594"/>
          <p:cNvSpPr/>
          <p:nvPr/>
        </p:nvSpPr>
        <p:spPr>
          <a:xfrm rot="-2431520">
            <a:off x="7331297" y="1065984"/>
            <a:ext cx="1889704" cy="42704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OrderActivity</a:t>
            </a:r>
            <a:br>
              <a:rPr lang="en" sz="1200"/>
            </a:br>
            <a:r>
              <a:rPr lang="en" sz="1200"/>
              <a:t>Place order</a:t>
            </a:r>
          </a:p>
        </p:txBody>
      </p:sp>
      <p:sp>
        <p:nvSpPr>
          <p:cNvPr id="595" name="Shape 595"/>
          <p:cNvSpPr/>
          <p:nvPr/>
        </p:nvSpPr>
        <p:spPr>
          <a:xfrm>
            <a:off x="118552" y="3339400"/>
            <a:ext cx="240350" cy="424175"/>
          </a:xfrm>
          <a:custGeom>
            <a:pathLst>
              <a:path extrusionOk="0" h="16967" w="9614">
                <a:moveTo>
                  <a:pt x="4720" y="16967"/>
                </a:moveTo>
                <a:cubicBezTo>
                  <a:pt x="2499" y="14007"/>
                  <a:pt x="-455" y="10501"/>
                  <a:pt x="152" y="6852"/>
                </a:cubicBezTo>
                <a:cubicBezTo>
                  <a:pt x="791" y="3010"/>
                  <a:pt x="5719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596" name="Shape 596"/>
          <p:cNvSpPr/>
          <p:nvPr/>
        </p:nvSpPr>
        <p:spPr>
          <a:xfrm>
            <a:off x="231227" y="2872700"/>
            <a:ext cx="240350" cy="424175"/>
          </a:xfrm>
          <a:custGeom>
            <a:pathLst>
              <a:path extrusionOk="0" h="16967" w="9614">
                <a:moveTo>
                  <a:pt x="4720" y="16967"/>
                </a:moveTo>
                <a:cubicBezTo>
                  <a:pt x="2499" y="14007"/>
                  <a:pt x="-455" y="10501"/>
                  <a:pt x="152" y="6852"/>
                </a:cubicBezTo>
                <a:cubicBezTo>
                  <a:pt x="791" y="3010"/>
                  <a:pt x="5719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597" name="Shape 597"/>
          <p:cNvSpPr/>
          <p:nvPr/>
        </p:nvSpPr>
        <p:spPr>
          <a:xfrm>
            <a:off x="4732302" y="2452975"/>
            <a:ext cx="240350" cy="424175"/>
          </a:xfrm>
          <a:custGeom>
            <a:pathLst>
              <a:path extrusionOk="0" h="16967" w="9614">
                <a:moveTo>
                  <a:pt x="4720" y="16967"/>
                </a:moveTo>
                <a:cubicBezTo>
                  <a:pt x="2499" y="14007"/>
                  <a:pt x="-455" y="10501"/>
                  <a:pt x="152" y="6852"/>
                </a:cubicBezTo>
                <a:cubicBezTo>
                  <a:pt x="791" y="3010"/>
                  <a:pt x="5719" y="0"/>
                  <a:pt x="9614" y="0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598" name="Shape 598"/>
          <p:cNvSpPr/>
          <p:nvPr/>
        </p:nvSpPr>
        <p:spPr>
          <a:xfrm>
            <a:off x="4421100" y="2986721"/>
            <a:ext cx="440475" cy="352674"/>
          </a:xfrm>
          <a:custGeom>
            <a:pathLst>
              <a:path extrusionOk="0" h="14107" w="17619">
                <a:moveTo>
                  <a:pt x="0" y="14107"/>
                </a:moveTo>
                <a:cubicBezTo>
                  <a:pt x="5046" y="14107"/>
                  <a:pt x="5984" y="5976"/>
                  <a:pt x="9136" y="2035"/>
                </a:cubicBezTo>
                <a:cubicBezTo>
                  <a:pt x="10948" y="-231"/>
                  <a:pt x="14716" y="77"/>
                  <a:pt x="17619" y="77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599" name="Shape 599"/>
          <p:cNvSpPr/>
          <p:nvPr/>
        </p:nvSpPr>
        <p:spPr>
          <a:xfrm>
            <a:off x="6831696" y="2482925"/>
            <a:ext cx="215950" cy="1296950"/>
          </a:xfrm>
          <a:custGeom>
            <a:pathLst>
              <a:path extrusionOk="0" h="51878" w="8638">
                <a:moveTo>
                  <a:pt x="1134" y="0"/>
                </a:moveTo>
                <a:cubicBezTo>
                  <a:pt x="8920" y="1556"/>
                  <a:pt x="9191" y="15633"/>
                  <a:pt x="6680" y="23166"/>
                </a:cubicBezTo>
                <a:cubicBezTo>
                  <a:pt x="4142" y="30776"/>
                  <a:pt x="-838" y="38371"/>
                  <a:pt x="155" y="46332"/>
                </a:cubicBezTo>
                <a:cubicBezTo>
                  <a:pt x="573" y="49684"/>
                  <a:pt x="5259" y="51878"/>
                  <a:pt x="8638" y="51878"/>
                </a:cubicBezTo>
              </a:path>
            </a:pathLst>
          </a:custGeom>
          <a:noFill/>
          <a:ln cap="flat" cmpd="sng" w="28575">
            <a:solidFill>
              <a:srgbClr val="008000"/>
            </a:solidFill>
            <a:prstDash val="solid"/>
            <a:round/>
            <a:headEnd len="lg" w="lg" type="none"/>
            <a:tailEnd len="lg" w="lg" type="triangle"/>
          </a:ln>
        </p:spPr>
      </p:sp>
      <p:grpSp>
        <p:nvGrpSpPr>
          <p:cNvPr id="600" name="Shape 600"/>
          <p:cNvGrpSpPr/>
          <p:nvPr/>
        </p:nvGrpSpPr>
        <p:grpSpPr>
          <a:xfrm>
            <a:off x="2944675" y="1699850"/>
            <a:ext cx="742200" cy="840300"/>
            <a:chOff x="2944675" y="1166450"/>
            <a:chExt cx="742200" cy="840300"/>
          </a:xfrm>
        </p:grpSpPr>
        <p:cxnSp>
          <p:nvCxnSpPr>
            <p:cNvPr id="601" name="Shape 601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02" name="Shape 60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603" name="Shape 603"/>
          <p:cNvGrpSpPr/>
          <p:nvPr/>
        </p:nvGrpSpPr>
        <p:grpSpPr>
          <a:xfrm>
            <a:off x="7844396" y="1097182"/>
            <a:ext cx="638811" cy="698121"/>
            <a:chOff x="2944675" y="1166450"/>
            <a:chExt cx="742200" cy="840300"/>
          </a:xfrm>
        </p:grpSpPr>
        <p:cxnSp>
          <p:nvCxnSpPr>
            <p:cNvPr id="604" name="Shape 604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05" name="Shape 605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606" name="Shape 606"/>
          <p:cNvGrpSpPr/>
          <p:nvPr/>
        </p:nvGrpSpPr>
        <p:grpSpPr>
          <a:xfrm rot="1475339">
            <a:off x="7854681" y="1788071"/>
            <a:ext cx="638200" cy="662092"/>
            <a:chOff x="2944675" y="1166450"/>
            <a:chExt cx="742200" cy="840300"/>
          </a:xfrm>
        </p:grpSpPr>
        <p:cxnSp>
          <p:nvCxnSpPr>
            <p:cNvPr id="607" name="Shape 607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08" name="Shape 608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609" name="Shape 609"/>
          <p:cNvGrpSpPr/>
          <p:nvPr/>
        </p:nvGrpSpPr>
        <p:grpSpPr>
          <a:xfrm rot="1899850">
            <a:off x="7839257" y="2588589"/>
            <a:ext cx="619561" cy="572678"/>
            <a:chOff x="2944675" y="1166450"/>
            <a:chExt cx="742200" cy="840300"/>
          </a:xfrm>
        </p:grpSpPr>
        <p:cxnSp>
          <p:nvCxnSpPr>
            <p:cNvPr id="610" name="Shape 610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611" name="Shape 611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612" name="Shape 612"/>
          <p:cNvSpPr txBox="1"/>
          <p:nvPr/>
        </p:nvSpPr>
        <p:spPr>
          <a:xfrm>
            <a:off x="179625" y="1102175"/>
            <a:ext cx="21234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After viewing shopping cart, user decides to add more items, then places order.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Two forms of navigation</a:t>
            </a:r>
          </a:p>
        </p:txBody>
      </p:sp>
      <p:sp>
        <p:nvSpPr>
          <p:cNvPr id="618" name="Shape 618"/>
          <p:cNvSpPr txBox="1"/>
          <p:nvPr>
            <p:ph idx="1" type="body"/>
          </p:nvPr>
        </p:nvSpPr>
        <p:spPr>
          <a:xfrm>
            <a:off x="783775" y="1076275"/>
            <a:ext cx="8048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</a:rPr>
              <a:t>Temporal or back navigation</a:t>
            </a:r>
          </a:p>
          <a:p>
            <a:pPr indent="-3810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provided by the device's back button</a:t>
            </a:r>
          </a:p>
          <a:p>
            <a:pPr indent="-3810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controlled by the Android system's back stack</a:t>
            </a:r>
          </a:p>
          <a:p>
            <a:pPr lvl="0" rtl="0">
              <a:spcBef>
                <a:spcPts val="20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</a:rPr>
              <a:t>Ancestral or up navigation</a:t>
            </a:r>
          </a:p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provided by the app's action bar</a:t>
            </a:r>
          </a:p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controlled by defining parent-child relationships between activities in the Android manifest</a:t>
            </a:r>
          </a:p>
        </p:txBody>
      </p:sp>
      <p:sp>
        <p:nvSpPr>
          <p:cNvPr id="619" name="Shape 61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620" name="Shape 620"/>
          <p:cNvPicPr preferRelativeResize="0"/>
          <p:nvPr/>
        </p:nvPicPr>
        <p:blipFill rotWithShape="1">
          <a:blip r:embed="rId3">
            <a:alphaModFix/>
          </a:blip>
          <a:srcRect b="9804" l="0" r="0" t="0"/>
          <a:stretch/>
        </p:blipFill>
        <p:spPr>
          <a:xfrm>
            <a:off x="271175" y="2815499"/>
            <a:ext cx="436399" cy="39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Shape 621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271175" y="1240535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Back navigation</a:t>
            </a:r>
          </a:p>
        </p:txBody>
      </p:sp>
      <p:sp>
        <p:nvSpPr>
          <p:cNvPr id="627" name="Shape 627"/>
          <p:cNvSpPr txBox="1"/>
          <p:nvPr>
            <p:ph idx="1" type="body"/>
          </p:nvPr>
        </p:nvSpPr>
        <p:spPr>
          <a:xfrm>
            <a:off x="311700" y="1110237"/>
            <a:ext cx="8520600" cy="338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Back stack preserves history of recently viewed screens</a:t>
            </a:r>
          </a:p>
          <a:p>
            <a:pPr indent="-355600" lvl="0" marL="457200" rtl="0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Back stack contains all the activities that have been launched by the user in reverse order </a:t>
            </a:r>
            <a:r>
              <a:rPr i="1" lang="en" sz="2000">
                <a:solidFill>
                  <a:schemeClr val="dk1"/>
                </a:solidFill>
              </a:rPr>
              <a:t>for the current task</a:t>
            </a:r>
          </a:p>
          <a:p>
            <a:pPr indent="-355600" lvl="0" marL="457200" rtl="0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ct val="100000"/>
              <a:buChar char="●"/>
            </a:pPr>
            <a:r>
              <a:rPr lang="en" sz="2000"/>
              <a:t>Each task has its own back stack</a:t>
            </a:r>
          </a:p>
          <a:p>
            <a:pPr indent="-355600" lvl="0" marL="457200" rtl="0">
              <a:spcBef>
                <a:spcPts val="1000"/>
              </a:spcBef>
              <a:spcAft>
                <a:spcPts val="200"/>
              </a:spcAft>
              <a:buSzPct val="100000"/>
              <a:buChar char="●"/>
            </a:pPr>
            <a:r>
              <a:rPr lang="en" sz="2000"/>
              <a:t>Switching between tasks activates that task's back stack</a:t>
            </a:r>
          </a:p>
          <a:p>
            <a:pPr indent="-355600" lvl="0" marL="457200" rtl="0">
              <a:spcBef>
                <a:spcPts val="1000"/>
              </a:spcBef>
              <a:spcAft>
                <a:spcPts val="200"/>
              </a:spcAft>
              <a:buSzPct val="100000"/>
              <a:buChar char="●"/>
            </a:pPr>
            <a:r>
              <a:rPr lang="en" sz="2000"/>
              <a:t>Launching an activity from the home screen         starts a new task</a:t>
            </a:r>
          </a:p>
          <a:p>
            <a:pPr indent="-355600" lvl="0" marL="457200" rtl="0">
              <a:spcBef>
                <a:spcPts val="1000"/>
              </a:spcBef>
              <a:spcAft>
                <a:spcPts val="200"/>
              </a:spcAft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Navigate between tasks         with the overview or recent tasks screen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28" name="Shape 62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629" name="Shape 629"/>
          <p:cNvPicPr preferRelativeResize="0"/>
          <p:nvPr/>
        </p:nvPicPr>
        <p:blipFill rotWithShape="1">
          <a:blip r:embed="rId3">
            <a:alphaModFix/>
          </a:blip>
          <a:srcRect b="24421" l="18187" r="74313" t="24646"/>
          <a:stretch/>
        </p:blipFill>
        <p:spPr>
          <a:xfrm>
            <a:off x="214025" y="338547"/>
            <a:ext cx="436401" cy="389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Shape 630"/>
          <p:cNvPicPr preferRelativeResize="0"/>
          <p:nvPr/>
        </p:nvPicPr>
        <p:blipFill rotWithShape="1">
          <a:blip r:embed="rId3">
            <a:alphaModFix/>
          </a:blip>
          <a:srcRect b="25603" l="74030" r="18469" t="23464"/>
          <a:stretch/>
        </p:blipFill>
        <p:spPr>
          <a:xfrm>
            <a:off x="3630750" y="3919922"/>
            <a:ext cx="436401" cy="389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Shape 631"/>
          <p:cNvPicPr preferRelativeResize="0"/>
          <p:nvPr/>
        </p:nvPicPr>
        <p:blipFill rotWithShape="1">
          <a:blip r:embed="rId3">
            <a:alphaModFix/>
          </a:blip>
          <a:srcRect b="25603" l="46251" r="46248" t="23464"/>
          <a:stretch/>
        </p:blipFill>
        <p:spPr>
          <a:xfrm>
            <a:off x="5828175" y="3420847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Up navigation</a:t>
            </a:r>
          </a:p>
        </p:txBody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39" name="Shape 639"/>
          <p:cNvSpPr txBox="1"/>
          <p:nvPr>
            <p:ph idx="1" type="body"/>
          </p:nvPr>
        </p:nvSpPr>
        <p:spPr>
          <a:xfrm>
            <a:off x="311700" y="1076275"/>
            <a:ext cx="8520600" cy="3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500"/>
              </a:spcBef>
              <a:spcAft>
                <a:spcPts val="200"/>
              </a:spcAft>
              <a:buChar char="●"/>
            </a:pPr>
            <a:r>
              <a:rPr lang="en"/>
              <a:t>Goes to parent of current activity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Define an activity's parent in Android manifest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Set parentActivityName</a:t>
            </a:r>
          </a:p>
          <a:p>
            <a:pPr indent="-69850" lvl="0" marL="45720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&lt;activity</a:t>
            </a:r>
          </a:p>
          <a:p>
            <a:pPr indent="-69850" lvl="0" marL="457200" rtl="0">
              <a:spcBef>
                <a:spcPts val="20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android:name=".ShowDinnerActivity"</a:t>
            </a:r>
          </a:p>
          <a:p>
            <a:pPr indent="-69850" lvl="0" marL="457200" rtl="0">
              <a:spcBef>
                <a:spcPts val="20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parentActivityName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=".MainActivity" &gt;</a:t>
            </a:r>
          </a:p>
          <a:p>
            <a:pPr indent="-69850" lvl="0" marL="457200" rtl="0">
              <a:spcBef>
                <a:spcPts val="20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0" name="Shape 640"/>
          <p:cNvPicPr preferRelativeResize="0"/>
          <p:nvPr/>
        </p:nvPicPr>
        <p:blipFill rotWithShape="1">
          <a:blip r:embed="rId3">
            <a:alphaModFix/>
          </a:blip>
          <a:srcRect b="9804" l="0" r="0" t="0"/>
          <a:stretch/>
        </p:blipFill>
        <p:spPr>
          <a:xfrm>
            <a:off x="175900" y="390749"/>
            <a:ext cx="436399" cy="39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Learn more</a:t>
            </a:r>
          </a:p>
        </p:txBody>
      </p:sp>
      <p:sp>
        <p:nvSpPr>
          <p:cNvPr id="646" name="Shape 64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Learn more</a:t>
            </a:r>
          </a:p>
        </p:txBody>
      </p:sp>
      <p:sp>
        <p:nvSpPr>
          <p:cNvPr id="652" name="Shape 652"/>
          <p:cNvSpPr txBox="1"/>
          <p:nvPr>
            <p:ph idx="1" type="body"/>
          </p:nvPr>
        </p:nvSpPr>
        <p:spPr>
          <a:xfrm>
            <a:off x="311700" y="1151175"/>
            <a:ext cx="8696400" cy="329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Application Fundamentals</a:t>
            </a:r>
          </a:p>
          <a:p>
            <a:pPr indent="-228600" lvl="0" marL="457200" rtl="0">
              <a:spcBef>
                <a:spcPts val="20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Starting Another Activity</a:t>
            </a:r>
          </a:p>
          <a:p>
            <a:pPr indent="-228600" lvl="0" marL="457200" rtl="0">
              <a:spcBef>
                <a:spcPts val="20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Activity</a:t>
            </a:r>
            <a:r>
              <a:rPr lang="en"/>
              <a:t> (API Guide)</a:t>
            </a:r>
          </a:p>
          <a:p>
            <a:pPr indent="-228600" lvl="0" marL="457200" rtl="0">
              <a:spcBef>
                <a:spcPts val="20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Activity</a:t>
            </a:r>
            <a:r>
              <a:rPr lang="en"/>
              <a:t> (API Reference)</a:t>
            </a:r>
          </a:p>
          <a:p>
            <a:pPr indent="-228600" lvl="0" marL="457200" rtl="0">
              <a:spcBef>
                <a:spcPts val="20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Intents and Intent Filters</a:t>
            </a:r>
            <a:r>
              <a:rPr lang="en"/>
              <a:t> (API Guide)</a:t>
            </a:r>
          </a:p>
          <a:p>
            <a:pPr indent="-228600" lvl="0" marL="457200" rtl="0">
              <a:spcBef>
                <a:spcPts val="20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Intent</a:t>
            </a:r>
            <a:r>
              <a:rPr lang="en"/>
              <a:t> (API Reference)</a:t>
            </a:r>
          </a:p>
          <a:p>
            <a:pPr indent="-228600" lvl="0" marL="457200" rtl="0">
              <a:spcBef>
                <a:spcPts val="20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Navigation</a:t>
            </a:r>
          </a:p>
        </p:txBody>
      </p:sp>
      <p:sp>
        <p:nvSpPr>
          <p:cNvPr id="653" name="Shape 653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What's Next?</a:t>
            </a:r>
          </a:p>
        </p:txBody>
      </p:sp>
      <p:sp>
        <p:nvSpPr>
          <p:cNvPr id="659" name="Shape 65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60" name="Shape 660"/>
          <p:cNvSpPr txBox="1"/>
          <p:nvPr/>
        </p:nvSpPr>
        <p:spPr>
          <a:xfrm>
            <a:off x="159300" y="2063725"/>
            <a:ext cx="88323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2.1 C Understanding Activities and Intents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buClr>
                <a:srgbClr val="424242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2.1 P Create and Start Activities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666" name="Shape 66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" name="Shape 66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68" name="Shape 6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Activity?</a:t>
            </a:r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311700" y="1109475"/>
            <a:ext cx="8709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an application component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Represents one window, one hierarchy of views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Typically fills the screen, but can be embedded in other activity or a appear as floating window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Java class, typically one activity in one file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does an Activity do?</a:t>
            </a:r>
          </a:p>
        </p:txBody>
      </p:sp>
      <p:sp>
        <p:nvSpPr>
          <p:cNvPr id="309" name="Shape 309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311700" y="1033275"/>
            <a:ext cx="8709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Represents an activity, such as ordering groceries, sending email, or getting directions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Handles user interactions, such as button clicks, text entry, or login verification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Can start other activities in the same or other apps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Has a life cycle—is created, started, runs, is paused, resumed, stopped, and destroyed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Examples of activities</a:t>
            </a:r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17" name="Shape 317"/>
          <p:cNvPicPr preferRelativeResize="0"/>
          <p:nvPr/>
        </p:nvPicPr>
        <p:blipFill rotWithShape="1">
          <a:blip r:embed="rId3">
            <a:alphaModFix/>
          </a:blip>
          <a:srcRect b="7788" l="0" r="0" t="3606"/>
          <a:stretch/>
        </p:blipFill>
        <p:spPr>
          <a:xfrm>
            <a:off x="7009200" y="1197548"/>
            <a:ext cx="1960200" cy="3087864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318" name="Shape 318"/>
          <p:cNvPicPr preferRelativeResize="0"/>
          <p:nvPr/>
        </p:nvPicPr>
        <p:blipFill rotWithShape="1">
          <a:blip r:embed="rId4">
            <a:alphaModFix/>
          </a:blip>
          <a:srcRect b="8176" l="0" r="0" t="3810"/>
          <a:stretch/>
        </p:blipFill>
        <p:spPr>
          <a:xfrm>
            <a:off x="2391933" y="1242649"/>
            <a:ext cx="1960224" cy="3067027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319" name="Shape 319"/>
          <p:cNvPicPr preferRelativeResize="0"/>
          <p:nvPr/>
        </p:nvPicPr>
        <p:blipFill rotWithShape="1">
          <a:blip r:embed="rId5">
            <a:alphaModFix/>
          </a:blip>
          <a:srcRect b="8176" l="0" r="0" t="3810"/>
          <a:stretch/>
        </p:blipFill>
        <p:spPr>
          <a:xfrm>
            <a:off x="83300" y="1242650"/>
            <a:ext cx="1960224" cy="3067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 rotWithShape="1">
          <a:blip r:embed="rId6">
            <a:alphaModFix/>
          </a:blip>
          <a:srcRect b="8176" l="0" r="0" t="3810"/>
          <a:stretch/>
        </p:blipFill>
        <p:spPr>
          <a:xfrm>
            <a:off x="4700566" y="1242649"/>
            <a:ext cx="1960224" cy="3067027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321" name="Shape 321"/>
          <p:cNvSpPr/>
          <p:nvPr/>
        </p:nvSpPr>
        <p:spPr>
          <a:xfrm>
            <a:off x="83325" y="1242712"/>
            <a:ext cx="1960200" cy="30669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Apps and activities</a:t>
            </a:r>
          </a:p>
        </p:txBody>
      </p:sp>
      <p:sp>
        <p:nvSpPr>
          <p:cNvPr id="327" name="Shape 327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311700" y="1185675"/>
            <a:ext cx="8520600" cy="323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Activities are loosely tied together to make up an app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First activity user sees is typically called "main activity"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Activities can be organized in parent-child relationships in the Android manifest  to aid navigation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Layouts and Activities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311700" y="1228675"/>
            <a:ext cx="8520600" cy="218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An activity typically has a UI layout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Layout is usually defined in one or more XML files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Activity "inflates" layout as part of being created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 txBox="1"/>
          <p:nvPr>
            <p:ph idx="12" type="sldNum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