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Poppins Black" panose="020B0604020202020204" charset="0"/>
      <p:bold r:id="rId23"/>
      <p:boldItalic r:id="rId24"/>
    </p:embeddedFont>
    <p:embeddedFont>
      <p:font typeface="Open Sans SemiBold" panose="020B0604020202020204" charset="0"/>
      <p:regular r:id="rId25"/>
      <p:bold r:id="rId26"/>
      <p:italic r:id="rId27"/>
      <p:boldItalic r:id="rId28"/>
    </p:embeddedFont>
    <p:embeddedFont>
      <p:font typeface="Poppins ExtraBold" panose="020B0604020202020204" charset="0"/>
      <p:bold r:id="rId29"/>
      <p:boldItalic r:id="rId30"/>
    </p:embeddedFont>
    <p:embeddedFont>
      <p:font typeface="Poppins SemiBold" panose="020B0604020202020204" charset="0"/>
      <p:regular r:id="rId31"/>
      <p:bold r:id="rId32"/>
      <p:italic r:id="rId33"/>
      <p:boldItalic r:id="rId34"/>
    </p:embeddedFont>
    <p:embeddedFont>
      <p:font typeface="Poppins Medium" panose="020B0604020202020204" charset="0"/>
      <p:regular r:id="rId35"/>
      <p:bold r:id="rId36"/>
      <p:italic r:id="rId37"/>
      <p:boldItalic r:id="rId38"/>
    </p:embeddedFont>
    <p:embeddedFont>
      <p:font typeface="Open Sans ExtraBold" panose="020B0604020202020204" charset="0"/>
      <p:bold r:id="rId39"/>
      <p:boldItalic r:id="rId40"/>
    </p:embeddedFont>
    <p:embeddedFont>
      <p:font typeface="Raleway ExtraBold" panose="020B0604020202020204" charset="0"/>
      <p:bold r:id="rId41"/>
      <p:boldItalic r:id="rId42"/>
    </p:embeddedFont>
    <p:embeddedFont>
      <p:font typeface="Poppins" panose="020B0604020202020204" charset="0"/>
      <p:regular r:id="rId43"/>
      <p:bold r:id="rId44"/>
      <p:italic r:id="rId45"/>
      <p:boldItalic r:id="rId46"/>
    </p:embeddedFont>
    <p:embeddedFont>
      <p:font typeface="Open Sans" panose="020B0604020202020204" charset="0"/>
      <p:regular r:id="rId47"/>
      <p:bold r:id="rId48"/>
      <p:italic r:id="rId49"/>
      <p:boldItalic r:id="rId50"/>
    </p:embeddedFont>
    <p:embeddedFont>
      <p:font typeface="Open Sans Light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9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99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font" Target="fonts/font2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font" Target="fonts/font3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54" Type="http://schemas.openxmlformats.org/officeDocument/2006/relationships/font" Target="fonts/font3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font" Target="fonts/font3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56428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265e7b9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265e7b9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518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aa3b2f4a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aa3b2f4a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89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aa3b2f4a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aa3b2f4a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807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5aa3b2f4a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5aa3b2f4a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473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1963f632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1963f632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68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1963f63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1963f632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755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1963f632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1963f632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808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1963f6323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1963f6323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67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1963f632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1963f6323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Icon = Glitch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9684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1963f6323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1963f6323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203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5aa3b2f4a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5aa3b2f4a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98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1935b83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1935b83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164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1c0fb1cf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1c0fb1cf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63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874be3f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874be3f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18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874be3f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874be3f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352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1c0fb1c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1c0fb1c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01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963f632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963f632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2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19b4d6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19b4d6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428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1935b83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1935b83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12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aa3b2f4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aa3b2f4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10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0" y="4800700"/>
            <a:ext cx="9144000" cy="3429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0" y="4800322"/>
            <a:ext cx="5487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173" y="4843900"/>
            <a:ext cx="1310594" cy="2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sh-with-info 1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86248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842" y="1294378"/>
            <a:ext cx="5273575" cy="29425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2695350" y="3064475"/>
            <a:ext cx="37533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-4475" y="-13125"/>
            <a:ext cx="9144000" cy="864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937" y="145963"/>
            <a:ext cx="3264123" cy="5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sh-with-info 1 1">
  <p:cSld name="TITLE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3850" y="1100451"/>
            <a:ext cx="5273555" cy="29425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6248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2588925" y="3011275"/>
            <a:ext cx="40242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1010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 (Grid)">
  <p:cSld name="TITLE_1">
    <p:bg>
      <p:bgPr>
        <a:solidFill>
          <a:srgbClr val="01010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2">
            <a:alphaModFix/>
          </a:blip>
          <a:srcRect t="9835" b="33507"/>
          <a:stretch/>
        </p:blipFill>
        <p:spPr>
          <a:xfrm>
            <a:off x="0" y="-5"/>
            <a:ext cx="9144001" cy="5180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>
  <p:cSld name="TITLE_1_1">
    <p:bg>
      <p:bgPr>
        <a:solidFill>
          <a:srgbClr val="01010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- blank">
  <p:cSld name="TITLE_1_1_2">
    <p:bg>
      <p:bgPr>
        <a:solidFill>
          <a:srgbClr val="FF1D25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ray">
  <p:cSld name="TITLE_1_1_1">
    <p:bg>
      <p:bgPr>
        <a:solidFill>
          <a:srgbClr val="F0EF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- blank">
  <p:cSld name="TITLE_3">
    <p:bg>
      <p:bgPr>
        <a:solidFill>
          <a:srgbClr val="FF1D25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4800700"/>
            <a:ext cx="9144000" cy="3429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0" y="4800322"/>
            <a:ext cx="5487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173" y="4843900"/>
            <a:ext cx="1310594" cy="2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42900" y="1537325"/>
            <a:ext cx="5144700" cy="30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●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○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■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●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○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■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●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○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■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39000" y="681838"/>
            <a:ext cx="84660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- blank 1">
  <p:cSld name="TITLE_3_3">
    <p:bg>
      <p:bgPr>
        <a:solidFill>
          <a:srgbClr val="FF1D2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800700"/>
            <a:ext cx="9144000" cy="3429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0" y="4800322"/>
            <a:ext cx="5487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173" y="4843900"/>
            <a:ext cx="1310594" cy="2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_2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4800700"/>
            <a:ext cx="9144000" cy="3429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0" y="4800322"/>
            <a:ext cx="5487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173" y="4843900"/>
            <a:ext cx="1310594" cy="2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42900" y="1537325"/>
            <a:ext cx="5144700" cy="30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39000" y="681838"/>
            <a:ext cx="84660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01010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TITLE_3_2_1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4800700"/>
            <a:ext cx="9144000" cy="3429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0" y="4800322"/>
            <a:ext cx="5487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173" y="4843900"/>
            <a:ext cx="1310594" cy="2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ection">
  <p:cSld name="TITLE_3_1">
    <p:bg>
      <p:bgPr>
        <a:solidFill>
          <a:srgbClr val="FF1D2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653275" y="1577025"/>
            <a:ext cx="4054500" cy="3047700"/>
          </a:xfrm>
          <a:prstGeom prst="rect">
            <a:avLst/>
          </a:prstGeom>
          <a:solidFill>
            <a:srgbClr val="01010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4738825" y="1498300"/>
            <a:ext cx="4054500" cy="3047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737600" y="1498075"/>
            <a:ext cx="4063500" cy="30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0800" y="1560538"/>
            <a:ext cx="4054500" cy="3047700"/>
          </a:xfrm>
          <a:prstGeom prst="rect">
            <a:avLst/>
          </a:prstGeom>
          <a:solidFill>
            <a:srgbClr val="01010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4800700"/>
            <a:ext cx="9144000" cy="3429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0" y="4800322"/>
            <a:ext cx="5487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173" y="4843900"/>
            <a:ext cx="1310594" cy="2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39625" y="1499463"/>
            <a:ext cx="4054500" cy="3047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335125" y="1483925"/>
            <a:ext cx="40635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39000" y="491413"/>
            <a:ext cx="84660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ection 1">
  <p:cSld name="TITLE_3_1_1">
    <p:bg>
      <p:bgPr>
        <a:solidFill>
          <a:srgbClr val="FF1D25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1105138" y="847900"/>
            <a:ext cx="3152100" cy="3536700"/>
          </a:xfrm>
          <a:prstGeom prst="rect">
            <a:avLst/>
          </a:prstGeom>
          <a:solidFill>
            <a:srgbClr val="01010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0" y="4800700"/>
            <a:ext cx="9144000" cy="3429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472450" y="4800322"/>
            <a:ext cx="5487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173" y="4843900"/>
            <a:ext cx="1310594" cy="2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1174196" y="777025"/>
            <a:ext cx="3152100" cy="3536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4817713" y="838887"/>
            <a:ext cx="3152100" cy="3536700"/>
          </a:xfrm>
          <a:prstGeom prst="rect">
            <a:avLst/>
          </a:prstGeom>
          <a:solidFill>
            <a:srgbClr val="01010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4886771" y="768013"/>
            <a:ext cx="3152100" cy="3536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ash">
  <p:cSld name="TITLE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248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sh-with-info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1873850" y="1621525"/>
            <a:ext cx="5075100" cy="2689800"/>
          </a:xfrm>
          <a:prstGeom prst="roundRect">
            <a:avLst>
              <a:gd name="adj" fmla="val 5126"/>
            </a:avLst>
          </a:prstGeom>
          <a:solidFill>
            <a:srgbClr val="010101"/>
          </a:solidFill>
          <a:ln w="762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6248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2034450" y="1446775"/>
            <a:ext cx="5075100" cy="2689800"/>
          </a:xfrm>
          <a:prstGeom prst="roundRect">
            <a:avLst>
              <a:gd name="adj" fmla="val 5126"/>
            </a:avLst>
          </a:prstGeom>
          <a:solidFill>
            <a:schemeClr val="lt1"/>
          </a:solidFill>
          <a:ln w="762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1"/>
          </p:nvPr>
        </p:nvSpPr>
        <p:spPr>
          <a:xfrm>
            <a:off x="2695350" y="3064475"/>
            <a:ext cx="37533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1010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2448300" y="1670350"/>
            <a:ext cx="4247400" cy="15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4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-4475" y="-13125"/>
            <a:ext cx="9144000" cy="864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937" y="145963"/>
            <a:ext cx="3264123" cy="5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6">
          <p15:clr>
            <a:srgbClr val="EA4335"/>
          </p15:clr>
        </p15:guide>
        <p15:guide id="2" orient="horz" pos="216">
          <p15:clr>
            <a:srgbClr val="EA4335"/>
          </p15:clr>
        </p15:guide>
        <p15:guide id="3" pos="5544">
          <p15:clr>
            <a:srgbClr val="EA4335"/>
          </p15:clr>
        </p15:guide>
        <p15:guide id="4" orient="horz" pos="3024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lh.io/code-of-conduc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hd.mlh.io/video" TargetMode="External"/><Relationship Id="rId5" Type="http://schemas.openxmlformats.org/officeDocument/2006/relationships/image" Target="../media/image14.jpg"/><Relationship Id="rId4" Type="http://schemas.openxmlformats.org/officeDocument/2006/relationships/hyperlink" Target="http://www.youtube.com/watch?v=ZxvwWhDH_R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2588925" y="3053125"/>
            <a:ext cx="40242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Poppins SemiBold"/>
                <a:ea typeface="Poppins SemiBold"/>
                <a:cs typeface="Poppins SemiBold"/>
                <a:sym typeface="Poppins SemiBold"/>
              </a:rPr>
              <a:t>BitHub, Everywhere</a:t>
            </a:r>
            <a:r>
              <a:rPr lang="en" sz="1600" dirty="0">
                <a:latin typeface="Poppins SemiBold"/>
                <a:ea typeface="Poppins SemiBold"/>
                <a:cs typeface="Poppins SemiBold"/>
                <a:sym typeface="Poppins SemiBold"/>
              </a:rPr>
              <a:t>, Worldwide</a:t>
            </a:r>
            <a:endParaRPr sz="1600" dirty="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Poppins"/>
                <a:ea typeface="Poppins"/>
                <a:cs typeface="Poppins"/>
                <a:sym typeface="Poppins"/>
              </a:rPr>
              <a:t>December 7, 2019</a:t>
            </a:r>
            <a:endParaRPr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6160075" y="1327000"/>
            <a:ext cx="2706600" cy="328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249975" y="1327000"/>
            <a:ext cx="2706600" cy="328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222675" y="2000825"/>
            <a:ext cx="2761200" cy="21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 access to domains, SSL certificates, 24/7 mentors, free GitHub, &amp; more repos on the </a:t>
            </a: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GitHub Developer Pack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339000" y="377038"/>
            <a:ext cx="84660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APIs &amp; Resources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457038" y="3794425"/>
            <a:ext cx="2347200" cy="445200"/>
          </a:xfrm>
          <a:prstGeom prst="roundRect">
            <a:avLst>
              <a:gd name="adj" fmla="val 15139"/>
            </a:avLst>
          </a:prstGeom>
          <a:solidFill>
            <a:srgbClr val="FFC329"/>
          </a:solidFill>
          <a:ln w="381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82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lhd.mlh.io/github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6132763" y="2000825"/>
            <a:ext cx="2761200" cy="21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friends at Microsoft are giving everyone </a:t>
            </a: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$100 in Azure credit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! Use it for hosting, machine learning, &amp; more!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63" y="1671551"/>
            <a:ext cx="1795425" cy="4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763" y="1671550"/>
            <a:ext cx="2271225" cy="4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/>
          <p:nvPr/>
        </p:nvSpPr>
        <p:spPr>
          <a:xfrm>
            <a:off x="3198875" y="1327000"/>
            <a:ext cx="2706600" cy="328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3211175" y="2000825"/>
            <a:ext cx="2706600" cy="21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Claim your own </a:t>
            </a: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dot com domain name through Name.com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courtesy of our friends at Verisign!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6825" y="1335175"/>
            <a:ext cx="2210689" cy="115840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/>
          <p:nvPr/>
        </p:nvSpPr>
        <p:spPr>
          <a:xfrm>
            <a:off x="3412013" y="3794425"/>
            <a:ext cx="2347200" cy="445200"/>
          </a:xfrm>
          <a:prstGeom prst="roundRect">
            <a:avLst>
              <a:gd name="adj" fmla="val 15139"/>
            </a:avLst>
          </a:prstGeom>
          <a:solidFill>
            <a:srgbClr val="FFC329"/>
          </a:solidFill>
          <a:ln w="381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82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lhd.mlh.io/domains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6339763" y="3794425"/>
            <a:ext cx="2347200" cy="445200"/>
          </a:xfrm>
          <a:prstGeom prst="roundRect">
            <a:avLst>
              <a:gd name="adj" fmla="val 15139"/>
            </a:avLst>
          </a:prstGeom>
          <a:solidFill>
            <a:srgbClr val="FFC329"/>
          </a:solidFill>
          <a:ln w="381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82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lhd.mlh.io/azure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>
            <a:off x="154675" y="112200"/>
            <a:ext cx="8804700" cy="4919100"/>
          </a:xfrm>
          <a:prstGeom prst="rect">
            <a:avLst/>
          </a:prstGeom>
          <a:noFill/>
          <a:ln w="76200" cap="flat" cmpd="sng">
            <a:solidFill>
              <a:srgbClr val="FFC3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985175" y="2308650"/>
            <a:ext cx="75549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010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Best Use of Microsoft Azure</a:t>
            </a:r>
            <a:endParaRPr sz="2400">
              <a:solidFill>
                <a:srgbClr val="01010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339000" y="535624"/>
            <a:ext cx="8466000" cy="1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10101"/>
                </a:solidFill>
                <a:latin typeface="Poppins"/>
                <a:ea typeface="Poppins"/>
                <a:cs typeface="Poppins"/>
                <a:sym typeface="Poppins"/>
              </a:rPr>
              <a:t>Global Prize Categories</a:t>
            </a:r>
            <a:endParaRPr sz="4800" b="1">
              <a:solidFill>
                <a:srgbClr val="010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MLH will award prizes to the top 3 in each category</a:t>
            </a:r>
            <a:endParaRPr sz="4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50" y="2346900"/>
            <a:ext cx="431712" cy="4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985175" y="3163675"/>
            <a:ext cx="75549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010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Best Open Source Project on GitHub</a:t>
            </a:r>
            <a:endParaRPr sz="2400">
              <a:solidFill>
                <a:srgbClr val="01010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50" y="3201925"/>
            <a:ext cx="431712" cy="4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985175" y="3980450"/>
            <a:ext cx="75549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010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Best .COM Domain Name from Verisign</a:t>
            </a:r>
            <a:endParaRPr sz="2400">
              <a:solidFill>
                <a:srgbClr val="01010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50" y="4018700"/>
            <a:ext cx="431712" cy="4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/>
          <p:nvPr/>
        </p:nvSpPr>
        <p:spPr>
          <a:xfrm>
            <a:off x="154675" y="112200"/>
            <a:ext cx="8804700" cy="4919100"/>
          </a:xfrm>
          <a:prstGeom prst="rect">
            <a:avLst/>
          </a:prstGeom>
          <a:noFill/>
          <a:ln w="762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339000" y="535624"/>
            <a:ext cx="8466000" cy="1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Submit your project</a:t>
            </a: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r>
              <a:rPr lang="en" sz="4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lhd.mlh.io/devpost</a:t>
            </a:r>
            <a:endParaRPr sz="2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000150" y="3769188"/>
            <a:ext cx="75549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010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 can always update your project page</a:t>
            </a:r>
            <a:endParaRPr sz="2400">
              <a:solidFill>
                <a:srgbClr val="01010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1000150" y="3038913"/>
            <a:ext cx="75549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010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Submit to Devpost and pick your prizes</a:t>
            </a:r>
            <a:endParaRPr sz="2400">
              <a:solidFill>
                <a:srgbClr val="01010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985175" y="2308650"/>
            <a:ext cx="75549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010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 your project page</a:t>
            </a:r>
            <a:endParaRPr sz="2400">
              <a:solidFill>
                <a:srgbClr val="01010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75" y="2394200"/>
            <a:ext cx="355100" cy="3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75" y="3129000"/>
            <a:ext cx="355100" cy="3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75" y="3863800"/>
            <a:ext cx="355100" cy="3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body" idx="1"/>
          </p:nvPr>
        </p:nvSpPr>
        <p:spPr>
          <a:xfrm>
            <a:off x="342900" y="1942300"/>
            <a:ext cx="5348400" cy="24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Are you feeling artistic? Draw your own version of GitHub’s adorable mascot and you could win a t-shirt or other swag! Your entry can be hand-drawn or digital and winners will be selected the week after Local Hack Day!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1010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To Enter: </a:t>
            </a:r>
            <a:r>
              <a:rPr lang="en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Tweet what you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made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at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@MLHacks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&amp;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GitHubEducation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along with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MyOctocat</a:t>
            </a:r>
            <a:r>
              <a:rPr lang="en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&amp; </a:t>
            </a:r>
            <a:r>
              <a:rPr lang="en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LocalHackDay #bitHubPh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21" name="Google Shape;221;p30"/>
          <p:cNvSpPr txBox="1">
            <a:spLocks noGrp="1"/>
          </p:cNvSpPr>
          <p:nvPr>
            <p:ph type="title"/>
          </p:nvPr>
        </p:nvSpPr>
        <p:spPr>
          <a:xfrm>
            <a:off x="339000" y="563700"/>
            <a:ext cx="5782500" cy="13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Social Contest:</a:t>
            </a:r>
            <a:r>
              <a:rPr lang="en">
                <a:solidFill>
                  <a:srgbClr val="FFFFFF"/>
                </a:solidFill>
              </a:rPr>
              <a:t/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#</a:t>
            </a:r>
            <a:r>
              <a:rPr lang="en"/>
              <a:t>MyOctocat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22" name="Google Shape;222;p30"/>
          <p:cNvGrpSpPr/>
          <p:nvPr/>
        </p:nvGrpSpPr>
        <p:grpSpPr>
          <a:xfrm>
            <a:off x="5132125" y="1173775"/>
            <a:ext cx="4011874" cy="3692750"/>
            <a:chOff x="4406800" y="1255100"/>
            <a:chExt cx="4011874" cy="3692750"/>
          </a:xfrm>
        </p:grpSpPr>
        <p:pic>
          <p:nvPicPr>
            <p:cNvPr id="223" name="Google Shape;223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06800" y="1255100"/>
              <a:ext cx="4011874" cy="36927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4" name="Google Shape;224;p30"/>
            <p:cNvGrpSpPr/>
            <p:nvPr/>
          </p:nvGrpSpPr>
          <p:grpSpPr>
            <a:xfrm>
              <a:off x="5209322" y="2159086"/>
              <a:ext cx="2241795" cy="2253537"/>
              <a:chOff x="5934222" y="1477734"/>
              <a:chExt cx="2176500" cy="2187900"/>
            </a:xfrm>
          </p:grpSpPr>
          <p:sp>
            <p:nvSpPr>
              <p:cNvPr id="225" name="Google Shape;225;p30"/>
              <p:cNvSpPr/>
              <p:nvPr/>
            </p:nvSpPr>
            <p:spPr>
              <a:xfrm>
                <a:off x="5934222" y="1477734"/>
                <a:ext cx="2176500" cy="21879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6" name="Google Shape;226;p30"/>
              <p:cNvPicPr preferRelativeResize="0"/>
              <p:nvPr/>
            </p:nvPicPr>
            <p:blipFill rotWithShape="1">
              <a:blip r:embed="rId4">
                <a:alphaModFix/>
              </a:blip>
              <a:srcRect l="9070" t="8807" r="9070" b="8807"/>
              <a:stretch/>
            </p:blipFill>
            <p:spPr>
              <a:xfrm>
                <a:off x="6094477" y="1637727"/>
                <a:ext cx="1856023" cy="18680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27" name="Google Shape;227;p30"/>
          <p:cNvSpPr/>
          <p:nvPr/>
        </p:nvSpPr>
        <p:spPr>
          <a:xfrm>
            <a:off x="6009600" y="2191725"/>
            <a:ext cx="2041500" cy="20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888" y="2155511"/>
            <a:ext cx="2113951" cy="211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>
            <a:spLocks noGrp="1"/>
          </p:cNvSpPr>
          <p:nvPr>
            <p:ph type="body" idx="1"/>
          </p:nvPr>
        </p:nvSpPr>
        <p:spPr>
          <a:xfrm>
            <a:off x="342900" y="1951800"/>
            <a:ext cx="5300400" cy="25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Share your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Local Hack Day photos with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worldwide community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on Social Media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 We are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running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Local Hack Day photo contest where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will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be selecting some of the best photos from the event. Show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off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what you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 community looks like and be creative!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1010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To Enter: </a:t>
            </a:r>
            <a:r>
              <a:rPr lang="en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Share your photo on Twitter or Instagram and tag </a:t>
            </a:r>
            <a:r>
              <a:rPr lang="en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@MLHacks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ith the hashtag </a:t>
            </a:r>
            <a:r>
              <a:rPr lang="en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LocalHackDay #bithubPh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3">
            <a:alphaModFix/>
          </a:blip>
          <a:srcRect r="14015"/>
          <a:stretch/>
        </p:blipFill>
        <p:spPr>
          <a:xfrm>
            <a:off x="5559800" y="1083850"/>
            <a:ext cx="3584200" cy="297580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339000" y="563709"/>
            <a:ext cx="8466000" cy="13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oppins"/>
                <a:ea typeface="Poppins"/>
                <a:cs typeface="Poppins"/>
                <a:sym typeface="Poppins"/>
              </a:rPr>
              <a:t>Photo</a:t>
            </a:r>
            <a:r>
              <a:rPr lang="en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Contest:</a:t>
            </a:r>
            <a:r>
              <a:rPr lang="en">
                <a:solidFill>
                  <a:srgbClr val="FFFFFF"/>
                </a:solidFill>
              </a:rPr>
              <a:t/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Best LHD Photo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2"/>
          <p:cNvPicPr preferRelativeResize="0"/>
          <p:nvPr/>
        </p:nvPicPr>
        <p:blipFill rotWithShape="1">
          <a:blip r:embed="rId3">
            <a:alphaModFix/>
          </a:blip>
          <a:srcRect t="14420" r="31162"/>
          <a:stretch/>
        </p:blipFill>
        <p:spPr>
          <a:xfrm>
            <a:off x="6498075" y="342900"/>
            <a:ext cx="2645924" cy="20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650" y="1329000"/>
            <a:ext cx="2979112" cy="297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37402">
            <a:off x="6463160" y="1953416"/>
            <a:ext cx="2804330" cy="280432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342900" y="1537325"/>
            <a:ext cx="5396100" cy="30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Win Swag &amp; </a:t>
            </a:r>
            <a:r>
              <a:rPr lang="en" sz="2400">
                <a:latin typeface="Poppins ExtraBold"/>
                <a:ea typeface="Poppins ExtraBold"/>
                <a:cs typeface="Poppins ExtraBold"/>
                <a:sym typeface="Poppins ExtraBold"/>
              </a:rPr>
              <a:t>Prizes</a:t>
            </a:r>
            <a:r>
              <a:rPr lang="en" sz="24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on Slack!</a:t>
            </a:r>
            <a:endParaRPr sz="24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You can also win prizes &amp; swag by participating in </a:t>
            </a: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Slack Raffles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. Throughout the weekend, we’ll be posting questions in Slack and raffling off t-shirts, credit, &amp; more to people who respond.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339000" y="834238"/>
            <a:ext cx="84660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 Raffles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3">
            <a:alphaModFix/>
          </a:blip>
          <a:srcRect b="50000"/>
          <a:stretch/>
        </p:blipFill>
        <p:spPr>
          <a:xfrm>
            <a:off x="4177625" y="3611803"/>
            <a:ext cx="3843849" cy="11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/>
          <p:nvPr/>
        </p:nvSpPr>
        <p:spPr>
          <a:xfrm>
            <a:off x="2186250" y="3873413"/>
            <a:ext cx="4771500" cy="636900"/>
          </a:xfrm>
          <a:prstGeom prst="roundRect">
            <a:avLst>
              <a:gd name="adj" fmla="val 3947"/>
            </a:avLst>
          </a:prstGeom>
          <a:solidFill>
            <a:srgbClr val="FF1D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mlh.io/code-of-conduct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764700" y="633187"/>
            <a:ext cx="76146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1D25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Code of Conduct</a:t>
            </a:r>
            <a:endParaRPr sz="4800">
              <a:solidFill>
                <a:srgbClr val="FF1D25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422700" y="1917000"/>
            <a:ext cx="8298600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At MLH, we believe that hackathons should be </a:t>
            </a:r>
            <a:r>
              <a:rPr lang="en" sz="2400" b="1">
                <a:solidFill>
                  <a:srgbClr val="FF1D25"/>
                </a:solidFill>
                <a:latin typeface="Open Sans"/>
                <a:ea typeface="Open Sans"/>
                <a:cs typeface="Open Sans"/>
                <a:sym typeface="Open Sans"/>
              </a:rPr>
              <a:t>safe &amp; welcoming spaces</a:t>
            </a: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 That’s why this event, and every MLH event, uses the </a:t>
            </a:r>
            <a:r>
              <a:rPr lang="en" sz="2400" b="1">
                <a:solidFill>
                  <a:srgbClr val="FF1D25"/>
                </a:solidFill>
                <a:latin typeface="Open Sans"/>
                <a:ea typeface="Open Sans"/>
                <a:cs typeface="Open Sans"/>
                <a:sym typeface="Open Sans"/>
              </a:rPr>
              <a:t>MLH Code of Conduct</a:t>
            </a: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150900" y="112200"/>
            <a:ext cx="8842200" cy="4919100"/>
          </a:xfrm>
          <a:prstGeom prst="rect">
            <a:avLst/>
          </a:prstGeom>
          <a:noFill/>
          <a:ln w="76200" cap="flat" cmpd="sng">
            <a:solidFill>
              <a:srgbClr val="FF1D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/>
        </p:nvSpPr>
        <p:spPr>
          <a:xfrm>
            <a:off x="342900" y="333825"/>
            <a:ext cx="84582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0101"/>
                </a:solidFill>
                <a:latin typeface="Poppins Black"/>
                <a:ea typeface="Poppins Black"/>
                <a:cs typeface="Poppins Black"/>
                <a:sym typeface="Poppins Black"/>
              </a:rPr>
              <a:t>Thanks to our sponsors!</a:t>
            </a:r>
            <a:endParaRPr sz="3600">
              <a:solidFill>
                <a:srgbClr val="01010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2941950" y="2941900"/>
            <a:ext cx="32601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SemiBold"/>
                <a:ea typeface="Open Sans SemiBold"/>
                <a:cs typeface="Open Sans SemiBold"/>
                <a:sym typeface="Open Sans SemiBold"/>
              </a:rPr>
              <a:t>&amp; our partners!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760" y="2258443"/>
            <a:ext cx="2294600" cy="619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963" y="1172577"/>
            <a:ext cx="4076060" cy="8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4708" y="4243296"/>
            <a:ext cx="2294588" cy="4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 rotWithShape="1">
          <a:blip r:embed="rId6">
            <a:alphaModFix/>
          </a:blip>
          <a:srcRect t="15796" b="11141"/>
          <a:stretch/>
        </p:blipFill>
        <p:spPr>
          <a:xfrm>
            <a:off x="4785350" y="2133438"/>
            <a:ext cx="2271232" cy="869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34"/>
          <p:cNvGrpSpPr/>
          <p:nvPr/>
        </p:nvGrpSpPr>
        <p:grpSpPr>
          <a:xfrm>
            <a:off x="1178675" y="3394580"/>
            <a:ext cx="6786653" cy="754538"/>
            <a:chOff x="569025" y="3658975"/>
            <a:chExt cx="8005961" cy="890100"/>
          </a:xfrm>
        </p:grpSpPr>
        <p:pic>
          <p:nvPicPr>
            <p:cNvPr id="265" name="Google Shape;265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69025" y="3913275"/>
              <a:ext cx="2767850" cy="38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487386" y="3855780"/>
              <a:ext cx="3087600" cy="536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875097" y="3658975"/>
              <a:ext cx="1074045" cy="890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/>
        </p:nvSpPr>
        <p:spPr>
          <a:xfrm>
            <a:off x="342900" y="495300"/>
            <a:ext cx="84582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0101"/>
                </a:solidFill>
                <a:latin typeface="Poppins Black"/>
                <a:ea typeface="Poppins Black"/>
                <a:cs typeface="Poppins Black"/>
                <a:sym typeface="Poppins Black"/>
              </a:rPr>
              <a:t>Local Partners &amp; Sponsors</a:t>
            </a:r>
            <a:endParaRPr sz="3600">
              <a:solidFill>
                <a:srgbClr val="01010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342900" y="1204925"/>
            <a:ext cx="8458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Light"/>
                <a:ea typeface="Open Sans Light"/>
                <a:cs typeface="Open Sans Light"/>
                <a:sym typeface="Open Sans Light"/>
              </a:rPr>
              <a:t>Help us thank all the sponsors &amp; partners who made this day possible!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/>
          <p:nvPr/>
        </p:nvSpPr>
        <p:spPr>
          <a:xfrm>
            <a:off x="150900" y="112200"/>
            <a:ext cx="8842200" cy="4919100"/>
          </a:xfrm>
          <a:prstGeom prst="rect">
            <a:avLst/>
          </a:prstGeom>
          <a:noFill/>
          <a:ln w="762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559500" y="1180050"/>
            <a:ext cx="80250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Forgot something?</a:t>
            </a:r>
            <a:endParaRPr sz="48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1548300" y="2618725"/>
            <a:ext cx="6047400" cy="1278300"/>
          </a:xfrm>
          <a:prstGeom prst="roundRect">
            <a:avLst>
              <a:gd name="adj" fmla="val 15193"/>
            </a:avLst>
          </a:prstGeom>
          <a:solidFill>
            <a:schemeClr val="lt1"/>
          </a:solidFill>
          <a:ln w="762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  <a:effectLst>
            <a:outerShdw dist="161925" dir="81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1010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lhd.mlh.io/live</a:t>
            </a:r>
            <a:endParaRPr sz="5000">
              <a:solidFill>
                <a:srgbClr val="01010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1335150" y="1934550"/>
            <a:ext cx="64737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Find everything you need for Local Hack Day!</a:t>
            </a:r>
            <a:endParaRPr sz="18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728750" y="1096788"/>
            <a:ext cx="76146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rPr>
              <a:t>Welcome!</a:t>
            </a:r>
            <a:endParaRPr sz="9600">
              <a:solidFill>
                <a:srgbClr val="FFFFFF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59125" y="2831425"/>
            <a:ext cx="834210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Raise your hand if…</a:t>
            </a:r>
            <a:endParaRPr sz="3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this is your </a:t>
            </a:r>
            <a:r>
              <a:rPr lang="en" sz="3600" b="1"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en"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hackathon!</a:t>
            </a:r>
            <a:endParaRPr sz="3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>
            <a:spLocks noGrp="1"/>
          </p:cNvSpPr>
          <p:nvPr>
            <p:ph type="subTitle" idx="1"/>
          </p:nvPr>
        </p:nvSpPr>
        <p:spPr>
          <a:xfrm>
            <a:off x="2588925" y="3011275"/>
            <a:ext cx="4024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Thanks for joining us!</a:t>
            </a:r>
            <a:br>
              <a:rPr lang="en" sz="1400">
                <a:latin typeface="Poppins"/>
                <a:ea typeface="Poppins"/>
                <a:cs typeface="Poppins"/>
                <a:sym typeface="Poppins"/>
              </a:rPr>
            </a:b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Build something </a:t>
            </a:r>
            <a:r>
              <a:rPr lang="en" sz="1400" b="1">
                <a:latin typeface="Poppins"/>
                <a:ea typeface="Poppins"/>
                <a:cs typeface="Poppins"/>
                <a:sym typeface="Poppins"/>
              </a:rPr>
              <a:t>awesome</a:t>
            </a: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 today.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39000" y="491413"/>
            <a:ext cx="84660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 do  I  check-in?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542800" y="2339150"/>
            <a:ext cx="3646500" cy="1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Check-in System</a:t>
            </a:r>
            <a:endParaRPr sz="2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 local organizer </a:t>
            </a: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must check you in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through the MLH system to participate in the event.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820675" y="2339150"/>
            <a:ext cx="3845100" cy="1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 your Email</a:t>
            </a:r>
            <a:endParaRPr sz="2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Once you’re checked in, you’ll receive an email with your Slack invite &amp; the day-of materials.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199651" y="1397326"/>
            <a:ext cx="574200" cy="574200"/>
          </a:xfrm>
          <a:prstGeom prst="ellipse">
            <a:avLst/>
          </a:prstGeom>
          <a:solidFill>
            <a:srgbClr val="FFC329"/>
          </a:solidFill>
          <a:ln w="381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010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</a:t>
            </a:r>
            <a:endParaRPr sz="2400">
              <a:solidFill>
                <a:srgbClr val="01010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4571351" y="1397326"/>
            <a:ext cx="574200" cy="574200"/>
          </a:xfrm>
          <a:prstGeom prst="ellipse">
            <a:avLst/>
          </a:prstGeom>
          <a:solidFill>
            <a:srgbClr val="43AAFF"/>
          </a:solidFill>
          <a:ln w="381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2</a:t>
            </a:r>
            <a:endParaRPr sz="2400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774" y="1734550"/>
            <a:ext cx="792900" cy="5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849" y="1695400"/>
            <a:ext cx="465300" cy="7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154675" y="112200"/>
            <a:ext cx="8804700" cy="4919100"/>
          </a:xfrm>
          <a:prstGeom prst="rect">
            <a:avLst/>
          </a:prstGeom>
          <a:noFill/>
          <a:ln w="762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39000" y="535624"/>
            <a:ext cx="8466000" cy="1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10101"/>
                </a:solidFill>
                <a:latin typeface="Poppins"/>
                <a:ea typeface="Poppins"/>
                <a:cs typeface="Poppins"/>
                <a:sym typeface="Poppins"/>
              </a:rPr>
              <a:t>So, what exactly is</a:t>
            </a:r>
            <a:r>
              <a:rPr lang="en" sz="2600">
                <a:solidFill>
                  <a:srgbClr val="01010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4800">
                <a:solidFill>
                  <a:srgbClr val="010101"/>
                </a:solidFill>
                <a:latin typeface="Poppins Black"/>
                <a:ea typeface="Poppins Black"/>
                <a:cs typeface="Poppins Black"/>
                <a:sym typeface="Poppins Black"/>
              </a:rPr>
              <a:t/>
            </a:r>
            <a:br>
              <a:rPr lang="en" sz="4800">
                <a:solidFill>
                  <a:srgbClr val="010101"/>
                </a:solidFill>
                <a:latin typeface="Poppins Black"/>
                <a:ea typeface="Poppins Black"/>
                <a:cs typeface="Poppins Black"/>
                <a:sym typeface="Poppins Black"/>
              </a:rPr>
            </a:br>
            <a:r>
              <a:rPr lang="en" sz="4800">
                <a:solidFill>
                  <a:srgbClr val="010101"/>
                </a:solidFill>
                <a:latin typeface="Poppins Black"/>
                <a:ea typeface="Poppins Black"/>
                <a:cs typeface="Poppins Black"/>
                <a:sym typeface="Poppins Black"/>
              </a:rPr>
              <a:t>Local Hack Day: Build?</a:t>
            </a:r>
            <a:endParaRPr sz="4800">
              <a:solidFill>
                <a:srgbClr val="01010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000150" y="3769188"/>
            <a:ext cx="75549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010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Hacking, activities, networking, &amp; more</a:t>
            </a:r>
            <a:endParaRPr sz="2400">
              <a:solidFill>
                <a:srgbClr val="01010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1000150" y="3038913"/>
            <a:ext cx="75549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010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200+ global events on the same day</a:t>
            </a:r>
            <a:endParaRPr sz="2400">
              <a:solidFill>
                <a:srgbClr val="01010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985175" y="2308650"/>
            <a:ext cx="75549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010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learning-focused 12 hour hackathon</a:t>
            </a:r>
            <a:endParaRPr sz="2400">
              <a:solidFill>
                <a:srgbClr val="01010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75" y="2394200"/>
            <a:ext cx="355100" cy="3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75" y="3129000"/>
            <a:ext cx="355100" cy="3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75" y="3863800"/>
            <a:ext cx="355100" cy="3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1202800" y="775950"/>
            <a:ext cx="3100200" cy="3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3535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800" b="1" dirty="0">
              <a:solidFill>
                <a:srgbClr val="3535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DA1E1E"/>
                </a:solidFill>
                <a:latin typeface="Poppins"/>
                <a:ea typeface="Poppins"/>
                <a:cs typeface="Poppins"/>
                <a:sym typeface="Poppins"/>
              </a:rPr>
              <a:t>Wifi Network:</a:t>
            </a:r>
            <a:endParaRPr sz="1800" b="1" dirty="0">
              <a:solidFill>
                <a:srgbClr val="DA1E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" sz="2800" b="1" dirty="0" smtClean="0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prime</a:t>
            </a:r>
            <a:r>
              <a:rPr lang="en" sz="2800" b="1" dirty="0" smtClean="0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2800" b="1" dirty="0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3535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DA1E1E"/>
                </a:solidFill>
                <a:latin typeface="Poppins"/>
                <a:ea typeface="Poppins"/>
                <a:cs typeface="Poppins"/>
                <a:sym typeface="Poppins"/>
              </a:rPr>
              <a:t>Wifi Password:</a:t>
            </a:r>
            <a:endParaRPr sz="1800" b="1" dirty="0">
              <a:solidFill>
                <a:srgbClr val="DA1E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[Password]</a:t>
            </a:r>
            <a:endParaRPr sz="2800" b="1" dirty="0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35353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4909625" y="775950"/>
            <a:ext cx="3100200" cy="3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3535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A1E1E"/>
                </a:solidFill>
                <a:latin typeface="Poppins"/>
                <a:ea typeface="Poppins"/>
                <a:cs typeface="Poppins"/>
                <a:sym typeface="Poppins"/>
              </a:rPr>
              <a:t>Event Hashtag:</a:t>
            </a:r>
            <a:endParaRPr sz="2800" b="1">
              <a:solidFill>
                <a:srgbClr val="DA1E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#LocalHackDay</a:t>
            </a:r>
            <a:endParaRPr sz="2800" b="1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3535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A1E1E"/>
                </a:solidFill>
                <a:latin typeface="Poppins"/>
                <a:ea typeface="Poppins"/>
                <a:cs typeface="Poppins"/>
                <a:sym typeface="Poppins"/>
              </a:rPr>
              <a:t>Twitter Handle:</a:t>
            </a:r>
            <a:endParaRPr sz="1800" b="1">
              <a:solidFill>
                <a:srgbClr val="DA1E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@MLHacks</a:t>
            </a:r>
            <a:endParaRPr sz="2800" b="1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800" b="1">
              <a:solidFill>
                <a:srgbClr val="35353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988" y="1167607"/>
            <a:ext cx="735825" cy="60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1813" y="1103225"/>
            <a:ext cx="735825" cy="7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42900" y="1537325"/>
            <a:ext cx="5144700" cy="30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8:00am - Check-in Begins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9:00am - Opening Ceremony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9:30am - Hacking </a:t>
            </a:r>
            <a:r>
              <a:rPr lang="en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Begins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1:00pm - Lunch </a:t>
            </a:r>
            <a:r>
              <a:rPr lang="en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Break</a:t>
            </a:r>
            <a:endParaRPr sz="1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2:00pm – Hacking Continues</a:t>
            </a:r>
            <a:endParaRPr sz="1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4:00</a:t>
            </a:r>
            <a:r>
              <a:rPr lang="en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pm - Break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:30pm </a:t>
            </a: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Hacking Ends / Demos Start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n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:10pm </a:t>
            </a: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Awards &amp; Event Ends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39000" y="681838"/>
            <a:ext cx="84660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Schedule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1775" y="1291175"/>
            <a:ext cx="2445773" cy="30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150900" y="112200"/>
            <a:ext cx="8842200" cy="4919100"/>
          </a:xfrm>
          <a:prstGeom prst="rect">
            <a:avLst/>
          </a:prstGeom>
          <a:noFill/>
          <a:ln w="762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559500" y="1180050"/>
            <a:ext cx="80250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Write down this URL!</a:t>
            </a:r>
            <a:endParaRPr sz="48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1548300" y="2618725"/>
            <a:ext cx="6047400" cy="1278300"/>
          </a:xfrm>
          <a:prstGeom prst="roundRect">
            <a:avLst>
              <a:gd name="adj" fmla="val 15193"/>
            </a:avLst>
          </a:prstGeom>
          <a:solidFill>
            <a:schemeClr val="lt1"/>
          </a:solidFill>
          <a:ln w="762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  <a:effectLst>
            <a:outerShdw dist="161925" dir="81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1010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lhd.mlh.io/live</a:t>
            </a:r>
            <a:endParaRPr sz="5000">
              <a:solidFill>
                <a:srgbClr val="01010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335150" y="1934550"/>
            <a:ext cx="64737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Find everything you need for Local Hack Day!</a:t>
            </a:r>
            <a:endParaRPr sz="18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r="13239"/>
          <a:stretch/>
        </p:blipFill>
        <p:spPr>
          <a:xfrm>
            <a:off x="5044575" y="156050"/>
            <a:ext cx="4099426" cy="29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l="10658" b="27875"/>
          <a:stretch/>
        </p:blipFill>
        <p:spPr>
          <a:xfrm>
            <a:off x="0" y="2692650"/>
            <a:ext cx="4221400" cy="2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/>
          <p:nvPr/>
        </p:nvSpPr>
        <p:spPr>
          <a:xfrm>
            <a:off x="255075" y="772200"/>
            <a:ext cx="4789500" cy="3599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4362750" y="2018538"/>
            <a:ext cx="418500" cy="28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5" descr="MLH Local Hack Day Build 2019 sponsored by Microsoft" title="Welcome to MLH Local Hack Day Build 2019 sponsored by Microsof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37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5298375" y="1285051"/>
            <a:ext cx="3257100" cy="2730000"/>
          </a:xfrm>
          <a:prstGeom prst="rect">
            <a:avLst/>
          </a:prstGeom>
          <a:solidFill>
            <a:srgbClr val="010101"/>
          </a:solidFill>
          <a:ln w="762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5402461" y="1128449"/>
            <a:ext cx="3257100" cy="27765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DA1E1E"/>
                </a:solidFill>
                <a:latin typeface="Poppins"/>
                <a:ea typeface="Poppins"/>
                <a:cs typeface="Poppins"/>
                <a:sym typeface="Poppins"/>
              </a:rPr>
              <a:t>Watch the</a:t>
            </a:r>
            <a:endParaRPr sz="2800" b="1">
              <a:solidFill>
                <a:srgbClr val="DA1E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Opening Ceremony</a:t>
            </a:r>
            <a:endParaRPr sz="2400"/>
          </a:p>
        </p:txBody>
      </p:sp>
      <p:sp>
        <p:nvSpPr>
          <p:cNvPr id="162" name="Google Shape;162;p25"/>
          <p:cNvSpPr txBox="1"/>
          <p:nvPr/>
        </p:nvSpPr>
        <p:spPr>
          <a:xfrm>
            <a:off x="5622800" y="3029800"/>
            <a:ext cx="28164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solidFill>
                  <a:srgbClr val="43AAFF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lhd.mlh.io/video</a:t>
            </a:r>
            <a:r>
              <a:rPr lang="en" sz="2400" b="1" u="sng">
                <a:solidFill>
                  <a:srgbClr val="43AA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 b="1" u="sng">
              <a:solidFill>
                <a:srgbClr val="43AA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2450" y="1160363"/>
            <a:ext cx="1117100" cy="11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body" idx="2"/>
          </p:nvPr>
        </p:nvSpPr>
        <p:spPr>
          <a:xfrm>
            <a:off x="536625" y="2571750"/>
            <a:ext cx="3634800" cy="18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We’re using a platform called </a:t>
            </a: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Slack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connect hackers, provide tech support, &amp; share announcements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39000" y="491413"/>
            <a:ext cx="84660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Connected!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2"/>
          </p:nvPr>
        </p:nvSpPr>
        <p:spPr>
          <a:xfrm>
            <a:off x="4955850" y="2571750"/>
            <a:ext cx="3634800" cy="18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Need help? Reach out to </a:t>
            </a: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Microsoft mentors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ask questions and get help with your project</a:t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1180425" y="3808150"/>
            <a:ext cx="2347200" cy="445200"/>
          </a:xfrm>
          <a:prstGeom prst="roundRect">
            <a:avLst>
              <a:gd name="adj" fmla="val 15139"/>
            </a:avLst>
          </a:prstGeom>
          <a:solidFill>
            <a:srgbClr val="FFC329"/>
          </a:solidFill>
          <a:ln w="381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82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lhd.mlh.io/slack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5599650" y="3808150"/>
            <a:ext cx="2424300" cy="445200"/>
          </a:xfrm>
          <a:prstGeom prst="roundRect">
            <a:avLst>
              <a:gd name="adj" fmla="val 15139"/>
            </a:avLst>
          </a:prstGeom>
          <a:solidFill>
            <a:srgbClr val="FFC329"/>
          </a:solidFill>
          <a:ln w="38100" cap="flat" cmpd="sng">
            <a:solidFill>
              <a:srgbClr val="01010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82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#ask-microsoft</a:t>
            </a:r>
            <a:endParaRPr sz="1800" b="1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t="26243" b="27965"/>
          <a:stretch/>
        </p:blipFill>
        <p:spPr>
          <a:xfrm>
            <a:off x="975700" y="1863050"/>
            <a:ext cx="2756650" cy="6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/>
          <p:nvPr/>
        </p:nvSpPr>
        <p:spPr>
          <a:xfrm>
            <a:off x="6335850" y="1619850"/>
            <a:ext cx="951900" cy="951900"/>
          </a:xfrm>
          <a:prstGeom prst="ellipse">
            <a:avLst/>
          </a:prstGeom>
          <a:noFill/>
          <a:ln w="76200" cap="flat" cmpd="sng">
            <a:solidFill>
              <a:srgbClr val="FFC3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4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572</Words>
  <Application>Microsoft Office PowerPoint</Application>
  <PresentationFormat>On-screen Show (16:9)</PresentationFormat>
  <Paragraphs>90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Poppins Black</vt:lpstr>
      <vt:lpstr>Open Sans SemiBold</vt:lpstr>
      <vt:lpstr>Poppins ExtraBold</vt:lpstr>
      <vt:lpstr>Poppins SemiBold</vt:lpstr>
      <vt:lpstr>Poppins Medium</vt:lpstr>
      <vt:lpstr>Open Sans ExtraBold</vt:lpstr>
      <vt:lpstr>Raleway ExtraBold</vt:lpstr>
      <vt:lpstr>Poppins</vt:lpstr>
      <vt:lpstr>Open Sans</vt:lpstr>
      <vt:lpstr>Arial</vt:lpstr>
      <vt:lpstr>Open Sans Light</vt:lpstr>
      <vt:lpstr>Simple Light</vt:lpstr>
      <vt:lpstr>PowerPoint Presentation</vt:lpstr>
      <vt:lpstr>PowerPoint Presentation</vt:lpstr>
      <vt:lpstr>How  do  I  check-in?</vt:lpstr>
      <vt:lpstr>So, what exactly is  Local Hack Day: Build?</vt:lpstr>
      <vt:lpstr>PowerPoint Presentation</vt:lpstr>
      <vt:lpstr>Today’s Schedule</vt:lpstr>
      <vt:lpstr>PowerPoint Presentation</vt:lpstr>
      <vt:lpstr>PowerPoint Presentation</vt:lpstr>
      <vt:lpstr>Stay Connected!</vt:lpstr>
      <vt:lpstr>APIs &amp; Resources</vt:lpstr>
      <vt:lpstr>Global Prize Categories MLH will award prizes to the top 3 in each category</vt:lpstr>
      <vt:lpstr>Submit your project lhd.mlh.io/devpost</vt:lpstr>
      <vt:lpstr>Social Contest: #MyOctocat</vt:lpstr>
      <vt:lpstr>Photo Contest: Best LHD Photo</vt:lpstr>
      <vt:lpstr>Slack Raffles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SOLOMON</cp:lastModifiedBy>
  <cp:revision>2</cp:revision>
  <dcterms:modified xsi:type="dcterms:W3CDTF">2019-12-06T13:18:00Z</dcterms:modified>
</cp:coreProperties>
</file>