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73"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26B527-CEC9-406E-B07A-117375327321}" type="doc">
      <dgm:prSet loTypeId="urn:microsoft.com/office/officeart/2005/8/layout/StepDownProcess" loCatId="process" qsTypeId="urn:microsoft.com/office/officeart/2005/8/quickstyle/simple1" qsCatId="simple" csTypeId="urn:microsoft.com/office/officeart/2005/8/colors/accent5_2" csCatId="accent5" phldr="1"/>
      <dgm:spPr/>
      <dgm:t>
        <a:bodyPr/>
        <a:lstStyle/>
        <a:p>
          <a:endParaRPr lang="en-US"/>
        </a:p>
      </dgm:t>
    </dgm:pt>
    <dgm:pt modelId="{20635D92-A7E6-42FF-A69D-845E61FAD6B0}">
      <dgm:prSet phldrT="[Texto]"/>
      <dgm:spPr/>
      <dgm:t>
        <a:bodyPr/>
        <a:lstStyle/>
        <a:p>
          <a:r>
            <a:rPr lang="en-US" dirty="0" smtClean="0"/>
            <a:t>Preprocessing</a:t>
          </a:r>
          <a:endParaRPr lang="en-US" dirty="0"/>
        </a:p>
      </dgm:t>
    </dgm:pt>
    <dgm:pt modelId="{0FA60B8A-0A36-43CE-A718-DEF538B062D6}" type="parTrans" cxnId="{FD843CAC-ADA6-4C78-8BFC-B248E171B39D}">
      <dgm:prSet/>
      <dgm:spPr/>
      <dgm:t>
        <a:bodyPr/>
        <a:lstStyle/>
        <a:p>
          <a:endParaRPr lang="en-US"/>
        </a:p>
      </dgm:t>
    </dgm:pt>
    <dgm:pt modelId="{B99C56B8-D4C6-494F-A885-DDB356F4C669}" type="sibTrans" cxnId="{FD843CAC-ADA6-4C78-8BFC-B248E171B39D}">
      <dgm:prSet/>
      <dgm:spPr/>
      <dgm:t>
        <a:bodyPr/>
        <a:lstStyle/>
        <a:p>
          <a:endParaRPr lang="en-US"/>
        </a:p>
      </dgm:t>
    </dgm:pt>
    <dgm:pt modelId="{ED1983E4-5370-4584-A9A8-58C4DC27F7B4}">
      <dgm:prSet phldrT="[Texto]" custT="1"/>
      <dgm:spPr/>
      <dgm:t>
        <a:bodyPr/>
        <a:lstStyle/>
        <a:p>
          <a:r>
            <a:rPr lang="en-US" sz="1400" dirty="0" smtClean="0"/>
            <a:t>Extraction</a:t>
          </a:r>
          <a:endParaRPr lang="en-US" sz="1400" dirty="0"/>
        </a:p>
      </dgm:t>
    </dgm:pt>
    <dgm:pt modelId="{3808BC1D-A5F7-4522-8B27-3CEC0F070745}" type="parTrans" cxnId="{BC108C1C-A130-46D3-A724-C61E96A567CC}">
      <dgm:prSet/>
      <dgm:spPr/>
      <dgm:t>
        <a:bodyPr/>
        <a:lstStyle/>
        <a:p>
          <a:endParaRPr lang="en-US"/>
        </a:p>
      </dgm:t>
    </dgm:pt>
    <dgm:pt modelId="{11B8A425-519C-40FF-AD4E-786A6A863471}" type="sibTrans" cxnId="{BC108C1C-A130-46D3-A724-C61E96A567CC}">
      <dgm:prSet/>
      <dgm:spPr/>
      <dgm:t>
        <a:bodyPr/>
        <a:lstStyle/>
        <a:p>
          <a:endParaRPr lang="en-US"/>
        </a:p>
      </dgm:t>
    </dgm:pt>
    <dgm:pt modelId="{2AF14A38-EBB8-4A29-8FB9-36C926A015D3}">
      <dgm:prSet phldrT="[Texto]"/>
      <dgm:spPr/>
      <dgm:t>
        <a:bodyPr/>
        <a:lstStyle/>
        <a:p>
          <a:r>
            <a:rPr lang="en-US" dirty="0" smtClean="0"/>
            <a:t>Feature definition and extraction</a:t>
          </a:r>
          <a:endParaRPr lang="en-US" dirty="0"/>
        </a:p>
      </dgm:t>
    </dgm:pt>
    <dgm:pt modelId="{31C127DA-86DF-4B0A-90E2-EE3D4BBD0D97}" type="parTrans" cxnId="{9C2B0469-CB22-4260-96A1-275A6E4C8748}">
      <dgm:prSet/>
      <dgm:spPr/>
      <dgm:t>
        <a:bodyPr/>
        <a:lstStyle/>
        <a:p>
          <a:endParaRPr lang="en-US"/>
        </a:p>
      </dgm:t>
    </dgm:pt>
    <dgm:pt modelId="{7C927F21-289B-4187-838E-36D198865CBB}" type="sibTrans" cxnId="{9C2B0469-CB22-4260-96A1-275A6E4C8748}">
      <dgm:prSet/>
      <dgm:spPr/>
      <dgm:t>
        <a:bodyPr/>
        <a:lstStyle/>
        <a:p>
          <a:endParaRPr lang="en-US"/>
        </a:p>
      </dgm:t>
    </dgm:pt>
    <dgm:pt modelId="{700B5583-BCA4-4BA1-A1D9-42819BCD3BB8}">
      <dgm:prSet phldrT="[Texto]" custT="1"/>
      <dgm:spPr/>
      <dgm:t>
        <a:bodyPr/>
        <a:lstStyle/>
        <a:p>
          <a:r>
            <a:rPr lang="en-US" sz="1400" dirty="0" smtClean="0"/>
            <a:t>Laplace  filter</a:t>
          </a:r>
          <a:endParaRPr lang="en-US" sz="1400" dirty="0"/>
        </a:p>
      </dgm:t>
    </dgm:pt>
    <dgm:pt modelId="{F6AB3CEF-189F-47E5-9051-A8D4EBF0AC2D}" type="parTrans" cxnId="{AF20575A-B2FC-4656-AB73-EDA20CFCA362}">
      <dgm:prSet/>
      <dgm:spPr/>
      <dgm:t>
        <a:bodyPr/>
        <a:lstStyle/>
        <a:p>
          <a:endParaRPr lang="en-US"/>
        </a:p>
      </dgm:t>
    </dgm:pt>
    <dgm:pt modelId="{269A3462-3903-4FA4-990A-68069C903245}" type="sibTrans" cxnId="{AF20575A-B2FC-4656-AB73-EDA20CFCA362}">
      <dgm:prSet/>
      <dgm:spPr/>
      <dgm:t>
        <a:bodyPr/>
        <a:lstStyle/>
        <a:p>
          <a:endParaRPr lang="en-US"/>
        </a:p>
      </dgm:t>
    </dgm:pt>
    <dgm:pt modelId="{3F10FAB3-990C-4D5A-942C-BA6A1F5BE04D}">
      <dgm:prSet phldrT="[Texto]"/>
      <dgm:spPr/>
      <dgm:t>
        <a:bodyPr/>
        <a:lstStyle/>
        <a:p>
          <a:r>
            <a:rPr lang="en-US" dirty="0" smtClean="0"/>
            <a:t>Training and classification</a:t>
          </a:r>
          <a:endParaRPr lang="en-US" dirty="0"/>
        </a:p>
      </dgm:t>
    </dgm:pt>
    <dgm:pt modelId="{1BC66237-EEB5-41E0-BD25-955582CC9C65}" type="parTrans" cxnId="{5425AC3D-2BBB-4B44-ADC3-3B08D1AE30C7}">
      <dgm:prSet/>
      <dgm:spPr/>
      <dgm:t>
        <a:bodyPr/>
        <a:lstStyle/>
        <a:p>
          <a:endParaRPr lang="en-US"/>
        </a:p>
      </dgm:t>
    </dgm:pt>
    <dgm:pt modelId="{3CB11B9D-485D-44F5-929D-31267696D54A}" type="sibTrans" cxnId="{5425AC3D-2BBB-4B44-ADC3-3B08D1AE30C7}">
      <dgm:prSet/>
      <dgm:spPr/>
      <dgm:t>
        <a:bodyPr/>
        <a:lstStyle/>
        <a:p>
          <a:endParaRPr lang="en-US"/>
        </a:p>
      </dgm:t>
    </dgm:pt>
    <dgm:pt modelId="{EECF208A-A3C5-48EF-8325-358C453B900F}">
      <dgm:prSet phldrT="[Texto]" custT="1"/>
      <dgm:spPr/>
      <dgm:t>
        <a:bodyPr/>
        <a:lstStyle/>
        <a:p>
          <a:r>
            <a:rPr lang="en-US" sz="1400" dirty="0" smtClean="0"/>
            <a:t>ANN</a:t>
          </a:r>
          <a:endParaRPr lang="en-US" sz="1400" dirty="0"/>
        </a:p>
      </dgm:t>
    </dgm:pt>
    <dgm:pt modelId="{C3976FD7-23B6-413C-ACCC-6E2AA6FABDEB}" type="parTrans" cxnId="{F040B3AF-5CC6-4D87-8CFC-4770FDECA5CA}">
      <dgm:prSet/>
      <dgm:spPr/>
      <dgm:t>
        <a:bodyPr/>
        <a:lstStyle/>
        <a:p>
          <a:endParaRPr lang="en-US"/>
        </a:p>
      </dgm:t>
    </dgm:pt>
    <dgm:pt modelId="{2A06A584-3E70-4F88-B692-5D6A0E74683A}" type="sibTrans" cxnId="{F040B3AF-5CC6-4D87-8CFC-4770FDECA5CA}">
      <dgm:prSet/>
      <dgm:spPr/>
      <dgm:t>
        <a:bodyPr/>
        <a:lstStyle/>
        <a:p>
          <a:endParaRPr lang="en-US"/>
        </a:p>
      </dgm:t>
    </dgm:pt>
    <dgm:pt modelId="{107C4D31-BE66-4025-8AB3-B45B08425CF1}">
      <dgm:prSet phldrT="[Texto]" custT="1"/>
      <dgm:spPr/>
      <dgm:t>
        <a:bodyPr/>
        <a:lstStyle/>
        <a:p>
          <a:r>
            <a:rPr lang="en-US" sz="1400" dirty="0" smtClean="0"/>
            <a:t>Normalization (depth and size</a:t>
          </a:r>
          <a:r>
            <a:rPr lang="en-US" sz="1300" dirty="0" smtClean="0"/>
            <a:t>)</a:t>
          </a:r>
          <a:endParaRPr lang="en-US" sz="1300" dirty="0"/>
        </a:p>
      </dgm:t>
    </dgm:pt>
    <dgm:pt modelId="{780E9A3F-9FF3-4145-9585-31C2F5DDAC5A}" type="parTrans" cxnId="{A9E82381-1CE4-440C-80B0-7ECE794DAB6C}">
      <dgm:prSet/>
      <dgm:spPr/>
      <dgm:t>
        <a:bodyPr/>
        <a:lstStyle/>
        <a:p>
          <a:endParaRPr lang="en-US"/>
        </a:p>
      </dgm:t>
    </dgm:pt>
    <dgm:pt modelId="{8D13BF4A-9E68-4F29-9BBB-CEC393AE03C6}" type="sibTrans" cxnId="{A9E82381-1CE4-440C-80B0-7ECE794DAB6C}">
      <dgm:prSet/>
      <dgm:spPr/>
      <dgm:t>
        <a:bodyPr/>
        <a:lstStyle/>
        <a:p>
          <a:endParaRPr lang="en-US"/>
        </a:p>
      </dgm:t>
    </dgm:pt>
    <dgm:pt modelId="{5460DD9B-F6BD-4AFC-A266-DE538CF183D7}">
      <dgm:prSet phldrT="[Texto]"/>
      <dgm:spPr/>
      <dgm:t>
        <a:bodyPr/>
        <a:lstStyle/>
        <a:p>
          <a:r>
            <a:rPr lang="en-US" dirty="0" smtClean="0"/>
            <a:t>Image capture</a:t>
          </a:r>
          <a:endParaRPr lang="en-US" dirty="0"/>
        </a:p>
      </dgm:t>
    </dgm:pt>
    <dgm:pt modelId="{A4AD501E-4A44-463E-B895-EB8350427CD8}" type="parTrans" cxnId="{42C2A5F3-BEEE-4998-BAAF-B0122E89C395}">
      <dgm:prSet/>
      <dgm:spPr/>
      <dgm:t>
        <a:bodyPr/>
        <a:lstStyle/>
        <a:p>
          <a:endParaRPr lang="en-US"/>
        </a:p>
      </dgm:t>
    </dgm:pt>
    <dgm:pt modelId="{5BD7FCFF-4680-4DFD-BD09-2D28FEC04173}" type="sibTrans" cxnId="{42C2A5F3-BEEE-4998-BAAF-B0122E89C395}">
      <dgm:prSet/>
      <dgm:spPr/>
      <dgm:t>
        <a:bodyPr/>
        <a:lstStyle/>
        <a:p>
          <a:endParaRPr lang="en-US"/>
        </a:p>
      </dgm:t>
    </dgm:pt>
    <dgm:pt modelId="{D294F512-11CD-4FBC-AF66-3082548BC7E6}">
      <dgm:prSet phldrT="[Texto]" custT="1"/>
      <dgm:spPr/>
      <dgm:t>
        <a:bodyPr/>
        <a:lstStyle/>
        <a:p>
          <a:r>
            <a:rPr lang="en-US" sz="1400" dirty="0" smtClean="0"/>
            <a:t>Ideal world definition</a:t>
          </a:r>
          <a:endParaRPr lang="en-US" sz="1400" dirty="0"/>
        </a:p>
      </dgm:t>
    </dgm:pt>
    <dgm:pt modelId="{76BBB533-3E4D-43E7-8DF5-755F1B76FE68}" type="parTrans" cxnId="{C27FB73D-DF4E-43D9-93BE-9B85612DACEA}">
      <dgm:prSet/>
      <dgm:spPr/>
      <dgm:t>
        <a:bodyPr/>
        <a:lstStyle/>
        <a:p>
          <a:endParaRPr lang="en-US"/>
        </a:p>
      </dgm:t>
    </dgm:pt>
    <dgm:pt modelId="{421BE465-B086-44FB-B104-9703ADC6109B}" type="sibTrans" cxnId="{C27FB73D-DF4E-43D9-93BE-9B85612DACEA}">
      <dgm:prSet/>
      <dgm:spPr/>
      <dgm:t>
        <a:bodyPr/>
        <a:lstStyle/>
        <a:p>
          <a:endParaRPr lang="en-US"/>
        </a:p>
      </dgm:t>
    </dgm:pt>
    <dgm:pt modelId="{C14562D0-284D-4440-A8B2-5AF3E9133240}">
      <dgm:prSet phldrT="[Texto]" custT="1"/>
      <dgm:spPr/>
      <dgm:t>
        <a:bodyPr/>
        <a:lstStyle/>
        <a:p>
          <a:r>
            <a:rPr lang="en-US" sz="1400" dirty="0" smtClean="0"/>
            <a:t>Fourier transform</a:t>
          </a:r>
          <a:endParaRPr lang="en-US" sz="1400" dirty="0"/>
        </a:p>
      </dgm:t>
    </dgm:pt>
    <dgm:pt modelId="{21D71D77-472E-44DA-96CA-A2A796F84A1B}" type="parTrans" cxnId="{D9EFBFB7-3BF0-4FD3-8AF5-5B5E21801EC8}">
      <dgm:prSet/>
      <dgm:spPr/>
      <dgm:t>
        <a:bodyPr/>
        <a:lstStyle/>
        <a:p>
          <a:endParaRPr lang="en-US"/>
        </a:p>
      </dgm:t>
    </dgm:pt>
    <dgm:pt modelId="{033D6873-94D1-4DA9-A7FE-13EE91EA9F16}" type="sibTrans" cxnId="{D9EFBFB7-3BF0-4FD3-8AF5-5B5E21801EC8}">
      <dgm:prSet/>
      <dgm:spPr/>
      <dgm:t>
        <a:bodyPr/>
        <a:lstStyle/>
        <a:p>
          <a:endParaRPr lang="en-US"/>
        </a:p>
      </dgm:t>
    </dgm:pt>
    <dgm:pt modelId="{89E9BDC2-40C9-46F3-9D14-5C92AC5F462B}">
      <dgm:prSet phldrT="[Texto]" custT="1"/>
      <dgm:spPr/>
      <dgm:t>
        <a:bodyPr/>
        <a:lstStyle/>
        <a:p>
          <a:r>
            <a:rPr lang="en-US" sz="1400" dirty="0" smtClean="0"/>
            <a:t>Gabor filter</a:t>
          </a:r>
          <a:endParaRPr lang="en-US" sz="1400" dirty="0"/>
        </a:p>
      </dgm:t>
    </dgm:pt>
    <dgm:pt modelId="{658CCB6D-C2F6-4199-B652-AA3644FC84EE}" type="parTrans" cxnId="{D0F61B97-7F49-4FA8-9553-EEF2D2A17FB4}">
      <dgm:prSet/>
      <dgm:spPr/>
      <dgm:t>
        <a:bodyPr/>
        <a:lstStyle/>
        <a:p>
          <a:endParaRPr lang="en-US"/>
        </a:p>
      </dgm:t>
    </dgm:pt>
    <dgm:pt modelId="{796569E6-6040-408D-8339-C6B1C1B9B2A2}" type="sibTrans" cxnId="{D0F61B97-7F49-4FA8-9553-EEF2D2A17FB4}">
      <dgm:prSet/>
      <dgm:spPr/>
      <dgm:t>
        <a:bodyPr/>
        <a:lstStyle/>
        <a:p>
          <a:endParaRPr lang="en-US"/>
        </a:p>
      </dgm:t>
    </dgm:pt>
    <dgm:pt modelId="{814E853B-4A87-4A8A-9A7F-CDC26721EFE8}">
      <dgm:prSet phldrT="[Texto]" custT="1"/>
      <dgm:spPr/>
      <dgm:t>
        <a:bodyPr/>
        <a:lstStyle/>
        <a:p>
          <a:r>
            <a:rPr lang="en-US" sz="1400" dirty="0" smtClean="0"/>
            <a:t>…</a:t>
          </a:r>
          <a:endParaRPr lang="en-US" sz="1400" dirty="0"/>
        </a:p>
      </dgm:t>
    </dgm:pt>
    <dgm:pt modelId="{7A2DED5C-F802-411C-955E-49E166C04385}" type="parTrans" cxnId="{9CB78540-5114-4E94-8DBC-361296A4E676}">
      <dgm:prSet/>
      <dgm:spPr/>
      <dgm:t>
        <a:bodyPr/>
        <a:lstStyle/>
        <a:p>
          <a:endParaRPr lang="en-US"/>
        </a:p>
      </dgm:t>
    </dgm:pt>
    <dgm:pt modelId="{0FEE515E-9914-4125-83CD-AADBED11560C}" type="sibTrans" cxnId="{9CB78540-5114-4E94-8DBC-361296A4E676}">
      <dgm:prSet/>
      <dgm:spPr/>
      <dgm:t>
        <a:bodyPr/>
        <a:lstStyle/>
        <a:p>
          <a:endParaRPr lang="en-US"/>
        </a:p>
      </dgm:t>
    </dgm:pt>
    <dgm:pt modelId="{E6BF69DC-492B-43E6-8414-48564B07BCDC}">
      <dgm:prSet phldrT="[Texto]" custT="1"/>
      <dgm:spPr/>
      <dgm:t>
        <a:bodyPr/>
        <a:lstStyle/>
        <a:p>
          <a:r>
            <a:rPr lang="en-US" sz="1400" dirty="0" smtClean="0"/>
            <a:t>RDF</a:t>
          </a:r>
          <a:endParaRPr lang="en-US" sz="1400" dirty="0"/>
        </a:p>
      </dgm:t>
    </dgm:pt>
    <dgm:pt modelId="{B0843841-BC57-44B1-8A35-F652A43C7EE6}" type="parTrans" cxnId="{30E93360-5D94-4623-BCC1-FC643F5BF56B}">
      <dgm:prSet/>
      <dgm:spPr/>
      <dgm:t>
        <a:bodyPr/>
        <a:lstStyle/>
        <a:p>
          <a:endParaRPr lang="en-US"/>
        </a:p>
      </dgm:t>
    </dgm:pt>
    <dgm:pt modelId="{F5C398E9-1B21-49D8-8092-78C3E3456B66}" type="sibTrans" cxnId="{30E93360-5D94-4623-BCC1-FC643F5BF56B}">
      <dgm:prSet/>
      <dgm:spPr/>
      <dgm:t>
        <a:bodyPr/>
        <a:lstStyle/>
        <a:p>
          <a:endParaRPr lang="en-US"/>
        </a:p>
      </dgm:t>
    </dgm:pt>
    <dgm:pt modelId="{47ED396D-AF54-4458-981E-B49C03326D8B}">
      <dgm:prSet phldrT="[Texto]" custT="1"/>
      <dgm:spPr/>
      <dgm:t>
        <a:bodyPr/>
        <a:lstStyle/>
        <a:p>
          <a:r>
            <a:rPr lang="en-US" sz="1400" dirty="0" smtClean="0"/>
            <a:t>…</a:t>
          </a:r>
          <a:endParaRPr lang="en-US" sz="1400" dirty="0"/>
        </a:p>
      </dgm:t>
    </dgm:pt>
    <dgm:pt modelId="{DAAD7875-F546-47A8-ACCF-9F79370BC373}" type="parTrans" cxnId="{9611960A-7458-4055-90B1-260C749D6AC3}">
      <dgm:prSet/>
      <dgm:spPr/>
      <dgm:t>
        <a:bodyPr/>
        <a:lstStyle/>
        <a:p>
          <a:endParaRPr lang="en-US"/>
        </a:p>
      </dgm:t>
    </dgm:pt>
    <dgm:pt modelId="{CC8B1C29-ACED-4BA1-891F-E05B3B2CB340}" type="sibTrans" cxnId="{9611960A-7458-4055-90B1-260C749D6AC3}">
      <dgm:prSet/>
      <dgm:spPr/>
      <dgm:t>
        <a:bodyPr/>
        <a:lstStyle/>
        <a:p>
          <a:endParaRPr lang="en-US"/>
        </a:p>
      </dgm:t>
    </dgm:pt>
    <dgm:pt modelId="{D5636B8A-B2CE-417B-831B-DF647402726D}">
      <dgm:prSet phldrT="[Texto]" custT="1"/>
      <dgm:spPr/>
      <dgm:t>
        <a:bodyPr/>
        <a:lstStyle/>
        <a:p>
          <a:r>
            <a:rPr lang="en-US" sz="1400" dirty="0" smtClean="0"/>
            <a:t>Hole filling</a:t>
          </a:r>
          <a:endParaRPr lang="en-US" sz="1400" dirty="0"/>
        </a:p>
      </dgm:t>
    </dgm:pt>
    <dgm:pt modelId="{30984AA9-ED08-4AC5-88D7-55001CB22FDD}" type="parTrans" cxnId="{BAC2F440-D669-4180-865B-040A56D03D19}">
      <dgm:prSet/>
      <dgm:spPr/>
      <dgm:t>
        <a:bodyPr/>
        <a:lstStyle/>
        <a:p>
          <a:endParaRPr lang="en-US"/>
        </a:p>
      </dgm:t>
    </dgm:pt>
    <dgm:pt modelId="{37445CD6-6704-4F5A-8641-7CFF5D5790F0}" type="sibTrans" cxnId="{BAC2F440-D669-4180-865B-040A56D03D19}">
      <dgm:prSet/>
      <dgm:spPr/>
      <dgm:t>
        <a:bodyPr/>
        <a:lstStyle/>
        <a:p>
          <a:endParaRPr lang="en-US"/>
        </a:p>
      </dgm:t>
    </dgm:pt>
    <dgm:pt modelId="{E74A41AF-1449-4238-8426-6E0024EFD34B}">
      <dgm:prSet phldrT="[Texto]" custT="1"/>
      <dgm:spPr/>
      <dgm:t>
        <a:bodyPr/>
        <a:lstStyle/>
        <a:p>
          <a:r>
            <a:rPr lang="en-US" sz="1400" dirty="0" smtClean="0"/>
            <a:t>Image operations</a:t>
          </a:r>
          <a:endParaRPr lang="en-US" sz="1400" dirty="0"/>
        </a:p>
      </dgm:t>
    </dgm:pt>
    <dgm:pt modelId="{0CD7FFF9-167C-438C-A701-7A2F14EAC247}" type="parTrans" cxnId="{404DA00A-D083-432E-B147-B112E85C8950}">
      <dgm:prSet/>
      <dgm:spPr/>
      <dgm:t>
        <a:bodyPr/>
        <a:lstStyle/>
        <a:p>
          <a:endParaRPr lang="en-US"/>
        </a:p>
      </dgm:t>
    </dgm:pt>
    <dgm:pt modelId="{DBA519AA-0487-4BAB-BB00-FC89DB2EDB2F}" type="sibTrans" cxnId="{404DA00A-D083-432E-B147-B112E85C8950}">
      <dgm:prSet/>
      <dgm:spPr/>
      <dgm:t>
        <a:bodyPr/>
        <a:lstStyle/>
        <a:p>
          <a:endParaRPr lang="en-US"/>
        </a:p>
      </dgm:t>
    </dgm:pt>
    <dgm:pt modelId="{1ADE8E3F-9560-48FC-B9D4-A2A22CC78FC4}" type="pres">
      <dgm:prSet presAssocID="{8926B527-CEC9-406E-B07A-117375327321}" presName="rootnode" presStyleCnt="0">
        <dgm:presLayoutVars>
          <dgm:chMax/>
          <dgm:chPref/>
          <dgm:dir/>
          <dgm:animLvl val="lvl"/>
        </dgm:presLayoutVars>
      </dgm:prSet>
      <dgm:spPr/>
      <dgm:t>
        <a:bodyPr/>
        <a:lstStyle/>
        <a:p>
          <a:endParaRPr lang="en-US"/>
        </a:p>
      </dgm:t>
    </dgm:pt>
    <dgm:pt modelId="{8CD25852-9028-4B04-8470-5F3383965500}" type="pres">
      <dgm:prSet presAssocID="{5460DD9B-F6BD-4AFC-A266-DE538CF183D7}" presName="composite" presStyleCnt="0"/>
      <dgm:spPr/>
    </dgm:pt>
    <dgm:pt modelId="{EE05951C-221F-46FC-9D16-5EBF94B77E36}" type="pres">
      <dgm:prSet presAssocID="{5460DD9B-F6BD-4AFC-A266-DE538CF183D7}" presName="bentUpArrow1" presStyleLbl="alignImgPlace1" presStyleIdx="0" presStyleCnt="3"/>
      <dgm:spPr/>
    </dgm:pt>
    <dgm:pt modelId="{B10D8F44-7CD1-463F-B8DE-A0A1D3101362}" type="pres">
      <dgm:prSet presAssocID="{5460DD9B-F6BD-4AFC-A266-DE538CF183D7}" presName="ParentText" presStyleLbl="node1" presStyleIdx="0" presStyleCnt="4">
        <dgm:presLayoutVars>
          <dgm:chMax val="1"/>
          <dgm:chPref val="1"/>
          <dgm:bulletEnabled val="1"/>
        </dgm:presLayoutVars>
      </dgm:prSet>
      <dgm:spPr/>
      <dgm:t>
        <a:bodyPr/>
        <a:lstStyle/>
        <a:p>
          <a:endParaRPr lang="en-US"/>
        </a:p>
      </dgm:t>
    </dgm:pt>
    <dgm:pt modelId="{110872B9-258E-4C73-85A1-643C30A727EF}" type="pres">
      <dgm:prSet presAssocID="{5460DD9B-F6BD-4AFC-A266-DE538CF183D7}" presName="ChildText" presStyleLbl="revTx" presStyleIdx="0" presStyleCnt="4" custScaleX="140438" custLinFactNeighborX="25342">
        <dgm:presLayoutVars>
          <dgm:chMax val="0"/>
          <dgm:chPref val="0"/>
          <dgm:bulletEnabled val="1"/>
        </dgm:presLayoutVars>
      </dgm:prSet>
      <dgm:spPr/>
      <dgm:t>
        <a:bodyPr/>
        <a:lstStyle/>
        <a:p>
          <a:endParaRPr lang="en-US"/>
        </a:p>
      </dgm:t>
    </dgm:pt>
    <dgm:pt modelId="{7567CD77-6DFC-42F9-A522-F7602B80B3E6}" type="pres">
      <dgm:prSet presAssocID="{5BD7FCFF-4680-4DFD-BD09-2D28FEC04173}" presName="sibTrans" presStyleCnt="0"/>
      <dgm:spPr/>
    </dgm:pt>
    <dgm:pt modelId="{BF79B285-FBBF-4412-9AD3-E31A24B30283}" type="pres">
      <dgm:prSet presAssocID="{20635D92-A7E6-42FF-A69D-845E61FAD6B0}" presName="composite" presStyleCnt="0"/>
      <dgm:spPr/>
    </dgm:pt>
    <dgm:pt modelId="{8EBB6F37-B3D1-4DD1-AAB3-F2E789D04B80}" type="pres">
      <dgm:prSet presAssocID="{20635D92-A7E6-42FF-A69D-845E61FAD6B0}" presName="bentUpArrow1" presStyleLbl="alignImgPlace1" presStyleIdx="1" presStyleCnt="3"/>
      <dgm:spPr/>
    </dgm:pt>
    <dgm:pt modelId="{93356A06-D76C-4384-9F2C-5C2F152098A1}" type="pres">
      <dgm:prSet presAssocID="{20635D92-A7E6-42FF-A69D-845E61FAD6B0}" presName="ParentText" presStyleLbl="node1" presStyleIdx="1" presStyleCnt="4">
        <dgm:presLayoutVars>
          <dgm:chMax val="1"/>
          <dgm:chPref val="1"/>
          <dgm:bulletEnabled val="1"/>
        </dgm:presLayoutVars>
      </dgm:prSet>
      <dgm:spPr/>
      <dgm:t>
        <a:bodyPr/>
        <a:lstStyle/>
        <a:p>
          <a:endParaRPr lang="en-US"/>
        </a:p>
      </dgm:t>
    </dgm:pt>
    <dgm:pt modelId="{7105A76C-D0A3-4EC3-AC13-A5A8D4365BE4}" type="pres">
      <dgm:prSet presAssocID="{20635D92-A7E6-42FF-A69D-845E61FAD6B0}" presName="ChildText" presStyleLbl="revTx" presStyleIdx="1" presStyleCnt="4" custScaleX="239014" custLinFactNeighborX="73113" custLinFactNeighborY="1132">
        <dgm:presLayoutVars>
          <dgm:chMax val="0"/>
          <dgm:chPref val="0"/>
          <dgm:bulletEnabled val="1"/>
        </dgm:presLayoutVars>
      </dgm:prSet>
      <dgm:spPr/>
      <dgm:t>
        <a:bodyPr/>
        <a:lstStyle/>
        <a:p>
          <a:endParaRPr lang="en-US"/>
        </a:p>
      </dgm:t>
    </dgm:pt>
    <dgm:pt modelId="{F59067F5-425E-4ADE-859A-4D54D816EDC0}" type="pres">
      <dgm:prSet presAssocID="{B99C56B8-D4C6-494F-A885-DDB356F4C669}" presName="sibTrans" presStyleCnt="0"/>
      <dgm:spPr/>
    </dgm:pt>
    <dgm:pt modelId="{6E7DF346-B70D-49CA-BC10-1CE466C79AC4}" type="pres">
      <dgm:prSet presAssocID="{2AF14A38-EBB8-4A29-8FB9-36C926A015D3}" presName="composite" presStyleCnt="0"/>
      <dgm:spPr/>
    </dgm:pt>
    <dgm:pt modelId="{D16A277C-35B0-4647-9468-A14C53C6862F}" type="pres">
      <dgm:prSet presAssocID="{2AF14A38-EBB8-4A29-8FB9-36C926A015D3}" presName="bentUpArrow1" presStyleLbl="alignImgPlace1" presStyleIdx="2" presStyleCnt="3"/>
      <dgm:spPr/>
    </dgm:pt>
    <dgm:pt modelId="{757783AB-7AF3-4E1E-96E7-7BB317946EAF}" type="pres">
      <dgm:prSet presAssocID="{2AF14A38-EBB8-4A29-8FB9-36C926A015D3}" presName="ParentText" presStyleLbl="node1" presStyleIdx="2" presStyleCnt="4">
        <dgm:presLayoutVars>
          <dgm:chMax val="1"/>
          <dgm:chPref val="1"/>
          <dgm:bulletEnabled val="1"/>
        </dgm:presLayoutVars>
      </dgm:prSet>
      <dgm:spPr/>
      <dgm:t>
        <a:bodyPr/>
        <a:lstStyle/>
        <a:p>
          <a:endParaRPr lang="en-US"/>
        </a:p>
      </dgm:t>
    </dgm:pt>
    <dgm:pt modelId="{FC5751CB-FE42-4651-8933-7A7CC30B3865}" type="pres">
      <dgm:prSet presAssocID="{2AF14A38-EBB8-4A29-8FB9-36C926A015D3}" presName="ChildText" presStyleLbl="revTx" presStyleIdx="2" presStyleCnt="4" custScaleX="194344" custLinFactNeighborX="51858">
        <dgm:presLayoutVars>
          <dgm:chMax val="0"/>
          <dgm:chPref val="0"/>
          <dgm:bulletEnabled val="1"/>
        </dgm:presLayoutVars>
      </dgm:prSet>
      <dgm:spPr/>
      <dgm:t>
        <a:bodyPr/>
        <a:lstStyle/>
        <a:p>
          <a:endParaRPr lang="en-US"/>
        </a:p>
      </dgm:t>
    </dgm:pt>
    <dgm:pt modelId="{53F92D04-C727-4867-80EB-DDFE44389DA5}" type="pres">
      <dgm:prSet presAssocID="{7C927F21-289B-4187-838E-36D198865CBB}" presName="sibTrans" presStyleCnt="0"/>
      <dgm:spPr/>
    </dgm:pt>
    <dgm:pt modelId="{4834B0BA-5195-4773-AA65-6D9F73B47264}" type="pres">
      <dgm:prSet presAssocID="{3F10FAB3-990C-4D5A-942C-BA6A1F5BE04D}" presName="composite" presStyleCnt="0"/>
      <dgm:spPr/>
    </dgm:pt>
    <dgm:pt modelId="{BCDFEA53-6FB2-4975-9B6E-AC0008783243}" type="pres">
      <dgm:prSet presAssocID="{3F10FAB3-990C-4D5A-942C-BA6A1F5BE04D}" presName="ParentText" presStyleLbl="node1" presStyleIdx="3" presStyleCnt="4">
        <dgm:presLayoutVars>
          <dgm:chMax val="1"/>
          <dgm:chPref val="1"/>
          <dgm:bulletEnabled val="1"/>
        </dgm:presLayoutVars>
      </dgm:prSet>
      <dgm:spPr/>
      <dgm:t>
        <a:bodyPr/>
        <a:lstStyle/>
        <a:p>
          <a:endParaRPr lang="en-US"/>
        </a:p>
      </dgm:t>
    </dgm:pt>
    <dgm:pt modelId="{6D721470-4ADB-4DC0-B998-80D1CE994CBA}" type="pres">
      <dgm:prSet presAssocID="{3F10FAB3-990C-4D5A-942C-BA6A1F5BE04D}" presName="FinalChildText" presStyleLbl="revTx" presStyleIdx="3" presStyleCnt="4">
        <dgm:presLayoutVars>
          <dgm:chMax val="0"/>
          <dgm:chPref val="0"/>
          <dgm:bulletEnabled val="1"/>
        </dgm:presLayoutVars>
      </dgm:prSet>
      <dgm:spPr/>
      <dgm:t>
        <a:bodyPr/>
        <a:lstStyle/>
        <a:p>
          <a:endParaRPr lang="en-US"/>
        </a:p>
      </dgm:t>
    </dgm:pt>
  </dgm:ptLst>
  <dgm:cxnLst>
    <dgm:cxn modelId="{FD843CAC-ADA6-4C78-8BFC-B248E171B39D}" srcId="{8926B527-CEC9-406E-B07A-117375327321}" destId="{20635D92-A7E6-42FF-A69D-845E61FAD6B0}" srcOrd="1" destOrd="0" parTransId="{0FA60B8A-0A36-43CE-A718-DEF538B062D6}" sibTransId="{B99C56B8-D4C6-494F-A885-DDB356F4C669}"/>
    <dgm:cxn modelId="{BAAD9A6B-E491-4E15-8864-E95D4154862A}" type="presOf" srcId="{E6BF69DC-492B-43E6-8414-48564B07BCDC}" destId="{6D721470-4ADB-4DC0-B998-80D1CE994CBA}" srcOrd="0" destOrd="2" presId="urn:microsoft.com/office/officeart/2005/8/layout/StepDownProcess"/>
    <dgm:cxn modelId="{9C2B0469-CB22-4260-96A1-275A6E4C8748}" srcId="{8926B527-CEC9-406E-B07A-117375327321}" destId="{2AF14A38-EBB8-4A29-8FB9-36C926A015D3}" srcOrd="2" destOrd="0" parTransId="{31C127DA-86DF-4B0A-90E2-EE3D4BBD0D97}" sibTransId="{7C927F21-289B-4187-838E-36D198865CBB}"/>
    <dgm:cxn modelId="{7F81B638-4971-464D-87DF-AB12DB2F57A5}" type="presOf" srcId="{700B5583-BCA4-4BA1-A1D9-42819BCD3BB8}" destId="{FC5751CB-FE42-4651-8933-7A7CC30B3865}" srcOrd="0" destOrd="0" presId="urn:microsoft.com/office/officeart/2005/8/layout/StepDownProcess"/>
    <dgm:cxn modelId="{5425AC3D-2BBB-4B44-ADC3-3B08D1AE30C7}" srcId="{8926B527-CEC9-406E-B07A-117375327321}" destId="{3F10FAB3-990C-4D5A-942C-BA6A1F5BE04D}" srcOrd="3" destOrd="0" parTransId="{1BC66237-EEB5-41E0-BD25-955582CC9C65}" sibTransId="{3CB11B9D-485D-44F5-929D-31267696D54A}"/>
    <dgm:cxn modelId="{3E494D85-7AA6-40DA-8705-291DA597ED07}" type="presOf" srcId="{2AF14A38-EBB8-4A29-8FB9-36C926A015D3}" destId="{757783AB-7AF3-4E1E-96E7-7BB317946EAF}" srcOrd="0" destOrd="0" presId="urn:microsoft.com/office/officeart/2005/8/layout/StepDownProcess"/>
    <dgm:cxn modelId="{9611960A-7458-4055-90B1-260C749D6AC3}" srcId="{3F10FAB3-990C-4D5A-942C-BA6A1F5BE04D}" destId="{47ED396D-AF54-4458-981E-B49C03326D8B}" srcOrd="3" destOrd="0" parTransId="{DAAD7875-F546-47A8-ACCF-9F79370BC373}" sibTransId="{CC8B1C29-ACED-4BA1-891F-E05B3B2CB340}"/>
    <dgm:cxn modelId="{AF20575A-B2FC-4656-AB73-EDA20CFCA362}" srcId="{2AF14A38-EBB8-4A29-8FB9-36C926A015D3}" destId="{700B5583-BCA4-4BA1-A1D9-42819BCD3BB8}" srcOrd="0" destOrd="0" parTransId="{F6AB3CEF-189F-47E5-9051-A8D4EBF0AC2D}" sibTransId="{269A3462-3903-4FA4-990A-68069C903245}"/>
    <dgm:cxn modelId="{1F11F0CD-4255-4699-B4AB-B2DC3F671FC7}" type="presOf" srcId="{EECF208A-A3C5-48EF-8325-358C453B900F}" destId="{6D721470-4ADB-4DC0-B998-80D1CE994CBA}" srcOrd="0" destOrd="1" presId="urn:microsoft.com/office/officeart/2005/8/layout/StepDownProcess"/>
    <dgm:cxn modelId="{30E93360-5D94-4623-BCC1-FC643F5BF56B}" srcId="{3F10FAB3-990C-4D5A-942C-BA6A1F5BE04D}" destId="{E6BF69DC-492B-43E6-8414-48564B07BCDC}" srcOrd="2" destOrd="0" parTransId="{B0843841-BC57-44B1-8A35-F652A43C7EE6}" sibTransId="{F5C398E9-1B21-49D8-8092-78C3E3456B66}"/>
    <dgm:cxn modelId="{74234F59-0FBD-450E-95F4-6BCA562C66EE}" type="presOf" srcId="{20635D92-A7E6-42FF-A69D-845E61FAD6B0}" destId="{93356A06-D76C-4384-9F2C-5C2F152098A1}" srcOrd="0" destOrd="0" presId="urn:microsoft.com/office/officeart/2005/8/layout/StepDownProcess"/>
    <dgm:cxn modelId="{D1734D50-95F0-4772-AE4E-EC41E5265640}" type="presOf" srcId="{814E853B-4A87-4A8A-9A7F-CDC26721EFE8}" destId="{FC5751CB-FE42-4651-8933-7A7CC30B3865}" srcOrd="0" destOrd="3" presId="urn:microsoft.com/office/officeart/2005/8/layout/StepDownProcess"/>
    <dgm:cxn modelId="{36FDDFFE-C642-4169-A8D4-523F83FBEFCC}" type="presOf" srcId="{5460DD9B-F6BD-4AFC-A266-DE538CF183D7}" destId="{B10D8F44-7CD1-463F-B8DE-A0A1D3101362}" srcOrd="0" destOrd="0" presId="urn:microsoft.com/office/officeart/2005/8/layout/StepDownProcess"/>
    <dgm:cxn modelId="{BC108C1C-A130-46D3-A724-C61E96A567CC}" srcId="{20635D92-A7E6-42FF-A69D-845E61FAD6B0}" destId="{ED1983E4-5370-4584-A9A8-58C4DC27F7B4}" srcOrd="1" destOrd="0" parTransId="{3808BC1D-A5F7-4522-8B27-3CEC0F070745}" sibTransId="{11B8A425-519C-40FF-AD4E-786A6A863471}"/>
    <dgm:cxn modelId="{42C2A5F3-BEEE-4998-BAAF-B0122E89C395}" srcId="{8926B527-CEC9-406E-B07A-117375327321}" destId="{5460DD9B-F6BD-4AFC-A266-DE538CF183D7}" srcOrd="0" destOrd="0" parTransId="{A4AD501E-4A44-463E-B895-EB8350427CD8}" sibTransId="{5BD7FCFF-4680-4DFD-BD09-2D28FEC04173}"/>
    <dgm:cxn modelId="{976A6CE8-2777-45F6-81E7-DAF8835C4314}" type="presOf" srcId="{107C4D31-BE66-4025-8AB3-B45B08425CF1}" destId="{7105A76C-D0A3-4EC3-AC13-A5A8D4365BE4}" srcOrd="0" destOrd="2" presId="urn:microsoft.com/office/officeart/2005/8/layout/StepDownProcess"/>
    <dgm:cxn modelId="{E448ADAF-83FC-4398-94D3-651D5BD35942}" type="presOf" srcId="{D294F512-11CD-4FBC-AF66-3082548BC7E6}" destId="{110872B9-258E-4C73-85A1-643C30A727EF}" srcOrd="0" destOrd="0" presId="urn:microsoft.com/office/officeart/2005/8/layout/StepDownProcess"/>
    <dgm:cxn modelId="{C27FB73D-DF4E-43D9-93BE-9B85612DACEA}" srcId="{5460DD9B-F6BD-4AFC-A266-DE538CF183D7}" destId="{D294F512-11CD-4FBC-AF66-3082548BC7E6}" srcOrd="0" destOrd="0" parTransId="{76BBB533-3E4D-43E7-8DF5-755F1B76FE68}" sibTransId="{421BE465-B086-44FB-B104-9703ADC6109B}"/>
    <dgm:cxn modelId="{404DA00A-D083-432E-B147-B112E85C8950}" srcId="{3F10FAB3-990C-4D5A-942C-BA6A1F5BE04D}" destId="{E74A41AF-1449-4238-8426-6E0024EFD34B}" srcOrd="0" destOrd="0" parTransId="{0CD7FFF9-167C-438C-A701-7A2F14EAC247}" sibTransId="{DBA519AA-0487-4BAB-BB00-FC89DB2EDB2F}"/>
    <dgm:cxn modelId="{D9EFBFB7-3BF0-4FD3-8AF5-5B5E21801EC8}" srcId="{2AF14A38-EBB8-4A29-8FB9-36C926A015D3}" destId="{C14562D0-284D-4440-A8B2-5AF3E9133240}" srcOrd="2" destOrd="0" parTransId="{21D71D77-472E-44DA-96CA-A2A796F84A1B}" sibTransId="{033D6873-94D1-4DA9-A7FE-13EE91EA9F16}"/>
    <dgm:cxn modelId="{9CB78540-5114-4E94-8DBC-361296A4E676}" srcId="{2AF14A38-EBB8-4A29-8FB9-36C926A015D3}" destId="{814E853B-4A87-4A8A-9A7F-CDC26721EFE8}" srcOrd="3" destOrd="0" parTransId="{7A2DED5C-F802-411C-955E-49E166C04385}" sibTransId="{0FEE515E-9914-4125-83CD-AADBED11560C}"/>
    <dgm:cxn modelId="{F040B3AF-5CC6-4D87-8CFC-4770FDECA5CA}" srcId="{3F10FAB3-990C-4D5A-942C-BA6A1F5BE04D}" destId="{EECF208A-A3C5-48EF-8325-358C453B900F}" srcOrd="1" destOrd="0" parTransId="{C3976FD7-23B6-413C-ACCC-6E2AA6FABDEB}" sibTransId="{2A06A584-3E70-4F88-B692-5D6A0E74683A}"/>
    <dgm:cxn modelId="{2A7F0EF8-B224-4450-8EC0-9098DC416F23}" type="presOf" srcId="{47ED396D-AF54-4458-981E-B49C03326D8B}" destId="{6D721470-4ADB-4DC0-B998-80D1CE994CBA}" srcOrd="0" destOrd="3" presId="urn:microsoft.com/office/officeart/2005/8/layout/StepDownProcess"/>
    <dgm:cxn modelId="{FBACA0B0-192B-416A-97E7-80C58BFE55CF}" type="presOf" srcId="{E74A41AF-1449-4238-8426-6E0024EFD34B}" destId="{6D721470-4ADB-4DC0-B998-80D1CE994CBA}" srcOrd="0" destOrd="0" presId="urn:microsoft.com/office/officeart/2005/8/layout/StepDownProcess"/>
    <dgm:cxn modelId="{A5A9116A-EAD9-4ADD-990C-382F42B92D37}" type="presOf" srcId="{3F10FAB3-990C-4D5A-942C-BA6A1F5BE04D}" destId="{BCDFEA53-6FB2-4975-9B6E-AC0008783243}" srcOrd="0" destOrd="0" presId="urn:microsoft.com/office/officeart/2005/8/layout/StepDownProcess"/>
    <dgm:cxn modelId="{A61F2900-D345-4019-8695-E94C30464651}" type="presOf" srcId="{89E9BDC2-40C9-46F3-9D14-5C92AC5F462B}" destId="{FC5751CB-FE42-4651-8933-7A7CC30B3865}" srcOrd="0" destOrd="1" presId="urn:microsoft.com/office/officeart/2005/8/layout/StepDownProcess"/>
    <dgm:cxn modelId="{D0F61B97-7F49-4FA8-9553-EEF2D2A17FB4}" srcId="{2AF14A38-EBB8-4A29-8FB9-36C926A015D3}" destId="{89E9BDC2-40C9-46F3-9D14-5C92AC5F462B}" srcOrd="1" destOrd="0" parTransId="{658CCB6D-C2F6-4199-B652-AA3644FC84EE}" sibTransId="{796569E6-6040-408D-8339-C6B1C1B9B2A2}"/>
    <dgm:cxn modelId="{BAC2F440-D669-4180-865B-040A56D03D19}" srcId="{20635D92-A7E6-42FF-A69D-845E61FAD6B0}" destId="{D5636B8A-B2CE-417B-831B-DF647402726D}" srcOrd="0" destOrd="0" parTransId="{30984AA9-ED08-4AC5-88D7-55001CB22FDD}" sibTransId="{37445CD6-6704-4F5A-8641-7CFF5D5790F0}"/>
    <dgm:cxn modelId="{A9E82381-1CE4-440C-80B0-7ECE794DAB6C}" srcId="{20635D92-A7E6-42FF-A69D-845E61FAD6B0}" destId="{107C4D31-BE66-4025-8AB3-B45B08425CF1}" srcOrd="2" destOrd="0" parTransId="{780E9A3F-9FF3-4145-9585-31C2F5DDAC5A}" sibTransId="{8D13BF4A-9E68-4F29-9BBB-CEC393AE03C6}"/>
    <dgm:cxn modelId="{5C716846-F9AB-44FF-B767-9789C7216D3E}" type="presOf" srcId="{D5636B8A-B2CE-417B-831B-DF647402726D}" destId="{7105A76C-D0A3-4EC3-AC13-A5A8D4365BE4}" srcOrd="0" destOrd="0" presId="urn:microsoft.com/office/officeart/2005/8/layout/StepDownProcess"/>
    <dgm:cxn modelId="{095F5C3A-59B9-48A2-AAF6-0F8640D04D33}" type="presOf" srcId="{ED1983E4-5370-4584-A9A8-58C4DC27F7B4}" destId="{7105A76C-D0A3-4EC3-AC13-A5A8D4365BE4}" srcOrd="0" destOrd="1" presId="urn:microsoft.com/office/officeart/2005/8/layout/StepDownProcess"/>
    <dgm:cxn modelId="{8B8A1FC5-2ED5-4E3B-BBA0-E1F4ACF4542E}" type="presOf" srcId="{8926B527-CEC9-406E-B07A-117375327321}" destId="{1ADE8E3F-9560-48FC-B9D4-A2A22CC78FC4}" srcOrd="0" destOrd="0" presId="urn:microsoft.com/office/officeart/2005/8/layout/StepDownProcess"/>
    <dgm:cxn modelId="{63B9541A-3D0A-4F89-8574-02F6B650CA63}" type="presOf" srcId="{C14562D0-284D-4440-A8B2-5AF3E9133240}" destId="{FC5751CB-FE42-4651-8933-7A7CC30B3865}" srcOrd="0" destOrd="2" presId="urn:microsoft.com/office/officeart/2005/8/layout/StepDownProcess"/>
    <dgm:cxn modelId="{ABC98996-BCBF-4A64-AFBA-99B9726B1167}" type="presParOf" srcId="{1ADE8E3F-9560-48FC-B9D4-A2A22CC78FC4}" destId="{8CD25852-9028-4B04-8470-5F3383965500}" srcOrd="0" destOrd="0" presId="urn:microsoft.com/office/officeart/2005/8/layout/StepDownProcess"/>
    <dgm:cxn modelId="{83DCC02A-E2DF-4A96-B61A-E3BCF2ACFB0D}" type="presParOf" srcId="{8CD25852-9028-4B04-8470-5F3383965500}" destId="{EE05951C-221F-46FC-9D16-5EBF94B77E36}" srcOrd="0" destOrd="0" presId="urn:microsoft.com/office/officeart/2005/8/layout/StepDownProcess"/>
    <dgm:cxn modelId="{BAE1C294-992D-4ADB-814D-136A7D8A15ED}" type="presParOf" srcId="{8CD25852-9028-4B04-8470-5F3383965500}" destId="{B10D8F44-7CD1-463F-B8DE-A0A1D3101362}" srcOrd="1" destOrd="0" presId="urn:microsoft.com/office/officeart/2005/8/layout/StepDownProcess"/>
    <dgm:cxn modelId="{7FE421EC-F159-4667-BF06-3791401C35F6}" type="presParOf" srcId="{8CD25852-9028-4B04-8470-5F3383965500}" destId="{110872B9-258E-4C73-85A1-643C30A727EF}" srcOrd="2" destOrd="0" presId="urn:microsoft.com/office/officeart/2005/8/layout/StepDownProcess"/>
    <dgm:cxn modelId="{85FC4884-98DF-4B50-B437-840A111A9E94}" type="presParOf" srcId="{1ADE8E3F-9560-48FC-B9D4-A2A22CC78FC4}" destId="{7567CD77-6DFC-42F9-A522-F7602B80B3E6}" srcOrd="1" destOrd="0" presId="urn:microsoft.com/office/officeart/2005/8/layout/StepDownProcess"/>
    <dgm:cxn modelId="{9BE56AB1-A009-4EA0-8936-1997595A59C8}" type="presParOf" srcId="{1ADE8E3F-9560-48FC-B9D4-A2A22CC78FC4}" destId="{BF79B285-FBBF-4412-9AD3-E31A24B30283}" srcOrd="2" destOrd="0" presId="urn:microsoft.com/office/officeart/2005/8/layout/StepDownProcess"/>
    <dgm:cxn modelId="{5F54757D-9ABA-49A4-835A-3ECD2CCB3A61}" type="presParOf" srcId="{BF79B285-FBBF-4412-9AD3-E31A24B30283}" destId="{8EBB6F37-B3D1-4DD1-AAB3-F2E789D04B80}" srcOrd="0" destOrd="0" presId="urn:microsoft.com/office/officeart/2005/8/layout/StepDownProcess"/>
    <dgm:cxn modelId="{D773213E-5CDF-4108-8EC7-B61E4B17ABE9}" type="presParOf" srcId="{BF79B285-FBBF-4412-9AD3-E31A24B30283}" destId="{93356A06-D76C-4384-9F2C-5C2F152098A1}" srcOrd="1" destOrd="0" presId="urn:microsoft.com/office/officeart/2005/8/layout/StepDownProcess"/>
    <dgm:cxn modelId="{950A9852-9282-493F-83CE-D4420EC5384A}" type="presParOf" srcId="{BF79B285-FBBF-4412-9AD3-E31A24B30283}" destId="{7105A76C-D0A3-4EC3-AC13-A5A8D4365BE4}" srcOrd="2" destOrd="0" presId="urn:microsoft.com/office/officeart/2005/8/layout/StepDownProcess"/>
    <dgm:cxn modelId="{7FEABFEE-066C-47BA-B7E0-147F02602C9B}" type="presParOf" srcId="{1ADE8E3F-9560-48FC-B9D4-A2A22CC78FC4}" destId="{F59067F5-425E-4ADE-859A-4D54D816EDC0}" srcOrd="3" destOrd="0" presId="urn:microsoft.com/office/officeart/2005/8/layout/StepDownProcess"/>
    <dgm:cxn modelId="{A24A6AFB-5612-4B96-966D-B48B1321F9FF}" type="presParOf" srcId="{1ADE8E3F-9560-48FC-B9D4-A2A22CC78FC4}" destId="{6E7DF346-B70D-49CA-BC10-1CE466C79AC4}" srcOrd="4" destOrd="0" presId="urn:microsoft.com/office/officeart/2005/8/layout/StepDownProcess"/>
    <dgm:cxn modelId="{7F9DD1FF-AF89-4DBC-AC63-CDF7ADAA602A}" type="presParOf" srcId="{6E7DF346-B70D-49CA-BC10-1CE466C79AC4}" destId="{D16A277C-35B0-4647-9468-A14C53C6862F}" srcOrd="0" destOrd="0" presId="urn:microsoft.com/office/officeart/2005/8/layout/StepDownProcess"/>
    <dgm:cxn modelId="{F89E159A-F186-4E21-A66A-E34D05B25A4F}" type="presParOf" srcId="{6E7DF346-B70D-49CA-BC10-1CE466C79AC4}" destId="{757783AB-7AF3-4E1E-96E7-7BB317946EAF}" srcOrd="1" destOrd="0" presId="urn:microsoft.com/office/officeart/2005/8/layout/StepDownProcess"/>
    <dgm:cxn modelId="{50A3137A-C28F-42EF-BD6C-2E459C660EFF}" type="presParOf" srcId="{6E7DF346-B70D-49CA-BC10-1CE466C79AC4}" destId="{FC5751CB-FE42-4651-8933-7A7CC30B3865}" srcOrd="2" destOrd="0" presId="urn:microsoft.com/office/officeart/2005/8/layout/StepDownProcess"/>
    <dgm:cxn modelId="{02E462F4-5085-4080-B98D-697DE025DAAE}" type="presParOf" srcId="{1ADE8E3F-9560-48FC-B9D4-A2A22CC78FC4}" destId="{53F92D04-C727-4867-80EB-DDFE44389DA5}" srcOrd="5" destOrd="0" presId="urn:microsoft.com/office/officeart/2005/8/layout/StepDownProcess"/>
    <dgm:cxn modelId="{3AD6C686-1978-41CC-A55B-FFFF75BBF049}" type="presParOf" srcId="{1ADE8E3F-9560-48FC-B9D4-A2A22CC78FC4}" destId="{4834B0BA-5195-4773-AA65-6D9F73B47264}" srcOrd="6" destOrd="0" presId="urn:microsoft.com/office/officeart/2005/8/layout/StepDownProcess"/>
    <dgm:cxn modelId="{5D4287AB-27F5-4B88-A4D2-FD8660CD35C0}" type="presParOf" srcId="{4834B0BA-5195-4773-AA65-6D9F73B47264}" destId="{BCDFEA53-6FB2-4975-9B6E-AC0008783243}" srcOrd="0" destOrd="0" presId="urn:microsoft.com/office/officeart/2005/8/layout/StepDownProcess"/>
    <dgm:cxn modelId="{157CB542-9CD3-4AAE-B62A-AFC2D7523F2E}" type="presParOf" srcId="{4834B0BA-5195-4773-AA65-6D9F73B47264}" destId="{6D721470-4ADB-4DC0-B998-80D1CE994CB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5951C-221F-46FC-9D16-5EBF94B77E36}">
      <dsp:nvSpPr>
        <dsp:cNvPr id="0" name=""/>
        <dsp:cNvSpPr/>
      </dsp:nvSpPr>
      <dsp:spPr>
        <a:xfrm rot="5400000">
          <a:off x="748826" y="1324028"/>
          <a:ext cx="1162785" cy="1323789"/>
        </a:xfrm>
        <a:prstGeom prst="bentUpArrow">
          <a:avLst>
            <a:gd name="adj1" fmla="val 32840"/>
            <a:gd name="adj2" fmla="val 25000"/>
            <a:gd name="adj3" fmla="val 35780"/>
          </a:avLst>
        </a:prstGeom>
        <a:solidFill>
          <a:schemeClr val="accent5">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D8F44-7CD1-463F-B8DE-A0A1D3101362}">
      <dsp:nvSpPr>
        <dsp:cNvPr id="0" name=""/>
        <dsp:cNvSpPr/>
      </dsp:nvSpPr>
      <dsp:spPr>
        <a:xfrm>
          <a:off x="440759" y="35058"/>
          <a:ext cx="1957445" cy="1370148"/>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Image capture</a:t>
          </a:r>
          <a:endParaRPr lang="en-US" sz="1900" kern="1200" dirty="0"/>
        </a:p>
      </dsp:txBody>
      <dsp:txXfrm>
        <a:off x="507656" y="101955"/>
        <a:ext cx="1823651" cy="1236354"/>
      </dsp:txXfrm>
    </dsp:sp>
    <dsp:sp modelId="{110872B9-258E-4C73-85A1-643C30A727EF}">
      <dsp:nvSpPr>
        <dsp:cNvPr id="0" name=""/>
        <dsp:cNvSpPr/>
      </dsp:nvSpPr>
      <dsp:spPr>
        <a:xfrm>
          <a:off x="2471138" y="165733"/>
          <a:ext cx="1999358" cy="1107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Ideal world definition</a:t>
          </a:r>
          <a:endParaRPr lang="en-US" sz="1400" kern="1200" dirty="0"/>
        </a:p>
      </dsp:txBody>
      <dsp:txXfrm>
        <a:off x="2471138" y="165733"/>
        <a:ext cx="1999358" cy="1107414"/>
      </dsp:txXfrm>
    </dsp:sp>
    <dsp:sp modelId="{8EBB6F37-B3D1-4DD1-AAB3-F2E789D04B80}">
      <dsp:nvSpPr>
        <dsp:cNvPr id="0" name=""/>
        <dsp:cNvSpPr/>
      </dsp:nvSpPr>
      <dsp:spPr>
        <a:xfrm rot="5400000">
          <a:off x="2509924" y="2863157"/>
          <a:ext cx="1162785" cy="1323789"/>
        </a:xfrm>
        <a:prstGeom prst="bentUpArrow">
          <a:avLst>
            <a:gd name="adj1" fmla="val 32840"/>
            <a:gd name="adj2" fmla="val 25000"/>
            <a:gd name="adj3" fmla="val 35780"/>
          </a:avLst>
        </a:prstGeom>
        <a:solidFill>
          <a:schemeClr val="accent5">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356A06-D76C-4384-9F2C-5C2F152098A1}">
      <dsp:nvSpPr>
        <dsp:cNvPr id="0" name=""/>
        <dsp:cNvSpPr/>
      </dsp:nvSpPr>
      <dsp:spPr>
        <a:xfrm>
          <a:off x="2201857" y="1574186"/>
          <a:ext cx="1957445" cy="1370148"/>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Preprocessing</a:t>
          </a:r>
          <a:endParaRPr lang="en-US" sz="1900" kern="1200" dirty="0"/>
        </a:p>
      </dsp:txBody>
      <dsp:txXfrm>
        <a:off x="2268754" y="1641083"/>
        <a:ext cx="1823651" cy="1236354"/>
      </dsp:txXfrm>
    </dsp:sp>
    <dsp:sp modelId="{7105A76C-D0A3-4EC3-AC13-A5A8D4365BE4}">
      <dsp:nvSpPr>
        <dsp:cNvPr id="0" name=""/>
        <dsp:cNvSpPr/>
      </dsp:nvSpPr>
      <dsp:spPr>
        <a:xfrm>
          <a:off x="4210640" y="1717397"/>
          <a:ext cx="3402745" cy="1107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Hole filling</a:t>
          </a:r>
          <a:endParaRPr lang="en-US" sz="1400" kern="1200" dirty="0"/>
        </a:p>
        <a:p>
          <a:pPr marL="114300" lvl="1" indent="-114300" algn="l" defTabSz="622300">
            <a:lnSpc>
              <a:spcPct val="90000"/>
            </a:lnSpc>
            <a:spcBef>
              <a:spcPct val="0"/>
            </a:spcBef>
            <a:spcAft>
              <a:spcPct val="15000"/>
            </a:spcAft>
            <a:buChar char="••"/>
          </a:pPr>
          <a:r>
            <a:rPr lang="en-US" sz="1400" kern="1200" dirty="0" smtClean="0"/>
            <a:t>Extraction</a:t>
          </a:r>
          <a:endParaRPr lang="en-US" sz="1400" kern="1200" dirty="0"/>
        </a:p>
        <a:p>
          <a:pPr marL="114300" lvl="1" indent="-114300" algn="l" defTabSz="622300">
            <a:lnSpc>
              <a:spcPct val="90000"/>
            </a:lnSpc>
            <a:spcBef>
              <a:spcPct val="0"/>
            </a:spcBef>
            <a:spcAft>
              <a:spcPct val="15000"/>
            </a:spcAft>
            <a:buChar char="••"/>
          </a:pPr>
          <a:r>
            <a:rPr lang="en-US" sz="1400" kern="1200" dirty="0" smtClean="0"/>
            <a:t>Normalization (depth and size</a:t>
          </a:r>
          <a:r>
            <a:rPr lang="en-US" sz="1300" kern="1200" dirty="0" smtClean="0"/>
            <a:t>)</a:t>
          </a:r>
          <a:endParaRPr lang="en-US" sz="1300" kern="1200" dirty="0"/>
        </a:p>
      </dsp:txBody>
      <dsp:txXfrm>
        <a:off x="4210640" y="1717397"/>
        <a:ext cx="3402745" cy="1107414"/>
      </dsp:txXfrm>
    </dsp:sp>
    <dsp:sp modelId="{D16A277C-35B0-4647-9468-A14C53C6862F}">
      <dsp:nvSpPr>
        <dsp:cNvPr id="0" name=""/>
        <dsp:cNvSpPr/>
      </dsp:nvSpPr>
      <dsp:spPr>
        <a:xfrm rot="5400000">
          <a:off x="4271023" y="4402286"/>
          <a:ext cx="1162785" cy="1323789"/>
        </a:xfrm>
        <a:prstGeom prst="bentUpArrow">
          <a:avLst>
            <a:gd name="adj1" fmla="val 32840"/>
            <a:gd name="adj2" fmla="val 25000"/>
            <a:gd name="adj3" fmla="val 35780"/>
          </a:avLst>
        </a:prstGeom>
        <a:solidFill>
          <a:schemeClr val="accent5">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7783AB-7AF3-4E1E-96E7-7BB317946EAF}">
      <dsp:nvSpPr>
        <dsp:cNvPr id="0" name=""/>
        <dsp:cNvSpPr/>
      </dsp:nvSpPr>
      <dsp:spPr>
        <a:xfrm>
          <a:off x="3962955" y="3113315"/>
          <a:ext cx="1957445" cy="1370148"/>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Feature definition and extraction</a:t>
          </a:r>
          <a:endParaRPr lang="en-US" sz="1900" kern="1200" dirty="0"/>
        </a:p>
      </dsp:txBody>
      <dsp:txXfrm>
        <a:off x="4029852" y="3180212"/>
        <a:ext cx="1823651" cy="1236354"/>
      </dsp:txXfrm>
    </dsp:sp>
    <dsp:sp modelId="{FC5751CB-FE42-4651-8933-7A7CC30B3865}">
      <dsp:nvSpPr>
        <dsp:cNvPr id="0" name=""/>
        <dsp:cNvSpPr/>
      </dsp:nvSpPr>
      <dsp:spPr>
        <a:xfrm>
          <a:off x="5987113" y="3243990"/>
          <a:ext cx="2766796" cy="1107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Laplace  filter</a:t>
          </a:r>
          <a:endParaRPr lang="en-US" sz="1400" kern="1200" dirty="0"/>
        </a:p>
        <a:p>
          <a:pPr marL="114300" lvl="1" indent="-114300" algn="l" defTabSz="622300">
            <a:lnSpc>
              <a:spcPct val="90000"/>
            </a:lnSpc>
            <a:spcBef>
              <a:spcPct val="0"/>
            </a:spcBef>
            <a:spcAft>
              <a:spcPct val="15000"/>
            </a:spcAft>
            <a:buChar char="••"/>
          </a:pPr>
          <a:r>
            <a:rPr lang="en-US" sz="1400" kern="1200" dirty="0" smtClean="0"/>
            <a:t>Gabor filter</a:t>
          </a:r>
          <a:endParaRPr lang="en-US" sz="1400" kern="1200" dirty="0"/>
        </a:p>
        <a:p>
          <a:pPr marL="114300" lvl="1" indent="-114300" algn="l" defTabSz="622300">
            <a:lnSpc>
              <a:spcPct val="90000"/>
            </a:lnSpc>
            <a:spcBef>
              <a:spcPct val="0"/>
            </a:spcBef>
            <a:spcAft>
              <a:spcPct val="15000"/>
            </a:spcAft>
            <a:buChar char="••"/>
          </a:pPr>
          <a:r>
            <a:rPr lang="en-US" sz="1400" kern="1200" dirty="0" smtClean="0"/>
            <a:t>Fourier transform</a:t>
          </a:r>
          <a:endParaRPr lang="en-US" sz="1400" kern="1200" dirty="0"/>
        </a:p>
        <a:p>
          <a:pPr marL="114300" lvl="1" indent="-114300" algn="l" defTabSz="622300">
            <a:lnSpc>
              <a:spcPct val="90000"/>
            </a:lnSpc>
            <a:spcBef>
              <a:spcPct val="0"/>
            </a:spcBef>
            <a:spcAft>
              <a:spcPct val="15000"/>
            </a:spcAft>
            <a:buChar char="••"/>
          </a:pPr>
          <a:r>
            <a:rPr lang="en-US" sz="1400" kern="1200" dirty="0" smtClean="0"/>
            <a:t>…</a:t>
          </a:r>
          <a:endParaRPr lang="en-US" sz="1400" kern="1200" dirty="0"/>
        </a:p>
      </dsp:txBody>
      <dsp:txXfrm>
        <a:off x="5987113" y="3243990"/>
        <a:ext cx="2766796" cy="1107414"/>
      </dsp:txXfrm>
    </dsp:sp>
    <dsp:sp modelId="{BCDFEA53-6FB2-4975-9B6E-AC0008783243}">
      <dsp:nvSpPr>
        <dsp:cNvPr id="0" name=""/>
        <dsp:cNvSpPr/>
      </dsp:nvSpPr>
      <dsp:spPr>
        <a:xfrm>
          <a:off x="5724053" y="4652444"/>
          <a:ext cx="1957445" cy="1370148"/>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Training and classification</a:t>
          </a:r>
          <a:endParaRPr lang="en-US" sz="1900" kern="1200" dirty="0"/>
        </a:p>
      </dsp:txBody>
      <dsp:txXfrm>
        <a:off x="5790950" y="4719341"/>
        <a:ext cx="1823651" cy="1236354"/>
      </dsp:txXfrm>
    </dsp:sp>
    <dsp:sp modelId="{6D721470-4ADB-4DC0-B998-80D1CE994CBA}">
      <dsp:nvSpPr>
        <dsp:cNvPr id="0" name=""/>
        <dsp:cNvSpPr/>
      </dsp:nvSpPr>
      <dsp:spPr>
        <a:xfrm>
          <a:off x="7681499" y="4783119"/>
          <a:ext cx="1423659" cy="1107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Image operations</a:t>
          </a:r>
          <a:endParaRPr lang="en-US" sz="1400" kern="1200" dirty="0"/>
        </a:p>
        <a:p>
          <a:pPr marL="114300" lvl="1" indent="-114300" algn="l" defTabSz="622300">
            <a:lnSpc>
              <a:spcPct val="90000"/>
            </a:lnSpc>
            <a:spcBef>
              <a:spcPct val="0"/>
            </a:spcBef>
            <a:spcAft>
              <a:spcPct val="15000"/>
            </a:spcAft>
            <a:buChar char="••"/>
          </a:pPr>
          <a:r>
            <a:rPr lang="en-US" sz="1400" kern="1200" dirty="0" smtClean="0"/>
            <a:t>ANN</a:t>
          </a:r>
          <a:endParaRPr lang="en-US" sz="1400" kern="1200" dirty="0"/>
        </a:p>
        <a:p>
          <a:pPr marL="114300" lvl="1" indent="-114300" algn="l" defTabSz="622300">
            <a:lnSpc>
              <a:spcPct val="90000"/>
            </a:lnSpc>
            <a:spcBef>
              <a:spcPct val="0"/>
            </a:spcBef>
            <a:spcAft>
              <a:spcPct val="15000"/>
            </a:spcAft>
            <a:buChar char="••"/>
          </a:pPr>
          <a:r>
            <a:rPr lang="en-US" sz="1400" kern="1200" dirty="0" smtClean="0"/>
            <a:t>RDF</a:t>
          </a:r>
          <a:endParaRPr lang="en-US" sz="1400" kern="1200" dirty="0"/>
        </a:p>
        <a:p>
          <a:pPr marL="114300" lvl="1" indent="-114300" algn="l" defTabSz="622300">
            <a:lnSpc>
              <a:spcPct val="90000"/>
            </a:lnSpc>
            <a:spcBef>
              <a:spcPct val="0"/>
            </a:spcBef>
            <a:spcAft>
              <a:spcPct val="15000"/>
            </a:spcAft>
            <a:buChar char="••"/>
          </a:pPr>
          <a:r>
            <a:rPr lang="en-US" sz="1400" kern="1200" dirty="0" smtClean="0"/>
            <a:t>…</a:t>
          </a:r>
          <a:endParaRPr lang="en-US" sz="1400" kern="1200" dirty="0"/>
        </a:p>
      </dsp:txBody>
      <dsp:txXfrm>
        <a:off x="7681499" y="4783119"/>
        <a:ext cx="1423659" cy="110741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Hand Sign Gesture Recognition</a:t>
            </a:r>
            <a:endParaRPr lang="en-US" dirty="0"/>
          </a:p>
        </p:txBody>
      </p:sp>
      <p:sp>
        <p:nvSpPr>
          <p:cNvPr id="3" name="Subtítulo 2"/>
          <p:cNvSpPr>
            <a:spLocks noGrp="1"/>
          </p:cNvSpPr>
          <p:nvPr>
            <p:ph type="subTitle" idx="1"/>
          </p:nvPr>
        </p:nvSpPr>
        <p:spPr/>
        <p:txBody>
          <a:bodyPr/>
          <a:lstStyle/>
          <a:p>
            <a:r>
              <a:rPr lang="en-US" dirty="0" smtClean="0"/>
              <a:t>Iker Vazquez Lopez</a:t>
            </a:r>
            <a:endParaRPr lang="en-US" dirty="0"/>
          </a:p>
        </p:txBody>
      </p:sp>
    </p:spTree>
    <p:extLst>
      <p:ext uri="{BB962C8B-B14F-4D97-AF65-F5344CB8AC3E}">
        <p14:creationId xmlns:p14="http://schemas.microsoft.com/office/powerpoint/2010/main" val="66655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Preprocessing – Hand extraction</a:t>
            </a:r>
            <a:endParaRPr lang="en-US" dirty="0"/>
          </a:p>
        </p:txBody>
      </p:sp>
      <p:sp>
        <p:nvSpPr>
          <p:cNvPr id="8" name="Marcador de contenido 7"/>
          <p:cNvSpPr>
            <a:spLocks noGrp="1"/>
          </p:cNvSpPr>
          <p:nvPr>
            <p:ph idx="1"/>
          </p:nvPr>
        </p:nvSpPr>
        <p:spPr/>
        <p:txBody>
          <a:bodyPr/>
          <a:lstStyle/>
          <a:p>
            <a:r>
              <a:rPr lang="en-US" dirty="0" smtClean="0"/>
              <a:t>Kinect camera provides the body information of the user.</a:t>
            </a:r>
          </a:p>
          <a:p>
            <a:pPr lvl="1"/>
            <a:r>
              <a:rPr lang="en-US" dirty="0" smtClean="0"/>
              <a:t>We know where are the hands in the scene → We can crop the image around that part of the scene.</a:t>
            </a:r>
          </a:p>
          <a:p>
            <a:pPr lvl="1"/>
            <a:endParaRPr lang="en-US" dirty="0" smtClean="0"/>
          </a:p>
          <a:p>
            <a:r>
              <a:rPr lang="en-US" dirty="0" smtClean="0"/>
              <a:t>The cropped image contains depth data from the background which it is necessary to discard to keep only the hand.</a:t>
            </a:r>
          </a:p>
          <a:p>
            <a:pPr lvl="1"/>
            <a:r>
              <a:rPr lang="en-US" dirty="0" smtClean="0"/>
              <a:t>Thresholding from the hand joint keeps only the hand depth data.</a:t>
            </a:r>
            <a:endParaRPr lang="en-US" dirty="0"/>
          </a:p>
        </p:txBody>
      </p:sp>
    </p:spTree>
    <p:extLst>
      <p:ext uri="{BB962C8B-B14F-4D97-AF65-F5344CB8AC3E}">
        <p14:creationId xmlns:p14="http://schemas.microsoft.com/office/powerpoint/2010/main" val="2953559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Preprocessing – Normalization</a:t>
            </a:r>
            <a:endParaRPr lang="en-US" dirty="0"/>
          </a:p>
        </p:txBody>
      </p:sp>
      <p:sp>
        <p:nvSpPr>
          <p:cNvPr id="8" name="Marcador de contenido 7"/>
          <p:cNvSpPr>
            <a:spLocks noGrp="1"/>
          </p:cNvSpPr>
          <p:nvPr>
            <p:ph idx="1"/>
          </p:nvPr>
        </p:nvSpPr>
        <p:spPr/>
        <p:txBody>
          <a:bodyPr/>
          <a:lstStyle/>
          <a:p>
            <a:r>
              <a:rPr lang="en-US" dirty="0" smtClean="0"/>
              <a:t>People has different hand sizes → the images are different.</a:t>
            </a:r>
          </a:p>
          <a:p>
            <a:r>
              <a:rPr lang="en-US" dirty="0" smtClean="0"/>
              <a:t>Due to the perspective projection of the camera, objects in the back seem smaller than the objects in the front.</a:t>
            </a:r>
          </a:p>
          <a:p>
            <a:pPr lvl="1"/>
            <a:r>
              <a:rPr lang="en-US" dirty="0" smtClean="0"/>
              <a:t>In this case the values of the image are different too, objects in the back have higher depth values (distance).</a:t>
            </a:r>
          </a:p>
          <a:p>
            <a:pPr lvl="1"/>
            <a:endParaRPr lang="en-US" dirty="0"/>
          </a:p>
          <a:p>
            <a:r>
              <a:rPr lang="en-US" dirty="0" smtClean="0"/>
              <a:t>We can use the body information to scale the hand for normalization.</a:t>
            </a:r>
          </a:p>
          <a:p>
            <a:r>
              <a:rPr lang="en-US" dirty="0" smtClean="0"/>
              <a:t>Compute the average depth value of the hand and translate to a “ideal” location in the 3D space to normalize the depth.</a:t>
            </a:r>
            <a:endParaRPr lang="en-US" dirty="0"/>
          </a:p>
        </p:txBody>
      </p:sp>
    </p:spTree>
    <p:extLst>
      <p:ext uri="{BB962C8B-B14F-4D97-AF65-F5344CB8AC3E}">
        <p14:creationId xmlns:p14="http://schemas.microsoft.com/office/powerpoint/2010/main" val="1298818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Feature definition and extraction</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011346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a:t>Feature definition and extraction</a:t>
            </a:r>
          </a:p>
        </p:txBody>
      </p:sp>
      <p:sp>
        <p:nvSpPr>
          <p:cNvPr id="5" name="Marcador de contenido 4"/>
          <p:cNvSpPr>
            <a:spLocks noGrp="1"/>
          </p:cNvSpPr>
          <p:nvPr>
            <p:ph idx="1"/>
          </p:nvPr>
        </p:nvSpPr>
        <p:spPr/>
        <p:txBody>
          <a:bodyPr/>
          <a:lstStyle/>
          <a:p>
            <a:r>
              <a:rPr lang="en-US" dirty="0" smtClean="0"/>
              <a:t>For classification purposes we have to define some features to compute from the segmented hand images.</a:t>
            </a:r>
          </a:p>
          <a:p>
            <a:endParaRPr lang="en-US" dirty="0"/>
          </a:p>
          <a:p>
            <a:r>
              <a:rPr lang="en-US" dirty="0" smtClean="0"/>
              <a:t>We have to study which are the best features commonly used in image processing to use them in this problem.</a:t>
            </a:r>
          </a:p>
          <a:p>
            <a:pPr lvl="1"/>
            <a:r>
              <a:rPr lang="en-US" dirty="0" smtClean="0"/>
              <a:t>Laplace filter.</a:t>
            </a:r>
          </a:p>
          <a:p>
            <a:pPr lvl="1"/>
            <a:r>
              <a:rPr lang="en-US" dirty="0" smtClean="0"/>
              <a:t>Gabor filter.</a:t>
            </a:r>
          </a:p>
          <a:p>
            <a:pPr lvl="1"/>
            <a:r>
              <a:rPr lang="en-US" dirty="0" smtClean="0"/>
              <a:t>Fourier Transform.</a:t>
            </a:r>
          </a:p>
          <a:p>
            <a:pPr lvl="1"/>
            <a:r>
              <a:rPr lang="en-US" dirty="0" smtClean="0"/>
              <a:t>…</a:t>
            </a:r>
            <a:endParaRPr lang="en-US" dirty="0"/>
          </a:p>
        </p:txBody>
      </p:sp>
    </p:spTree>
    <p:extLst>
      <p:ext uri="{BB962C8B-B14F-4D97-AF65-F5344CB8AC3E}">
        <p14:creationId xmlns:p14="http://schemas.microsoft.com/office/powerpoint/2010/main" val="286267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Features – Laplace Filter</a:t>
            </a:r>
            <a:endParaRPr lang="en-US" dirty="0"/>
          </a:p>
        </p:txBody>
      </p:sp>
      <p:sp>
        <p:nvSpPr>
          <p:cNvPr id="3" name="Marcador de contenido 2"/>
          <p:cNvSpPr>
            <a:spLocks noGrp="1"/>
          </p:cNvSpPr>
          <p:nvPr>
            <p:ph idx="1"/>
          </p:nvPr>
        </p:nvSpPr>
        <p:spPr/>
        <p:txBody>
          <a:bodyPr/>
          <a:lstStyle/>
          <a:p>
            <a:r>
              <a:rPr lang="en-US" dirty="0" smtClean="0"/>
              <a:t>The </a:t>
            </a:r>
            <a:r>
              <a:rPr lang="en-US" dirty="0" err="1" smtClean="0"/>
              <a:t>laplacian</a:t>
            </a:r>
            <a:r>
              <a:rPr lang="en-US" dirty="0" smtClean="0"/>
              <a:t> matrix usually is used to detect the edges or borders in the image.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591" y="3119718"/>
            <a:ext cx="3020104" cy="302010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4947" y="3119718"/>
            <a:ext cx="3020105" cy="3020105"/>
          </a:xfrm>
          <a:prstGeom prst="rect">
            <a:avLst/>
          </a:prstGeom>
        </p:spPr>
      </p:pic>
      <p:cxnSp>
        <p:nvCxnSpPr>
          <p:cNvPr id="7" name="Conector recto de flecha 6"/>
          <p:cNvCxnSpPr/>
          <p:nvPr/>
        </p:nvCxnSpPr>
        <p:spPr>
          <a:xfrm>
            <a:off x="5184000" y="4629770"/>
            <a:ext cx="2508202" cy="1"/>
          </a:xfrm>
          <a:prstGeom prst="straightConnector1">
            <a:avLst/>
          </a:prstGeom>
          <a:ln w="762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 name="CuadroTexto 7"/>
              <p:cNvSpPr txBox="1"/>
              <p:nvPr/>
            </p:nvSpPr>
            <p:spPr>
              <a:xfrm>
                <a:off x="5890771" y="3416611"/>
                <a:ext cx="1094659"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s-ES" i="1">
                                    <a:latin typeface="Cambria Math" panose="02040503050406030204" pitchFamily="18" charset="0"/>
                                  </a:rPr>
                                  <m:t>0</m:t>
                                </m:r>
                              </m:e>
                              <m:e>
                                <m:r>
                                  <a:rPr lang="es-ES" i="1">
                                    <a:latin typeface="Cambria Math" panose="02040503050406030204" pitchFamily="18" charset="0"/>
                                  </a:rPr>
                                  <m:t>1</m:t>
                                </m:r>
                              </m:e>
                              <m:e>
                                <m:r>
                                  <a:rPr lang="es-ES" i="1">
                                    <a:latin typeface="Cambria Math" panose="02040503050406030204" pitchFamily="18" charset="0"/>
                                  </a:rPr>
                                  <m:t>0</m:t>
                                </m:r>
                              </m:e>
                            </m:mr>
                            <m:mr>
                              <m:e>
                                <m:r>
                                  <a:rPr lang="es-ES" i="1">
                                    <a:latin typeface="Cambria Math" panose="02040503050406030204" pitchFamily="18" charset="0"/>
                                  </a:rPr>
                                  <m:t>1</m:t>
                                </m:r>
                              </m:e>
                              <m:e>
                                <m:r>
                                  <a:rPr lang="es-ES" i="1">
                                    <a:latin typeface="Cambria Math" panose="02040503050406030204" pitchFamily="18" charset="0"/>
                                  </a:rPr>
                                  <m:t>4</m:t>
                                </m:r>
                              </m:e>
                              <m:e>
                                <m:r>
                                  <a:rPr lang="es-ES" i="1">
                                    <a:latin typeface="Cambria Math" panose="02040503050406030204" pitchFamily="18" charset="0"/>
                                  </a:rPr>
                                  <m:t>1</m:t>
                                </m:r>
                              </m:e>
                            </m:mr>
                            <m:mr>
                              <m:e>
                                <m:r>
                                  <a:rPr lang="es-ES" i="1">
                                    <a:latin typeface="Cambria Math" panose="02040503050406030204" pitchFamily="18" charset="0"/>
                                  </a:rPr>
                                  <m:t>0</m:t>
                                </m:r>
                              </m:e>
                              <m:e>
                                <m:r>
                                  <a:rPr lang="es-ES" i="1">
                                    <a:latin typeface="Cambria Math" panose="02040503050406030204" pitchFamily="18" charset="0"/>
                                  </a:rPr>
                                  <m:t>1</m:t>
                                </m:r>
                              </m:e>
                              <m:e>
                                <m:r>
                                  <a:rPr lang="es-ES" i="1">
                                    <a:latin typeface="Cambria Math" panose="02040503050406030204" pitchFamily="18" charset="0"/>
                                  </a:rPr>
                                  <m:t>0</m:t>
                                </m:r>
                              </m:e>
                            </m:mr>
                          </m:m>
                        </m:e>
                      </m:d>
                    </m:oMath>
                  </m:oMathPara>
                </a14:m>
                <a:endParaRPr lang="en-US" dirty="0"/>
              </a:p>
            </p:txBody>
          </p:sp>
        </mc:Choice>
        <mc:Fallback xmlns="">
          <p:sp>
            <p:nvSpPr>
              <p:cNvPr id="8" name="CuadroTexto 7"/>
              <p:cNvSpPr txBox="1">
                <a:spLocks noRot="1" noChangeAspect="1" noMove="1" noResize="1" noEditPoints="1" noAdjustHandles="1" noChangeArrowheads="1" noChangeShapeType="1" noTextEdit="1"/>
              </p:cNvSpPr>
              <p:nvPr/>
            </p:nvSpPr>
            <p:spPr>
              <a:xfrm>
                <a:off x="5890771" y="3416611"/>
                <a:ext cx="1094659" cy="732573"/>
              </a:xfrm>
              <a:prstGeom prst="rect">
                <a:avLst/>
              </a:prstGeom>
              <a:blipFill rotWithShape="0">
                <a:blip r:embed="rId4"/>
                <a:stretch>
                  <a:fillRect/>
                </a:stretch>
              </a:blipFill>
            </p:spPr>
            <p:txBody>
              <a:bodyPr/>
              <a:lstStyle/>
              <a:p>
                <a:r>
                  <a:rPr lang="en-US">
                    <a:noFill/>
                  </a:rPr>
                  <a:t> </a:t>
                </a:r>
              </a:p>
            </p:txBody>
          </p:sp>
        </mc:Fallback>
      </mc:AlternateContent>
      <p:sp>
        <p:nvSpPr>
          <p:cNvPr id="10" name="CuadroTexto 9"/>
          <p:cNvSpPr txBox="1"/>
          <p:nvPr/>
        </p:nvSpPr>
        <p:spPr>
          <a:xfrm>
            <a:off x="5697181" y="4207693"/>
            <a:ext cx="1481838" cy="307777"/>
          </a:xfrm>
          <a:prstGeom prst="rect">
            <a:avLst/>
          </a:prstGeom>
          <a:noFill/>
        </p:spPr>
        <p:txBody>
          <a:bodyPr wrap="square" rtlCol="0">
            <a:spAutoFit/>
          </a:bodyPr>
          <a:lstStyle/>
          <a:p>
            <a:r>
              <a:rPr lang="en-US" sz="1400" dirty="0" smtClean="0"/>
              <a:t>Laplace matrix</a:t>
            </a:r>
            <a:endParaRPr lang="en-US" sz="1400" dirty="0"/>
          </a:p>
        </p:txBody>
      </p:sp>
    </p:spTree>
    <p:extLst>
      <p:ext uri="{BB962C8B-B14F-4D97-AF65-F5344CB8AC3E}">
        <p14:creationId xmlns:p14="http://schemas.microsoft.com/office/powerpoint/2010/main" val="119580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Features – Gabor filter</a:t>
            </a:r>
            <a:endParaRPr lang="en-US" dirty="0"/>
          </a:p>
        </p:txBody>
      </p:sp>
      <p:sp>
        <p:nvSpPr>
          <p:cNvPr id="3" name="Marcador de contenido 2"/>
          <p:cNvSpPr>
            <a:spLocks noGrp="1"/>
          </p:cNvSpPr>
          <p:nvPr>
            <p:ph idx="1"/>
          </p:nvPr>
        </p:nvSpPr>
        <p:spPr/>
        <p:txBody>
          <a:bodyPr/>
          <a:lstStyle/>
          <a:p>
            <a:r>
              <a:rPr lang="en-US" dirty="0" smtClean="0"/>
              <a:t>The Gabor filter has been used for edge detection in the frequency domain and for face recognition.</a:t>
            </a:r>
          </a:p>
          <a:p>
            <a:pPr lvl="1"/>
            <a:r>
              <a:rPr lang="en-US" dirty="0" smtClean="0"/>
              <a:t>This filter uses different frequencies and orientations to detect patterns in the image.</a:t>
            </a: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640" t="7349" r="30436" b="7590"/>
          <a:stretch/>
        </p:blipFill>
        <p:spPr>
          <a:xfrm>
            <a:off x="3173599" y="3534972"/>
            <a:ext cx="6732000" cy="3024000"/>
          </a:xfrm>
          <a:prstGeom prst="rect">
            <a:avLst/>
          </a:prstGeom>
        </p:spPr>
      </p:pic>
    </p:spTree>
    <p:extLst>
      <p:ext uri="{BB962C8B-B14F-4D97-AF65-F5344CB8AC3E}">
        <p14:creationId xmlns:p14="http://schemas.microsoft.com/office/powerpoint/2010/main" val="347929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Features – Fourier transform</a:t>
            </a:r>
            <a:endParaRPr lang="en-US" dirty="0"/>
          </a:p>
        </p:txBody>
      </p:sp>
      <p:sp>
        <p:nvSpPr>
          <p:cNvPr id="3" name="Marcador de contenido 2"/>
          <p:cNvSpPr>
            <a:spLocks noGrp="1"/>
          </p:cNvSpPr>
          <p:nvPr>
            <p:ph idx="1"/>
          </p:nvPr>
        </p:nvSpPr>
        <p:spPr/>
        <p:txBody>
          <a:bodyPr/>
          <a:lstStyle/>
          <a:p>
            <a:r>
              <a:rPr lang="en-US" dirty="0" smtClean="0"/>
              <a:t>The Fourier transform encodes the image in the frequency domain. This transformation is invariant to the scale an rotation.</a:t>
            </a: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3510" t="13600" r="56881" b="9379"/>
          <a:stretch/>
        </p:blipFill>
        <p:spPr>
          <a:xfrm>
            <a:off x="2651979" y="3357856"/>
            <a:ext cx="2737095" cy="2781965"/>
          </a:xfrm>
          <a:prstGeom prst="rect">
            <a:avLst/>
          </a:prstGeom>
        </p:spPr>
      </p:pic>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6405" t="13385" r="3407" b="9728"/>
          <a:stretch/>
        </p:blipFill>
        <p:spPr>
          <a:xfrm>
            <a:off x="8399656" y="3357857"/>
            <a:ext cx="2781965" cy="2781965"/>
          </a:xfrm>
          <a:prstGeom prst="rect">
            <a:avLst/>
          </a:prstGeom>
        </p:spPr>
      </p:pic>
      <p:cxnSp>
        <p:nvCxnSpPr>
          <p:cNvPr id="6" name="Conector recto de flecha 5"/>
          <p:cNvCxnSpPr/>
          <p:nvPr/>
        </p:nvCxnSpPr>
        <p:spPr>
          <a:xfrm>
            <a:off x="5640264" y="4629770"/>
            <a:ext cx="2508202" cy="1"/>
          </a:xfrm>
          <a:prstGeom prst="straightConnector1">
            <a:avLst/>
          </a:prstGeom>
          <a:ln w="76200">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7" name="CuadroTexto 6"/>
          <p:cNvSpPr txBox="1"/>
          <p:nvPr/>
        </p:nvSpPr>
        <p:spPr>
          <a:xfrm>
            <a:off x="5878365" y="4260438"/>
            <a:ext cx="2032000" cy="369332"/>
          </a:xfrm>
          <a:prstGeom prst="rect">
            <a:avLst/>
          </a:prstGeom>
          <a:noFill/>
        </p:spPr>
        <p:txBody>
          <a:bodyPr wrap="square" rtlCol="0">
            <a:spAutoFit/>
          </a:bodyPr>
          <a:lstStyle/>
          <a:p>
            <a:r>
              <a:rPr lang="en-US" dirty="0" smtClean="0"/>
              <a:t>Fourier Transform</a:t>
            </a:r>
            <a:endParaRPr lang="en-US" dirty="0"/>
          </a:p>
        </p:txBody>
      </p:sp>
    </p:spTree>
    <p:extLst>
      <p:ext uri="{BB962C8B-B14F-4D97-AF65-F5344CB8AC3E}">
        <p14:creationId xmlns:p14="http://schemas.microsoft.com/office/powerpoint/2010/main" val="182455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Features - Custom</a:t>
            </a:r>
            <a:endParaRPr lang="en-US" dirty="0"/>
          </a:p>
        </p:txBody>
      </p:sp>
      <p:sp>
        <p:nvSpPr>
          <p:cNvPr id="3" name="Marcador de contenido 2"/>
          <p:cNvSpPr>
            <a:spLocks noGrp="1"/>
          </p:cNvSpPr>
          <p:nvPr>
            <p:ph idx="1"/>
          </p:nvPr>
        </p:nvSpPr>
        <p:spPr/>
        <p:txBody>
          <a:bodyPr/>
          <a:lstStyle/>
          <a:p>
            <a:r>
              <a:rPr lang="en-US" dirty="0" smtClean="0"/>
              <a:t>Instead of using commonly used filters in images processing we can define our own features, like the one it is used in [</a:t>
            </a:r>
            <a:r>
              <a:rPr lang="en-US" dirty="0" err="1" smtClean="0"/>
              <a:t>RealTimeHandPoseEstimationUsingDepthSensors</a:t>
            </a:r>
            <a:r>
              <a:rPr lang="en-US" dirty="0" smtClean="0"/>
              <a:t>].</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782" y="3374187"/>
            <a:ext cx="6106377" cy="2257740"/>
          </a:xfrm>
          <a:prstGeom prst="rect">
            <a:avLst/>
          </a:prstGeom>
        </p:spPr>
      </p:pic>
    </p:spTree>
    <p:extLst>
      <p:ext uri="{BB962C8B-B14F-4D97-AF65-F5344CB8AC3E}">
        <p14:creationId xmlns:p14="http://schemas.microsoft.com/office/powerpoint/2010/main" val="259693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Gesture recognition</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1840225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Gesture recognition</a:t>
            </a:r>
            <a:endParaRPr lang="en-US" dirty="0"/>
          </a:p>
        </p:txBody>
      </p:sp>
      <p:sp>
        <p:nvSpPr>
          <p:cNvPr id="5" name="Marcador de contenido 4"/>
          <p:cNvSpPr>
            <a:spLocks noGrp="1"/>
          </p:cNvSpPr>
          <p:nvPr>
            <p:ph idx="1"/>
          </p:nvPr>
        </p:nvSpPr>
        <p:spPr/>
        <p:txBody>
          <a:bodyPr/>
          <a:lstStyle/>
          <a:p>
            <a:r>
              <a:rPr lang="en-US" dirty="0" smtClean="0"/>
              <a:t>At this moment we propose two different ways, which have to be studied, to recognize the gestures.</a:t>
            </a:r>
          </a:p>
          <a:p>
            <a:pPr lvl="1"/>
            <a:r>
              <a:rPr lang="en-US" dirty="0" smtClean="0"/>
              <a:t>Operations between images.</a:t>
            </a:r>
          </a:p>
          <a:p>
            <a:pPr lvl="1"/>
            <a:r>
              <a:rPr lang="en-US" smtClean="0"/>
              <a:t>Machine Learning models</a:t>
            </a:r>
            <a:r>
              <a:rPr lang="en-US" dirty="0" smtClean="0"/>
              <a:t>.</a:t>
            </a:r>
          </a:p>
          <a:p>
            <a:pPr lvl="1"/>
            <a:endParaRPr lang="en-US" dirty="0"/>
          </a:p>
          <a:p>
            <a:r>
              <a:rPr lang="en-US" dirty="0" smtClean="0"/>
              <a:t>The recognition is not limited to these two approaches, if we consider that there is another option that fits better with the system requirements we are going to use it.</a:t>
            </a:r>
          </a:p>
        </p:txBody>
      </p:sp>
    </p:spTree>
    <p:extLst>
      <p:ext uri="{BB962C8B-B14F-4D97-AF65-F5344CB8AC3E}">
        <p14:creationId xmlns:p14="http://schemas.microsoft.com/office/powerpoint/2010/main" val="51613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698457134"/>
              </p:ext>
            </p:extLst>
          </p:nvPr>
        </p:nvGraphicFramePr>
        <p:xfrm>
          <a:off x="1494117" y="356596"/>
          <a:ext cx="9545918" cy="6057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144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Gesture recognition – Operations between images</a:t>
            </a:r>
            <a:endParaRPr lang="en-US" dirty="0"/>
          </a:p>
        </p:txBody>
      </p:sp>
      <p:sp>
        <p:nvSpPr>
          <p:cNvPr id="3" name="Marcador de contenido 2"/>
          <p:cNvSpPr>
            <a:spLocks noGrp="1"/>
          </p:cNvSpPr>
          <p:nvPr>
            <p:ph sz="half" idx="1"/>
          </p:nvPr>
        </p:nvSpPr>
        <p:spPr/>
        <p:txBody>
          <a:bodyPr>
            <a:normAutofit/>
          </a:bodyPr>
          <a:lstStyle/>
          <a:p>
            <a:r>
              <a:rPr lang="en-US" dirty="0" smtClean="0"/>
              <a:t>We can use two different methods for image comparison:</a:t>
            </a:r>
          </a:p>
          <a:p>
            <a:pPr lvl="1"/>
            <a:r>
              <a:rPr lang="en-US" dirty="0"/>
              <a:t>Difference between images</a:t>
            </a:r>
            <a:r>
              <a:rPr lang="en-US" dirty="0" smtClean="0"/>
              <a:t>.</a:t>
            </a:r>
          </a:p>
          <a:p>
            <a:pPr lvl="1"/>
            <a:r>
              <a:rPr lang="en-US" dirty="0" smtClean="0"/>
              <a:t>Correlation between images.</a:t>
            </a:r>
          </a:p>
          <a:p>
            <a:endParaRPr lang="en-US" dirty="0"/>
          </a:p>
          <a:p>
            <a:r>
              <a:rPr lang="en-US" dirty="0" smtClean="0"/>
              <a:t>The two approaches have the same base: from the known gestures compute the average of the images for each gesture, then we can compare against this new image instead of all of them.</a:t>
            </a: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659" y="2609851"/>
            <a:ext cx="2822761" cy="2822761"/>
          </a:xfrm>
          <a:prstGeom prst="rect">
            <a:avLst/>
          </a:prstGeom>
        </p:spPr>
      </p:pic>
    </p:spTree>
    <p:extLst>
      <p:ext uri="{BB962C8B-B14F-4D97-AF65-F5344CB8AC3E}">
        <p14:creationId xmlns:p14="http://schemas.microsoft.com/office/powerpoint/2010/main" val="259634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Gesture recognition – Operations between images – </a:t>
            </a:r>
            <a:r>
              <a:rPr lang="en-US" sz="2800" dirty="0" smtClean="0"/>
              <a:t>Difference</a:t>
            </a:r>
            <a:r>
              <a:rPr lang="en-US" dirty="0" smtClean="0"/>
              <a:t> </a:t>
            </a:r>
            <a:endParaRPr lang="en-US" dirty="0"/>
          </a:p>
        </p:txBody>
      </p:sp>
      <p:sp>
        <p:nvSpPr>
          <p:cNvPr id="6" name="Marcador de contenido 5"/>
          <p:cNvSpPr>
            <a:spLocks noGrp="1"/>
          </p:cNvSpPr>
          <p:nvPr>
            <p:ph idx="1"/>
          </p:nvPr>
        </p:nvSpPr>
        <p:spPr/>
        <p:txBody>
          <a:bodyPr/>
          <a:lstStyle/>
          <a:p>
            <a:r>
              <a:rPr lang="en-US" dirty="0" smtClean="0"/>
              <a:t>We can compute the difference between the average of each gesture and the input gesture.</a:t>
            </a:r>
          </a:p>
          <a:p>
            <a:pPr lvl="1"/>
            <a:r>
              <a:rPr lang="en-US" dirty="0" smtClean="0"/>
              <a:t>We will know how similar is the gesture to one of the known gestures in the database.</a:t>
            </a:r>
          </a:p>
          <a:p>
            <a:pPr lvl="1"/>
            <a:r>
              <a:rPr lang="en-US" dirty="0" smtClean="0"/>
              <a:t>There are different metrics to know how similar are two images from the difference:</a:t>
            </a:r>
          </a:p>
          <a:p>
            <a:pPr lvl="2"/>
            <a:r>
              <a:rPr lang="en-US" dirty="0" smtClean="0"/>
              <a:t>Average error.</a:t>
            </a:r>
          </a:p>
          <a:p>
            <a:pPr lvl="2"/>
            <a:r>
              <a:rPr lang="en-US" dirty="0" smtClean="0"/>
              <a:t>Min Square Error.</a:t>
            </a:r>
          </a:p>
          <a:p>
            <a:pPr lvl="2"/>
            <a:r>
              <a:rPr lang="en-US" dirty="0" smtClean="0"/>
              <a:t>Standard deviation.</a:t>
            </a:r>
          </a:p>
          <a:p>
            <a:pPr lvl="2"/>
            <a:r>
              <a:rPr lang="en-US" dirty="0" smtClean="0"/>
              <a:t>… </a:t>
            </a:r>
            <a:endParaRPr lang="en-US" dirty="0"/>
          </a:p>
        </p:txBody>
      </p:sp>
    </p:spTree>
    <p:extLst>
      <p:ext uri="{BB962C8B-B14F-4D97-AF65-F5344CB8AC3E}">
        <p14:creationId xmlns:p14="http://schemas.microsoft.com/office/powerpoint/2010/main" val="108377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Gesture recognition – Operations between images – </a:t>
            </a:r>
            <a:r>
              <a:rPr lang="en-US" sz="2800" dirty="0" smtClean="0"/>
              <a:t>Image correlation</a:t>
            </a:r>
            <a:endParaRPr lang="en-US" dirty="0"/>
          </a:p>
        </p:txBody>
      </p:sp>
      <p:sp>
        <p:nvSpPr>
          <p:cNvPr id="3" name="Marcador de contenido 2"/>
          <p:cNvSpPr>
            <a:spLocks noGrp="1"/>
          </p:cNvSpPr>
          <p:nvPr>
            <p:ph idx="1"/>
          </p:nvPr>
        </p:nvSpPr>
        <p:spPr/>
        <p:txBody>
          <a:bodyPr/>
          <a:lstStyle/>
          <a:p>
            <a:r>
              <a:rPr lang="en-US" dirty="0" smtClean="0"/>
              <a:t>Correlation between two images provides the similarity of them.</a:t>
            </a:r>
          </a:p>
          <a:p>
            <a:pPr lvl="1"/>
            <a:r>
              <a:rPr lang="en-US" dirty="0" smtClean="0"/>
              <a:t>When the images are of different sizes, all the pixels have to be considered as starting points and the window (the smaller image) has to be shifted over the bigger image.</a:t>
            </a:r>
          </a:p>
          <a:p>
            <a:pPr lvl="2"/>
            <a:r>
              <a:rPr lang="en-US" dirty="0" smtClean="0"/>
              <a:t>This provides a metric for each pixel in which the value is the correlation value for that starting point.</a:t>
            </a:r>
            <a:endParaRPr lang="en-US" dirty="0"/>
          </a:p>
        </p:txBody>
      </p:sp>
      <mc:AlternateContent xmlns:mc="http://schemas.openxmlformats.org/markup-compatibility/2006" xmlns:a14="http://schemas.microsoft.com/office/drawing/2010/main">
        <mc:Choice Requires="a14">
          <p:sp>
            <p:nvSpPr>
              <p:cNvPr id="14" name="Rectángulo 13"/>
              <p:cNvSpPr/>
              <p:nvPr/>
            </p:nvSpPr>
            <p:spPr>
              <a:xfrm>
                <a:off x="2589212" y="4350149"/>
                <a:ext cx="6690421" cy="13137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𝑖𝑗</m:t>
                          </m:r>
                        </m:sub>
                      </m:sSub>
                      <m:r>
                        <a:rPr lang="en-US" sz="2400" i="0">
                          <a:latin typeface="Cambria Math" panose="02040503050406030204" pitchFamily="18" charset="0"/>
                        </a:rPr>
                        <m:t>= </m:t>
                      </m:r>
                      <m:f>
                        <m:fPr>
                          <m:ctrlPr>
                            <a:rPr lang="en-US" sz="2400" i="1">
                              <a:latin typeface="Cambria Math" panose="02040503050406030204" pitchFamily="18" charset="0"/>
                            </a:rPr>
                          </m:ctrlPr>
                        </m:fPr>
                        <m:num>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𝑚</m:t>
                              </m:r>
                            </m:sub>
                            <m:sup/>
                            <m:e>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𝑛</m:t>
                                  </m:r>
                                </m:sub>
                                <m:sup/>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0">
                                                  <a:latin typeface="Cambria Math" panose="02040503050406030204" pitchFamily="18" charset="0"/>
                                                </a:rPr>
                                                <m:t>+</m:t>
                                              </m:r>
                                              <m:r>
                                                <a:rPr lang="en-US" sz="2400" i="1">
                                                  <a:latin typeface="Cambria Math" panose="02040503050406030204" pitchFamily="18" charset="0"/>
                                                </a:rPr>
                                                <m:t>𝑚</m:t>
                                              </m:r>
                                              <m:r>
                                                <a:rPr lang="en-US" sz="2400" i="0">
                                                  <a:latin typeface="Cambria Math" panose="02040503050406030204" pitchFamily="18" charset="0"/>
                                                </a:rPr>
                                                <m:t>, </m:t>
                                              </m:r>
                                              <m:r>
                                                <a:rPr lang="en-US" sz="2400" i="1">
                                                  <a:latin typeface="Cambria Math" panose="02040503050406030204" pitchFamily="18" charset="0"/>
                                                </a:rPr>
                                                <m:t>𝑗</m:t>
                                              </m:r>
                                              <m:r>
                                                <a:rPr lang="en-US" sz="2400" i="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𝑓</m:t>
                                              </m:r>
                                            </m:e>
                                          </m:acc>
                                        </m:e>
                                      </m:d>
                                      <m:r>
                                        <a:rPr lang="en-US" sz="2400" i="0">
                                          <a:latin typeface="Cambria Math" panose="02040503050406030204" pitchFamily="18" charset="0"/>
                                        </a:rPr>
                                        <m:t>[</m:t>
                                      </m:r>
                                      <m:r>
                                        <a:rPr lang="en-US" sz="2400" i="1">
                                          <a:latin typeface="Cambria Math" panose="02040503050406030204" pitchFamily="18" charset="0"/>
                                        </a:rPr>
                                        <m:t>𝑔</m:t>
                                      </m:r>
                                      <m:d>
                                        <m:dPr>
                                          <m:ctrlPr>
                                            <a:rPr lang="en-US" sz="2400" i="1">
                                              <a:latin typeface="Cambria Math" panose="02040503050406030204" pitchFamily="18" charset="0"/>
                                            </a:rPr>
                                          </m:ctrlPr>
                                        </m:dPr>
                                        <m:e>
                                          <m:r>
                                            <a:rPr lang="en-US" sz="2400" i="1">
                                              <a:latin typeface="Cambria Math" panose="02040503050406030204" pitchFamily="18" charset="0"/>
                                            </a:rPr>
                                            <m:t>𝑚</m:t>
                                          </m:r>
                                          <m:r>
                                            <a:rPr lang="en-US" sz="2400" i="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𝑔</m:t>
                                          </m:r>
                                        </m:e>
                                      </m:acc>
                                    </m:e>
                                  </m:d>
                                </m:e>
                              </m:nary>
                            </m:e>
                          </m:nary>
                        </m:num>
                        <m:den>
                          <m:rad>
                            <m:radPr>
                              <m:degHide m:val="on"/>
                              <m:ctrlPr>
                                <a:rPr lang="en-US" sz="2400" i="1">
                                  <a:latin typeface="Cambria Math" panose="02040503050406030204" pitchFamily="18" charset="0"/>
                                </a:rPr>
                              </m:ctrlPr>
                            </m:radPr>
                            <m:deg/>
                            <m:e>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𝑥</m:t>
                                  </m:r>
                                </m:sub>
                                <m:sup/>
                                <m:e>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𝑦</m:t>
                                      </m: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e>
                                              </m:d>
                                              <m:r>
                                                <a:rPr lang="en-US" sz="2400" i="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𝑓</m:t>
                                                  </m:r>
                                                </m:e>
                                              </m:acc>
                                            </m:e>
                                          </m:d>
                                        </m:e>
                                        <m:sup>
                                          <m:r>
                                            <a:rPr lang="en-US" sz="2400" i="0">
                                              <a:latin typeface="Cambria Math" panose="02040503050406030204" pitchFamily="18" charset="0"/>
                                            </a:rPr>
                                            <m:t>2</m:t>
                                          </m:r>
                                        </m:sup>
                                      </m:sSup>
                                    </m:e>
                                  </m:nary>
                                </m:e>
                              </m:nary>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𝑚</m:t>
                                  </m:r>
                                </m:sub>
                                <m:sup/>
                                <m:e>
                                  <m:nary>
                                    <m:naryPr>
                                      <m:chr m:val="∑"/>
                                      <m:limLoc m:val="subSup"/>
                                      <m:supHide m:val="on"/>
                                      <m:ctrlPr>
                                        <a:rPr lang="en-US" sz="2400" i="1">
                                          <a:latin typeface="Cambria Math" panose="02040503050406030204" pitchFamily="18" charset="0"/>
                                        </a:rPr>
                                      </m:ctrlPr>
                                    </m:naryPr>
                                    <m:sub>
                                      <m:r>
                                        <a:rPr lang="en-US" sz="2400" i="1">
                                          <a:latin typeface="Cambria Math" panose="02040503050406030204" pitchFamily="18" charset="0"/>
                                        </a:rPr>
                                        <m:t>𝑛</m:t>
                                      </m: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𝑔</m:t>
                                              </m:r>
                                              <m:d>
                                                <m:dPr>
                                                  <m:ctrlPr>
                                                    <a:rPr lang="en-US" sz="2400" i="1">
                                                      <a:latin typeface="Cambria Math" panose="02040503050406030204" pitchFamily="18" charset="0"/>
                                                    </a:rPr>
                                                  </m:ctrlPr>
                                                </m:dPr>
                                                <m:e>
                                                  <m:r>
                                                    <a:rPr lang="en-US" sz="2400" i="1">
                                                      <a:latin typeface="Cambria Math" panose="02040503050406030204" pitchFamily="18" charset="0"/>
                                                    </a:rPr>
                                                    <m:t>𝑚</m:t>
                                                  </m:r>
                                                  <m:r>
                                                    <a:rPr lang="en-US" sz="2400" i="0">
                                                      <a:latin typeface="Cambria Math" panose="02040503050406030204" pitchFamily="18" charset="0"/>
                                                    </a:rPr>
                                                    <m:t>,</m:t>
                                                  </m:r>
                                                  <m:r>
                                                    <a:rPr lang="en-US" sz="2400" i="1">
                                                      <a:latin typeface="Cambria Math" panose="02040503050406030204" pitchFamily="18" charset="0"/>
                                                    </a:rPr>
                                                    <m:t>𝑛</m:t>
                                                  </m:r>
                                                </m:e>
                                              </m:d>
                                              <m:r>
                                                <a:rPr lang="en-US" sz="2400" i="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𝑔</m:t>
                                                  </m:r>
                                                </m:e>
                                              </m:acc>
                                            </m:e>
                                          </m:d>
                                        </m:e>
                                        <m:sup>
                                          <m:r>
                                            <a:rPr lang="en-US" sz="2400" i="0">
                                              <a:latin typeface="Cambria Math" panose="02040503050406030204" pitchFamily="18" charset="0"/>
                                            </a:rPr>
                                            <m:t>2</m:t>
                                          </m:r>
                                        </m:sup>
                                      </m:sSup>
                                    </m:e>
                                  </m:nary>
                                </m:e>
                              </m:nary>
                            </m:e>
                          </m:rad>
                        </m:den>
                      </m:f>
                    </m:oMath>
                  </m:oMathPara>
                </a14:m>
                <a:endParaRPr lang="en-US" sz="2400" dirty="0"/>
              </a:p>
            </p:txBody>
          </p:sp>
        </mc:Choice>
        <mc:Fallback xmlns="">
          <p:sp>
            <p:nvSpPr>
              <p:cNvPr id="14" name="Rectángulo 13"/>
              <p:cNvSpPr>
                <a:spLocks noRot="1" noChangeAspect="1" noMove="1" noResize="1" noEditPoints="1" noAdjustHandles="1" noChangeArrowheads="1" noChangeShapeType="1" noTextEdit="1"/>
              </p:cNvSpPr>
              <p:nvPr/>
            </p:nvSpPr>
            <p:spPr>
              <a:xfrm>
                <a:off x="2589212" y="4350149"/>
                <a:ext cx="6690421" cy="1313758"/>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8698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Gesture recognition – Operations between images – </a:t>
            </a:r>
            <a:r>
              <a:rPr lang="en-US" sz="2800" dirty="0"/>
              <a:t>Image correlation</a:t>
            </a:r>
            <a:endParaRPr lang="en-US" dirty="0"/>
          </a:p>
        </p:txBody>
      </p:sp>
      <p:sp>
        <p:nvSpPr>
          <p:cNvPr id="3" name="Marcador de contenido 2"/>
          <p:cNvSpPr>
            <a:spLocks noGrp="1"/>
          </p:cNvSpPr>
          <p:nvPr>
            <p:ph idx="1"/>
          </p:nvPr>
        </p:nvSpPr>
        <p:spPr/>
        <p:txBody>
          <a:bodyPr/>
          <a:lstStyle/>
          <a:p>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7613" t="17174" r="69160" b="18812"/>
          <a:stretch/>
        </p:blipFill>
        <p:spPr>
          <a:xfrm>
            <a:off x="5261903" y="2830231"/>
            <a:ext cx="2268000" cy="2268000"/>
          </a:xfrm>
          <a:prstGeom prst="rect">
            <a:avLst/>
          </a:prstGeom>
        </p:spPr>
      </p:pic>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38629" t="17174" r="38513" b="18812"/>
          <a:stretch/>
        </p:blipFill>
        <p:spPr>
          <a:xfrm>
            <a:off x="1938203" y="2830231"/>
            <a:ext cx="2232000" cy="2268000"/>
          </a:xfrm>
          <a:prstGeom prst="rect">
            <a:avLst/>
          </a:prstGeom>
        </p:spPr>
      </p:pic>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69148" t="17174" r="7993" b="18812"/>
          <a:stretch/>
        </p:blipFill>
        <p:spPr>
          <a:xfrm>
            <a:off x="8621603" y="2830231"/>
            <a:ext cx="2232000" cy="2268000"/>
          </a:xfrm>
          <a:prstGeom prst="rect">
            <a:avLst/>
          </a:prstGeom>
        </p:spPr>
      </p:pic>
      <p:sp>
        <p:nvSpPr>
          <p:cNvPr id="7" name="Rectángulo 6"/>
          <p:cNvSpPr/>
          <p:nvPr/>
        </p:nvSpPr>
        <p:spPr>
          <a:xfrm>
            <a:off x="1938203" y="2830231"/>
            <a:ext cx="137547" cy="11551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p:cNvSpPr/>
          <p:nvPr/>
        </p:nvSpPr>
        <p:spPr>
          <a:xfrm>
            <a:off x="2075750" y="2830231"/>
            <a:ext cx="137547" cy="11551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2213297" y="2830231"/>
            <a:ext cx="137547" cy="11551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p:cNvSpPr/>
          <p:nvPr/>
        </p:nvSpPr>
        <p:spPr>
          <a:xfrm>
            <a:off x="2350844" y="2830231"/>
            <a:ext cx="137547" cy="11551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1938203" y="2945747"/>
            <a:ext cx="137547" cy="11551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p:cNvSpPr/>
          <p:nvPr/>
        </p:nvSpPr>
        <p:spPr>
          <a:xfrm>
            <a:off x="2075750" y="2945747"/>
            <a:ext cx="137547" cy="11551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ángulo 12"/>
          <p:cNvSpPr/>
          <p:nvPr/>
        </p:nvSpPr>
        <p:spPr>
          <a:xfrm>
            <a:off x="1938202" y="3061263"/>
            <a:ext cx="137547" cy="11551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87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Machine </a:t>
            </a:r>
            <a:r>
              <a:rPr lang="en-US" smtClean="0"/>
              <a:t>Learning models</a:t>
            </a:r>
            <a:endParaRPr lang="en-US"/>
          </a:p>
        </p:txBody>
      </p:sp>
      <p:sp>
        <p:nvSpPr>
          <p:cNvPr id="3" name="Marcador de contenido 2"/>
          <p:cNvSpPr>
            <a:spLocks noGrp="1"/>
          </p:cNvSpPr>
          <p:nvPr>
            <p:ph idx="1"/>
          </p:nvPr>
        </p:nvSpPr>
        <p:spPr/>
        <p:txBody>
          <a:bodyPr/>
          <a:lstStyle/>
          <a:p>
            <a:r>
              <a:rPr lang="en-US" dirty="0" smtClean="0"/>
              <a:t>Generating machine learning models from the database to let the system learn is another option we have to consider.</a:t>
            </a:r>
          </a:p>
          <a:p>
            <a:r>
              <a:rPr lang="en-US" dirty="0" smtClean="0"/>
              <a:t>From the captured image database we can train models using different algorithms and study which is the best that fits for this problem.</a:t>
            </a:r>
            <a:endParaRPr lang="en-US" dirty="0"/>
          </a:p>
          <a:p>
            <a:r>
              <a:rPr lang="en-US" dirty="0" smtClean="0"/>
              <a:t>There are many different algorithms for training, but we are going to focus on the ones that have been used in the prior work: ANN and RDF.</a:t>
            </a:r>
          </a:p>
          <a:p>
            <a:pPr lvl="1"/>
            <a:endParaRPr lang="en-US"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4450975"/>
            <a:ext cx="2913267" cy="207084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062" y="4450975"/>
            <a:ext cx="3537992" cy="2070848"/>
          </a:xfrm>
          <a:prstGeom prst="rect">
            <a:avLst/>
          </a:prstGeom>
        </p:spPr>
      </p:pic>
    </p:spTree>
    <p:extLst>
      <p:ext uri="{BB962C8B-B14F-4D97-AF65-F5344CB8AC3E}">
        <p14:creationId xmlns:p14="http://schemas.microsoft.com/office/powerpoint/2010/main" val="1341712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Machine Learning models - Boosting</a:t>
            </a:r>
            <a:endParaRPr lang="en-US" dirty="0"/>
          </a:p>
        </p:txBody>
      </p:sp>
      <p:sp>
        <p:nvSpPr>
          <p:cNvPr id="3" name="Marcador de contenido 2"/>
          <p:cNvSpPr>
            <a:spLocks noGrp="1"/>
          </p:cNvSpPr>
          <p:nvPr>
            <p:ph idx="1"/>
          </p:nvPr>
        </p:nvSpPr>
        <p:spPr/>
        <p:txBody>
          <a:bodyPr/>
          <a:lstStyle/>
          <a:p>
            <a:r>
              <a:rPr lang="en-US" dirty="0" smtClean="0"/>
              <a:t>Since Sign Language has a lot of gestures, in the future we are going to need to add more of them to the database, therefore the resulting precision of the models after retraining will decrease considerably.</a:t>
            </a:r>
          </a:p>
          <a:p>
            <a:endParaRPr lang="en-US" dirty="0" smtClean="0"/>
          </a:p>
          <a:p>
            <a:r>
              <a:rPr lang="en-US" dirty="0" smtClean="0"/>
              <a:t>To avoid this problem we have to consider using  the boosting technique which will allow, using different types of models and configurations, to achieve better accuracy.</a:t>
            </a:r>
            <a:endParaRPr lang="en-US" dirty="0"/>
          </a:p>
        </p:txBody>
      </p:sp>
    </p:spTree>
    <p:extLst>
      <p:ext uri="{BB962C8B-B14F-4D97-AF65-F5344CB8AC3E}">
        <p14:creationId xmlns:p14="http://schemas.microsoft.com/office/powerpoint/2010/main" val="32368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Testing in real world</a:t>
            </a:r>
            <a:endParaRPr lang="en-US" dirty="0"/>
          </a:p>
        </p:txBody>
      </p:sp>
      <p:sp>
        <p:nvSpPr>
          <p:cNvPr id="5" name="Marcador de texto 4"/>
          <p:cNvSpPr>
            <a:spLocks noGrp="1"/>
          </p:cNvSpPr>
          <p:nvPr>
            <p:ph type="body" idx="1"/>
          </p:nvPr>
        </p:nvSpPr>
        <p:spPr/>
        <p:txBody>
          <a:bodyPr/>
          <a:lstStyle/>
          <a:p>
            <a:endParaRPr lang="en-US"/>
          </a:p>
        </p:txBody>
      </p:sp>
    </p:spTree>
    <p:extLst>
      <p:ext uri="{BB962C8B-B14F-4D97-AF65-F5344CB8AC3E}">
        <p14:creationId xmlns:p14="http://schemas.microsoft.com/office/powerpoint/2010/main" val="201125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Testing in real world</a:t>
            </a:r>
            <a:endParaRPr lang="en-US" dirty="0"/>
          </a:p>
        </p:txBody>
      </p:sp>
      <p:sp>
        <p:nvSpPr>
          <p:cNvPr id="5" name="Marcador de contenido 4"/>
          <p:cNvSpPr>
            <a:spLocks noGrp="1"/>
          </p:cNvSpPr>
          <p:nvPr>
            <p:ph idx="1"/>
          </p:nvPr>
        </p:nvSpPr>
        <p:spPr/>
        <p:txBody>
          <a:bodyPr/>
          <a:lstStyle/>
          <a:p>
            <a:r>
              <a:rPr lang="en-US" dirty="0" smtClean="0"/>
              <a:t>We are going to ask to the Sign Language department at Boise State University to get some student volunteers to perform some gestures in front of the camera.</a:t>
            </a:r>
          </a:p>
          <a:p>
            <a:endParaRPr lang="en-US" dirty="0"/>
          </a:p>
          <a:p>
            <a:r>
              <a:rPr lang="en-US" dirty="0" smtClean="0"/>
              <a:t>With this test we will know if the system is capable to recognize the gestures, work in real time and if the accuracy is enough for the problem.</a:t>
            </a:r>
            <a:endParaRPr lang="en-US" dirty="0"/>
          </a:p>
        </p:txBody>
      </p:sp>
    </p:spTree>
    <p:extLst>
      <p:ext uri="{BB962C8B-B14F-4D97-AF65-F5344CB8AC3E}">
        <p14:creationId xmlns:p14="http://schemas.microsoft.com/office/powerpoint/2010/main" val="351607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Image capture</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708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Image capture</a:t>
            </a:r>
            <a:endParaRPr lang="en-US" dirty="0"/>
          </a:p>
        </p:txBody>
      </p:sp>
      <p:sp>
        <p:nvSpPr>
          <p:cNvPr id="3" name="Marcador de contenido 2"/>
          <p:cNvSpPr>
            <a:spLocks noGrp="1"/>
          </p:cNvSpPr>
          <p:nvPr>
            <p:ph idx="1"/>
          </p:nvPr>
        </p:nvSpPr>
        <p:spPr/>
        <p:txBody>
          <a:bodyPr/>
          <a:lstStyle/>
          <a:p>
            <a:r>
              <a:rPr lang="en-US" dirty="0" smtClean="0"/>
              <a:t>We are going to use the depth information of the scene to recognize the sign gestures.</a:t>
            </a:r>
          </a:p>
          <a:p>
            <a:pPr lvl="1"/>
            <a:r>
              <a:rPr lang="en-US" dirty="0" smtClean="0"/>
              <a:t>A selection of the capturing sensor is required.</a:t>
            </a:r>
          </a:p>
          <a:p>
            <a:pPr lvl="1"/>
            <a:r>
              <a:rPr lang="en-US" dirty="0" smtClean="0"/>
              <a:t>At this moment we are not going to use any other image source (color, infrared…).</a:t>
            </a:r>
          </a:p>
          <a:p>
            <a:r>
              <a:rPr lang="en-US" dirty="0" smtClean="0"/>
              <a:t>For this thesis an ideal world is going to be defined to capture the images.</a:t>
            </a:r>
          </a:p>
          <a:p>
            <a:pPr lvl="1"/>
            <a:r>
              <a:rPr lang="en-US" dirty="0" smtClean="0"/>
              <a:t>This ensures low environment variance.</a:t>
            </a:r>
            <a:endParaRPr lang="en-US" dirty="0"/>
          </a:p>
        </p:txBody>
      </p:sp>
    </p:spTree>
    <p:extLst>
      <p:ext uri="{BB962C8B-B14F-4D97-AF65-F5344CB8AC3E}">
        <p14:creationId xmlns:p14="http://schemas.microsoft.com/office/powerpoint/2010/main" val="605443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Image capture – Depth sensor types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090" y="1905000"/>
            <a:ext cx="1877689" cy="2097266"/>
          </a:xfrm>
          <a:prstGeom prst="rect">
            <a:avLst/>
          </a:prstGeom>
        </p:spPr>
      </p:pic>
      <p:sp>
        <p:nvSpPr>
          <p:cNvPr id="5" name="CuadroTexto 4"/>
          <p:cNvSpPr txBox="1"/>
          <p:nvPr/>
        </p:nvSpPr>
        <p:spPr>
          <a:xfrm>
            <a:off x="2119828" y="1535668"/>
            <a:ext cx="2232212" cy="369332"/>
          </a:xfrm>
          <a:prstGeom prst="rect">
            <a:avLst/>
          </a:prstGeom>
          <a:noFill/>
        </p:spPr>
        <p:txBody>
          <a:bodyPr wrap="square" rtlCol="0">
            <a:spAutoFit/>
          </a:bodyPr>
          <a:lstStyle/>
          <a:p>
            <a:r>
              <a:rPr lang="en-US" u="sng" dirty="0" smtClean="0"/>
              <a:t>Time of Flight (</a:t>
            </a:r>
            <a:r>
              <a:rPr lang="en-US" u="sng" dirty="0" err="1" smtClean="0"/>
              <a:t>ToF</a:t>
            </a:r>
            <a:r>
              <a:rPr lang="en-US" u="sng" dirty="0" smtClean="0"/>
              <a:t>)</a:t>
            </a:r>
            <a:endParaRPr lang="en-US" u="sng" dirty="0"/>
          </a:p>
        </p:txBody>
      </p:sp>
      <p:sp>
        <p:nvSpPr>
          <p:cNvPr id="6" name="CuadroTexto 5"/>
          <p:cNvSpPr txBox="1"/>
          <p:nvPr/>
        </p:nvSpPr>
        <p:spPr>
          <a:xfrm>
            <a:off x="2119828" y="4155141"/>
            <a:ext cx="2331149" cy="923330"/>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smtClean="0"/>
              <a:t>Low resolution.</a:t>
            </a:r>
          </a:p>
          <a:p>
            <a:pPr marL="285750" indent="-285750">
              <a:buClr>
                <a:schemeClr val="accent1"/>
              </a:buClr>
              <a:buFont typeface="Century Gothic" panose="020B0502020202020204" pitchFamily="34" charset="0"/>
              <a:buChar char="└"/>
            </a:pPr>
            <a:r>
              <a:rPr lang="en-US" dirty="0" smtClean="0"/>
              <a:t>High frame rate.</a:t>
            </a:r>
          </a:p>
          <a:p>
            <a:pPr marL="285750" indent="-285750">
              <a:buFont typeface="Arial" panose="020B0604020202020204" pitchFamily="34" charset="0"/>
              <a:buChar char="•"/>
            </a:pPr>
            <a:endParaRPr lang="en-US" dirty="0"/>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132" y="2128639"/>
            <a:ext cx="2667645" cy="1649988"/>
          </a:xfrm>
          <a:prstGeom prst="rect">
            <a:avLst/>
          </a:prstGeom>
        </p:spPr>
      </p:pic>
      <p:sp>
        <p:nvSpPr>
          <p:cNvPr id="9" name="CuadroTexto 8"/>
          <p:cNvSpPr txBox="1"/>
          <p:nvPr/>
        </p:nvSpPr>
        <p:spPr>
          <a:xfrm>
            <a:off x="5609763" y="1535668"/>
            <a:ext cx="1496382" cy="369332"/>
          </a:xfrm>
          <a:prstGeom prst="rect">
            <a:avLst/>
          </a:prstGeom>
          <a:noFill/>
        </p:spPr>
        <p:txBody>
          <a:bodyPr wrap="square" rtlCol="0">
            <a:spAutoFit/>
          </a:bodyPr>
          <a:lstStyle/>
          <a:p>
            <a:r>
              <a:rPr lang="en-US" u="sng" dirty="0" smtClean="0"/>
              <a:t>Xbox Kinect</a:t>
            </a:r>
            <a:endParaRPr lang="en-US" u="sng" dirty="0"/>
          </a:p>
        </p:txBody>
      </p:sp>
      <p:sp>
        <p:nvSpPr>
          <p:cNvPr id="10" name="CuadroTexto 9"/>
          <p:cNvSpPr txBox="1"/>
          <p:nvPr/>
        </p:nvSpPr>
        <p:spPr>
          <a:xfrm>
            <a:off x="5024132" y="4155141"/>
            <a:ext cx="2842398" cy="2308324"/>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smtClean="0"/>
              <a:t>1080px resolution.</a:t>
            </a:r>
          </a:p>
          <a:p>
            <a:pPr marL="285750" indent="-285750">
              <a:buClr>
                <a:schemeClr val="accent1"/>
              </a:buClr>
              <a:buFont typeface="Century Gothic" panose="020B0502020202020204" pitchFamily="34" charset="0"/>
              <a:buChar char="└"/>
            </a:pPr>
            <a:r>
              <a:rPr lang="en-US" dirty="0" smtClean="0"/>
              <a:t>Acceptable frame rate.</a:t>
            </a:r>
          </a:p>
          <a:p>
            <a:pPr marL="285750" indent="-285750">
              <a:buClr>
                <a:schemeClr val="accent1"/>
              </a:buClr>
              <a:buFont typeface="Century Gothic" panose="020B0502020202020204" pitchFamily="34" charset="0"/>
              <a:buChar char="└"/>
            </a:pPr>
            <a:r>
              <a:rPr lang="en-US" dirty="0" smtClean="0"/>
              <a:t>Different sensor types.</a:t>
            </a:r>
          </a:p>
          <a:p>
            <a:pPr marL="285750" indent="-285750">
              <a:buClr>
                <a:schemeClr val="accent1"/>
              </a:buClr>
              <a:buFont typeface="Century Gothic" panose="020B0502020202020204" pitchFamily="34" charset="0"/>
              <a:buChar char="└"/>
            </a:pPr>
            <a:r>
              <a:rPr lang="en-US" dirty="0" smtClean="0"/>
              <a:t>SDK for body tracking.</a:t>
            </a:r>
          </a:p>
          <a:p>
            <a:pPr marL="285750" indent="-285750">
              <a:buFont typeface="Arial" panose="020B0604020202020204" pitchFamily="34" charset="0"/>
              <a:buChar char="•"/>
            </a:pPr>
            <a:endParaRPr lang="en-US" dirty="0"/>
          </a:p>
        </p:txBody>
      </p: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4377" y="1977967"/>
            <a:ext cx="2880275" cy="1951331"/>
          </a:xfrm>
          <a:prstGeom prst="rect">
            <a:avLst/>
          </a:prstGeom>
        </p:spPr>
      </p:pic>
      <p:sp>
        <p:nvSpPr>
          <p:cNvPr id="12" name="CuadroTexto 11"/>
          <p:cNvSpPr txBox="1"/>
          <p:nvPr/>
        </p:nvSpPr>
        <p:spPr>
          <a:xfrm>
            <a:off x="8550806" y="1531186"/>
            <a:ext cx="2587415" cy="369332"/>
          </a:xfrm>
          <a:prstGeom prst="rect">
            <a:avLst/>
          </a:prstGeom>
          <a:noFill/>
        </p:spPr>
        <p:txBody>
          <a:bodyPr wrap="square" rtlCol="0">
            <a:spAutoFit/>
          </a:bodyPr>
          <a:lstStyle/>
          <a:p>
            <a:r>
              <a:rPr lang="en-US" u="sng" dirty="0" smtClean="0"/>
              <a:t>Stereoscopic camera</a:t>
            </a:r>
            <a:endParaRPr lang="en-US" u="sng" dirty="0"/>
          </a:p>
        </p:txBody>
      </p:sp>
      <p:sp>
        <p:nvSpPr>
          <p:cNvPr id="14" name="CuadroTexto 13"/>
          <p:cNvSpPr txBox="1"/>
          <p:nvPr/>
        </p:nvSpPr>
        <p:spPr>
          <a:xfrm>
            <a:off x="8404377" y="4155141"/>
            <a:ext cx="2842398" cy="1754326"/>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smtClean="0"/>
              <a:t>Different resolutions.</a:t>
            </a:r>
          </a:p>
          <a:p>
            <a:pPr marL="285750" indent="-285750">
              <a:buClr>
                <a:schemeClr val="accent1"/>
              </a:buClr>
              <a:buFont typeface="Century Gothic" panose="020B0502020202020204" pitchFamily="34" charset="0"/>
              <a:buChar char="└"/>
            </a:pPr>
            <a:r>
              <a:rPr lang="en-US" dirty="0" smtClean="0"/>
              <a:t>Different frame rates.</a:t>
            </a:r>
          </a:p>
          <a:p>
            <a:pPr marL="285750" indent="-285750">
              <a:buClr>
                <a:schemeClr val="accent1"/>
              </a:buClr>
              <a:buFont typeface="Century Gothic" panose="020B0502020202020204" pitchFamily="34" charset="0"/>
              <a:buChar char="└"/>
            </a:pPr>
            <a:r>
              <a:rPr lang="en-US" dirty="0" smtClean="0"/>
              <a:t>Low depth precision.</a:t>
            </a:r>
          </a:p>
          <a:p>
            <a:pPr marL="285750" indent="-285750">
              <a:buClr>
                <a:schemeClr val="accent1"/>
              </a:buClr>
              <a:buFont typeface="Century Gothic" panose="020B0502020202020204" pitchFamily="34" charset="0"/>
              <a:buChar char="└"/>
            </a:pPr>
            <a:r>
              <a:rPr lang="en-US" dirty="0" smtClean="0"/>
              <a:t>Can be built with two normal cameras.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3066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Image capture – Sensor selection</a:t>
            </a:r>
            <a:endParaRPr lang="en-US" dirty="0"/>
          </a:p>
        </p:txBody>
      </p:sp>
      <p:sp>
        <p:nvSpPr>
          <p:cNvPr id="6" name="Marcador de contenido 5"/>
          <p:cNvSpPr>
            <a:spLocks noGrp="1"/>
          </p:cNvSpPr>
          <p:nvPr>
            <p:ph sz="half" idx="2"/>
          </p:nvPr>
        </p:nvSpPr>
        <p:spPr/>
        <p:txBody>
          <a:bodyPr/>
          <a:lstStyle/>
          <a:p>
            <a:pPr>
              <a:buClr>
                <a:srgbClr val="00B050"/>
              </a:buClr>
            </a:pPr>
            <a:r>
              <a:rPr lang="en-US" dirty="0"/>
              <a:t>It is very cheap for the offering resolution and </a:t>
            </a:r>
            <a:r>
              <a:rPr lang="en-US" dirty="0" smtClean="0"/>
              <a:t>precision.</a:t>
            </a:r>
            <a:endParaRPr lang="en-US" dirty="0"/>
          </a:p>
          <a:p>
            <a:pPr>
              <a:buClr>
                <a:srgbClr val="00B050"/>
              </a:buClr>
            </a:pPr>
            <a:r>
              <a:rPr lang="en-US" dirty="0"/>
              <a:t>Depth sensor, color camera and infrared </a:t>
            </a:r>
            <a:r>
              <a:rPr lang="en-US" dirty="0" smtClean="0"/>
              <a:t>sensor.</a:t>
            </a:r>
            <a:endParaRPr lang="en-US" dirty="0"/>
          </a:p>
          <a:p>
            <a:pPr>
              <a:buClr>
                <a:srgbClr val="00B050"/>
              </a:buClr>
            </a:pPr>
            <a:r>
              <a:rPr lang="en-US" dirty="0"/>
              <a:t>30fps enough to track (30&gt;24</a:t>
            </a:r>
            <a:r>
              <a:rPr lang="en-US" dirty="0" smtClean="0"/>
              <a:t>).</a:t>
            </a:r>
            <a:endParaRPr lang="en-US" dirty="0"/>
          </a:p>
          <a:p>
            <a:pPr>
              <a:buClr>
                <a:srgbClr val="00B050"/>
              </a:buClr>
            </a:pPr>
            <a:r>
              <a:rPr lang="en-US" dirty="0"/>
              <a:t>SDK for </a:t>
            </a:r>
            <a:r>
              <a:rPr lang="en-US" dirty="0" smtClean="0"/>
              <a:t>tracking.</a:t>
            </a:r>
            <a:endParaRPr lang="en-US" dirty="0"/>
          </a:p>
          <a:p>
            <a:pPr>
              <a:buClr>
                <a:srgbClr val="00B050"/>
              </a:buClr>
            </a:pPr>
            <a:r>
              <a:rPr lang="en-US" dirty="0"/>
              <a:t>Many people has </a:t>
            </a:r>
            <a:r>
              <a:rPr lang="en-US" dirty="0" smtClean="0"/>
              <a:t>used it.</a:t>
            </a:r>
            <a:endParaRPr lang="en-US" dirty="0"/>
          </a:p>
          <a:p>
            <a:pPr lvl="1">
              <a:buClr>
                <a:srgbClr val="00B050"/>
              </a:buClr>
              <a:buFont typeface="Arial" panose="020B0604020202020204" pitchFamily="34" charset="0"/>
              <a:buChar char="•"/>
            </a:pPr>
            <a:r>
              <a:rPr lang="en-US" dirty="0"/>
              <a:t>A lot of papers and </a:t>
            </a:r>
            <a:r>
              <a:rPr lang="en-US" dirty="0" smtClean="0"/>
              <a:t>forums.</a:t>
            </a:r>
            <a:endParaRPr lang="en-US" dirty="0"/>
          </a:p>
          <a:p>
            <a:endParaRPr lang="en-US" dirty="0"/>
          </a:p>
        </p:txBody>
      </p:sp>
      <p:sp>
        <p:nvSpPr>
          <p:cNvPr id="8" name="Marcador de contenido 7"/>
          <p:cNvSpPr>
            <a:spLocks noGrp="1"/>
          </p:cNvSpPr>
          <p:nvPr>
            <p:ph sz="quarter" idx="4"/>
          </p:nvPr>
        </p:nvSpPr>
        <p:spPr/>
        <p:txBody>
          <a:bodyPr/>
          <a:lstStyle/>
          <a:p>
            <a:pPr>
              <a:buClr>
                <a:srgbClr val="FF0000"/>
              </a:buClr>
            </a:pPr>
            <a:r>
              <a:rPr lang="en-US" dirty="0"/>
              <a:t>Does not work well with bright lighting: use a special </a:t>
            </a:r>
            <a:r>
              <a:rPr lang="en-US" dirty="0" smtClean="0"/>
              <a:t>environment.</a:t>
            </a:r>
            <a:endParaRPr lang="en-US" dirty="0"/>
          </a:p>
          <a:p>
            <a:pPr>
              <a:buClr>
                <a:srgbClr val="FF0000"/>
              </a:buClr>
            </a:pPr>
            <a:r>
              <a:rPr lang="en-US" dirty="0"/>
              <a:t>Small optimal range: use a special </a:t>
            </a:r>
            <a:r>
              <a:rPr lang="en-US" dirty="0" smtClean="0"/>
              <a:t>environment.</a:t>
            </a:r>
            <a:endParaRPr lang="en-US" dirty="0"/>
          </a:p>
          <a:p>
            <a:pPr>
              <a:buClr>
                <a:srgbClr val="FF0000"/>
              </a:buClr>
            </a:pPr>
            <a:r>
              <a:rPr lang="en-US" dirty="0"/>
              <a:t>Does not capture well the depth map depending on the type of </a:t>
            </a:r>
            <a:r>
              <a:rPr lang="en-US" dirty="0" smtClean="0"/>
              <a:t>surface.</a:t>
            </a:r>
            <a:endParaRPr lang="en-US" dirty="0"/>
          </a:p>
        </p:txBody>
      </p:sp>
      <p:sp>
        <p:nvSpPr>
          <p:cNvPr id="9" name="Título 3"/>
          <p:cNvSpPr txBox="1">
            <a:spLocks/>
          </p:cNvSpPr>
          <p:nvPr/>
        </p:nvSpPr>
        <p:spPr>
          <a:xfrm>
            <a:off x="5972619" y="1601771"/>
            <a:ext cx="1624970" cy="621984"/>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Kinect</a:t>
            </a:r>
            <a:endParaRPr lang="en-US" dirty="0"/>
          </a:p>
        </p:txBody>
      </p:sp>
    </p:spTree>
    <p:extLst>
      <p:ext uri="{BB962C8B-B14F-4D97-AF65-F5344CB8AC3E}">
        <p14:creationId xmlns:p14="http://schemas.microsoft.com/office/powerpoint/2010/main" val="6934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Image capture – Ideal world definition</a:t>
            </a:r>
            <a:endParaRPr lang="en-US" dirty="0"/>
          </a:p>
        </p:txBody>
      </p:sp>
      <p:sp>
        <p:nvSpPr>
          <p:cNvPr id="8" name="Marcador de contenido 7"/>
          <p:cNvSpPr>
            <a:spLocks noGrp="1"/>
          </p:cNvSpPr>
          <p:nvPr>
            <p:ph idx="1"/>
          </p:nvPr>
        </p:nvSpPr>
        <p:spPr/>
        <p:txBody>
          <a:bodyPr/>
          <a:lstStyle/>
          <a:p>
            <a:r>
              <a:rPr lang="en-US" dirty="0"/>
              <a:t>White wall for background (no reflective materials</a:t>
            </a:r>
            <a:r>
              <a:rPr lang="en-US" dirty="0" smtClean="0"/>
              <a:t>).</a:t>
            </a:r>
            <a:endParaRPr lang="en-US" dirty="0"/>
          </a:p>
          <a:p>
            <a:endParaRPr lang="en-US" dirty="0"/>
          </a:p>
          <a:p>
            <a:r>
              <a:rPr lang="en-US" dirty="0"/>
              <a:t>Subject sitting or standing up? (Select one</a:t>
            </a:r>
            <a:r>
              <a:rPr lang="en-US" dirty="0" smtClean="0"/>
              <a:t>).</a:t>
            </a:r>
            <a:endParaRPr lang="en-US" dirty="0"/>
          </a:p>
          <a:p>
            <a:endParaRPr lang="en-US" dirty="0"/>
          </a:p>
          <a:p>
            <a:r>
              <a:rPr lang="en-US" dirty="0"/>
              <a:t>Subject position:</a:t>
            </a:r>
          </a:p>
          <a:p>
            <a:pPr lvl="1"/>
            <a:r>
              <a:rPr lang="en-US" dirty="0"/>
              <a:t>2m from the </a:t>
            </a:r>
            <a:r>
              <a:rPr lang="en-US" dirty="0" smtClean="0"/>
              <a:t>Kinect.</a:t>
            </a:r>
            <a:endParaRPr lang="en-US" dirty="0"/>
          </a:p>
          <a:p>
            <a:pPr lvl="1"/>
            <a:r>
              <a:rPr lang="en-US" dirty="0"/>
              <a:t>“Center” of the Kinect field of v</a:t>
            </a:r>
            <a:r>
              <a:rPr lang="en-US" dirty="0" smtClean="0"/>
              <a:t>iew.</a:t>
            </a:r>
            <a:endParaRPr lang="en-US" dirty="0"/>
          </a:p>
          <a:p>
            <a:endParaRPr lang="en-US" dirty="0"/>
          </a:p>
        </p:txBody>
      </p:sp>
    </p:spTree>
    <p:extLst>
      <p:ext uri="{BB962C8B-B14F-4D97-AF65-F5344CB8AC3E}">
        <p14:creationId xmlns:p14="http://schemas.microsoft.com/office/powerpoint/2010/main" val="2684026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Preprocessing</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4048823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Preprocessing</a:t>
            </a:r>
            <a:endParaRPr lang="en-US" dirty="0"/>
          </a:p>
        </p:txBody>
      </p:sp>
      <p:sp>
        <p:nvSpPr>
          <p:cNvPr id="8" name="Marcador de contenido 7"/>
          <p:cNvSpPr>
            <a:spLocks noGrp="1"/>
          </p:cNvSpPr>
          <p:nvPr>
            <p:ph idx="1"/>
          </p:nvPr>
        </p:nvSpPr>
        <p:spPr/>
        <p:txBody>
          <a:bodyPr/>
          <a:lstStyle/>
          <a:p>
            <a:r>
              <a:rPr lang="en-US" dirty="0" smtClean="0"/>
              <a:t>We are going to focus only on the hands.</a:t>
            </a:r>
          </a:p>
          <a:p>
            <a:pPr lvl="1"/>
            <a:r>
              <a:rPr lang="en-US" dirty="0" smtClean="0"/>
              <a:t>Crop the hands from the original image.</a:t>
            </a:r>
          </a:p>
          <a:p>
            <a:endParaRPr lang="en-US" dirty="0"/>
          </a:p>
          <a:p>
            <a:r>
              <a:rPr lang="en-US" dirty="0" smtClean="0"/>
              <a:t>For sign comparing we need to normalize them.</a:t>
            </a:r>
          </a:p>
          <a:p>
            <a:pPr lvl="1"/>
            <a:r>
              <a:rPr lang="en-US" dirty="0" smtClean="0"/>
              <a:t>Size normalization.</a:t>
            </a:r>
          </a:p>
          <a:p>
            <a:pPr lvl="1"/>
            <a:r>
              <a:rPr lang="en-US" dirty="0" smtClean="0"/>
              <a:t>Depth normalization</a:t>
            </a:r>
            <a:endParaRPr lang="en-US" dirty="0"/>
          </a:p>
        </p:txBody>
      </p:sp>
    </p:spTree>
    <p:extLst>
      <p:ext uri="{BB962C8B-B14F-4D97-AF65-F5344CB8AC3E}">
        <p14:creationId xmlns:p14="http://schemas.microsoft.com/office/powerpoint/2010/main" val="180837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2834</TotalTime>
  <Words>1160</Words>
  <Application>Microsoft Office PowerPoint</Application>
  <PresentationFormat>Panorámica</PresentationFormat>
  <Paragraphs>140</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Cambria Math</vt:lpstr>
      <vt:lpstr>Century Gothic</vt:lpstr>
      <vt:lpstr>Wingdings 3</vt:lpstr>
      <vt:lpstr>Espiral</vt:lpstr>
      <vt:lpstr>Hand Sign Gesture Recognition</vt:lpstr>
      <vt:lpstr>Presentación de PowerPoint</vt:lpstr>
      <vt:lpstr>Image capture</vt:lpstr>
      <vt:lpstr>Image capture</vt:lpstr>
      <vt:lpstr>Image capture – Depth sensor types</vt:lpstr>
      <vt:lpstr>Image capture – Sensor selection</vt:lpstr>
      <vt:lpstr>Image capture – Ideal world definition</vt:lpstr>
      <vt:lpstr>Preprocessing</vt:lpstr>
      <vt:lpstr>Preprocessing</vt:lpstr>
      <vt:lpstr>Preprocessing – Hand extraction</vt:lpstr>
      <vt:lpstr>Preprocessing – Normalization</vt:lpstr>
      <vt:lpstr>Feature definition and extraction</vt:lpstr>
      <vt:lpstr>Feature definition and extraction</vt:lpstr>
      <vt:lpstr>Features – Laplace Filter</vt:lpstr>
      <vt:lpstr>Features – Gabor filter</vt:lpstr>
      <vt:lpstr>Features – Fourier transform</vt:lpstr>
      <vt:lpstr>Features - Custom</vt:lpstr>
      <vt:lpstr>Gesture recognition</vt:lpstr>
      <vt:lpstr>Gesture recognition</vt:lpstr>
      <vt:lpstr>Gesture recognition – Operations between images</vt:lpstr>
      <vt:lpstr>Gesture recognition – Operations between images – Difference </vt:lpstr>
      <vt:lpstr>Gesture recognition – Operations between images – Image correlation</vt:lpstr>
      <vt:lpstr>Gesture recognition – Operations between images – Image correlation</vt:lpstr>
      <vt:lpstr>Machine Learning models</vt:lpstr>
      <vt:lpstr>Machine Learning models - Boosting</vt:lpstr>
      <vt:lpstr>Testing in real world</vt:lpstr>
      <vt:lpstr>Testing in real world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Translator</dc:title>
  <dc:creator>Iker Vazquez</dc:creator>
  <cp:lastModifiedBy>Iker Vazquez</cp:lastModifiedBy>
  <cp:revision>57</cp:revision>
  <dcterms:created xsi:type="dcterms:W3CDTF">2016-08-24T16:46:31Z</dcterms:created>
  <dcterms:modified xsi:type="dcterms:W3CDTF">2016-09-12T19:32:07Z</dcterms:modified>
</cp:coreProperties>
</file>