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ヒラギノ角ゴ ProN W6"/>
          <a:ea typeface="ヒラギノ角ゴ ProN W6"/>
          <a:cs typeface="ヒラギノ角ゴ ProN W6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タイトル&amp;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テキスト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12" name="本文レベル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1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本文レベル1…"/>
          <p:cNvSpPr txBox="1"/>
          <p:nvPr>
            <p:ph type="body" sz="quarter" idx="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777875" indent="-333375" algn="ctr">
              <a:spcBef>
                <a:spcPts val="0"/>
              </a:spcBef>
              <a:defRPr sz="2400"/>
            </a:lvl2pPr>
            <a:lvl3pPr marL="1222375" indent="-333375" algn="ctr">
              <a:spcBef>
                <a:spcPts val="0"/>
              </a:spcBef>
              <a:defRPr sz="2400"/>
            </a:lvl3pPr>
            <a:lvl4pPr marL="1666875" indent="-333375" algn="ctr">
              <a:spcBef>
                <a:spcPts val="0"/>
              </a:spcBef>
              <a:defRPr sz="2400"/>
            </a:lvl4pPr>
            <a:lvl5pPr marL="2111375" indent="-333375" algn="ctr">
              <a:spcBef>
                <a:spcPts val="0"/>
              </a:spcBef>
              <a:defRPr sz="24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94" name="“ここに引用を入力してください。”"/>
          <p:cNvSpPr txBox="1"/>
          <p:nvPr>
            <p:ph type="body" sz="quarter" idx="13"/>
          </p:nvPr>
        </p:nvSpPr>
        <p:spPr>
          <a:xfrm>
            <a:off x="1270000" y="4267200"/>
            <a:ext cx="10464800" cy="6096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/>
            </a:pPr>
          </a:p>
        </p:txBody>
      </p:sp>
      <p:sp>
        <p:nvSpPr>
          <p:cNvPr id="9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イメージ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横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イメージ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タイトルテキスト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タイトルテキスト</a:t>
            </a:r>
          </a:p>
        </p:txBody>
      </p:sp>
      <p:sp>
        <p:nvSpPr>
          <p:cNvPr id="22" name="本文レベル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2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中央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テキスト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3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縦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イメージ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タイトルテキスト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タイトルテキスト</a:t>
            </a:r>
          </a:p>
        </p:txBody>
      </p:sp>
      <p:sp>
        <p:nvSpPr>
          <p:cNvPr id="40" name="本文レベル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（上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4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57" name="本文レベル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5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イメージ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タイトルテキス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タイトルテキスト</a:t>
            </a:r>
          </a:p>
        </p:txBody>
      </p:sp>
      <p:sp>
        <p:nvSpPr>
          <p:cNvPr id="67" name="本文レベル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68" name="スライド番号"/>
          <p:cNvSpPr txBox="1"/>
          <p:nvPr>
            <p:ph type="sldNum" sz="quarter" idx="2"/>
          </p:nvPr>
        </p:nvSpPr>
        <p:spPr>
          <a:xfrm>
            <a:off x="6308360" y="9296400"/>
            <a:ext cx="381306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ヒラギノ角ゴ ProN W3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本文レベル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イメージ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イメージ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イメージ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タイトルテキスト</a:t>
            </a:r>
          </a:p>
        </p:txBody>
      </p:sp>
      <p:sp>
        <p:nvSpPr>
          <p:cNvPr id="3" name="本文レベル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dropbox.com/referrer_cleansing_redirect?hmac=eWwO6xuaNCfFuZokV4eF%2B1KAhtk5y%2Bb8eWlxJxwen3w%3D&amp;url=http%3A%2F%2Forg.springframework.boot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dropbox.com/referrer_cleansing_redirect?hmac=eWwO6xuaNCfFuZokV4eF%2B1KAhtk5y%2Bb8eWlxJxwen3w%3D&amp;url=http%3A%2F%2Forg.springframework.boot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pring IO Platform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IO Platform</a:t>
            </a:r>
          </a:p>
          <a:p>
            <a:pPr/>
            <a:r>
              <a:t>再考</a:t>
            </a:r>
          </a:p>
        </p:txBody>
      </p:sp>
      <p:sp>
        <p:nvSpPr>
          <p:cNvPr id="120" name="JSUG 勉強会 2018/04/18 LT…"/>
          <p:cNvSpPr txBox="1"/>
          <p:nvPr>
            <p:ph type="subTitle" sz="half" idx="1"/>
          </p:nvPr>
        </p:nvSpPr>
        <p:spPr>
          <a:xfrm>
            <a:off x="1270000" y="5753099"/>
            <a:ext cx="10464800" cy="2940363"/>
          </a:xfrm>
          <a:prstGeom prst="rect">
            <a:avLst/>
          </a:prstGeom>
        </p:spPr>
        <p:txBody>
          <a:bodyPr/>
          <a:lstStyle/>
          <a:p>
            <a:pPr/>
            <a:r>
              <a:t>JSUG 勉強会 2018/04/18 LT</a:t>
            </a:r>
          </a:p>
          <a:p>
            <a:pPr/>
          </a:p>
          <a:p>
            <a:pPr/>
            <a:r>
              <a:t>ikeyat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IO PFが追加するライブラリの例1"/>
          <p:cNvSpPr txBox="1"/>
          <p:nvPr>
            <p:ph type="title"/>
          </p:nvPr>
        </p:nvSpPr>
        <p:spPr>
          <a:xfrm>
            <a:off x="712160" y="11139"/>
            <a:ext cx="11580480" cy="128267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IO PFが追加するライブラリの例1</a:t>
            </a:r>
          </a:p>
        </p:txBody>
      </p:sp>
      <p:sp>
        <p:nvSpPr>
          <p:cNvPr id="188" name="&lt;spring-security-jwt.version&gt;1.0.9.RELEASE&lt;/spring-security-jwt.version&gt;…"/>
          <p:cNvSpPr txBox="1"/>
          <p:nvPr>
            <p:ph type="body" idx="4294967295"/>
          </p:nvPr>
        </p:nvSpPr>
        <p:spPr>
          <a:xfrm>
            <a:off x="952500" y="1219252"/>
            <a:ext cx="11099800" cy="6919026"/>
          </a:xfrm>
          <a:prstGeom prst="rect">
            <a:avLst/>
          </a:prstGeom>
        </p:spPr>
        <p:txBody>
          <a:bodyPr/>
          <a:lstStyle/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&lt;spring-security-jwt.version&gt;1.0.9.RELEASE&lt;/spring-security-jwt.version&gt;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&lt;spring-security-oauth.version&gt;2.2.1.RELEASE&lt;/spring-security-oauth.version&gt;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&lt;spring-social.version&gt;1.1.6.RELEASE&lt;/spring-social.version&gt;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&lt;spring-social-twitter.version&gt;1.1.2.RELEASE&lt;/spring-social-twitter.version&gt;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&lt;spring-web-flow.version&gt;2.5.0.RELEASE&lt;/spring-web-flow.version&gt;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...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&lt;commons-beanutils.version&gt;1.9.3&lt;/commons-beanutils.version&gt;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&lt;commons-cli.version&gt;1.4&lt;/commons-cli.version&gt;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&lt;commons-collections.version&gt;3.2.2&lt;/commons-collections.version&gt;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&lt;commons-fileupload.version&gt;1.3.3&lt;/commons-fileupload.version&gt;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&lt;commons-io.version&gt;2.6&lt;/commons-io.version&gt;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&lt;commons-httpclient.version&gt;3.1&lt;/commons-httpclient.version&gt;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&lt;commons-lang.version&gt;2.6&lt;/commons-lang.version&gt;</a:t>
            </a:r>
          </a:p>
          <a:p>
            <a:pPr marL="0" indent="0" defTabSz="484886">
              <a:spcBef>
                <a:spcPts val="0"/>
              </a:spcBef>
              <a:buSzTx/>
              <a:buNone/>
              <a:defRPr sz="2300"/>
            </a:pPr>
            <a:r>
              <a:t>&lt;commons-logging.version&gt;1.2&lt;/commons-logging.version&gt;</a:t>
            </a:r>
          </a:p>
        </p:txBody>
      </p:sp>
      <p:sp>
        <p:nvSpPr>
          <p:cNvPr id="189" name="http://central.maven.org/maven2/io/spring/platform/platform-bom/Cairo-RELEASE/platform-bom-Cairo-RELEASE.pom"/>
          <p:cNvSpPr txBox="1"/>
          <p:nvPr/>
        </p:nvSpPr>
        <p:spPr>
          <a:xfrm>
            <a:off x="268020" y="8710215"/>
            <a:ext cx="124687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http://central.maven.org/maven2/io/spring/platform/platform-bom/Cairo-RELEASE/platform-bom-Cairo-RELEASE.pom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O PFが追加するライブラリの例2"/>
          <p:cNvSpPr txBox="1"/>
          <p:nvPr>
            <p:ph type="title"/>
          </p:nvPr>
        </p:nvSpPr>
        <p:spPr>
          <a:xfrm>
            <a:off x="712160" y="11139"/>
            <a:ext cx="11580480" cy="1282670"/>
          </a:xfrm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IO PFが追加するライブラリの例2</a:t>
            </a:r>
          </a:p>
        </p:txBody>
      </p:sp>
      <p:sp>
        <p:nvSpPr>
          <p:cNvPr id="192" name="&lt;javax-batch.version&gt;1.0.1&lt;/javax-batch.version&gt;…"/>
          <p:cNvSpPr txBox="1"/>
          <p:nvPr>
            <p:ph type="body" idx="4294967295"/>
          </p:nvPr>
        </p:nvSpPr>
        <p:spPr>
          <a:xfrm>
            <a:off x="952500" y="1219251"/>
            <a:ext cx="11099800" cy="7315098"/>
          </a:xfrm>
          <a:prstGeom prst="rect">
            <a:avLst/>
          </a:prstGeom>
        </p:spPr>
        <p:txBody>
          <a:bodyPr/>
          <a:lstStyle/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&lt;javax-batch.version&gt;1.0.1&lt;/javax-batch.version&gt;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&lt;javax-cdi.version&gt;1.2&lt;/javax-cdi.version&gt;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&lt;javax-ejb.version&gt;3.2.2&lt;/javax-ejb.version&gt;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&lt;javax-el.version&gt;3.0.1-b04&lt;/javax-el.version&gt;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&lt;javax-enterprise-concurrent.version&gt;1.0&lt;/javax-enterprise-concurrent.version&gt;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&lt;javax-faces.version&gt;2.2&lt;/javax-faces.version&gt;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&lt;javax-inject.version&gt;1&lt;/javax-inject.version&gt;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&lt;javax-interceptor.version&gt;1.2.2&lt;/javax-interceptor.version&gt;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&lt;javax-jax-rs.version&gt;2.0.1&lt;/javax-jax-rs.version&gt;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&lt;javax-jax-ws.version&gt;2.3.0&lt;/javax-jax-ws.version&gt;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&lt;javax-jsp.version&gt;2.3.2-b02&lt;/javax-jsp.version&gt;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&lt;javax-jstl.version&gt;1.2.1&lt;/javax-jstl.version&gt;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...</a:t>
            </a:r>
          </a:p>
          <a:p>
            <a:pPr marL="0" indent="0" defTabSz="432308">
              <a:spcBef>
                <a:spcPts val="0"/>
              </a:spcBef>
              <a:buSzTx/>
              <a:buNone/>
              <a:defRPr sz="2400"/>
            </a:pPr>
            <a:r>
              <a:t>&lt;tiles.version&gt;3.0.8&lt;/tiles.version&gt;</a:t>
            </a:r>
          </a:p>
        </p:txBody>
      </p:sp>
      <p:sp>
        <p:nvSpPr>
          <p:cNvPr id="193" name="http://central.maven.org/maven2/io/spring/platform/platform-bom/Cairo-RELEASE/platform-bom-Cairo-RELEASE.pom"/>
          <p:cNvSpPr txBox="1"/>
          <p:nvPr/>
        </p:nvSpPr>
        <p:spPr>
          <a:xfrm>
            <a:off x="268020" y="8710215"/>
            <a:ext cx="124687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http://central.maven.org/maven2/io/spring/platform/platform-bom/Cairo-RELEASE/platform-bom-Cairo-RELEASE.pom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②テスト内容の違い"/>
          <p:cNvSpPr txBox="1"/>
          <p:nvPr/>
        </p:nvSpPr>
        <p:spPr>
          <a:xfrm>
            <a:off x="858915" y="2365518"/>
            <a:ext cx="1128697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②テスト内容の違い</a:t>
            </a:r>
          </a:p>
        </p:txBody>
      </p:sp>
      <p:sp>
        <p:nvSpPr>
          <p:cNvPr id="196" name="IO PF v.s. Boot D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 PF v.s. Boot Deps</a:t>
            </a:r>
          </a:p>
        </p:txBody>
      </p:sp>
      <p:sp>
        <p:nvSpPr>
          <p:cNvPr id="197" name="IO PF:…"/>
          <p:cNvSpPr txBox="1"/>
          <p:nvPr/>
        </p:nvSpPr>
        <p:spPr>
          <a:xfrm>
            <a:off x="383957" y="3428300"/>
            <a:ext cx="12236886" cy="549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000" u="sng"/>
            </a:pPr>
            <a:r>
              <a:t>IO PF: </a:t>
            </a:r>
          </a:p>
          <a:p>
            <a:pPr algn="l">
              <a:defRPr sz="5000"/>
            </a:pPr>
            <a:r>
              <a:t>各springプロジェクトと各ライブラリの</a:t>
            </a:r>
          </a:p>
          <a:p>
            <a:pPr algn="l">
              <a:defRPr sz="5000">
                <a:solidFill>
                  <a:srgbClr val="EE230C"/>
                </a:solidFill>
              </a:defRPr>
            </a:pPr>
            <a:r>
              <a:t>互換性テスト</a:t>
            </a:r>
          </a:p>
          <a:p>
            <a:pPr algn="l">
              <a:defRPr sz="5000"/>
            </a:pPr>
          </a:p>
          <a:p>
            <a:pPr algn="l">
              <a:defRPr sz="5000" u="sng"/>
            </a:pPr>
            <a:r>
              <a:t>Boot Deps(Boot本体):</a:t>
            </a:r>
          </a:p>
          <a:p>
            <a:pPr algn="l">
              <a:defRPr sz="5000"/>
            </a:pPr>
            <a:r>
              <a:t>Spring Bootと各ライブラリの結合テスト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O PFテスト実行例"/>
          <p:cNvSpPr txBox="1"/>
          <p:nvPr>
            <p:ph type="title"/>
          </p:nvPr>
        </p:nvSpPr>
        <p:spPr>
          <a:xfrm>
            <a:off x="952500" y="254000"/>
            <a:ext cx="11099800" cy="1049117"/>
          </a:xfrm>
          <a:prstGeom prst="rect">
            <a:avLst/>
          </a:prstGeom>
        </p:spPr>
        <p:txBody>
          <a:bodyPr/>
          <a:lstStyle>
            <a:lvl1pPr defTabSz="543305">
              <a:defRPr sz="7400"/>
            </a:lvl1pPr>
          </a:lstStyle>
          <a:p>
            <a:pPr/>
            <a:r>
              <a:t>IO PFテスト実行例</a:t>
            </a:r>
          </a:p>
        </p:txBody>
      </p:sp>
      <p:pic>
        <p:nvPicPr>
          <p:cNvPr id="200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8100" y="4826000"/>
            <a:ext cx="228600" cy="101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イメージ" descr="イメージ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" y="1891110"/>
            <a:ext cx="12469101" cy="640968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https://build.spring.io/build/result/viewBuildResultsTests.action?pageIndex=1&amp;buildKey=PLATFORM-COM-JOB1&amp;pageSize=50&amp;buildNumber=791"/>
          <p:cNvSpPr txBox="1"/>
          <p:nvPr/>
        </p:nvSpPr>
        <p:spPr>
          <a:xfrm>
            <a:off x="584452" y="8888783"/>
            <a:ext cx="11835893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https://build.spring.io/build/result/viewBuildResultsTests.action?pageIndex=1&amp;buildKey=PLATFORM-COM-JOB1&amp;pageSize=50&amp;buildNumber=791</a:t>
            </a:r>
          </a:p>
        </p:txBody>
      </p:sp>
      <p:sp>
        <p:nvSpPr>
          <p:cNvPr id="203" name="各Springモジュールのjunitを実行"/>
          <p:cNvSpPr txBox="1"/>
          <p:nvPr/>
        </p:nvSpPr>
        <p:spPr>
          <a:xfrm>
            <a:off x="6337301" y="6702031"/>
            <a:ext cx="4809457" cy="1416051"/>
          </a:xfrm>
          <a:prstGeom prst="rect">
            <a:avLst/>
          </a:prstGeom>
          <a:solidFill>
            <a:srgbClr val="FFFFFF"/>
          </a:solidFill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900"/>
            </a:lvl1pPr>
          </a:lstStyle>
          <a:p>
            <a:pPr/>
            <a:r>
              <a:t>各Springモジュールのjunitを実行</a:t>
            </a:r>
          </a:p>
        </p:txBody>
      </p:sp>
      <p:grpSp>
        <p:nvGrpSpPr>
          <p:cNvPr id="206" name="17,880件"/>
          <p:cNvGrpSpPr/>
          <p:nvPr/>
        </p:nvGrpSpPr>
        <p:grpSpPr>
          <a:xfrm>
            <a:off x="3195461" y="2442057"/>
            <a:ext cx="5574112" cy="1481140"/>
            <a:chOff x="0" y="0"/>
            <a:chExt cx="5574110" cy="1481138"/>
          </a:xfrm>
        </p:grpSpPr>
        <p:sp>
          <p:nvSpPr>
            <p:cNvPr id="204" name="図形"/>
            <p:cNvSpPr/>
            <p:nvPr/>
          </p:nvSpPr>
          <p:spPr>
            <a:xfrm>
              <a:off x="-1" y="0"/>
              <a:ext cx="4774012" cy="148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19" y="0"/>
                  </a:moveTo>
                  <a:cubicBezTo>
                    <a:pt x="8767" y="0"/>
                    <a:pt x="8644" y="395"/>
                    <a:pt x="8644" y="886"/>
                  </a:cubicBezTo>
                  <a:lnTo>
                    <a:pt x="8644" y="16484"/>
                  </a:lnTo>
                  <a:lnTo>
                    <a:pt x="0" y="21600"/>
                  </a:lnTo>
                  <a:lnTo>
                    <a:pt x="14250" y="19065"/>
                  </a:lnTo>
                  <a:lnTo>
                    <a:pt x="21323" y="19065"/>
                  </a:lnTo>
                  <a:cubicBezTo>
                    <a:pt x="21476" y="19065"/>
                    <a:pt x="21600" y="18670"/>
                    <a:pt x="21600" y="18179"/>
                  </a:cubicBezTo>
                  <a:lnTo>
                    <a:pt x="21600" y="886"/>
                  </a:lnTo>
                  <a:cubicBezTo>
                    <a:pt x="21600" y="395"/>
                    <a:pt x="21476" y="0"/>
                    <a:pt x="21323" y="0"/>
                  </a:cubicBezTo>
                  <a:lnTo>
                    <a:pt x="8919" y="0"/>
                  </a:lnTo>
                  <a:close/>
                </a:path>
              </a:pathLst>
            </a:cu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4200"/>
              </a:pPr>
            </a:p>
          </p:txBody>
        </p:sp>
        <p:sp>
          <p:nvSpPr>
            <p:cNvPr id="205" name="17,880件"/>
            <p:cNvSpPr txBox="1"/>
            <p:nvPr/>
          </p:nvSpPr>
          <p:spPr>
            <a:xfrm>
              <a:off x="800099" y="423045"/>
              <a:ext cx="4774012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4200"/>
              </a:lvl1pPr>
            </a:lstStyle>
            <a:p>
              <a:pPr/>
              <a:r>
                <a:t>17,880件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③なぜBoot Depsが親？"/>
          <p:cNvSpPr txBox="1"/>
          <p:nvPr/>
        </p:nvSpPr>
        <p:spPr>
          <a:xfrm>
            <a:off x="858915" y="2365518"/>
            <a:ext cx="1128697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③なぜBoot Depsが親？</a:t>
            </a:r>
          </a:p>
        </p:txBody>
      </p:sp>
      <p:sp>
        <p:nvSpPr>
          <p:cNvPr id="209" name="IO PF v.s. Boot D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 PF v.s. Boot Deps</a:t>
            </a:r>
          </a:p>
        </p:txBody>
      </p:sp>
      <p:sp>
        <p:nvSpPr>
          <p:cNvPr id="210" name="（IO PFコミッタから聞いたうろ覚え情報）…"/>
          <p:cNvSpPr txBox="1"/>
          <p:nvPr/>
        </p:nvSpPr>
        <p:spPr>
          <a:xfrm>
            <a:off x="383957" y="4053775"/>
            <a:ext cx="12236886" cy="4248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300"/>
            </a:pPr>
            <a:r>
              <a:t>（IO PFコミッタから聞いたうろ覚え情報）</a:t>
            </a:r>
          </a:p>
          <a:p>
            <a:pPr algn="l">
              <a:defRPr sz="4300"/>
            </a:pPr>
            <a:r>
              <a:t>・Spring Bootが先行リリースしていた</a:t>
            </a:r>
            <a:br/>
            <a:r>
              <a:rPr sz="2900"/>
              <a:t>      Spring Boot 1.0.0.RELEASE: 2014/4</a:t>
            </a:r>
            <a:endParaRPr sz="2900"/>
          </a:p>
          <a:p>
            <a:pPr algn="l">
              <a:defRPr sz="2900"/>
            </a:pPr>
            <a:r>
              <a:t>      Spring IO PF 1.0.0.RELEASE: 2014/6</a:t>
            </a:r>
          </a:p>
          <a:p>
            <a:pPr algn="l">
              <a:defRPr sz="4300"/>
            </a:pPr>
            <a:r>
              <a:t>・Spring Bootの方がリリース頻度が多い</a:t>
            </a:r>
          </a:p>
          <a:p>
            <a:pPr algn="l">
              <a:defRPr sz="4300"/>
            </a:pPr>
            <a:r>
              <a:t>・Spring Bootのバージョンセットとの整合性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pring IO Platformまと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7000"/>
            </a:lvl1pPr>
          </a:lstStyle>
          <a:p>
            <a:pPr/>
            <a:r>
              <a:t>Spring IO Platformまとめ</a:t>
            </a:r>
          </a:p>
        </p:txBody>
      </p:sp>
      <p:sp>
        <p:nvSpPr>
          <p:cNvPr id="213" name="互換性テストの安心感を提供…"/>
          <p:cNvSpPr txBox="1"/>
          <p:nvPr>
            <p:ph type="body" sz="half" idx="4294967295"/>
          </p:nvPr>
        </p:nvSpPr>
        <p:spPr>
          <a:xfrm>
            <a:off x="1058749" y="2589273"/>
            <a:ext cx="11099803" cy="4279356"/>
          </a:xfrm>
          <a:prstGeom prst="rect">
            <a:avLst/>
          </a:prstGeom>
        </p:spPr>
        <p:txBody>
          <a:bodyPr/>
          <a:lstStyle/>
          <a:p>
            <a:pPr lvl="1" marL="948563" indent="-517398" defTabSz="566673">
              <a:spcBef>
                <a:spcPts val="0"/>
              </a:spcBef>
              <a:defRPr sz="4600">
                <a:solidFill>
                  <a:srgbClr val="EE230C"/>
                </a:solidFill>
              </a:defRPr>
            </a:pPr>
            <a:r>
              <a:t>互換性テストの安心感</a:t>
            </a:r>
            <a:r>
              <a:rPr>
                <a:solidFill>
                  <a:srgbClr val="000000"/>
                </a:solidFill>
              </a:rPr>
              <a:t>を提供</a:t>
            </a:r>
          </a:p>
          <a:p>
            <a:pPr lvl="1" marL="948563" indent="-517398" defTabSz="566673">
              <a:spcBef>
                <a:spcPts val="0"/>
              </a:spcBef>
              <a:defRPr sz="4600"/>
            </a:pPr>
            <a:r>
              <a:t>非Spring Boot、</a:t>
            </a:r>
            <a:br/>
            <a:r>
              <a:t>JSP等のJavaEE利用時への配慮</a:t>
            </a:r>
          </a:p>
          <a:p>
            <a:pPr lvl="1" marL="948563" indent="-517398" defTabSz="566673">
              <a:spcBef>
                <a:spcPts val="0"/>
              </a:spcBef>
              <a:defRPr sz="4600"/>
            </a:pPr>
            <a:r>
              <a:t>commons系などUtil系ライブラリもカバー</a:t>
            </a:r>
          </a:p>
        </p:txBody>
      </p:sp>
      <p:sp>
        <p:nvSpPr>
          <p:cNvPr id="214" name="Boot Deps＋αとして…"/>
          <p:cNvSpPr txBox="1"/>
          <p:nvPr/>
        </p:nvSpPr>
        <p:spPr>
          <a:xfrm>
            <a:off x="236588" y="7334050"/>
            <a:ext cx="12170003" cy="194310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600"/>
            </a:pPr>
            <a:r>
              <a:t>Boot Deps</a:t>
            </a:r>
            <a:r>
              <a:rPr>
                <a:solidFill>
                  <a:srgbClr val="EE230C"/>
                </a:solidFill>
              </a:rPr>
              <a:t>＋α</a:t>
            </a:r>
            <a:r>
              <a:t>として</a:t>
            </a:r>
          </a:p>
          <a:p>
            <a:pPr>
              <a:defRPr sz="5600"/>
            </a:pPr>
            <a:r>
              <a:t>Bootユーザーにも恩恵を授けている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（発表後記）本LTのきっかけ"/>
          <p:cNvSpPr txBox="1"/>
          <p:nvPr>
            <p:ph type="title"/>
          </p:nvPr>
        </p:nvSpPr>
        <p:spPr>
          <a:xfrm>
            <a:off x="952500" y="-4039"/>
            <a:ext cx="11099800" cy="1349491"/>
          </a:xfrm>
          <a:prstGeom prst="rect">
            <a:avLst/>
          </a:prstGeom>
        </p:spPr>
        <p:txBody>
          <a:bodyPr/>
          <a:lstStyle>
            <a:lvl1pPr defTabSz="479044">
              <a:defRPr sz="6500"/>
            </a:lvl1pPr>
          </a:lstStyle>
          <a:p>
            <a:pPr/>
            <a:r>
              <a:t>（発表後記）本LTのきっかけ</a:t>
            </a:r>
          </a:p>
        </p:txBody>
      </p:sp>
      <p:sp>
        <p:nvSpPr>
          <p:cNvPr id="217" name="Spring IO Platformの＋αの価値、意味を…"/>
          <p:cNvSpPr txBox="1"/>
          <p:nvPr/>
        </p:nvSpPr>
        <p:spPr>
          <a:xfrm>
            <a:off x="383957" y="8136797"/>
            <a:ext cx="12236886" cy="147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300"/>
            </a:pPr>
            <a:r>
              <a:t>Spring IO Platformの</a:t>
            </a:r>
            <a:r>
              <a:rPr>
                <a:solidFill>
                  <a:srgbClr val="EE230C"/>
                </a:solidFill>
              </a:rPr>
              <a:t>＋α</a:t>
            </a:r>
            <a:r>
              <a:t>の価値、意味を</a:t>
            </a:r>
          </a:p>
          <a:p>
            <a:pPr>
              <a:defRPr sz="4300"/>
            </a:pPr>
            <a:r>
              <a:t>改めて確認し、EOLへの課題感を共有したかった</a:t>
            </a:r>
          </a:p>
        </p:txBody>
      </p:sp>
      <p:sp>
        <p:nvSpPr>
          <p:cNvPr id="218" name="https://spring.io/blog/2018/04/09/spring-io-platform-end-of-life-announcement"/>
          <p:cNvSpPr txBox="1"/>
          <p:nvPr/>
        </p:nvSpPr>
        <p:spPr>
          <a:xfrm>
            <a:off x="1439251" y="7532737"/>
            <a:ext cx="1012629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https://spring.io/blog/2018/04/09/spring-io-platform-end-of-life-announcement</a:t>
            </a:r>
          </a:p>
        </p:txBody>
      </p:sp>
      <p:pic>
        <p:nvPicPr>
          <p:cNvPr id="219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517" y="1294676"/>
            <a:ext cx="8509766" cy="6217739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線"/>
          <p:cNvSpPr/>
          <p:nvPr/>
        </p:nvSpPr>
        <p:spPr>
          <a:xfrm>
            <a:off x="2315583" y="2212450"/>
            <a:ext cx="6729219" cy="2"/>
          </a:xfrm>
          <a:prstGeom prst="line">
            <a:avLst/>
          </a:prstGeom>
          <a:ln w="63500">
            <a:solidFill>
              <a:srgbClr val="EE230C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自己紹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自己紹介</a:t>
            </a:r>
          </a:p>
        </p:txBody>
      </p:sp>
      <p:sp>
        <p:nvSpPr>
          <p:cNvPr id="123" name="JSUGスタッフ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498" indent="-444498">
              <a:defRPr sz="5000"/>
            </a:pPr>
            <a:r>
              <a:t>JSUGスタッフ</a:t>
            </a:r>
          </a:p>
          <a:p>
            <a:pPr marL="444498" indent="-444498">
              <a:defRPr sz="5000"/>
            </a:pPr>
            <a:r>
              <a:t>某SIerでソフトウェアアーキテクト</a:t>
            </a:r>
            <a:br/>
            <a:r>
              <a:rPr sz="2500"/>
              <a:t>（実態は管理業務多め・・・）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pring IO Platformと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7000"/>
            </a:lvl1pPr>
          </a:lstStyle>
          <a:p>
            <a:pPr/>
            <a:r>
              <a:t>Spring IO Platformとは？</a:t>
            </a:r>
          </a:p>
        </p:txBody>
      </p:sp>
      <p:sp>
        <p:nvSpPr>
          <p:cNvPr id="126" name="Springが、各Springプロジェクトおよび3rd-partyライブラリの推奨バージョン組み合わせを提供…"/>
          <p:cNvSpPr txBox="1"/>
          <p:nvPr>
            <p:ph type="body" sz="half" idx="4294967295"/>
          </p:nvPr>
        </p:nvSpPr>
        <p:spPr>
          <a:xfrm>
            <a:off x="688739" y="5814317"/>
            <a:ext cx="11627322" cy="3609418"/>
          </a:xfrm>
          <a:prstGeom prst="rect">
            <a:avLst/>
          </a:prstGeom>
        </p:spPr>
        <p:txBody>
          <a:bodyPr/>
          <a:lstStyle/>
          <a:p>
            <a:pPr marL="342263" indent="-342263" defTabSz="449833">
              <a:spcBef>
                <a:spcPts val="3200"/>
              </a:spcBef>
              <a:defRPr sz="3800"/>
            </a:pPr>
            <a:r>
              <a:t>Springが、各Springプロジェクトおよび3rd-partyライブラリの推奨バージョン組み合わせを提供</a:t>
            </a:r>
          </a:p>
          <a:p>
            <a:pPr marL="342263" indent="-342263" defTabSz="449833">
              <a:spcBef>
                <a:spcPts val="3200"/>
              </a:spcBef>
              <a:defRPr sz="3800"/>
            </a:pPr>
            <a:r>
              <a:t>利用者は必要な3rd-partyライブラリだけをピックアップできる</a:t>
            </a:r>
          </a:p>
        </p:txBody>
      </p:sp>
      <p:pic>
        <p:nvPicPr>
          <p:cNvPr id="127" name="イメージ" descr="イメージ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061444"/>
            <a:ext cx="13004802" cy="3227744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http://platform.spring.io/platform/"/>
          <p:cNvSpPr txBox="1"/>
          <p:nvPr/>
        </p:nvSpPr>
        <p:spPr>
          <a:xfrm>
            <a:off x="7010302" y="5265568"/>
            <a:ext cx="587532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http://platform.spring.io/platform/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pring IO Platformと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7000"/>
            </a:lvl1pPr>
          </a:lstStyle>
          <a:p>
            <a:pPr/>
            <a:r>
              <a:t>Spring IO Platformとは？</a:t>
            </a:r>
          </a:p>
        </p:txBody>
      </p:sp>
      <p:sp>
        <p:nvSpPr>
          <p:cNvPr id="131" name="http://platform.spring.io/platform/"/>
          <p:cNvSpPr txBox="1"/>
          <p:nvPr/>
        </p:nvSpPr>
        <p:spPr>
          <a:xfrm>
            <a:off x="6752265" y="9136139"/>
            <a:ext cx="5875326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http://platform.spring.io/platform/</a:t>
            </a:r>
          </a:p>
        </p:txBody>
      </p:sp>
      <p:sp>
        <p:nvSpPr>
          <p:cNvPr id="132" name="&lt;dependencyManagement&gt;…"/>
          <p:cNvSpPr txBox="1"/>
          <p:nvPr/>
        </p:nvSpPr>
        <p:spPr>
          <a:xfrm>
            <a:off x="1096754" y="2644045"/>
            <a:ext cx="8347176" cy="3990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100">
                <a:solidFill>
                  <a:srgbClr val="0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&lt;dependencyManagement&gt;</a:t>
            </a:r>
            <a:endParaRPr>
              <a:solidFill>
                <a:srgbClr val="333333"/>
              </a:solidFill>
            </a:endParaRP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0080"/>
                </a:solidFill>
              </a:rPr>
              <a:t>&lt;dependencies&gt;</a:t>
            </a: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0080"/>
                </a:solidFill>
              </a:rPr>
              <a:t>&lt;dependency&gt;</a:t>
            </a: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00080"/>
                </a:solidFill>
              </a:rPr>
              <a:t>&lt;groupId&gt;</a:t>
            </a:r>
            <a:r>
              <a:t>io.spring.platform</a:t>
            </a:r>
            <a:r>
              <a:rPr>
                <a:solidFill>
                  <a:srgbClr val="000080"/>
                </a:solidFill>
              </a:rPr>
              <a:t>&lt;/groupId&gt;</a:t>
            </a: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00080"/>
                </a:solidFill>
              </a:rPr>
              <a:t>&lt;artifactId&gt;</a:t>
            </a:r>
            <a:r>
              <a:t>platform-bom</a:t>
            </a:r>
            <a:r>
              <a:rPr>
                <a:solidFill>
                  <a:srgbClr val="000080"/>
                </a:solidFill>
              </a:rPr>
              <a:t>&lt;/artifactId&gt;</a:t>
            </a: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00080"/>
                </a:solidFill>
              </a:rPr>
              <a:t>&lt;version&gt;</a:t>
            </a:r>
            <a:r>
              <a:t>Cairo-RELEASE</a:t>
            </a:r>
            <a:r>
              <a:rPr>
                <a:solidFill>
                  <a:srgbClr val="000080"/>
                </a:solidFill>
              </a:rPr>
              <a:t>&lt;/version&gt;</a:t>
            </a: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00080"/>
                </a:solidFill>
              </a:rPr>
              <a:t>&lt;type&gt;</a:t>
            </a:r>
            <a:r>
              <a:t>pom</a:t>
            </a:r>
            <a:r>
              <a:rPr>
                <a:solidFill>
                  <a:srgbClr val="000080"/>
                </a:solidFill>
              </a:rPr>
              <a:t>&lt;/type&gt;</a:t>
            </a: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</a:t>
            </a:r>
            <a:r>
              <a:rPr>
                <a:solidFill>
                  <a:srgbClr val="000080"/>
                </a:solidFill>
              </a:rPr>
              <a:t>&lt;scope&gt;</a:t>
            </a:r>
            <a:r>
              <a:t>import</a:t>
            </a:r>
            <a:r>
              <a:rPr>
                <a:solidFill>
                  <a:srgbClr val="000080"/>
                </a:solidFill>
              </a:rPr>
              <a:t>&lt;/scope&gt;</a:t>
            </a: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000080"/>
                </a:solidFill>
              </a:rPr>
              <a:t>&lt;/dependency&gt;</a:t>
            </a:r>
          </a:p>
          <a:p>
            <a:pPr algn="l" defTabSz="457200">
              <a:defRPr sz="21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0080"/>
                </a:solidFill>
              </a:rPr>
              <a:t>&lt;/dependencies&gt;</a:t>
            </a:r>
          </a:p>
          <a:p>
            <a:pPr algn="l" defTabSz="457200">
              <a:defRPr sz="2100">
                <a:solidFill>
                  <a:srgbClr val="0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&lt;/dependencyManagement&gt;</a:t>
            </a:r>
          </a:p>
        </p:txBody>
      </p:sp>
      <p:sp>
        <p:nvSpPr>
          <p:cNvPr id="133" name="&lt;dependency&gt;…"/>
          <p:cNvSpPr txBox="1"/>
          <p:nvPr/>
        </p:nvSpPr>
        <p:spPr>
          <a:xfrm>
            <a:off x="1096754" y="7369443"/>
            <a:ext cx="8347176" cy="1602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200">
                <a:solidFill>
                  <a:srgbClr val="0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&lt;dependency&gt;</a:t>
            </a:r>
            <a:endParaRPr>
              <a:solidFill>
                <a:srgbClr val="333333"/>
              </a:solidFill>
            </a:endParaRPr>
          </a:p>
          <a:p>
            <a:pPr algn="l" defTabSz="457200">
              <a:defRPr sz="2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0080"/>
                </a:solidFill>
              </a:rPr>
              <a:t>&lt;groupId&gt;</a:t>
            </a:r>
            <a:r>
              <a:t>org.springframework</a:t>
            </a:r>
            <a:r>
              <a:rPr>
                <a:solidFill>
                  <a:srgbClr val="000080"/>
                </a:solidFill>
              </a:rPr>
              <a:t>&lt;/groupId&gt;</a:t>
            </a:r>
          </a:p>
          <a:p>
            <a:pPr algn="l" defTabSz="457200">
              <a:defRPr sz="2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0080"/>
                </a:solidFill>
              </a:rPr>
              <a:t>&lt;artifactId&gt;</a:t>
            </a:r>
            <a:r>
              <a:t>spring-core</a:t>
            </a:r>
            <a:r>
              <a:rPr>
                <a:solidFill>
                  <a:srgbClr val="000080"/>
                </a:solidFill>
              </a:rPr>
              <a:t>&lt;/artifactId&gt;</a:t>
            </a:r>
          </a:p>
          <a:p>
            <a:pPr algn="l" defTabSz="457200">
              <a:defRPr sz="2200">
                <a:solidFill>
                  <a:srgbClr val="00008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&lt;/dependency&gt;</a:t>
            </a:r>
          </a:p>
        </p:txBody>
      </p:sp>
      <p:sp>
        <p:nvSpPr>
          <p:cNvPr id="134" name="pom.xml"/>
          <p:cNvSpPr txBox="1"/>
          <p:nvPr/>
        </p:nvSpPr>
        <p:spPr>
          <a:xfrm>
            <a:off x="820315" y="1926253"/>
            <a:ext cx="15029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pom.xml</a:t>
            </a:r>
          </a:p>
        </p:txBody>
      </p:sp>
      <p:sp>
        <p:nvSpPr>
          <p:cNvPr id="135" name="四角形"/>
          <p:cNvSpPr/>
          <p:nvPr/>
        </p:nvSpPr>
        <p:spPr>
          <a:xfrm>
            <a:off x="888784" y="2359640"/>
            <a:ext cx="11925511" cy="657946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36" name="…"/>
          <p:cNvSpPr txBox="1"/>
          <p:nvPr/>
        </p:nvSpPr>
        <p:spPr>
          <a:xfrm>
            <a:off x="1362249" y="6637222"/>
            <a:ext cx="419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139" name="Spring IO Platformの利用、…"/>
          <p:cNvGrpSpPr/>
          <p:nvPr/>
        </p:nvGrpSpPr>
        <p:grpSpPr>
          <a:xfrm>
            <a:off x="6456363" y="4807677"/>
            <a:ext cx="6001148" cy="2092723"/>
            <a:chOff x="0" y="0"/>
            <a:chExt cx="6001146" cy="2092722"/>
          </a:xfrm>
        </p:grpSpPr>
        <p:sp>
          <p:nvSpPr>
            <p:cNvPr id="137" name="図形"/>
            <p:cNvSpPr/>
            <p:nvPr/>
          </p:nvSpPr>
          <p:spPr>
            <a:xfrm>
              <a:off x="-1" y="0"/>
              <a:ext cx="6001148" cy="2092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361" y="2269"/>
                  </a:lnTo>
                  <a:lnTo>
                    <a:pt x="361" y="20838"/>
                  </a:lnTo>
                  <a:cubicBezTo>
                    <a:pt x="361" y="21260"/>
                    <a:pt x="481" y="21600"/>
                    <a:pt x="629" y="21600"/>
                  </a:cubicBezTo>
                  <a:lnTo>
                    <a:pt x="21334" y="21600"/>
                  </a:lnTo>
                  <a:cubicBezTo>
                    <a:pt x="21481" y="21600"/>
                    <a:pt x="21600" y="21260"/>
                    <a:pt x="21600" y="20838"/>
                  </a:cubicBezTo>
                  <a:lnTo>
                    <a:pt x="21600" y="1229"/>
                  </a:lnTo>
                  <a:cubicBezTo>
                    <a:pt x="21600" y="807"/>
                    <a:pt x="21481" y="463"/>
                    <a:pt x="21334" y="463"/>
                  </a:cubicBezTo>
                  <a:lnTo>
                    <a:pt x="2914" y="4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900"/>
              </a:pPr>
            </a:p>
          </p:txBody>
        </p:sp>
        <p:sp>
          <p:nvSpPr>
            <p:cNvPr id="138" name="Spring IO Platformの利用、…"/>
            <p:cNvSpPr txBox="1"/>
            <p:nvPr/>
          </p:nvSpPr>
          <p:spPr>
            <a:xfrm>
              <a:off x="303113" y="351036"/>
              <a:ext cx="5482333" cy="1390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500"/>
              </a:pPr>
              <a:r>
                <a:t>Spring IO Platformの利用、</a:t>
              </a:r>
            </a:p>
            <a:p>
              <a:pPr>
                <a:defRPr sz="2500"/>
              </a:pPr>
              <a:r>
                <a:t>使用するリリーストレイン（バージョン組み合わせの版）を宣言</a:t>
              </a:r>
            </a:p>
          </p:txBody>
        </p:sp>
      </p:grpSp>
      <p:grpSp>
        <p:nvGrpSpPr>
          <p:cNvPr id="142" name="Cairo-RELEASEにおける推奨バージョン…"/>
          <p:cNvGrpSpPr/>
          <p:nvPr/>
        </p:nvGrpSpPr>
        <p:grpSpPr>
          <a:xfrm>
            <a:off x="7956598" y="7237794"/>
            <a:ext cx="4597799" cy="1685927"/>
            <a:chOff x="0" y="0"/>
            <a:chExt cx="4597798" cy="1685926"/>
          </a:xfrm>
        </p:grpSpPr>
        <p:sp>
          <p:nvSpPr>
            <p:cNvPr id="140" name="図形"/>
            <p:cNvSpPr/>
            <p:nvPr/>
          </p:nvSpPr>
          <p:spPr>
            <a:xfrm>
              <a:off x="0" y="0"/>
              <a:ext cx="4597799" cy="168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52" y="0"/>
                  </a:moveTo>
                  <a:cubicBezTo>
                    <a:pt x="1748" y="0"/>
                    <a:pt x="1583" y="451"/>
                    <a:pt x="1583" y="1007"/>
                  </a:cubicBezTo>
                  <a:lnTo>
                    <a:pt x="1583" y="10612"/>
                  </a:lnTo>
                  <a:lnTo>
                    <a:pt x="0" y="12620"/>
                  </a:lnTo>
                  <a:lnTo>
                    <a:pt x="1583" y="14629"/>
                  </a:lnTo>
                  <a:lnTo>
                    <a:pt x="1583" y="20593"/>
                  </a:lnTo>
                  <a:cubicBezTo>
                    <a:pt x="1583" y="21149"/>
                    <a:pt x="1748" y="21600"/>
                    <a:pt x="1952" y="21600"/>
                  </a:cubicBezTo>
                  <a:lnTo>
                    <a:pt x="21231" y="21600"/>
                  </a:lnTo>
                  <a:cubicBezTo>
                    <a:pt x="21435" y="21600"/>
                    <a:pt x="21600" y="21149"/>
                    <a:pt x="21600" y="20593"/>
                  </a:cubicBezTo>
                  <a:lnTo>
                    <a:pt x="21600" y="1007"/>
                  </a:lnTo>
                  <a:cubicBezTo>
                    <a:pt x="21600" y="451"/>
                    <a:pt x="21435" y="0"/>
                    <a:pt x="21231" y="0"/>
                  </a:cubicBezTo>
                  <a:lnTo>
                    <a:pt x="1952" y="0"/>
                  </a:lnTo>
                  <a:close/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900"/>
              </a:pPr>
            </a:p>
          </p:txBody>
        </p:sp>
        <p:sp>
          <p:nvSpPr>
            <p:cNvPr id="141" name="Cairo-RELEASEにおける推奨バージョン…"/>
            <p:cNvSpPr txBox="1"/>
            <p:nvPr/>
          </p:nvSpPr>
          <p:spPr>
            <a:xfrm>
              <a:off x="377527" y="147638"/>
              <a:ext cx="4024265" cy="1390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500"/>
              </a:pPr>
              <a:r>
                <a:t>Cairo-RELEASEにおける推奨バージョン</a:t>
              </a:r>
            </a:p>
            <a:p>
              <a:pPr>
                <a:defRPr sz="2500"/>
              </a:pPr>
              <a:r>
                <a:t>5.0.5が自動的に選定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pring IO Platformと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7000"/>
            </a:lvl1pPr>
          </a:lstStyle>
          <a:p>
            <a:pPr/>
            <a:r>
              <a:t>Spring IO Platformとは？</a:t>
            </a:r>
          </a:p>
        </p:txBody>
      </p:sp>
      <p:sp>
        <p:nvSpPr>
          <p:cNvPr id="145" name="org.springframework.boot:…"/>
          <p:cNvSpPr txBox="1"/>
          <p:nvPr/>
        </p:nvSpPr>
        <p:spPr>
          <a:xfrm>
            <a:off x="2721098" y="2566181"/>
            <a:ext cx="7562603" cy="1098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rgbClr val="FFFFFF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org.springframework.boot</a:t>
            </a:r>
            <a:r>
              <a:t>:</a:t>
            </a:r>
          </a:p>
          <a:p>
            <a:pPr>
              <a:defRPr sz="3100">
                <a:solidFill>
                  <a:srgbClr val="FFFFFF"/>
                </a:solidFill>
              </a:defRPr>
            </a:pPr>
            <a:r>
              <a:t>spring-boot-dependencies</a:t>
            </a:r>
          </a:p>
        </p:txBody>
      </p:sp>
      <p:sp>
        <p:nvSpPr>
          <p:cNvPr id="146" name="org.springframework.boot:…"/>
          <p:cNvSpPr txBox="1"/>
          <p:nvPr/>
        </p:nvSpPr>
        <p:spPr>
          <a:xfrm>
            <a:off x="2721098" y="4453911"/>
            <a:ext cx="7562603" cy="1098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rgbClr val="FFFFFF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org.springframework.boot</a:t>
            </a:r>
            <a:r>
              <a:t>:</a:t>
            </a:r>
          </a:p>
          <a:p>
            <a:pPr>
              <a:defRPr sz="3100">
                <a:solidFill>
                  <a:srgbClr val="FFFFFF"/>
                </a:solidFill>
              </a:defRPr>
            </a:pPr>
            <a:r>
              <a:t>spring-boot-starter-parent</a:t>
            </a:r>
          </a:p>
        </p:txBody>
      </p:sp>
      <p:sp>
        <p:nvSpPr>
          <p:cNvPr id="147" name="io.spring.platform:…"/>
          <p:cNvSpPr txBox="1"/>
          <p:nvPr/>
        </p:nvSpPr>
        <p:spPr>
          <a:xfrm>
            <a:off x="2721098" y="6341640"/>
            <a:ext cx="7562603" cy="1098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rgbClr val="FFFFFF"/>
                </a:solidFill>
              </a:defRPr>
            </a:pPr>
            <a:r>
              <a:t>io.spring.platform:</a:t>
            </a:r>
          </a:p>
          <a:p>
            <a:pPr>
              <a:defRPr sz="3100">
                <a:solidFill>
                  <a:srgbClr val="FFFFFF"/>
                </a:solidFill>
              </a:defRPr>
            </a:pPr>
            <a:r>
              <a:t>platform-bom</a:t>
            </a:r>
          </a:p>
        </p:txBody>
      </p:sp>
      <p:sp>
        <p:nvSpPr>
          <p:cNvPr id="148" name="開発するアプリケーション"/>
          <p:cNvSpPr txBox="1"/>
          <p:nvPr/>
        </p:nvSpPr>
        <p:spPr>
          <a:xfrm>
            <a:off x="2721098" y="8482285"/>
            <a:ext cx="7562603" cy="5016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開発するアプリケーション</a:t>
            </a:r>
          </a:p>
        </p:txBody>
      </p:sp>
      <p:sp>
        <p:nvSpPr>
          <p:cNvPr id="149" name="線"/>
          <p:cNvSpPr/>
          <p:nvPr/>
        </p:nvSpPr>
        <p:spPr>
          <a:xfrm flipV="1">
            <a:off x="6511634" y="3599827"/>
            <a:ext cx="2" cy="9189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線"/>
          <p:cNvSpPr/>
          <p:nvPr/>
        </p:nvSpPr>
        <p:spPr>
          <a:xfrm flipV="1">
            <a:off x="6511634" y="5563449"/>
            <a:ext cx="2" cy="7672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線"/>
          <p:cNvSpPr/>
          <p:nvPr/>
        </p:nvSpPr>
        <p:spPr>
          <a:xfrm flipV="1">
            <a:off x="6511634" y="7375287"/>
            <a:ext cx="2" cy="10985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Parent"/>
          <p:cNvSpPr txBox="1"/>
          <p:nvPr/>
        </p:nvSpPr>
        <p:spPr>
          <a:xfrm>
            <a:off x="6582547" y="3856121"/>
            <a:ext cx="12057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53" name="Parent"/>
          <p:cNvSpPr txBox="1"/>
          <p:nvPr/>
        </p:nvSpPr>
        <p:spPr>
          <a:xfrm>
            <a:off x="6582547" y="5743850"/>
            <a:ext cx="12057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54" name="Import"/>
          <p:cNvSpPr txBox="1"/>
          <p:nvPr/>
        </p:nvSpPr>
        <p:spPr>
          <a:xfrm>
            <a:off x="6578585" y="7758038"/>
            <a:ext cx="12137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Import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pring IO Platformとは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4">
              <a:defRPr sz="7000"/>
            </a:lvl1pPr>
          </a:lstStyle>
          <a:p>
            <a:pPr/>
            <a:r>
              <a:t>Spring IO Platformとは？</a:t>
            </a:r>
          </a:p>
        </p:txBody>
      </p:sp>
      <p:sp>
        <p:nvSpPr>
          <p:cNvPr id="157" name="org.springframework.boot:…"/>
          <p:cNvSpPr txBox="1"/>
          <p:nvPr/>
        </p:nvSpPr>
        <p:spPr>
          <a:xfrm>
            <a:off x="2721098" y="2566181"/>
            <a:ext cx="7562603" cy="1098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rgbClr val="FFFFFF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org.springframework.boot</a:t>
            </a:r>
            <a:r>
              <a:t>:</a:t>
            </a:r>
          </a:p>
          <a:p>
            <a:pPr>
              <a:defRPr sz="3100">
                <a:solidFill>
                  <a:srgbClr val="FFFFFF"/>
                </a:solidFill>
              </a:defRPr>
            </a:pPr>
            <a:r>
              <a:t>spring-boot-dependencies</a:t>
            </a:r>
          </a:p>
        </p:txBody>
      </p:sp>
      <p:sp>
        <p:nvSpPr>
          <p:cNvPr id="158" name="org.springframework.boot:…"/>
          <p:cNvSpPr txBox="1"/>
          <p:nvPr/>
        </p:nvSpPr>
        <p:spPr>
          <a:xfrm>
            <a:off x="2721098" y="4453911"/>
            <a:ext cx="7562603" cy="1098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rgbClr val="FFFFFF"/>
                </a:solidFill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org.springframework.boot</a:t>
            </a:r>
            <a:r>
              <a:t>:</a:t>
            </a:r>
          </a:p>
          <a:p>
            <a:pPr>
              <a:defRPr sz="3100">
                <a:solidFill>
                  <a:srgbClr val="FFFFFF"/>
                </a:solidFill>
              </a:defRPr>
            </a:pPr>
            <a:r>
              <a:t>spring-boot-starter-parent</a:t>
            </a:r>
          </a:p>
        </p:txBody>
      </p:sp>
      <p:sp>
        <p:nvSpPr>
          <p:cNvPr id="159" name="io.spring.platform:…"/>
          <p:cNvSpPr txBox="1"/>
          <p:nvPr/>
        </p:nvSpPr>
        <p:spPr>
          <a:xfrm>
            <a:off x="2721098" y="6341640"/>
            <a:ext cx="7562603" cy="10985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100">
                <a:solidFill>
                  <a:srgbClr val="FFFFFF"/>
                </a:solidFill>
              </a:defRPr>
            </a:pPr>
            <a:r>
              <a:t>io.spring.platform:</a:t>
            </a:r>
          </a:p>
          <a:p>
            <a:pPr>
              <a:defRPr sz="3100">
                <a:solidFill>
                  <a:srgbClr val="FFFFFF"/>
                </a:solidFill>
              </a:defRPr>
            </a:pPr>
            <a:r>
              <a:t>platform-bom</a:t>
            </a:r>
          </a:p>
        </p:txBody>
      </p:sp>
      <p:sp>
        <p:nvSpPr>
          <p:cNvPr id="160" name="開発するアプリケーション"/>
          <p:cNvSpPr txBox="1"/>
          <p:nvPr/>
        </p:nvSpPr>
        <p:spPr>
          <a:xfrm>
            <a:off x="2721098" y="8482285"/>
            <a:ext cx="7562603" cy="5016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solidFill>
                  <a:srgbClr val="FFFFFF"/>
                </a:solidFill>
              </a:defRPr>
            </a:lvl1pPr>
          </a:lstStyle>
          <a:p>
            <a:pPr/>
            <a:r>
              <a:t>開発するアプリケーション</a:t>
            </a:r>
          </a:p>
        </p:txBody>
      </p:sp>
      <p:sp>
        <p:nvSpPr>
          <p:cNvPr id="161" name="線"/>
          <p:cNvSpPr/>
          <p:nvPr/>
        </p:nvSpPr>
        <p:spPr>
          <a:xfrm flipV="1">
            <a:off x="6511634" y="3599827"/>
            <a:ext cx="2" cy="91899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線"/>
          <p:cNvSpPr/>
          <p:nvPr/>
        </p:nvSpPr>
        <p:spPr>
          <a:xfrm flipV="1">
            <a:off x="6511634" y="5563449"/>
            <a:ext cx="2" cy="7672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線"/>
          <p:cNvSpPr/>
          <p:nvPr/>
        </p:nvSpPr>
        <p:spPr>
          <a:xfrm flipV="1">
            <a:off x="6511634" y="7375287"/>
            <a:ext cx="2" cy="109855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Parent"/>
          <p:cNvSpPr txBox="1"/>
          <p:nvPr/>
        </p:nvSpPr>
        <p:spPr>
          <a:xfrm>
            <a:off x="6582547" y="3856121"/>
            <a:ext cx="12057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65" name="Parent"/>
          <p:cNvSpPr txBox="1"/>
          <p:nvPr/>
        </p:nvSpPr>
        <p:spPr>
          <a:xfrm>
            <a:off x="6582547" y="5743850"/>
            <a:ext cx="120578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Parent</a:t>
            </a:r>
          </a:p>
        </p:txBody>
      </p:sp>
      <p:sp>
        <p:nvSpPr>
          <p:cNvPr id="166" name="Import"/>
          <p:cNvSpPr txBox="1"/>
          <p:nvPr/>
        </p:nvSpPr>
        <p:spPr>
          <a:xfrm>
            <a:off x="6578585" y="7758038"/>
            <a:ext cx="121371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Import</a:t>
            </a:r>
          </a:p>
        </p:txBody>
      </p:sp>
      <p:sp>
        <p:nvSpPr>
          <p:cNvPr id="167" name="四角形"/>
          <p:cNvSpPr/>
          <p:nvPr/>
        </p:nvSpPr>
        <p:spPr>
          <a:xfrm>
            <a:off x="2512905" y="2407431"/>
            <a:ext cx="8126033" cy="3329181"/>
          </a:xfrm>
          <a:prstGeom prst="rect">
            <a:avLst/>
          </a:prstGeom>
          <a:ln w="50800">
            <a:solidFill>
              <a:srgbClr val="EE230C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68" name="Spring Boot?"/>
          <p:cNvSpPr txBox="1"/>
          <p:nvPr/>
        </p:nvSpPr>
        <p:spPr>
          <a:xfrm>
            <a:off x="3280734" y="5705643"/>
            <a:ext cx="6898692" cy="1066801"/>
          </a:xfrm>
          <a:prstGeom prst="rect">
            <a:avLst/>
          </a:prstGeom>
          <a:solidFill>
            <a:srgbClr val="FFFC6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Spring Boot?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pring Boot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00"/>
            </a:lvl1pPr>
          </a:lstStyle>
          <a:p>
            <a:pPr/>
            <a:r>
              <a:t>Spring Boot Dependencies</a:t>
            </a:r>
          </a:p>
        </p:txBody>
      </p:sp>
      <p:sp>
        <p:nvSpPr>
          <p:cNvPr id="171" name="Spring Bootが、各Springプロジェクトおよび3rd-partyライブラリの推奨バージョン組み合わせを提供…"/>
          <p:cNvSpPr txBox="1"/>
          <p:nvPr>
            <p:ph type="body" sz="half" idx="4294967295"/>
          </p:nvPr>
        </p:nvSpPr>
        <p:spPr>
          <a:xfrm>
            <a:off x="521773" y="2596431"/>
            <a:ext cx="11627322" cy="3807037"/>
          </a:xfrm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3100"/>
              </a:spcBef>
              <a:defRPr sz="3700" u="sng"/>
            </a:pPr>
            <a:r>
              <a:t>Spring Bootが</a:t>
            </a:r>
            <a:r>
              <a:rPr u="none"/>
              <a:t>、各Springプロジェクトおよび3rd-partyライブラリの推奨バージョン組み合わせを提供</a:t>
            </a:r>
          </a:p>
          <a:p>
            <a:pPr marL="328929" indent="-328929" defTabSz="432308">
              <a:spcBef>
                <a:spcPts val="3100"/>
              </a:spcBef>
              <a:defRPr sz="3700"/>
            </a:pPr>
            <a:r>
              <a:t>利用者は必要な3rd-partyライブラリだけをピックアップできる</a:t>
            </a:r>
          </a:p>
        </p:txBody>
      </p:sp>
      <p:sp>
        <p:nvSpPr>
          <p:cNvPr id="172" name="デジャブ・・・"/>
          <p:cNvSpPr txBox="1"/>
          <p:nvPr/>
        </p:nvSpPr>
        <p:spPr>
          <a:xfrm>
            <a:off x="236588" y="7899200"/>
            <a:ext cx="121700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/>
            </a:lvl1pPr>
          </a:lstStyle>
          <a:p>
            <a:pPr/>
            <a:r>
              <a:t>デジャブ・・・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O PF v.s. Boot D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 PF v.s. Boot Deps</a:t>
            </a:r>
          </a:p>
        </p:txBody>
      </p:sp>
      <p:sp>
        <p:nvSpPr>
          <p:cNvPr id="175" name="何が違う？どういう関係？…"/>
          <p:cNvSpPr txBox="1"/>
          <p:nvPr/>
        </p:nvSpPr>
        <p:spPr>
          <a:xfrm>
            <a:off x="858915" y="3309518"/>
            <a:ext cx="11286970" cy="5226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300"/>
            </a:pPr>
            <a:r>
              <a:t>何が違う？どういう関係？</a:t>
            </a:r>
          </a:p>
          <a:p>
            <a:pPr>
              <a:defRPr sz="7300"/>
            </a:pPr>
            <a:r>
              <a:t>何でBoot Depsが親？</a:t>
            </a:r>
          </a:p>
          <a:p>
            <a:pPr>
              <a:defRPr sz="7300"/>
            </a:pPr>
          </a:p>
          <a:p>
            <a:pPr>
              <a:defRPr sz="7300"/>
            </a:pPr>
            <a:r>
              <a:t>⇨比較してみた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①管理対象のライブラリ数"/>
          <p:cNvSpPr txBox="1"/>
          <p:nvPr/>
        </p:nvSpPr>
        <p:spPr>
          <a:xfrm>
            <a:off x="858915" y="2365518"/>
            <a:ext cx="1128697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/>
            <a:r>
              <a:t>①管理対象のライブラリ数</a:t>
            </a:r>
          </a:p>
        </p:txBody>
      </p:sp>
      <p:sp>
        <p:nvSpPr>
          <p:cNvPr id="178" name="IO PF v.s. Boot D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 PF v.s. Boot Deps</a:t>
            </a:r>
          </a:p>
        </p:txBody>
      </p:sp>
      <p:sp>
        <p:nvSpPr>
          <p:cNvPr id="179" name="IO PF &gt; Boot Deps"/>
          <p:cNvSpPr txBox="1"/>
          <p:nvPr/>
        </p:nvSpPr>
        <p:spPr>
          <a:xfrm>
            <a:off x="1177666" y="4071075"/>
            <a:ext cx="11286973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800"/>
            </a:pPr>
            <a:r>
              <a:t>IO PF</a:t>
            </a:r>
            <a:r>
              <a:rPr sz="6000"/>
              <a:t> &gt; Boot Deps</a:t>
            </a:r>
          </a:p>
        </p:txBody>
      </p:sp>
      <p:sp>
        <p:nvSpPr>
          <p:cNvPr id="180" name="https://mvnrepository.com/artifact/io.spring.platform/platform-bom/Cairo-RELEASE"/>
          <p:cNvSpPr txBox="1"/>
          <p:nvPr/>
        </p:nvSpPr>
        <p:spPr>
          <a:xfrm>
            <a:off x="1769312" y="8364115"/>
            <a:ext cx="94661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https://mvnrepository.com/artifact/io.spring.platform/platform-bom/Cairo-RELEASE</a:t>
            </a:r>
          </a:p>
        </p:txBody>
      </p:sp>
      <p:sp>
        <p:nvSpPr>
          <p:cNvPr id="181" name="https://mvnrepository.com/artifact/org.springframework.boot/spring-boot-dependencies/2.0.1.RELEASE"/>
          <p:cNvSpPr txBox="1"/>
          <p:nvPr/>
        </p:nvSpPr>
        <p:spPr>
          <a:xfrm>
            <a:off x="648765" y="8701220"/>
            <a:ext cx="11707268" cy="3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latin typeface="ヒラギノ角ゴ ProN W6"/>
                <a:ea typeface="ヒラギノ角ゴ ProN W6"/>
                <a:cs typeface="ヒラギノ角ゴ ProN W6"/>
                <a:sym typeface="ヒラギノ角ゴ ProN W6"/>
              </a:defRPr>
            </a:lvl1pPr>
          </a:lstStyle>
          <a:p>
            <a:pPr/>
            <a:r>
              <a:t>https://mvnrepository.com/artifact/org.springframework.boot/spring-boot-dependencies/2.0.1.RELEASE</a:t>
            </a:r>
          </a:p>
        </p:txBody>
      </p:sp>
      <p:sp>
        <p:nvSpPr>
          <p:cNvPr id="182" name="699 &gt; 531"/>
          <p:cNvSpPr txBox="1"/>
          <p:nvPr/>
        </p:nvSpPr>
        <p:spPr>
          <a:xfrm>
            <a:off x="282124" y="5391622"/>
            <a:ext cx="11286970" cy="109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7800"/>
            </a:pPr>
            <a:r>
              <a:t>699</a:t>
            </a:r>
            <a:r>
              <a:rPr sz="6000"/>
              <a:t> &gt; 531</a:t>
            </a:r>
          </a:p>
        </p:txBody>
      </p:sp>
      <p:grpSp>
        <p:nvGrpSpPr>
          <p:cNvPr id="185" name="Boot Depsが管理する3rd-party…"/>
          <p:cNvGrpSpPr/>
          <p:nvPr/>
        </p:nvGrpSpPr>
        <p:grpSpPr>
          <a:xfrm>
            <a:off x="2389029" y="6441187"/>
            <a:ext cx="8364540" cy="1656955"/>
            <a:chOff x="0" y="0"/>
            <a:chExt cx="8364538" cy="1656954"/>
          </a:xfrm>
        </p:grpSpPr>
        <p:sp>
          <p:nvSpPr>
            <p:cNvPr id="183" name="図形"/>
            <p:cNvSpPr/>
            <p:nvPr/>
          </p:nvSpPr>
          <p:spPr>
            <a:xfrm>
              <a:off x="-1" y="0"/>
              <a:ext cx="8364540" cy="1656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895" y="0"/>
                  </a:moveTo>
                  <a:lnTo>
                    <a:pt x="5490" y="4020"/>
                  </a:lnTo>
                  <a:lnTo>
                    <a:pt x="203" y="4020"/>
                  </a:lnTo>
                  <a:cubicBezTo>
                    <a:pt x="91" y="4020"/>
                    <a:pt x="0" y="4479"/>
                    <a:pt x="0" y="5044"/>
                  </a:cubicBezTo>
                  <a:lnTo>
                    <a:pt x="0" y="20576"/>
                  </a:lnTo>
                  <a:cubicBezTo>
                    <a:pt x="0" y="21141"/>
                    <a:pt x="91" y="21600"/>
                    <a:pt x="203" y="21600"/>
                  </a:cubicBezTo>
                  <a:lnTo>
                    <a:pt x="21397" y="21600"/>
                  </a:lnTo>
                  <a:cubicBezTo>
                    <a:pt x="21509" y="21600"/>
                    <a:pt x="21600" y="21141"/>
                    <a:pt x="21600" y="20576"/>
                  </a:cubicBezTo>
                  <a:lnTo>
                    <a:pt x="21600" y="5044"/>
                  </a:lnTo>
                  <a:cubicBezTo>
                    <a:pt x="21600" y="4479"/>
                    <a:pt x="21509" y="4020"/>
                    <a:pt x="21397" y="4020"/>
                  </a:cubicBezTo>
                  <a:lnTo>
                    <a:pt x="6300" y="4020"/>
                  </a:lnTo>
                  <a:lnTo>
                    <a:pt x="5895" y="0"/>
                  </a:lnTo>
                  <a:close/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900"/>
              </a:pPr>
            </a:p>
          </p:txBody>
        </p:sp>
        <p:sp>
          <p:nvSpPr>
            <p:cNvPr id="184" name="Boot Depsが管理する3rd-party…"/>
            <p:cNvSpPr txBox="1"/>
            <p:nvPr/>
          </p:nvSpPr>
          <p:spPr>
            <a:xfrm>
              <a:off x="-1" y="310952"/>
              <a:ext cx="8364540" cy="1035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2900"/>
              </a:pPr>
              <a:r>
                <a:t>Boot Depsが管理する3rd-party</a:t>
              </a:r>
            </a:p>
            <a:p>
              <a:pPr>
                <a:defRPr sz="2900"/>
              </a:pPr>
              <a:r>
                <a:t>ライブラリに</a:t>
              </a:r>
              <a:r>
                <a:rPr>
                  <a:solidFill>
                    <a:srgbClr val="EE230C"/>
                  </a:solidFill>
                </a:rPr>
                <a:t>＋α</a:t>
              </a:r>
              <a:r>
                <a:t>のライブラリを追加している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 ProN W3"/>
        <a:ea typeface="ヒラギノ角ゴ ProN W3"/>
        <a:cs typeface="ヒラギノ角ゴ ProN W3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