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259" r:id="rId3"/>
    <p:sldId id="261" r:id="rId4"/>
    <p:sldId id="262" r:id="rId5"/>
    <p:sldId id="270" r:id="rId6"/>
    <p:sldId id="263" r:id="rId7"/>
    <p:sldId id="297" r:id="rId8"/>
    <p:sldId id="298" r:id="rId9"/>
    <p:sldId id="300" r:id="rId10"/>
    <p:sldId id="269" r:id="rId11"/>
    <p:sldId id="301" r:id="rId12"/>
    <p:sldId id="304" r:id="rId13"/>
    <p:sldId id="305" r:id="rId14"/>
    <p:sldId id="306" r:id="rId15"/>
    <p:sldId id="307" r:id="rId16"/>
    <p:sldId id="308" r:id="rId17"/>
    <p:sldId id="309" r:id="rId18"/>
  </p:sldIdLst>
  <p:sldSz cx="9144000" cy="5143500" type="screen16x9"/>
  <p:notesSz cx="6858000" cy="9144000"/>
  <p:embeddedFontLst>
    <p:embeddedFont>
      <p:font typeface="Bebas Neue" panose="020B0606020202050201" pitchFamily="34" charset="0"/>
      <p:regular r:id="rId20"/>
    </p:embeddedFont>
    <p:embeddedFont>
      <p:font typeface="Days One" panose="020B0604020202020204" charset="0"/>
      <p:regular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06FAF-206E-457E-B471-FA183A86E918}">
  <a:tblStyle styleId="{14206FAF-206E-457E-B471-FA183A86E9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aa3d063a2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2aa3d063a2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a3d063a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aa3d063a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aa3d063a2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aa3d063a2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26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14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810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dirty="0"/>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txBody>
          <a:bodyPr/>
          <a:lstStyle/>
          <a:p>
            <a:endParaRPr lang="en-US" dirty="0"/>
          </a:p>
        </p:txBody>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0"/>
        <p:cNvGrpSpPr/>
        <p:nvPr/>
      </p:nvGrpSpPr>
      <p:grpSpPr>
        <a:xfrm>
          <a:off x="0" y="0"/>
          <a:ext cx="0" cy="0"/>
          <a:chOff x="0" y="0"/>
          <a:chExt cx="0" cy="0"/>
        </a:xfrm>
      </p:grpSpPr>
      <p:grpSp>
        <p:nvGrpSpPr>
          <p:cNvPr id="271" name="Google Shape;271;p8"/>
          <p:cNvGrpSpPr/>
          <p:nvPr/>
        </p:nvGrpSpPr>
        <p:grpSpPr>
          <a:xfrm>
            <a:off x="-199950" y="-327450"/>
            <a:ext cx="9543900" cy="5646000"/>
            <a:chOff x="-199950" y="-251250"/>
            <a:chExt cx="9543900" cy="5646000"/>
          </a:xfrm>
        </p:grpSpPr>
        <p:cxnSp>
          <p:nvCxnSpPr>
            <p:cNvPr id="272" name="Google Shape;272;p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3" name="Google Shape;273;p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4" name="Google Shape;274;p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5" name="Google Shape;275;p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6" name="Google Shape;276;p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7" name="Google Shape;277;p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8" name="Google Shape;278;p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79" name="Google Shape;279;p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0" name="Google Shape;280;p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1" name="Google Shape;281;p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2" name="Google Shape;282;p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3" name="Google Shape;283;p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4" name="Google Shape;284;p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5" name="Google Shape;285;p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6" name="Google Shape;286;p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87" name="Google Shape;287;p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8" name="Google Shape;288;p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9" name="Google Shape;289;p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0" name="Google Shape;290;p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1" name="Google Shape;291;p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2" name="Google Shape;292;p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3" name="Google Shape;293;p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4" name="Google Shape;294;p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5" name="Google Shape;295;p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6" name="Google Shape;296;p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7" name="Google Shape;297;p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98" name="Google Shape;298;p8"/>
          <p:cNvGrpSpPr/>
          <p:nvPr/>
        </p:nvGrpSpPr>
        <p:grpSpPr>
          <a:xfrm>
            <a:off x="473650" y="274900"/>
            <a:ext cx="8349800" cy="4746124"/>
            <a:chOff x="473650" y="274900"/>
            <a:chExt cx="8349800" cy="4746124"/>
          </a:xfrm>
        </p:grpSpPr>
        <p:grpSp>
          <p:nvGrpSpPr>
            <p:cNvPr id="299" name="Google Shape;299;p8"/>
            <p:cNvGrpSpPr/>
            <p:nvPr/>
          </p:nvGrpSpPr>
          <p:grpSpPr>
            <a:xfrm>
              <a:off x="626050" y="427300"/>
              <a:ext cx="8197400" cy="4593724"/>
              <a:chOff x="-280802" y="20880"/>
              <a:chExt cx="10622522" cy="5952733"/>
            </a:xfrm>
          </p:grpSpPr>
          <p:sp>
            <p:nvSpPr>
              <p:cNvPr id="300" name="Google Shape;300;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5" name="Google Shape;305;p8"/>
            <p:cNvGrpSpPr/>
            <p:nvPr/>
          </p:nvGrpSpPr>
          <p:grpSpPr>
            <a:xfrm>
              <a:off x="473650" y="274900"/>
              <a:ext cx="8197400" cy="4593724"/>
              <a:chOff x="-280802" y="20880"/>
              <a:chExt cx="10622522" cy="5952733"/>
            </a:xfrm>
          </p:grpSpPr>
          <p:sp>
            <p:nvSpPr>
              <p:cNvPr id="306" name="Google Shape;306;p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11" name="Google Shape;311;p8"/>
          <p:cNvSpPr txBox="1">
            <a:spLocks noGrp="1"/>
          </p:cNvSpPr>
          <p:nvPr>
            <p:ph type="title"/>
          </p:nvPr>
        </p:nvSpPr>
        <p:spPr>
          <a:xfrm>
            <a:off x="2496625" y="879900"/>
            <a:ext cx="5751000" cy="24240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6000"/>
              <a:buNone/>
              <a:defRPr sz="3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dirty="0"/>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dirty="0"/>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9"/>
        <p:cNvGrpSpPr/>
        <p:nvPr/>
      </p:nvGrpSpPr>
      <p:grpSpPr>
        <a:xfrm>
          <a:off x="0" y="0"/>
          <a:ext cx="0" cy="0"/>
          <a:chOff x="0" y="0"/>
          <a:chExt cx="0" cy="0"/>
        </a:xfrm>
      </p:grpSpPr>
      <p:grpSp>
        <p:nvGrpSpPr>
          <p:cNvPr id="360" name="Google Shape;360;p11"/>
          <p:cNvGrpSpPr/>
          <p:nvPr/>
        </p:nvGrpSpPr>
        <p:grpSpPr>
          <a:xfrm>
            <a:off x="-199950" y="-327450"/>
            <a:ext cx="9543900" cy="5646000"/>
            <a:chOff x="-199950" y="-251250"/>
            <a:chExt cx="9543900" cy="5646000"/>
          </a:xfrm>
        </p:grpSpPr>
        <p:cxnSp>
          <p:nvCxnSpPr>
            <p:cNvPr id="361" name="Google Shape;361;p11"/>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2" name="Google Shape;362;p11"/>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3" name="Google Shape;363;p11"/>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4" name="Google Shape;364;p11"/>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5" name="Google Shape;365;p11"/>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6" name="Google Shape;366;p11"/>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7" name="Google Shape;367;p11"/>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8" name="Google Shape;368;p11"/>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69" name="Google Shape;369;p11"/>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0" name="Google Shape;370;p11"/>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1" name="Google Shape;371;p11"/>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2" name="Google Shape;372;p11"/>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3" name="Google Shape;373;p11"/>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4" name="Google Shape;374;p11"/>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5" name="Google Shape;375;p11"/>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76" name="Google Shape;376;p11"/>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7" name="Google Shape;377;p11"/>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8" name="Google Shape;378;p11"/>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79" name="Google Shape;379;p11"/>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0" name="Google Shape;380;p11"/>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1" name="Google Shape;381;p11"/>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2" name="Google Shape;382;p11"/>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3" name="Google Shape;383;p11"/>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4" name="Google Shape;384;p11"/>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5" name="Google Shape;385;p11"/>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86" name="Google Shape;386;p11"/>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87" name="Google Shape;387;p11"/>
          <p:cNvGrpSpPr/>
          <p:nvPr/>
        </p:nvGrpSpPr>
        <p:grpSpPr>
          <a:xfrm>
            <a:off x="473650" y="274900"/>
            <a:ext cx="8349800" cy="4746124"/>
            <a:chOff x="473650" y="274900"/>
            <a:chExt cx="8349800" cy="4746124"/>
          </a:xfrm>
        </p:grpSpPr>
        <p:grpSp>
          <p:nvGrpSpPr>
            <p:cNvPr id="388" name="Google Shape;388;p11"/>
            <p:cNvGrpSpPr/>
            <p:nvPr/>
          </p:nvGrpSpPr>
          <p:grpSpPr>
            <a:xfrm>
              <a:off x="626050" y="427300"/>
              <a:ext cx="8197400" cy="4593724"/>
              <a:chOff x="-280802" y="20880"/>
              <a:chExt cx="10622522" cy="5952733"/>
            </a:xfrm>
          </p:grpSpPr>
          <p:sp>
            <p:nvSpPr>
              <p:cNvPr id="389" name="Google Shape;389;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94" name="Google Shape;394;p11"/>
            <p:cNvGrpSpPr/>
            <p:nvPr/>
          </p:nvGrpSpPr>
          <p:grpSpPr>
            <a:xfrm>
              <a:off x="473650" y="274900"/>
              <a:ext cx="8197400" cy="4593724"/>
              <a:chOff x="-280802" y="20880"/>
              <a:chExt cx="10622522" cy="5952733"/>
            </a:xfrm>
          </p:grpSpPr>
          <p:sp>
            <p:nvSpPr>
              <p:cNvPr id="395" name="Google Shape;395;p11"/>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1"/>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1"/>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1"/>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1"/>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00" name="Google Shape;400;p11"/>
          <p:cNvSpPr txBox="1">
            <a:spLocks noGrp="1"/>
          </p:cNvSpPr>
          <p:nvPr>
            <p:ph type="title" hasCustomPrompt="1"/>
          </p:nvPr>
        </p:nvSpPr>
        <p:spPr>
          <a:xfrm>
            <a:off x="1880700" y="1752675"/>
            <a:ext cx="5382600" cy="1504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rPr dirty="0"/>
              <a:t>xx%</a:t>
            </a:r>
          </a:p>
        </p:txBody>
      </p:sp>
      <p:sp>
        <p:nvSpPr>
          <p:cNvPr id="401" name="Google Shape;401;p11"/>
          <p:cNvSpPr txBox="1">
            <a:spLocks noGrp="1"/>
          </p:cNvSpPr>
          <p:nvPr>
            <p:ph type="subTitle" idx="1"/>
          </p:nvPr>
        </p:nvSpPr>
        <p:spPr>
          <a:xfrm>
            <a:off x="1880700" y="3422100"/>
            <a:ext cx="5382600" cy="450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1"/>
        <p:cNvGrpSpPr/>
        <p:nvPr/>
      </p:nvGrpSpPr>
      <p:grpSpPr>
        <a:xfrm>
          <a:off x="0" y="0"/>
          <a:ext cx="0" cy="0"/>
          <a:chOff x="0" y="0"/>
          <a:chExt cx="0" cy="0"/>
        </a:xfrm>
      </p:grpSpPr>
      <p:grpSp>
        <p:nvGrpSpPr>
          <p:cNvPr id="492" name="Google Shape;492;p15"/>
          <p:cNvGrpSpPr/>
          <p:nvPr/>
        </p:nvGrpSpPr>
        <p:grpSpPr>
          <a:xfrm>
            <a:off x="-199950" y="-327450"/>
            <a:ext cx="9543900" cy="5646000"/>
            <a:chOff x="-199950" y="-251250"/>
            <a:chExt cx="9543900" cy="5646000"/>
          </a:xfrm>
        </p:grpSpPr>
        <p:cxnSp>
          <p:nvCxnSpPr>
            <p:cNvPr id="493" name="Google Shape;493;p1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4" name="Google Shape;494;p1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5" name="Google Shape;495;p1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6" name="Google Shape;496;p1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7" name="Google Shape;497;p1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8" name="Google Shape;498;p1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9" name="Google Shape;499;p1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0" name="Google Shape;500;p1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1" name="Google Shape;501;p1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2" name="Google Shape;502;p1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3" name="Google Shape;503;p1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4" name="Google Shape;504;p1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5" name="Google Shape;505;p1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6" name="Google Shape;506;p1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7" name="Google Shape;507;p1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8" name="Google Shape;508;p1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09" name="Google Shape;509;p1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1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1" name="Google Shape;511;p1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2" name="Google Shape;512;p1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3" name="Google Shape;513;p1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4" name="Google Shape;514;p1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1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6" name="Google Shape;516;p1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7" name="Google Shape;517;p1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8" name="Google Shape;518;p1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19" name="Google Shape;519;p15"/>
          <p:cNvGrpSpPr/>
          <p:nvPr/>
        </p:nvGrpSpPr>
        <p:grpSpPr>
          <a:xfrm>
            <a:off x="473650" y="274900"/>
            <a:ext cx="8349800" cy="4746124"/>
            <a:chOff x="473650" y="274900"/>
            <a:chExt cx="8349800" cy="4746124"/>
          </a:xfrm>
        </p:grpSpPr>
        <p:grpSp>
          <p:nvGrpSpPr>
            <p:cNvPr id="520" name="Google Shape;520;p15"/>
            <p:cNvGrpSpPr/>
            <p:nvPr/>
          </p:nvGrpSpPr>
          <p:grpSpPr>
            <a:xfrm>
              <a:off x="626050" y="427300"/>
              <a:ext cx="8197400" cy="4593724"/>
              <a:chOff x="-280802" y="20880"/>
              <a:chExt cx="10622522" cy="5952733"/>
            </a:xfrm>
          </p:grpSpPr>
          <p:sp>
            <p:nvSpPr>
              <p:cNvPr id="521" name="Google Shape;521;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6" name="Google Shape;526;p15"/>
            <p:cNvGrpSpPr/>
            <p:nvPr/>
          </p:nvGrpSpPr>
          <p:grpSpPr>
            <a:xfrm>
              <a:off x="473650" y="274900"/>
              <a:ext cx="8197400" cy="4593724"/>
              <a:chOff x="-280802" y="20880"/>
              <a:chExt cx="10622522" cy="5952733"/>
            </a:xfrm>
          </p:grpSpPr>
          <p:sp>
            <p:nvSpPr>
              <p:cNvPr id="527" name="Google Shape;527;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32" name="Google Shape;532;p15"/>
          <p:cNvSpPr txBox="1">
            <a:spLocks noGrp="1"/>
          </p:cNvSpPr>
          <p:nvPr>
            <p:ph type="subTitle" idx="1"/>
          </p:nvPr>
        </p:nvSpPr>
        <p:spPr>
          <a:xfrm>
            <a:off x="8960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dirty="0"/>
          </a:p>
        </p:txBody>
      </p:sp>
      <p:sp>
        <p:nvSpPr>
          <p:cNvPr id="533" name="Google Shape;533;p15"/>
          <p:cNvSpPr txBox="1">
            <a:spLocks noGrp="1"/>
          </p:cNvSpPr>
          <p:nvPr>
            <p:ph type="subTitle" idx="2"/>
          </p:nvPr>
        </p:nvSpPr>
        <p:spPr>
          <a:xfrm>
            <a:off x="3475500" y="28896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dirty="0"/>
          </a:p>
        </p:txBody>
      </p:sp>
      <p:sp>
        <p:nvSpPr>
          <p:cNvPr id="534" name="Google Shape;534;p15"/>
          <p:cNvSpPr txBox="1">
            <a:spLocks noGrp="1"/>
          </p:cNvSpPr>
          <p:nvPr>
            <p:ph type="subTitle" idx="3"/>
          </p:nvPr>
        </p:nvSpPr>
        <p:spPr>
          <a:xfrm>
            <a:off x="60549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15"/>
          <p:cNvSpPr txBox="1">
            <a:spLocks noGrp="1"/>
          </p:cNvSpPr>
          <p:nvPr>
            <p:ph type="subTitle" idx="4"/>
          </p:nvPr>
        </p:nvSpPr>
        <p:spPr>
          <a:xfrm>
            <a:off x="8960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536" name="Google Shape;536;p15"/>
          <p:cNvSpPr txBox="1">
            <a:spLocks noGrp="1"/>
          </p:cNvSpPr>
          <p:nvPr>
            <p:ph type="subTitle" idx="5"/>
          </p:nvPr>
        </p:nvSpPr>
        <p:spPr>
          <a:xfrm>
            <a:off x="60549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7" name="Google Shape;537;p15"/>
          <p:cNvSpPr txBox="1">
            <a:spLocks noGrp="1"/>
          </p:cNvSpPr>
          <p:nvPr>
            <p:ph type="subTitle" idx="6"/>
          </p:nvPr>
        </p:nvSpPr>
        <p:spPr>
          <a:xfrm>
            <a:off x="3475500" y="2563000"/>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538" name="Google Shape;538;p1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dirty="0"/>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7" r:id="rId7"/>
    <p:sldLayoutId id="2147483661"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ixabay.com/en/members-group-people-team-teamwork-42918/" TargetMode="Externa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hyperlink" Target="http://phoenixajournal.wordpress.com/2012/02/23/thank-you/" TargetMode="External"/><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Project%20Predict%20Future%20Sales.pptx"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781772" y="1571700"/>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latin typeface="Lato" panose="020F0502020204030203" pitchFamily="34" charset="0"/>
                <a:ea typeface="Lato" panose="020F0502020204030203" pitchFamily="34" charset="0"/>
                <a:cs typeface="Lato" panose="020F0502020204030203" pitchFamily="34" charset="0"/>
              </a:rPr>
              <a:t>Project: Predict Future Sales </a:t>
            </a:r>
            <a:endParaRPr sz="4800" dirty="0">
              <a:latin typeface="Lato" panose="020F0502020204030203" pitchFamily="34" charset="0"/>
              <a:ea typeface="Lato" panose="020F0502020204030203" pitchFamily="34" charset="0"/>
              <a:cs typeface="Lato" panose="020F0502020204030203" pitchFamily="34" charset="0"/>
            </a:endParaRPr>
          </a:p>
        </p:txBody>
      </p:sp>
      <p:sp>
        <p:nvSpPr>
          <p:cNvPr id="786" name="Google Shape;786;p24"/>
          <p:cNvSpPr txBox="1">
            <a:spLocks noGrp="1"/>
          </p:cNvSpPr>
          <p:nvPr>
            <p:ph type="subTitle" idx="1"/>
          </p:nvPr>
        </p:nvSpPr>
        <p:spPr>
          <a:xfrm>
            <a:off x="2301600" y="3507409"/>
            <a:ext cx="4540800" cy="11228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u="sng" dirty="0">
                <a:latin typeface="Lato" panose="020F0502020204030203" pitchFamily="34" charset="0"/>
                <a:ea typeface="Lato" panose="020F0502020204030203" pitchFamily="34" charset="0"/>
                <a:cs typeface="Lato" panose="020F0502020204030203" pitchFamily="34" charset="0"/>
              </a:rPr>
              <a:t>Group Members</a:t>
            </a:r>
          </a:p>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Gagan Indukala Krishna Murthy</a:t>
            </a:r>
          </a:p>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Aanwi Anil Tarihalkar</a:t>
            </a:r>
          </a:p>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Shataksh</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787" name="Google Shape;787;p24"/>
          <p:cNvGrpSpPr/>
          <p:nvPr/>
        </p:nvGrpSpPr>
        <p:grpSpPr>
          <a:xfrm>
            <a:off x="299513" y="-233231"/>
            <a:ext cx="8737929" cy="4995923"/>
            <a:chOff x="299513" y="-233231"/>
            <a:chExt cx="8737929" cy="4995923"/>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7"/>
              <a:ext cx="795061" cy="1340935"/>
              <a:chOff x="6814440" y="1026719"/>
              <a:chExt cx="1223280" cy="2063161"/>
            </a:xfrm>
          </p:grpSpPr>
          <p:sp>
            <p:nvSpPr>
              <p:cNvPr id="796" name="Google Shape;796;p24"/>
              <p:cNvSpPr/>
              <p:nvPr/>
            </p:nvSpPr>
            <p:spPr>
              <a:xfrm>
                <a:off x="6814440" y="1026719"/>
                <a:ext cx="1223280" cy="1574639"/>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39"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dk1"/>
                </a:solidFill>
                <a:latin typeface="Lato" panose="020F0502020204030203" pitchFamily="34" charset="0"/>
                <a:ea typeface="Lato" panose="020F0502020204030203" pitchFamily="34" charset="0"/>
                <a:cs typeface="Lato" panose="020F0502020204030203" pitchFamily="34" charset="0"/>
                <a:sym typeface="Days One"/>
              </a:rPr>
              <a:t>DS636002</a:t>
            </a:r>
            <a:endParaRPr sz="2000" dirty="0">
              <a:solidFill>
                <a:schemeClr val="dk1"/>
              </a:solidFill>
              <a:latin typeface="Lato" panose="020F0502020204030203" pitchFamily="34" charset="0"/>
              <a:ea typeface="Lato" panose="020F0502020204030203" pitchFamily="34" charset="0"/>
              <a:cs typeface="Lato" panose="020F0502020204030203" pitchFamily="34" charset="0"/>
              <a:sym typeface="Days One"/>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37"/>
          <p:cNvSpPr txBox="1">
            <a:spLocks noGrp="1"/>
          </p:cNvSpPr>
          <p:nvPr>
            <p:ph type="title"/>
          </p:nvPr>
        </p:nvSpPr>
        <p:spPr>
          <a:xfrm>
            <a:off x="-1837775" y="-128100"/>
            <a:ext cx="5751000" cy="2424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t>Co-relation Matrix</a:t>
            </a:r>
            <a:endParaRPr sz="2400" dirty="0"/>
          </a:p>
        </p:txBody>
      </p:sp>
      <p:pic>
        <p:nvPicPr>
          <p:cNvPr id="3" name="Picture 2">
            <a:extLst>
              <a:ext uri="{FF2B5EF4-FFF2-40B4-BE49-F238E27FC236}">
                <a16:creationId xmlns:a16="http://schemas.microsoft.com/office/drawing/2014/main" id="{98278AE9-611F-C3B8-4B6D-03A539678DB3}"/>
              </a:ext>
            </a:extLst>
          </p:cNvPr>
          <p:cNvPicPr>
            <a:picLocks noChangeAspect="1"/>
          </p:cNvPicPr>
          <p:nvPr/>
        </p:nvPicPr>
        <p:blipFill>
          <a:blip r:embed="rId3"/>
          <a:stretch>
            <a:fillRect/>
          </a:stretch>
        </p:blipFill>
        <p:spPr>
          <a:xfrm>
            <a:off x="4105741" y="763200"/>
            <a:ext cx="4339859" cy="3877703"/>
          </a:xfrm>
          <a:prstGeom prst="rect">
            <a:avLst/>
          </a:prstGeom>
        </p:spPr>
      </p:pic>
      <p:sp>
        <p:nvSpPr>
          <p:cNvPr id="7" name="TextBox 6">
            <a:extLst>
              <a:ext uri="{FF2B5EF4-FFF2-40B4-BE49-F238E27FC236}">
                <a16:creationId xmlns:a16="http://schemas.microsoft.com/office/drawing/2014/main" id="{076C860B-83A2-D0A0-F731-918E92743184}"/>
              </a:ext>
            </a:extLst>
          </p:cNvPr>
          <p:cNvSpPr txBox="1"/>
          <p:nvPr/>
        </p:nvSpPr>
        <p:spPr>
          <a:xfrm>
            <a:off x="698400" y="1239044"/>
            <a:ext cx="3271024" cy="3539430"/>
          </a:xfrm>
          <a:prstGeom prst="rect">
            <a:avLst/>
          </a:prstGeom>
          <a:noFill/>
        </p:spPr>
        <p:txBody>
          <a:bodyPr wrap="square" rtlCol="0">
            <a:spAutoFit/>
          </a:bodyPr>
          <a:lstStyle/>
          <a:p>
            <a:pPr algn="just"/>
            <a:r>
              <a:rPr lang="en-US" sz="1600" b="0" i="0" dirty="0">
                <a:solidFill>
                  <a:srgbClr val="0D0D0D"/>
                </a:solidFill>
                <a:effectLst/>
                <a:highlight>
                  <a:srgbClr val="FFFFFF"/>
                </a:highlight>
                <a:latin typeface="Lato" panose="020F0502020204030203" pitchFamily="34" charset="0"/>
                <a:ea typeface="Lato" panose="020F0502020204030203" pitchFamily="34" charset="0"/>
                <a:cs typeface="Lato" panose="020F0502020204030203" pitchFamily="34" charset="0"/>
              </a:rPr>
              <a:t>The negative association between date block number and sales suggests a declining trend over time, possibly due to market saturation or changing consumer preferences. Conversely, the positive association with mean price indicates increasing prices over time, influenced by inflationary pressures or pricing strategies. These trends reflect the complex dynamics of supply, demand, and market conditions within the dataset.</a:t>
            </a:r>
            <a:endParaRPr lang="en-US" sz="12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DD7B3-7B0E-029C-0052-C46D00245116}"/>
              </a:ext>
            </a:extLst>
          </p:cNvPr>
          <p:cNvSpPr>
            <a:spLocks noGrp="1"/>
          </p:cNvSpPr>
          <p:nvPr>
            <p:ph type="body" idx="1"/>
          </p:nvPr>
        </p:nvSpPr>
        <p:spPr>
          <a:xfrm>
            <a:off x="720000" y="1446037"/>
            <a:ext cx="7704000" cy="3054900"/>
          </a:xfrm>
        </p:spPr>
        <p:txBody>
          <a:bodyPr/>
          <a:lstStyle/>
          <a:p>
            <a:pPr marL="114300" indent="0" algn="just">
              <a:buNone/>
            </a:pPr>
            <a:r>
              <a:rPr lang="en-US" sz="1400" b="0" i="0" dirty="0">
                <a:solidFill>
                  <a:srgbClr val="0D0D0D"/>
                </a:solidFill>
                <a:effectLst/>
                <a:highlight>
                  <a:srgbClr val="FFFFFF"/>
                </a:highlight>
                <a:latin typeface="Lato" panose="020F0502020204030203" pitchFamily="34" charset="0"/>
                <a:ea typeface="Lato" panose="020F0502020204030203" pitchFamily="34" charset="0"/>
                <a:cs typeface="Lato" panose="020F0502020204030203" pitchFamily="34" charset="0"/>
              </a:rPr>
              <a:t>K-Nearest Neighbors (KNN) and Random Forest algorithms play pivotal roles in analyzing and predicting future sales based on historical data. KNN was employed for imputing missing values using the k-nearest neighbors approach, which leverages the similarity of data points to estimate missing values effectively. This technique helped enrich the dataset and prepare it for predictive modeling by incorporating historical trends and patterns. On the other hand, Random Forest was utilized for predicting future sales, leveraging its ability to handle large datasets efficiently and mitigate overfitting through ensemble learning. The Random Forest model was trained on historical sales data, considering various features derived from the dataset to generate accurate predictions for the test set. Both algorithms were evaluated using metrics like Root Mean Squared Error (RMSE) to assess their performance in predicting sales accurately. The results from these evaluations provided insights into the effectiveness of each algorithm and highlighted areas for potential improvement. </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3" name="Title 2">
            <a:extLst>
              <a:ext uri="{FF2B5EF4-FFF2-40B4-BE49-F238E27FC236}">
                <a16:creationId xmlns:a16="http://schemas.microsoft.com/office/drawing/2014/main" id="{8328F573-08E2-957B-C557-415829E54D8A}"/>
              </a:ext>
            </a:extLst>
          </p:cNvPr>
          <p:cNvSpPr>
            <a:spLocks noGrp="1"/>
          </p:cNvSpPr>
          <p:nvPr>
            <p:ph type="title"/>
          </p:nvPr>
        </p:nvSpPr>
        <p:spPr>
          <a:xfrm>
            <a:off x="896400" y="797350"/>
            <a:ext cx="7351200" cy="572700"/>
          </a:xfrm>
        </p:spPr>
        <p:txBody>
          <a:bodyPr/>
          <a:lstStyle/>
          <a:p>
            <a:r>
              <a:rPr lang="en-US" dirty="0">
                <a:latin typeface="Lato" panose="020F0502020204030203" pitchFamily="34" charset="0"/>
                <a:ea typeface="Lato" panose="020F0502020204030203" pitchFamily="34" charset="0"/>
                <a:cs typeface="Lato" panose="020F0502020204030203" pitchFamily="34" charset="0"/>
              </a:rPr>
              <a:t>ML Algorithms: KNN and Random Forest</a:t>
            </a:r>
          </a:p>
        </p:txBody>
      </p:sp>
    </p:spTree>
    <p:extLst>
      <p:ext uri="{BB962C8B-B14F-4D97-AF65-F5344CB8AC3E}">
        <p14:creationId xmlns:p14="http://schemas.microsoft.com/office/powerpoint/2010/main" val="378337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DD7B3-7B0E-029C-0052-C46D00245116}"/>
              </a:ext>
            </a:extLst>
          </p:cNvPr>
          <p:cNvSpPr>
            <a:spLocks noGrp="1"/>
          </p:cNvSpPr>
          <p:nvPr>
            <p:ph type="body" idx="1"/>
          </p:nvPr>
        </p:nvSpPr>
        <p:spPr/>
        <p:txBody>
          <a:bodyPr/>
          <a:lstStyle/>
          <a:p>
            <a:pPr marL="114300" indent="0" algn="jus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3" name="Title 2">
            <a:extLst>
              <a:ext uri="{FF2B5EF4-FFF2-40B4-BE49-F238E27FC236}">
                <a16:creationId xmlns:a16="http://schemas.microsoft.com/office/drawing/2014/main" id="{8328F573-08E2-957B-C557-415829E54D8A}"/>
              </a:ext>
            </a:extLst>
          </p:cNvPr>
          <p:cNvSpPr>
            <a:spLocks noGrp="1"/>
          </p:cNvSpPr>
          <p:nvPr>
            <p:ph type="title"/>
          </p:nvPr>
        </p:nvSpPr>
        <p:spPr>
          <a:xfrm>
            <a:off x="896400" y="797350"/>
            <a:ext cx="7351200" cy="572700"/>
          </a:xfrm>
        </p:spPr>
        <p:txBody>
          <a:bodyPr/>
          <a:lstStyle/>
          <a:p>
            <a:r>
              <a:rPr lang="en-US" sz="2400" dirty="0">
                <a:latin typeface="Lato" panose="020F0502020204030203" pitchFamily="34" charset="0"/>
                <a:ea typeface="Lato" panose="020F0502020204030203" pitchFamily="34" charset="0"/>
                <a:cs typeface="Lato" panose="020F0502020204030203" pitchFamily="34" charset="0"/>
              </a:rPr>
              <a:t>Applying </a:t>
            </a:r>
            <a:r>
              <a:rPr lang="en-US" sz="2400" dirty="0" err="1">
                <a:latin typeface="Lato" panose="020F0502020204030203" pitchFamily="34" charset="0"/>
                <a:ea typeface="Lato" panose="020F0502020204030203" pitchFamily="34" charset="0"/>
                <a:cs typeface="Lato" panose="020F0502020204030203" pitchFamily="34" charset="0"/>
              </a:rPr>
              <a:t>RandomForest</a:t>
            </a:r>
            <a:r>
              <a:rPr lang="en-US" sz="2400" dirty="0">
                <a:latin typeface="Lato" panose="020F0502020204030203" pitchFamily="34" charset="0"/>
                <a:ea typeface="Lato" panose="020F0502020204030203" pitchFamily="34" charset="0"/>
                <a:cs typeface="Lato" panose="020F0502020204030203" pitchFamily="34" charset="0"/>
              </a:rPr>
              <a:t> to training data</a:t>
            </a:r>
          </a:p>
        </p:txBody>
      </p:sp>
      <p:pic>
        <p:nvPicPr>
          <p:cNvPr id="5" name="Picture 4">
            <a:extLst>
              <a:ext uri="{FF2B5EF4-FFF2-40B4-BE49-F238E27FC236}">
                <a16:creationId xmlns:a16="http://schemas.microsoft.com/office/drawing/2014/main" id="{E3D65648-8AB4-D7AE-6614-A08DD15C2C6E}"/>
              </a:ext>
            </a:extLst>
          </p:cNvPr>
          <p:cNvPicPr>
            <a:picLocks noChangeAspect="1"/>
          </p:cNvPicPr>
          <p:nvPr/>
        </p:nvPicPr>
        <p:blipFill>
          <a:blip r:embed="rId2"/>
          <a:stretch>
            <a:fillRect/>
          </a:stretch>
        </p:blipFill>
        <p:spPr>
          <a:xfrm>
            <a:off x="532800" y="1296000"/>
            <a:ext cx="8071200" cy="3518157"/>
          </a:xfrm>
          <a:prstGeom prst="rect">
            <a:avLst/>
          </a:prstGeom>
        </p:spPr>
      </p:pic>
    </p:spTree>
    <p:extLst>
      <p:ext uri="{BB962C8B-B14F-4D97-AF65-F5344CB8AC3E}">
        <p14:creationId xmlns:p14="http://schemas.microsoft.com/office/powerpoint/2010/main" val="158338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DD7B3-7B0E-029C-0052-C46D00245116}"/>
              </a:ext>
            </a:extLst>
          </p:cNvPr>
          <p:cNvSpPr>
            <a:spLocks noGrp="1"/>
          </p:cNvSpPr>
          <p:nvPr>
            <p:ph type="body" idx="1"/>
          </p:nvPr>
        </p:nvSpPr>
        <p:spPr/>
        <p:txBody>
          <a:bodyPr/>
          <a:lstStyle/>
          <a:p>
            <a:pPr marL="114300" indent="0" algn="jus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3" name="Title 2">
            <a:extLst>
              <a:ext uri="{FF2B5EF4-FFF2-40B4-BE49-F238E27FC236}">
                <a16:creationId xmlns:a16="http://schemas.microsoft.com/office/drawing/2014/main" id="{8328F573-08E2-957B-C557-415829E54D8A}"/>
              </a:ext>
            </a:extLst>
          </p:cNvPr>
          <p:cNvSpPr>
            <a:spLocks noGrp="1"/>
          </p:cNvSpPr>
          <p:nvPr>
            <p:ph type="title"/>
          </p:nvPr>
        </p:nvSpPr>
        <p:spPr>
          <a:xfrm>
            <a:off x="896400" y="797350"/>
            <a:ext cx="7351200" cy="572700"/>
          </a:xfrm>
        </p:spPr>
        <p:txBody>
          <a:bodyPr/>
          <a:lstStyle/>
          <a:p>
            <a:r>
              <a:rPr lang="en-US" sz="2400" dirty="0">
                <a:latin typeface="Lato" panose="020F0502020204030203" pitchFamily="34" charset="0"/>
                <a:ea typeface="Lato" panose="020F0502020204030203" pitchFamily="34" charset="0"/>
                <a:cs typeface="Lato" panose="020F0502020204030203" pitchFamily="34" charset="0"/>
              </a:rPr>
              <a:t>Applying </a:t>
            </a:r>
            <a:r>
              <a:rPr lang="en-US" sz="2400" dirty="0" err="1">
                <a:latin typeface="Lato" panose="020F0502020204030203" pitchFamily="34" charset="0"/>
                <a:ea typeface="Lato" panose="020F0502020204030203" pitchFamily="34" charset="0"/>
                <a:cs typeface="Lato" panose="020F0502020204030203" pitchFamily="34" charset="0"/>
              </a:rPr>
              <a:t>RandomForest</a:t>
            </a:r>
            <a:r>
              <a:rPr lang="en-US" sz="2400" dirty="0">
                <a:latin typeface="Lato" panose="020F0502020204030203" pitchFamily="34" charset="0"/>
                <a:ea typeface="Lato" panose="020F0502020204030203" pitchFamily="34" charset="0"/>
                <a:cs typeface="Lato" panose="020F0502020204030203" pitchFamily="34" charset="0"/>
              </a:rPr>
              <a:t> to test data</a:t>
            </a:r>
          </a:p>
        </p:txBody>
      </p:sp>
      <p:pic>
        <p:nvPicPr>
          <p:cNvPr id="5" name="Picture 4">
            <a:extLst>
              <a:ext uri="{FF2B5EF4-FFF2-40B4-BE49-F238E27FC236}">
                <a16:creationId xmlns:a16="http://schemas.microsoft.com/office/drawing/2014/main" id="{E9D4804D-EB02-EAD6-3AFA-D71DD8E3463C}"/>
              </a:ext>
            </a:extLst>
          </p:cNvPr>
          <p:cNvPicPr>
            <a:picLocks noChangeAspect="1"/>
          </p:cNvPicPr>
          <p:nvPr/>
        </p:nvPicPr>
        <p:blipFill>
          <a:blip r:embed="rId2"/>
          <a:stretch>
            <a:fillRect/>
          </a:stretch>
        </p:blipFill>
        <p:spPr>
          <a:xfrm>
            <a:off x="540000" y="1296000"/>
            <a:ext cx="8064000" cy="3528160"/>
          </a:xfrm>
          <a:prstGeom prst="rect">
            <a:avLst/>
          </a:prstGeom>
        </p:spPr>
      </p:pic>
    </p:spTree>
    <p:extLst>
      <p:ext uri="{BB962C8B-B14F-4D97-AF65-F5344CB8AC3E}">
        <p14:creationId xmlns:p14="http://schemas.microsoft.com/office/powerpoint/2010/main" val="63839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28F573-08E2-957B-C557-415829E54D8A}"/>
              </a:ext>
            </a:extLst>
          </p:cNvPr>
          <p:cNvSpPr>
            <a:spLocks noGrp="1"/>
          </p:cNvSpPr>
          <p:nvPr>
            <p:ph type="title"/>
          </p:nvPr>
        </p:nvSpPr>
        <p:spPr>
          <a:xfrm>
            <a:off x="1152939" y="213524"/>
            <a:ext cx="6589644" cy="513370"/>
          </a:xfrm>
        </p:spPr>
        <p:txBody>
          <a:bodyPr/>
          <a:lstStyle/>
          <a:p>
            <a:r>
              <a:rPr lang="en-US" sz="2000" dirty="0">
                <a:latin typeface="Lato" panose="020F0502020204030203" pitchFamily="34" charset="0"/>
                <a:ea typeface="Lato" panose="020F0502020204030203" pitchFamily="34" charset="0"/>
                <a:cs typeface="Lato" panose="020F0502020204030203" pitchFamily="34" charset="0"/>
              </a:rPr>
              <a:t>OUTPUT</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243AB624-60D6-5FDC-E89F-3056BC57AF0A}"/>
              </a:ext>
            </a:extLst>
          </p:cNvPr>
          <p:cNvPicPr>
            <a:picLocks noChangeAspect="1"/>
          </p:cNvPicPr>
          <p:nvPr/>
        </p:nvPicPr>
        <p:blipFill>
          <a:blip r:embed="rId2"/>
          <a:stretch>
            <a:fillRect/>
          </a:stretch>
        </p:blipFill>
        <p:spPr>
          <a:xfrm>
            <a:off x="2357599" y="807628"/>
            <a:ext cx="4180324" cy="1889864"/>
          </a:xfrm>
          <a:prstGeom prst="rect">
            <a:avLst/>
          </a:prstGeom>
        </p:spPr>
      </p:pic>
      <p:pic>
        <p:nvPicPr>
          <p:cNvPr id="8" name="Picture 7">
            <a:extLst>
              <a:ext uri="{FF2B5EF4-FFF2-40B4-BE49-F238E27FC236}">
                <a16:creationId xmlns:a16="http://schemas.microsoft.com/office/drawing/2014/main" id="{A6B5FA78-0DCC-F105-2118-ED028A715821}"/>
              </a:ext>
            </a:extLst>
          </p:cNvPr>
          <p:cNvPicPr>
            <a:picLocks noChangeAspect="1"/>
          </p:cNvPicPr>
          <p:nvPr/>
        </p:nvPicPr>
        <p:blipFill>
          <a:blip r:embed="rId3"/>
          <a:stretch>
            <a:fillRect/>
          </a:stretch>
        </p:blipFill>
        <p:spPr>
          <a:xfrm>
            <a:off x="2357599" y="2988128"/>
            <a:ext cx="4180324" cy="1769028"/>
          </a:xfrm>
          <a:prstGeom prst="rect">
            <a:avLst/>
          </a:prstGeom>
        </p:spPr>
      </p:pic>
      <p:sp>
        <p:nvSpPr>
          <p:cNvPr id="4" name="Rectangle 3">
            <a:extLst>
              <a:ext uri="{FF2B5EF4-FFF2-40B4-BE49-F238E27FC236}">
                <a16:creationId xmlns:a16="http://schemas.microsoft.com/office/drawing/2014/main" id="{691DC6FB-0D75-FEDF-3E0F-4CF889297CC8}"/>
              </a:ext>
            </a:extLst>
          </p:cNvPr>
          <p:cNvSpPr/>
          <p:nvPr/>
        </p:nvSpPr>
        <p:spPr>
          <a:xfrm>
            <a:off x="2357599" y="807628"/>
            <a:ext cx="4222815" cy="195190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D4093D2-9D1C-4016-5FA9-B0BC33A042C8}"/>
              </a:ext>
            </a:extLst>
          </p:cNvPr>
          <p:cNvSpPr/>
          <p:nvPr/>
        </p:nvSpPr>
        <p:spPr>
          <a:xfrm>
            <a:off x="2286000" y="2917371"/>
            <a:ext cx="4332514" cy="18898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482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DD7B3-7B0E-029C-0052-C46D00245116}"/>
              </a:ext>
            </a:extLst>
          </p:cNvPr>
          <p:cNvSpPr>
            <a:spLocks noGrp="1"/>
          </p:cNvSpPr>
          <p:nvPr>
            <p:ph type="body" idx="1"/>
          </p:nvPr>
        </p:nvSpPr>
        <p:spPr/>
        <p:txBody>
          <a:bodyPr/>
          <a:lstStyle/>
          <a:p>
            <a:pPr marL="114300" indent="0" algn="just">
              <a:buNone/>
            </a:pPr>
            <a:r>
              <a:rPr lang="en-US" sz="1400" dirty="0">
                <a:latin typeface="Söhne"/>
              </a:rPr>
              <a:t>In summary, this project has showcased the practical application of data preprocessing methods and ensemble learning techniques in retail analytics. By utilizing approaches like K-Nearest Neighbors (KNN) for data imputation and Random Forest for sales forecasting, the project demonstrated effective management of missing values and accurate prediction of sales trends. The evaluation using Root Mean Squared Error (RMSE) validated the predictive models' performance, highlighting their reliability for decision-making. This study underscores the value of machine learning in extracting actionable insights from retail data, aiding in strategic decision-making and operational efficiency. Looking ahead, further exploration into feature engineering and model refinement could enhance predictive capabilities, ultimately driving business competitiveness and efficiency in the retail sector.</a:t>
            </a:r>
          </a:p>
        </p:txBody>
      </p:sp>
      <p:sp>
        <p:nvSpPr>
          <p:cNvPr id="3" name="Title 2">
            <a:extLst>
              <a:ext uri="{FF2B5EF4-FFF2-40B4-BE49-F238E27FC236}">
                <a16:creationId xmlns:a16="http://schemas.microsoft.com/office/drawing/2014/main" id="{8328F573-08E2-957B-C557-415829E54D8A}"/>
              </a:ext>
            </a:extLst>
          </p:cNvPr>
          <p:cNvSpPr>
            <a:spLocks noGrp="1"/>
          </p:cNvSpPr>
          <p:nvPr>
            <p:ph type="title"/>
          </p:nvPr>
        </p:nvSpPr>
        <p:spPr>
          <a:xfrm>
            <a:off x="896400" y="789793"/>
            <a:ext cx="7351200" cy="572700"/>
          </a:xfrm>
        </p:spPr>
        <p:txBody>
          <a:bodyPr/>
          <a:lstStyle/>
          <a:p>
            <a:r>
              <a:rPr lang="en-US" sz="2400" dirty="0">
                <a:latin typeface="Söhne"/>
              </a:rPr>
              <a:t>Conclusion</a:t>
            </a:r>
          </a:p>
        </p:txBody>
      </p:sp>
    </p:spTree>
    <p:extLst>
      <p:ext uri="{BB962C8B-B14F-4D97-AF65-F5344CB8AC3E}">
        <p14:creationId xmlns:p14="http://schemas.microsoft.com/office/powerpoint/2010/main" val="2369820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7DF6-7418-07D1-C8CD-8C6DD1D70E2A}"/>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Contribution of Group Members</a:t>
            </a:r>
          </a:p>
        </p:txBody>
      </p:sp>
      <p:sp>
        <p:nvSpPr>
          <p:cNvPr id="3" name="TextBox 2">
            <a:extLst>
              <a:ext uri="{FF2B5EF4-FFF2-40B4-BE49-F238E27FC236}">
                <a16:creationId xmlns:a16="http://schemas.microsoft.com/office/drawing/2014/main" id="{0D076301-4B66-0E82-4B3F-55F642DBDF75}"/>
              </a:ext>
            </a:extLst>
          </p:cNvPr>
          <p:cNvSpPr txBox="1"/>
          <p:nvPr/>
        </p:nvSpPr>
        <p:spPr>
          <a:xfrm>
            <a:off x="666350" y="2154006"/>
            <a:ext cx="3905650" cy="1815882"/>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Lato" panose="020F0502020204030203" pitchFamily="34" charset="0"/>
                <a:ea typeface="Lato" panose="020F0502020204030203" pitchFamily="34" charset="0"/>
                <a:cs typeface="Lato" panose="020F0502020204030203" pitchFamily="34" charset="0"/>
              </a:rPr>
              <a:t>Gagan: </a:t>
            </a:r>
            <a:r>
              <a:rPr lang="en-US" sz="1600" dirty="0">
                <a:latin typeface="Lato" panose="020F0502020204030203" pitchFamily="34" charset="0"/>
                <a:ea typeface="Lato" panose="020F0502020204030203" pitchFamily="34" charset="0"/>
                <a:cs typeface="Lato" panose="020F0502020204030203" pitchFamily="34" charset="0"/>
              </a:rPr>
              <a:t>R Programing Scripts for the 	Project</a:t>
            </a:r>
          </a:p>
          <a:p>
            <a:endParaRPr lang="en-US" sz="1600"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600" b="1" dirty="0" err="1">
                <a:latin typeface="Lato" panose="020F0502020204030203" pitchFamily="34" charset="0"/>
                <a:ea typeface="Lato" panose="020F0502020204030203" pitchFamily="34" charset="0"/>
                <a:cs typeface="Lato" panose="020F0502020204030203" pitchFamily="34" charset="0"/>
              </a:rPr>
              <a:t>Aanwi</a:t>
            </a:r>
            <a:r>
              <a:rPr lang="en-US" sz="1600" b="1" dirty="0">
                <a:latin typeface="Lato" panose="020F0502020204030203" pitchFamily="34" charset="0"/>
                <a:ea typeface="Lato" panose="020F0502020204030203" pitchFamily="34" charset="0"/>
                <a:cs typeface="Lato" panose="020F0502020204030203" pitchFamily="34" charset="0"/>
              </a:rPr>
              <a:t>: </a:t>
            </a:r>
            <a:r>
              <a:rPr lang="en-US" sz="1600" dirty="0">
                <a:latin typeface="Lato" panose="020F0502020204030203" pitchFamily="34" charset="0"/>
                <a:ea typeface="Lato" panose="020F0502020204030203" pitchFamily="34" charset="0"/>
                <a:cs typeface="Lato" panose="020F0502020204030203" pitchFamily="34" charset="0"/>
              </a:rPr>
              <a:t>Documentation, PPT and 	  	 Presentation</a:t>
            </a:r>
          </a:p>
          <a:p>
            <a:endParaRPr lang="en-US" sz="1600"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600" b="1" dirty="0" err="1">
                <a:latin typeface="Lato" panose="020F0502020204030203" pitchFamily="34" charset="0"/>
                <a:ea typeface="Lato" panose="020F0502020204030203" pitchFamily="34" charset="0"/>
                <a:cs typeface="Lato" panose="020F0502020204030203" pitchFamily="34" charset="0"/>
              </a:rPr>
              <a:t>Shataksh</a:t>
            </a:r>
            <a:r>
              <a:rPr lang="en-US" sz="1600" b="1" dirty="0">
                <a:latin typeface="Lato" panose="020F0502020204030203" pitchFamily="34" charset="0"/>
                <a:ea typeface="Lato" panose="020F0502020204030203" pitchFamily="34" charset="0"/>
                <a:cs typeface="Lato" panose="020F0502020204030203" pitchFamily="34" charset="0"/>
              </a:rPr>
              <a:t>:</a:t>
            </a:r>
            <a:r>
              <a:rPr lang="en-US" sz="1600" dirty="0">
                <a:latin typeface="Lato" panose="020F0502020204030203" pitchFamily="34" charset="0"/>
                <a:ea typeface="Lato" panose="020F0502020204030203" pitchFamily="34" charset="0"/>
                <a:cs typeface="Lato" panose="020F0502020204030203" pitchFamily="34" charset="0"/>
              </a:rPr>
              <a:t> Presentation</a:t>
            </a:r>
          </a:p>
        </p:txBody>
      </p:sp>
      <p:pic>
        <p:nvPicPr>
          <p:cNvPr id="5" name="Picture 4" descr="A logo with orange circles&#10;&#10;Description automatically generated">
            <a:extLst>
              <a:ext uri="{FF2B5EF4-FFF2-40B4-BE49-F238E27FC236}">
                <a16:creationId xmlns:a16="http://schemas.microsoft.com/office/drawing/2014/main" id="{5DB01F65-45DD-B5DE-FA48-04625EDF83D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663200" y="1726425"/>
            <a:ext cx="3943807" cy="3068775"/>
          </a:xfrm>
          <a:prstGeom prst="rect">
            <a:avLst/>
          </a:prstGeom>
        </p:spPr>
      </p:pic>
      <p:pic>
        <p:nvPicPr>
          <p:cNvPr id="6" name="Picture 5" descr="A person sitting on a car&#10;&#10;Description automatically generated">
            <a:extLst>
              <a:ext uri="{FF2B5EF4-FFF2-40B4-BE49-F238E27FC236}">
                <a16:creationId xmlns:a16="http://schemas.microsoft.com/office/drawing/2014/main" id="{5157DE0A-F523-E5D9-DA99-2349F2668BC9}"/>
              </a:ext>
            </a:extLst>
          </p:cNvPr>
          <p:cNvPicPr>
            <a:picLocks noChangeAspect="1"/>
          </p:cNvPicPr>
          <p:nvPr/>
        </p:nvPicPr>
        <p:blipFill rotWithShape="1">
          <a:blip r:embed="rId4"/>
          <a:srcRect l="13098" t="33418" r="24417" b="20457"/>
          <a:stretch/>
        </p:blipFill>
        <p:spPr>
          <a:xfrm>
            <a:off x="4963886" y="2449285"/>
            <a:ext cx="1382485" cy="1360715"/>
          </a:xfrm>
          <a:prstGeom prst="ellipse">
            <a:avLst/>
          </a:prstGeom>
        </p:spPr>
      </p:pic>
      <p:pic>
        <p:nvPicPr>
          <p:cNvPr id="7" name="Picture 6" descr="A person standing in front of a window with a city in the background&#10;&#10;Description automatically generated">
            <a:extLst>
              <a:ext uri="{FF2B5EF4-FFF2-40B4-BE49-F238E27FC236}">
                <a16:creationId xmlns:a16="http://schemas.microsoft.com/office/drawing/2014/main" id="{7B36DE26-17B4-EFF5-CC9B-F141F4FEC175}"/>
              </a:ext>
            </a:extLst>
          </p:cNvPr>
          <p:cNvPicPr>
            <a:picLocks noChangeAspect="1"/>
          </p:cNvPicPr>
          <p:nvPr/>
        </p:nvPicPr>
        <p:blipFill rotWithShape="1">
          <a:blip r:embed="rId5"/>
          <a:srcRect l="3365" t="-816" r="4270" b="816"/>
          <a:stretch/>
        </p:blipFill>
        <p:spPr>
          <a:xfrm>
            <a:off x="7208408" y="2893181"/>
            <a:ext cx="1195364" cy="1185937"/>
          </a:xfrm>
          <a:prstGeom prst="ellipse">
            <a:avLst/>
          </a:prstGeom>
        </p:spPr>
      </p:pic>
      <p:pic>
        <p:nvPicPr>
          <p:cNvPr id="9" name="Picture 8" descr="A toy figurine of a superhero&#10;&#10;Description automatically generated">
            <a:extLst>
              <a:ext uri="{FF2B5EF4-FFF2-40B4-BE49-F238E27FC236}">
                <a16:creationId xmlns:a16="http://schemas.microsoft.com/office/drawing/2014/main" id="{08AB88C7-B94D-B92C-B2BE-453D9F1C7EA9}"/>
              </a:ext>
            </a:extLst>
          </p:cNvPr>
          <p:cNvPicPr>
            <a:picLocks noChangeAspect="1"/>
          </p:cNvPicPr>
          <p:nvPr/>
        </p:nvPicPr>
        <p:blipFill rotWithShape="1">
          <a:blip r:embed="rId6"/>
          <a:srcRect l="1602" t="3569" r="4046" b="39871"/>
          <a:stretch/>
        </p:blipFill>
        <p:spPr>
          <a:xfrm>
            <a:off x="6366093" y="1707244"/>
            <a:ext cx="1161370" cy="1185937"/>
          </a:xfrm>
          <a:prstGeom prst="ellipse">
            <a:avLst/>
          </a:prstGeom>
        </p:spPr>
      </p:pic>
      <p:sp>
        <p:nvSpPr>
          <p:cNvPr id="10" name="TextBox 9">
            <a:extLst>
              <a:ext uri="{FF2B5EF4-FFF2-40B4-BE49-F238E27FC236}">
                <a16:creationId xmlns:a16="http://schemas.microsoft.com/office/drawing/2014/main" id="{1BC1925D-36C0-F1D0-F22F-3A7C4C1A2252}"/>
              </a:ext>
            </a:extLst>
          </p:cNvPr>
          <p:cNvSpPr txBox="1"/>
          <p:nvPr/>
        </p:nvSpPr>
        <p:spPr>
          <a:xfrm>
            <a:off x="6432344" y="3406715"/>
            <a:ext cx="958555" cy="253916"/>
          </a:xfrm>
          <a:prstGeom prst="rect">
            <a:avLst/>
          </a:prstGeom>
          <a:noFill/>
        </p:spPr>
        <p:txBody>
          <a:bodyPr wrap="square" rtlCol="0">
            <a:spAutoFit/>
          </a:bodyPr>
          <a:lstStyle/>
          <a:p>
            <a:r>
              <a:rPr lang="en-US" sz="1050" b="1" dirty="0" err="1">
                <a:latin typeface="Lato" panose="020F0502020204030203" pitchFamily="34" charset="0"/>
                <a:ea typeface="Lato" panose="020F0502020204030203" pitchFamily="34" charset="0"/>
                <a:cs typeface="Lato" panose="020F0502020204030203" pitchFamily="34" charset="0"/>
              </a:rPr>
              <a:t>Shataksh</a:t>
            </a:r>
            <a:endParaRPr lang="en-US" sz="1050" dirty="0"/>
          </a:p>
        </p:txBody>
      </p:sp>
      <p:sp>
        <p:nvSpPr>
          <p:cNvPr id="11" name="TextBox 10">
            <a:extLst>
              <a:ext uri="{FF2B5EF4-FFF2-40B4-BE49-F238E27FC236}">
                <a16:creationId xmlns:a16="http://schemas.microsoft.com/office/drawing/2014/main" id="{602F179E-6389-3A39-775E-4BAB9EA6ACC1}"/>
              </a:ext>
            </a:extLst>
          </p:cNvPr>
          <p:cNvSpPr txBox="1"/>
          <p:nvPr/>
        </p:nvSpPr>
        <p:spPr>
          <a:xfrm>
            <a:off x="5380854" y="4523831"/>
            <a:ext cx="548548" cy="246221"/>
          </a:xfrm>
          <a:prstGeom prst="rect">
            <a:avLst/>
          </a:prstGeom>
          <a:noFill/>
        </p:spPr>
        <p:txBody>
          <a:bodyPr wrap="none" rtlCol="0">
            <a:spAutoFit/>
          </a:bodyPr>
          <a:lstStyle/>
          <a:p>
            <a:r>
              <a:rPr lang="en-US" sz="1000" b="1">
                <a:latin typeface="Lato" panose="020F0502020204030203" pitchFamily="34" charset="0"/>
                <a:ea typeface="Lato" panose="020F0502020204030203" pitchFamily="34" charset="0"/>
                <a:cs typeface="Lato" panose="020F0502020204030203" pitchFamily="34" charset="0"/>
              </a:rPr>
              <a:t>Gagan</a:t>
            </a:r>
            <a:endParaRPr lang="en-US" sz="1000" dirty="0"/>
          </a:p>
        </p:txBody>
      </p:sp>
      <p:sp>
        <p:nvSpPr>
          <p:cNvPr id="12" name="TextBox 11">
            <a:extLst>
              <a:ext uri="{FF2B5EF4-FFF2-40B4-BE49-F238E27FC236}">
                <a16:creationId xmlns:a16="http://schemas.microsoft.com/office/drawing/2014/main" id="{EC21FBCA-329A-E6C4-7EE2-37C074CF9BD2}"/>
              </a:ext>
            </a:extLst>
          </p:cNvPr>
          <p:cNvSpPr txBox="1"/>
          <p:nvPr/>
        </p:nvSpPr>
        <p:spPr>
          <a:xfrm>
            <a:off x="7571620" y="4548979"/>
            <a:ext cx="546945" cy="246221"/>
          </a:xfrm>
          <a:prstGeom prst="rect">
            <a:avLst/>
          </a:prstGeom>
          <a:noFill/>
        </p:spPr>
        <p:txBody>
          <a:bodyPr wrap="none" rtlCol="0">
            <a:spAutoFit/>
          </a:bodyPr>
          <a:lstStyle/>
          <a:p>
            <a:r>
              <a:rPr lang="en-US" sz="1000" b="1" dirty="0" err="1">
                <a:latin typeface="Lato" panose="020F0502020204030203" pitchFamily="34" charset="0"/>
                <a:ea typeface="Lato" panose="020F0502020204030203" pitchFamily="34" charset="0"/>
                <a:cs typeface="Lato" panose="020F0502020204030203" pitchFamily="34" charset="0"/>
              </a:rPr>
              <a:t>Aanwi</a:t>
            </a:r>
            <a:endParaRPr lang="en-US" sz="1000" dirty="0"/>
          </a:p>
        </p:txBody>
      </p:sp>
    </p:spTree>
    <p:extLst>
      <p:ext uri="{BB962C8B-B14F-4D97-AF65-F5344CB8AC3E}">
        <p14:creationId xmlns:p14="http://schemas.microsoft.com/office/powerpoint/2010/main" val="262979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character holding a sign surrounded by white people&#10;&#10;Description automatically generated">
            <a:extLst>
              <a:ext uri="{FF2B5EF4-FFF2-40B4-BE49-F238E27FC236}">
                <a16:creationId xmlns:a16="http://schemas.microsoft.com/office/drawing/2014/main" id="{0254C072-C0B1-1553-27C8-1AA8565B50B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272284" y="835914"/>
            <a:ext cx="4599432" cy="3890800"/>
          </a:xfrm>
          <a:prstGeom prst="rect">
            <a:avLst/>
          </a:prstGeom>
        </p:spPr>
      </p:pic>
    </p:spTree>
    <p:extLst>
      <p:ext uri="{BB962C8B-B14F-4D97-AF65-F5344CB8AC3E}">
        <p14:creationId xmlns:p14="http://schemas.microsoft.com/office/powerpoint/2010/main" val="562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374600"/>
            <a:ext cx="7425320" cy="30464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0D0D0D"/>
                </a:solidFill>
                <a:effectLst/>
                <a:highlight>
                  <a:srgbClr val="FFFFFF"/>
                </a:highlight>
                <a:latin typeface="Lato" panose="020F0502020204030203" pitchFamily="34" charset="0"/>
                <a:ea typeface="Lato" panose="020F0502020204030203" pitchFamily="34" charset="0"/>
                <a:cs typeface="Lato" panose="020F0502020204030203" pitchFamily="34" charset="0"/>
              </a:rPr>
              <a:t>In this project, we have aimed to predict future sales leveraging machine learning techniques on a comprehensive dataset of historical sales transactions. Our primary objective was to develop a model that can forecast sales trends, aiding businesses in making informed decisions regarding inventory management and resource allocation. To achieve this, we began by cleaning and preprocessing the dataset, addressing missing values, and merging relevant data sources such as item categories and shop information. Through exploratory data analysis (EDA), we uncovered insightful patterns and relationships within the data, providing a foundational understanding for subsequent modeling. We opted for the Random Forest algorithm, known for its effectiveness in handling time-series data, to train our predictive model. Evaluation using the Root Mean Squared Error (RMSE) metric validated our model's accuracy and reliability. The resulting model successfully generated predictions for future sales, empowering businesses with actionable insights for optimizing operations.</a:t>
            </a:r>
            <a:endParaRPr dirty="0">
              <a:latin typeface="Lato" panose="020F0502020204030203" pitchFamily="34" charset="0"/>
              <a:ea typeface="Lato" panose="020F0502020204030203" pitchFamily="34" charset="0"/>
              <a:cs typeface="Lato" panose="020F0502020204030203" pitchFamily="34" charset="0"/>
            </a:endParaRPr>
          </a:p>
        </p:txBody>
      </p:sp>
      <p:sp>
        <p:nvSpPr>
          <p:cNvPr id="839" name="Google Shape;839;p27"/>
          <p:cNvSpPr txBox="1">
            <a:spLocks noGrp="1"/>
          </p:cNvSpPr>
          <p:nvPr>
            <p:ph type="title"/>
          </p:nvPr>
        </p:nvSpPr>
        <p:spPr>
          <a:xfrm>
            <a:off x="896400" y="828922"/>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Introduction</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841" name="Google Shape;841;p27"/>
          <p:cNvGrpSpPr/>
          <p:nvPr/>
        </p:nvGrpSpPr>
        <p:grpSpPr>
          <a:xfrm>
            <a:off x="247978" y="902744"/>
            <a:ext cx="9024607" cy="1013340"/>
            <a:chOff x="247978" y="902744"/>
            <a:chExt cx="9024607"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29"/>
          <p:cNvSpPr txBox="1">
            <a:spLocks noGrp="1"/>
          </p:cNvSpPr>
          <p:nvPr>
            <p:ph type="title"/>
          </p:nvPr>
        </p:nvSpPr>
        <p:spPr>
          <a:xfrm>
            <a:off x="896400" y="8261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Dataset</a:t>
            </a:r>
            <a:endParaRPr dirty="0">
              <a:latin typeface="Lato" panose="020F0502020204030203" pitchFamily="34" charset="0"/>
              <a:ea typeface="Lato" panose="020F0502020204030203" pitchFamily="34" charset="0"/>
              <a:cs typeface="Lato" panose="020F0502020204030203" pitchFamily="34" charset="0"/>
            </a:endParaRPr>
          </a:p>
        </p:txBody>
      </p:sp>
      <p:sp>
        <p:nvSpPr>
          <p:cNvPr id="878" name="Google Shape;878;p29"/>
          <p:cNvSpPr txBox="1">
            <a:spLocks noGrp="1"/>
          </p:cNvSpPr>
          <p:nvPr>
            <p:ph type="body" idx="1"/>
          </p:nvPr>
        </p:nvSpPr>
        <p:spPr>
          <a:xfrm>
            <a:off x="752400" y="1461600"/>
            <a:ext cx="7639200" cy="3128975"/>
          </a:xfrm>
          <a:prstGeom prst="rect">
            <a:avLst/>
          </a:prstGeom>
        </p:spPr>
        <p:txBody>
          <a:bodyPr spcFirstLastPara="1" wrap="square" lIns="91425" tIns="91425" rIns="91425" bIns="91425" anchor="t" anchorCtr="0">
            <a:noAutofit/>
          </a:bodyPr>
          <a:lstStyle/>
          <a:p>
            <a:pPr marL="0" indent="0" algn="just">
              <a:buClr>
                <a:srgbClr val="273D40"/>
              </a:buClr>
              <a:buSzPts val="600"/>
              <a:buNone/>
            </a:pPr>
            <a:r>
              <a:rPr lang="en-US" dirty="0">
                <a:solidFill>
                  <a:schemeClr val="dk1"/>
                </a:solidFill>
                <a:latin typeface="Lato" panose="020F0502020204030203" pitchFamily="34" charset="0"/>
                <a:ea typeface="Lato" panose="020F0502020204030203" pitchFamily="34" charset="0"/>
                <a:cs typeface="Lato" panose="020F0502020204030203" pitchFamily="34" charset="0"/>
              </a:rPr>
              <a:t>                  We have used the </a:t>
            </a:r>
            <a:r>
              <a:rPr lang="en-US" dirty="0">
                <a:solidFill>
                  <a:srgbClr val="0070C0"/>
                </a:solidFill>
                <a:latin typeface="Lato" panose="020F0502020204030203" pitchFamily="34" charset="0"/>
                <a:ea typeface="Lato" panose="020F0502020204030203" pitchFamily="34" charset="0"/>
                <a:cs typeface="Lato" panose="020F0502020204030203" pitchFamily="34" charset="0"/>
                <a:hlinkClick r:id="rId3" action="ppaction://hlinkpres?slideindex=1&amp;slidetitle=">
                  <a:extLst>
                    <a:ext uri="{A12FA001-AC4F-418D-AE19-62706E023703}">
                      <ahyp:hlinkClr xmlns:ahyp="http://schemas.microsoft.com/office/drawing/2018/hyperlinkcolor" val="tx"/>
                    </a:ext>
                  </a:extLst>
                </a:hlinkClick>
              </a:rPr>
              <a:t>Predict Future Sales Dataset</a:t>
            </a:r>
            <a:r>
              <a:rPr lang="en-US" dirty="0">
                <a:solidFill>
                  <a:srgbClr val="0070C0"/>
                </a:solidFill>
                <a:latin typeface="Lato" panose="020F0502020204030203" pitchFamily="34" charset="0"/>
                <a:ea typeface="Lato" panose="020F0502020204030203" pitchFamily="34" charset="0"/>
                <a:cs typeface="Lato" panose="020F0502020204030203" pitchFamily="34" charset="0"/>
              </a:rPr>
              <a:t> </a:t>
            </a:r>
            <a:r>
              <a:rPr lang="en-US" dirty="0">
                <a:solidFill>
                  <a:schemeClr val="tx1"/>
                </a:solidFill>
                <a:latin typeface="Lato" panose="020F0502020204030203" pitchFamily="34" charset="0"/>
                <a:ea typeface="Lato" panose="020F0502020204030203" pitchFamily="34" charset="0"/>
                <a:cs typeface="Lato" panose="020F0502020204030203" pitchFamily="34" charset="0"/>
              </a:rPr>
              <a:t>from</a:t>
            </a:r>
            <a:endParaRPr lang="en-US" b="1" i="0" dirty="0">
              <a:solidFill>
                <a:srgbClr val="202124"/>
              </a:solidFill>
              <a:effectLst/>
              <a:latin typeface="Lato" panose="020F0502020204030203" pitchFamily="34" charset="0"/>
              <a:ea typeface="Lato" panose="020F0502020204030203" pitchFamily="34" charset="0"/>
              <a:cs typeface="Lato" panose="020F0502020204030203" pitchFamily="34" charset="0"/>
            </a:endParaRPr>
          </a:p>
          <a:p>
            <a:pPr marL="139700" indent="0" algn="l" fontAlgn="base">
              <a:buNone/>
            </a:pPr>
            <a:endParaRPr lang="en-US" b="1" dirty="0">
              <a:solidFill>
                <a:srgbClr val="202124"/>
              </a:solidFill>
              <a:latin typeface="Lato" panose="020F0502020204030203" pitchFamily="34" charset="0"/>
              <a:ea typeface="Lato" panose="020F0502020204030203" pitchFamily="34" charset="0"/>
              <a:cs typeface="Lato" panose="020F0502020204030203" pitchFamily="34" charset="0"/>
            </a:endParaRPr>
          </a:p>
          <a:p>
            <a:pPr marL="139700" indent="0" algn="l" fontAlgn="base">
              <a:buNone/>
            </a:pPr>
            <a:r>
              <a:rPr lang="en-US" b="1" i="0" dirty="0">
                <a:solidFill>
                  <a:srgbClr val="202124"/>
                </a:solidFill>
                <a:effectLst/>
                <a:latin typeface="Lato" panose="020F0502020204030203" pitchFamily="34" charset="0"/>
                <a:ea typeface="Lato" panose="020F0502020204030203" pitchFamily="34" charset="0"/>
                <a:cs typeface="Lato" panose="020F0502020204030203" pitchFamily="34" charset="0"/>
              </a:rPr>
              <a:t>File descriptions</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sales_train.csv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 the training set. Daily historical data from January 2013 to Oct 15.</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test.csv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 the test set. Need to forecast the sales for these shops &amp; products for Nov 15.</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submission.csv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 The submission file is the Final output data.</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items.csv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 supplemental information about the items/products.</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item_categories.csv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 supplemental information about the items categories.</a:t>
            </a:r>
          </a:p>
          <a:p>
            <a:pPr algn="l" fontAlgn="base">
              <a:buFont typeface="Arial" panose="020B0604020202020204" pitchFamily="34" charset="0"/>
              <a:buChar char="•"/>
            </a:pPr>
            <a:r>
              <a:rPr lang="en-US" b="1" i="0" dirty="0">
                <a:solidFill>
                  <a:srgbClr val="3C4043"/>
                </a:solidFill>
                <a:effectLst/>
                <a:latin typeface="Lato" panose="020F0502020204030203" pitchFamily="34" charset="0"/>
                <a:ea typeface="Lato" panose="020F0502020204030203" pitchFamily="34" charset="0"/>
                <a:cs typeface="Lato" panose="020F0502020204030203" pitchFamily="34" charset="0"/>
              </a:rPr>
              <a:t>shops.csv</a:t>
            </a:r>
            <a:r>
              <a:rPr lang="en-US" b="0" i="0" dirty="0">
                <a:solidFill>
                  <a:srgbClr val="3C4043"/>
                </a:solidFill>
                <a:effectLst/>
                <a:latin typeface="Lato" panose="020F0502020204030203" pitchFamily="34" charset="0"/>
                <a:ea typeface="Lato" panose="020F0502020204030203" pitchFamily="34" charset="0"/>
                <a:cs typeface="Lato" panose="020F0502020204030203" pitchFamily="34" charset="0"/>
              </a:rPr>
              <a:t>- supplemental information about the shops.</a:t>
            </a:r>
          </a:p>
          <a:p>
            <a:pPr marL="0" indent="0" algn="just">
              <a:buClr>
                <a:srgbClr val="273D40"/>
              </a:buClr>
              <a:buSzPts val="600"/>
              <a:buNone/>
            </a:pPr>
            <a:endParaRPr lang="en-US" dirty="0">
              <a:solidFill>
                <a:srgbClr val="0070C0"/>
              </a:solidFill>
              <a:latin typeface="Lato" panose="020F0502020204030203" pitchFamily="34" charset="0"/>
              <a:ea typeface="Lato" panose="020F0502020204030203" pitchFamily="34" charset="0"/>
              <a:cs typeface="Lato" panose="020F0502020204030203" pitchFamily="34" charset="0"/>
            </a:endParaRPr>
          </a:p>
        </p:txBody>
      </p:sp>
      <p:pic>
        <p:nvPicPr>
          <p:cNvPr id="10" name="Picture 9">
            <a:extLst>
              <a:ext uri="{FF2B5EF4-FFF2-40B4-BE49-F238E27FC236}">
                <a16:creationId xmlns:a16="http://schemas.microsoft.com/office/drawing/2014/main" id="{7C7715AD-9A6C-83C3-3453-1A18DDA372DA}"/>
              </a:ext>
            </a:extLst>
          </p:cNvPr>
          <p:cNvPicPr>
            <a:picLocks noChangeAspect="1"/>
          </p:cNvPicPr>
          <p:nvPr/>
        </p:nvPicPr>
        <p:blipFill>
          <a:blip r:embed="rId4"/>
          <a:stretch>
            <a:fillRect/>
          </a:stretch>
        </p:blipFill>
        <p:spPr>
          <a:xfrm>
            <a:off x="5770800" y="1461600"/>
            <a:ext cx="1162212" cy="428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944" name="Google Shape;944;p30"/>
          <p:cNvSpPr/>
          <p:nvPr/>
        </p:nvSpPr>
        <p:spPr>
          <a:xfrm>
            <a:off x="8308596" y="1441025"/>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pic>
        <p:nvPicPr>
          <p:cNvPr id="3" name="Picture 2">
            <a:extLst>
              <a:ext uri="{FF2B5EF4-FFF2-40B4-BE49-F238E27FC236}">
                <a16:creationId xmlns:a16="http://schemas.microsoft.com/office/drawing/2014/main" id="{74ACF91C-1CDD-3C97-BC04-FCD51003E693}"/>
              </a:ext>
            </a:extLst>
          </p:cNvPr>
          <p:cNvPicPr>
            <a:picLocks noChangeAspect="1"/>
          </p:cNvPicPr>
          <p:nvPr/>
        </p:nvPicPr>
        <p:blipFill>
          <a:blip r:embed="rId3"/>
          <a:stretch>
            <a:fillRect/>
          </a:stretch>
        </p:blipFill>
        <p:spPr>
          <a:xfrm>
            <a:off x="542385" y="750563"/>
            <a:ext cx="3282110" cy="2003025"/>
          </a:xfrm>
          <a:prstGeom prst="rect">
            <a:avLst/>
          </a:prstGeom>
        </p:spPr>
      </p:pic>
      <p:pic>
        <p:nvPicPr>
          <p:cNvPr id="5" name="Picture 4">
            <a:extLst>
              <a:ext uri="{FF2B5EF4-FFF2-40B4-BE49-F238E27FC236}">
                <a16:creationId xmlns:a16="http://schemas.microsoft.com/office/drawing/2014/main" id="{EBB106DB-248F-FBC1-25E9-6B2E3F63B4DD}"/>
              </a:ext>
            </a:extLst>
          </p:cNvPr>
          <p:cNvPicPr>
            <a:picLocks noChangeAspect="1"/>
          </p:cNvPicPr>
          <p:nvPr/>
        </p:nvPicPr>
        <p:blipFill>
          <a:blip r:embed="rId4"/>
          <a:stretch>
            <a:fillRect/>
          </a:stretch>
        </p:blipFill>
        <p:spPr>
          <a:xfrm>
            <a:off x="3951690" y="750563"/>
            <a:ext cx="1280512" cy="2003025"/>
          </a:xfrm>
          <a:prstGeom prst="rect">
            <a:avLst/>
          </a:prstGeom>
        </p:spPr>
      </p:pic>
      <p:pic>
        <p:nvPicPr>
          <p:cNvPr id="7" name="Picture 6">
            <a:extLst>
              <a:ext uri="{FF2B5EF4-FFF2-40B4-BE49-F238E27FC236}">
                <a16:creationId xmlns:a16="http://schemas.microsoft.com/office/drawing/2014/main" id="{97982C93-12A3-047F-C7D9-4F09169EDC4B}"/>
              </a:ext>
            </a:extLst>
          </p:cNvPr>
          <p:cNvPicPr>
            <a:picLocks noChangeAspect="1"/>
          </p:cNvPicPr>
          <p:nvPr/>
        </p:nvPicPr>
        <p:blipFill>
          <a:blip r:embed="rId5"/>
          <a:stretch>
            <a:fillRect/>
          </a:stretch>
        </p:blipFill>
        <p:spPr>
          <a:xfrm>
            <a:off x="542385" y="2753588"/>
            <a:ext cx="4720716" cy="2079794"/>
          </a:xfrm>
          <a:prstGeom prst="rect">
            <a:avLst/>
          </a:prstGeom>
        </p:spPr>
      </p:pic>
      <p:pic>
        <p:nvPicPr>
          <p:cNvPr id="9" name="Picture 8">
            <a:extLst>
              <a:ext uri="{FF2B5EF4-FFF2-40B4-BE49-F238E27FC236}">
                <a16:creationId xmlns:a16="http://schemas.microsoft.com/office/drawing/2014/main" id="{C1E37E14-445A-19FE-B421-81445FD057C4}"/>
              </a:ext>
            </a:extLst>
          </p:cNvPr>
          <p:cNvPicPr>
            <a:picLocks noChangeAspect="1"/>
          </p:cNvPicPr>
          <p:nvPr/>
        </p:nvPicPr>
        <p:blipFill>
          <a:blip r:embed="rId6"/>
          <a:stretch>
            <a:fillRect/>
          </a:stretch>
        </p:blipFill>
        <p:spPr>
          <a:xfrm>
            <a:off x="5359398" y="750563"/>
            <a:ext cx="2802056" cy="4057932"/>
          </a:xfrm>
          <a:prstGeom prst="rect">
            <a:avLst/>
          </a:prstGeom>
        </p:spPr>
      </p:pic>
      <p:sp>
        <p:nvSpPr>
          <p:cNvPr id="2" name="Google Shape;877;p29">
            <a:extLst>
              <a:ext uri="{FF2B5EF4-FFF2-40B4-BE49-F238E27FC236}">
                <a16:creationId xmlns:a16="http://schemas.microsoft.com/office/drawing/2014/main" id="{F9590E92-F206-1578-E2BF-403B9D068D60}"/>
              </a:ext>
            </a:extLst>
          </p:cNvPr>
          <p:cNvSpPr txBox="1">
            <a:spLocks noGrp="1"/>
          </p:cNvSpPr>
          <p:nvPr>
            <p:ph type="title"/>
          </p:nvPr>
        </p:nvSpPr>
        <p:spPr>
          <a:xfrm>
            <a:off x="896400" y="266575"/>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latin typeface="Lato" panose="020F0502020204030203" pitchFamily="34" charset="0"/>
                <a:ea typeface="Lato" panose="020F0502020204030203" pitchFamily="34" charset="0"/>
                <a:cs typeface="Lato" panose="020F0502020204030203" pitchFamily="34" charset="0"/>
              </a:rPr>
              <a:t>A Look into the Datasets</a:t>
            </a:r>
            <a:endParaRPr sz="16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38"/>
          <p:cNvSpPr txBox="1">
            <a:spLocks noGrp="1"/>
          </p:cNvSpPr>
          <p:nvPr>
            <p:ph type="title"/>
          </p:nvPr>
        </p:nvSpPr>
        <p:spPr>
          <a:xfrm>
            <a:off x="1880700" y="1752675"/>
            <a:ext cx="5382600" cy="15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Data Visualization and Representation</a:t>
            </a:r>
            <a:endParaRPr dirty="0">
              <a:latin typeface="Lato" panose="020F0502020204030203" pitchFamily="34" charset="0"/>
              <a:ea typeface="Lato" panose="020F0502020204030203" pitchFamily="34" charset="0"/>
              <a:cs typeface="Lato" panose="020F0502020204030203" pitchFamily="34" charset="0"/>
            </a:endParaRPr>
          </a:p>
        </p:txBody>
      </p:sp>
      <p:sp>
        <p:nvSpPr>
          <p:cNvPr id="1301" name="Google Shape;1301;p38"/>
          <p:cNvSpPr txBox="1">
            <a:spLocks noGrp="1"/>
          </p:cNvSpPr>
          <p:nvPr>
            <p:ph type="subTitle" idx="1"/>
          </p:nvPr>
        </p:nvSpPr>
        <p:spPr>
          <a:xfrm>
            <a:off x="1880700" y="3422100"/>
            <a:ext cx="5382600" cy="45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Lato" panose="020F0502020204030203" pitchFamily="34" charset="0"/>
                <a:ea typeface="Lato" panose="020F0502020204030203" pitchFamily="34" charset="0"/>
                <a:cs typeface="Lato" panose="020F0502020204030203" pitchFamily="34" charset="0"/>
              </a:rPr>
              <a:t>making it easier to identify patterns, trends, and outliers</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1302" name="Google Shape;1302;p38"/>
          <p:cNvGrpSpPr/>
          <p:nvPr/>
        </p:nvGrpSpPr>
        <p:grpSpPr>
          <a:xfrm>
            <a:off x="896391" y="806294"/>
            <a:ext cx="7307577" cy="3676076"/>
            <a:chOff x="896391" y="927919"/>
            <a:chExt cx="7307577" cy="3676076"/>
          </a:xfrm>
        </p:grpSpPr>
        <p:grpSp>
          <p:nvGrpSpPr>
            <p:cNvPr id="1303" name="Google Shape;1303;p38"/>
            <p:cNvGrpSpPr/>
            <p:nvPr/>
          </p:nvGrpSpPr>
          <p:grpSpPr>
            <a:xfrm>
              <a:off x="7029323" y="927919"/>
              <a:ext cx="1174645" cy="1286731"/>
              <a:chOff x="7029323" y="927919"/>
              <a:chExt cx="1174645" cy="1286731"/>
            </a:xfrm>
          </p:grpSpPr>
          <p:sp>
            <p:nvSpPr>
              <p:cNvPr id="1304" name="Google Shape;1304;p38"/>
              <p:cNvSpPr/>
              <p:nvPr/>
            </p:nvSpPr>
            <p:spPr>
              <a:xfrm>
                <a:off x="7029323" y="927919"/>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05" name="Google Shape;1305;p38"/>
              <p:cNvSpPr/>
              <p:nvPr/>
            </p:nvSpPr>
            <p:spPr>
              <a:xfrm>
                <a:off x="7738935" y="17541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grpSp>
        <p:sp>
          <p:nvSpPr>
            <p:cNvPr id="1306" name="Google Shape;1306;p38"/>
            <p:cNvSpPr/>
            <p:nvPr/>
          </p:nvSpPr>
          <p:spPr>
            <a:xfrm rot="5400000">
              <a:off x="4310275" y="3909195"/>
              <a:ext cx="523440" cy="866160"/>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grpSp>
          <p:nvGrpSpPr>
            <p:cNvPr id="1307" name="Google Shape;1307;p38"/>
            <p:cNvGrpSpPr/>
            <p:nvPr/>
          </p:nvGrpSpPr>
          <p:grpSpPr>
            <a:xfrm flipH="1">
              <a:off x="896391" y="927926"/>
              <a:ext cx="1212401" cy="1240945"/>
              <a:chOff x="8264880" y="1119240"/>
              <a:chExt cx="1865520" cy="1909440"/>
            </a:xfrm>
          </p:grpSpPr>
          <p:sp>
            <p:nvSpPr>
              <p:cNvPr id="1308" name="Google Shape;1308;p38"/>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09" name="Google Shape;1309;p38"/>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10" name="Google Shape;1310;p38"/>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11" name="Google Shape;1311;p38"/>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12" name="Google Shape;1312;p38"/>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1313" name="Google Shape;1313;p38"/>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1"/>
          <p:cNvSpPr txBox="1">
            <a:spLocks noGrp="1"/>
          </p:cNvSpPr>
          <p:nvPr>
            <p:ph type="title"/>
          </p:nvPr>
        </p:nvSpPr>
        <p:spPr>
          <a:xfrm>
            <a:off x="896050" y="801505"/>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Lato" panose="020F0502020204030203" pitchFamily="34" charset="0"/>
                <a:ea typeface="Lato" panose="020F0502020204030203" pitchFamily="34" charset="0"/>
                <a:cs typeface="Lato" panose="020F0502020204030203" pitchFamily="34" charset="0"/>
              </a:rPr>
              <a:t>Top 10 highest selling shops </a:t>
            </a:r>
            <a:endParaRPr dirty="0">
              <a:latin typeface="Lato" panose="020F0502020204030203" pitchFamily="34" charset="0"/>
              <a:ea typeface="Lato" panose="020F0502020204030203" pitchFamily="34" charset="0"/>
              <a:cs typeface="Lato" panose="020F0502020204030203" pitchFamily="34" charset="0"/>
            </a:endParaRPr>
          </a:p>
        </p:txBody>
      </p:sp>
      <p:grpSp>
        <p:nvGrpSpPr>
          <p:cNvPr id="956" name="Google Shape;956;p31"/>
          <p:cNvGrpSpPr/>
          <p:nvPr/>
        </p:nvGrpSpPr>
        <p:grpSpPr>
          <a:xfrm>
            <a:off x="8120514" y="4341995"/>
            <a:ext cx="1023486" cy="895500"/>
            <a:chOff x="980640" y="1140120"/>
            <a:chExt cx="403920" cy="378000"/>
          </a:xfrm>
        </p:grpSpPr>
        <p:sp>
          <p:nvSpPr>
            <p:cNvPr id="957" name="Google Shape;957;p31"/>
            <p:cNvSpPr/>
            <p:nvPr/>
          </p:nvSpPr>
          <p:spPr>
            <a:xfrm>
              <a:off x="1135440" y="1148760"/>
              <a:ext cx="94320" cy="101880"/>
            </a:xfrm>
            <a:custGeom>
              <a:avLst/>
              <a:gdLst/>
              <a:ahLst/>
              <a:cxnLst/>
              <a:rect l="l" t="t" r="r" b="b"/>
              <a:pathLst>
                <a:path w="262" h="283" extrusionOk="0">
                  <a:moveTo>
                    <a:pt x="259" y="153"/>
                  </a:moveTo>
                  <a:lnTo>
                    <a:pt x="142" y="5"/>
                  </a:lnTo>
                  <a:cubicBezTo>
                    <a:pt x="136" y="-1"/>
                    <a:pt x="126" y="-1"/>
                    <a:pt x="121" y="5"/>
                  </a:cubicBezTo>
                  <a:lnTo>
                    <a:pt x="3" y="153"/>
                  </a:lnTo>
                  <a:cubicBezTo>
                    <a:pt x="-4" y="161"/>
                    <a:pt x="2" y="174"/>
                    <a:pt x="13" y="174"/>
                  </a:cubicBezTo>
                  <a:lnTo>
                    <a:pt x="45" y="174"/>
                  </a:lnTo>
                  <a:cubicBezTo>
                    <a:pt x="53" y="174"/>
                    <a:pt x="59" y="180"/>
                    <a:pt x="59" y="187"/>
                  </a:cubicBezTo>
                  <a:lnTo>
                    <a:pt x="59" y="270"/>
                  </a:lnTo>
                  <a:cubicBezTo>
                    <a:pt x="59" y="277"/>
                    <a:pt x="65" y="283"/>
                    <a:pt x="72" y="283"/>
                  </a:cubicBezTo>
                  <a:lnTo>
                    <a:pt x="191" y="283"/>
                  </a:lnTo>
                  <a:cubicBezTo>
                    <a:pt x="198" y="283"/>
                    <a:pt x="204" y="277"/>
                    <a:pt x="204" y="270"/>
                  </a:cubicBezTo>
                  <a:lnTo>
                    <a:pt x="204" y="187"/>
                  </a:lnTo>
                  <a:cubicBezTo>
                    <a:pt x="204" y="180"/>
                    <a:pt x="210" y="174"/>
                    <a:pt x="217" y="174"/>
                  </a:cubicBezTo>
                  <a:lnTo>
                    <a:pt x="249" y="174"/>
                  </a:lnTo>
                  <a:cubicBezTo>
                    <a:pt x="260" y="174"/>
                    <a:pt x="266" y="161"/>
                    <a:pt x="259" y="153"/>
                  </a:cubicBezTo>
                  <a:close/>
                </a:path>
              </a:pathLst>
            </a:custGeom>
            <a:solidFill>
              <a:srgbClr val="EB6E8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58" name="Google Shape;958;p31"/>
            <p:cNvSpPr/>
            <p:nvPr/>
          </p:nvSpPr>
          <p:spPr>
            <a:xfrm>
              <a:off x="986760" y="1145880"/>
              <a:ext cx="392040" cy="366120"/>
            </a:xfrm>
            <a:custGeom>
              <a:avLst/>
              <a:gdLst/>
              <a:ahLst/>
              <a:cxnLst/>
              <a:rect l="l" t="t" r="r" b="b"/>
              <a:pathLst>
                <a:path w="1089" h="1017" extrusionOk="0">
                  <a:moveTo>
                    <a:pt x="72" y="931"/>
                  </a:moveTo>
                  <a:lnTo>
                    <a:pt x="72" y="14"/>
                  </a:lnTo>
                  <a:cubicBezTo>
                    <a:pt x="72" y="6"/>
                    <a:pt x="66" y="0"/>
                    <a:pt x="59" y="0"/>
                  </a:cubicBezTo>
                  <a:lnTo>
                    <a:pt x="13" y="0"/>
                  </a:lnTo>
                  <a:cubicBezTo>
                    <a:pt x="5" y="0"/>
                    <a:pt x="0" y="6"/>
                    <a:pt x="0" y="14"/>
                  </a:cubicBezTo>
                  <a:lnTo>
                    <a:pt x="0" y="1017"/>
                  </a:lnTo>
                  <a:lnTo>
                    <a:pt x="1076" y="1017"/>
                  </a:lnTo>
                  <a:cubicBezTo>
                    <a:pt x="1083" y="1017"/>
                    <a:pt x="1089" y="1011"/>
                    <a:pt x="1089" y="1004"/>
                  </a:cubicBezTo>
                  <a:lnTo>
                    <a:pt x="1089" y="958"/>
                  </a:lnTo>
                  <a:cubicBezTo>
                    <a:pt x="1089" y="951"/>
                    <a:pt x="1083" y="945"/>
                    <a:pt x="1076" y="945"/>
                  </a:cubicBezTo>
                  <a:lnTo>
                    <a:pt x="85" y="945"/>
                  </a:lnTo>
                  <a:cubicBezTo>
                    <a:pt x="78" y="945"/>
                    <a:pt x="72" y="939"/>
                    <a:pt x="72" y="931"/>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59" name="Google Shape;959;p31"/>
            <p:cNvSpPr/>
            <p:nvPr/>
          </p:nvSpPr>
          <p:spPr>
            <a:xfrm>
              <a:off x="1064880" y="1381320"/>
              <a:ext cx="52560" cy="78480"/>
            </a:xfrm>
            <a:custGeom>
              <a:avLst/>
              <a:gdLst/>
              <a:ahLst/>
              <a:cxnLst/>
              <a:rect l="l" t="t" r="r" b="b"/>
              <a:pathLst>
                <a:path w="146" h="218" extrusionOk="0">
                  <a:moveTo>
                    <a:pt x="133" y="0"/>
                  </a:moveTo>
                  <a:lnTo>
                    <a:pt x="14" y="0"/>
                  </a:lnTo>
                  <a:cubicBezTo>
                    <a:pt x="6" y="0"/>
                    <a:pt x="0" y="6"/>
                    <a:pt x="0" y="13"/>
                  </a:cubicBezTo>
                  <a:lnTo>
                    <a:pt x="0" y="205"/>
                  </a:lnTo>
                  <a:cubicBezTo>
                    <a:pt x="0" y="212"/>
                    <a:pt x="6" y="218"/>
                    <a:pt x="14" y="218"/>
                  </a:cubicBezTo>
                  <a:lnTo>
                    <a:pt x="133" y="218"/>
                  </a:lnTo>
                  <a:cubicBezTo>
                    <a:pt x="140" y="218"/>
                    <a:pt x="146" y="212"/>
                    <a:pt x="146" y="205"/>
                  </a:cubicBezTo>
                  <a:lnTo>
                    <a:pt x="146" y="13"/>
                  </a:lnTo>
                  <a:cubicBezTo>
                    <a:pt x="146" y="6"/>
                    <a:pt x="140" y="0"/>
                    <a:pt x="133" y="0"/>
                  </a:cubicBezTo>
                  <a:close/>
                </a:path>
              </a:pathLst>
            </a:custGeom>
            <a:solidFill>
              <a:srgbClr val="008F95"/>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0" name="Google Shape;960;p31"/>
            <p:cNvSpPr/>
            <p:nvPr/>
          </p:nvSpPr>
          <p:spPr>
            <a:xfrm>
              <a:off x="1169640" y="1329120"/>
              <a:ext cx="52200" cy="130680"/>
            </a:xfrm>
            <a:custGeom>
              <a:avLst/>
              <a:gdLst/>
              <a:ahLst/>
              <a:cxnLst/>
              <a:rect l="l" t="t" r="r" b="b"/>
              <a:pathLst>
                <a:path w="145" h="363" extrusionOk="0">
                  <a:moveTo>
                    <a:pt x="132" y="0"/>
                  </a:moveTo>
                  <a:lnTo>
                    <a:pt x="13" y="0"/>
                  </a:lnTo>
                  <a:cubicBezTo>
                    <a:pt x="6" y="0"/>
                    <a:pt x="0" y="6"/>
                    <a:pt x="0" y="13"/>
                  </a:cubicBezTo>
                  <a:lnTo>
                    <a:pt x="0" y="350"/>
                  </a:lnTo>
                  <a:cubicBezTo>
                    <a:pt x="0" y="357"/>
                    <a:pt x="6" y="363"/>
                    <a:pt x="13" y="363"/>
                  </a:cubicBezTo>
                  <a:lnTo>
                    <a:pt x="132" y="363"/>
                  </a:lnTo>
                  <a:cubicBezTo>
                    <a:pt x="139" y="363"/>
                    <a:pt x="145" y="357"/>
                    <a:pt x="145" y="350"/>
                  </a:cubicBezTo>
                  <a:lnTo>
                    <a:pt x="145" y="13"/>
                  </a:lnTo>
                  <a:cubicBezTo>
                    <a:pt x="145" y="6"/>
                    <a:pt x="139" y="0"/>
                    <a:pt x="132" y="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1" name="Google Shape;961;p31"/>
            <p:cNvSpPr/>
            <p:nvPr/>
          </p:nvSpPr>
          <p:spPr>
            <a:xfrm>
              <a:off x="1274400" y="1276920"/>
              <a:ext cx="52200" cy="182880"/>
            </a:xfrm>
            <a:custGeom>
              <a:avLst/>
              <a:gdLst/>
              <a:ahLst/>
              <a:cxnLst/>
              <a:rect l="l" t="t" r="r" b="b"/>
              <a:pathLst>
                <a:path w="145" h="508" extrusionOk="0">
                  <a:moveTo>
                    <a:pt x="132" y="0"/>
                  </a:moveTo>
                  <a:lnTo>
                    <a:pt x="13" y="0"/>
                  </a:lnTo>
                  <a:cubicBezTo>
                    <a:pt x="5" y="0"/>
                    <a:pt x="0" y="5"/>
                    <a:pt x="0" y="13"/>
                  </a:cubicBezTo>
                  <a:lnTo>
                    <a:pt x="0" y="495"/>
                  </a:lnTo>
                  <a:cubicBezTo>
                    <a:pt x="0" y="502"/>
                    <a:pt x="5" y="508"/>
                    <a:pt x="13" y="508"/>
                  </a:cubicBezTo>
                  <a:lnTo>
                    <a:pt x="132" y="508"/>
                  </a:lnTo>
                  <a:cubicBezTo>
                    <a:pt x="139" y="508"/>
                    <a:pt x="145" y="502"/>
                    <a:pt x="145" y="495"/>
                  </a:cubicBezTo>
                  <a:lnTo>
                    <a:pt x="145" y="13"/>
                  </a:lnTo>
                  <a:cubicBezTo>
                    <a:pt x="145" y="5"/>
                    <a:pt x="139" y="0"/>
                    <a:pt x="132" y="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2" name="Google Shape;962;p31"/>
            <p:cNvSpPr/>
            <p:nvPr/>
          </p:nvSpPr>
          <p:spPr>
            <a:xfrm>
              <a:off x="1357560" y="1486080"/>
              <a:ext cx="21240" cy="25920"/>
            </a:xfrm>
            <a:custGeom>
              <a:avLst/>
              <a:gdLst/>
              <a:ahLst/>
              <a:cxnLst/>
              <a:rect l="l" t="t" r="r" b="b"/>
              <a:pathLst>
                <a:path w="59" h="72" extrusionOk="0">
                  <a:moveTo>
                    <a:pt x="46" y="0"/>
                  </a:moveTo>
                  <a:lnTo>
                    <a:pt x="0" y="0"/>
                  </a:lnTo>
                  <a:cubicBezTo>
                    <a:pt x="7" y="0"/>
                    <a:pt x="13" y="6"/>
                    <a:pt x="13" y="13"/>
                  </a:cubicBezTo>
                  <a:lnTo>
                    <a:pt x="13" y="59"/>
                  </a:lnTo>
                  <a:cubicBezTo>
                    <a:pt x="13" y="66"/>
                    <a:pt x="7" y="72"/>
                    <a:pt x="0" y="72"/>
                  </a:cubicBezTo>
                  <a:lnTo>
                    <a:pt x="46" y="72"/>
                  </a:lnTo>
                  <a:cubicBezTo>
                    <a:pt x="53" y="72"/>
                    <a:pt x="59" y="66"/>
                    <a:pt x="59" y="59"/>
                  </a:cubicBezTo>
                  <a:lnTo>
                    <a:pt x="59" y="13"/>
                  </a:lnTo>
                  <a:cubicBezTo>
                    <a:pt x="59" y="6"/>
                    <a:pt x="53" y="0"/>
                    <a:pt x="46" y="0"/>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3" name="Google Shape;963;p31"/>
            <p:cNvSpPr/>
            <p:nvPr/>
          </p:nvSpPr>
          <p:spPr>
            <a:xfrm>
              <a:off x="980640" y="1140120"/>
              <a:ext cx="403920" cy="378000"/>
            </a:xfrm>
            <a:custGeom>
              <a:avLst/>
              <a:gdLst/>
              <a:ahLst/>
              <a:cxnLst/>
              <a:rect l="l" t="t" r="r" b="b"/>
              <a:pathLst>
                <a:path w="1122" h="1050" extrusionOk="0">
                  <a:moveTo>
                    <a:pt x="1090" y="1017"/>
                  </a:moveTo>
                  <a:lnTo>
                    <a:pt x="1050" y="1017"/>
                  </a:lnTo>
                  <a:lnTo>
                    <a:pt x="1050" y="977"/>
                  </a:lnTo>
                  <a:lnTo>
                    <a:pt x="1090" y="977"/>
                  </a:lnTo>
                  <a:lnTo>
                    <a:pt x="1090" y="1017"/>
                  </a:lnTo>
                  <a:moveTo>
                    <a:pt x="33" y="33"/>
                  </a:moveTo>
                  <a:lnTo>
                    <a:pt x="73" y="33"/>
                  </a:lnTo>
                  <a:lnTo>
                    <a:pt x="73" y="73"/>
                  </a:lnTo>
                  <a:lnTo>
                    <a:pt x="33" y="73"/>
                  </a:lnTo>
                  <a:lnTo>
                    <a:pt x="33" y="33"/>
                  </a:lnTo>
                  <a:moveTo>
                    <a:pt x="1106" y="944"/>
                  </a:moveTo>
                  <a:lnTo>
                    <a:pt x="106" y="944"/>
                  </a:lnTo>
                  <a:lnTo>
                    <a:pt x="106" y="16"/>
                  </a:lnTo>
                  <a:cubicBezTo>
                    <a:pt x="106" y="7"/>
                    <a:pt x="98" y="0"/>
                    <a:pt x="89" y="0"/>
                  </a:cubicBezTo>
                  <a:lnTo>
                    <a:pt x="17" y="0"/>
                  </a:lnTo>
                  <a:cubicBezTo>
                    <a:pt x="12" y="0"/>
                    <a:pt x="8" y="2"/>
                    <a:pt x="5" y="5"/>
                  </a:cubicBezTo>
                  <a:cubicBezTo>
                    <a:pt x="2" y="8"/>
                    <a:pt x="0" y="12"/>
                    <a:pt x="0" y="16"/>
                  </a:cubicBezTo>
                  <a:lnTo>
                    <a:pt x="0" y="89"/>
                  </a:lnTo>
                  <a:lnTo>
                    <a:pt x="0" y="89"/>
                  </a:lnTo>
                  <a:lnTo>
                    <a:pt x="0" y="1033"/>
                  </a:lnTo>
                  <a:cubicBezTo>
                    <a:pt x="0" y="1042"/>
                    <a:pt x="7" y="1050"/>
                    <a:pt x="17" y="1050"/>
                  </a:cubicBezTo>
                  <a:lnTo>
                    <a:pt x="130" y="1050"/>
                  </a:lnTo>
                  <a:cubicBezTo>
                    <a:pt x="139" y="1050"/>
                    <a:pt x="147" y="1042"/>
                    <a:pt x="147" y="1033"/>
                  </a:cubicBezTo>
                  <a:cubicBezTo>
                    <a:pt x="147" y="1024"/>
                    <a:pt x="139" y="1017"/>
                    <a:pt x="130" y="1017"/>
                  </a:cubicBezTo>
                  <a:lnTo>
                    <a:pt x="33" y="1017"/>
                  </a:lnTo>
                  <a:lnTo>
                    <a:pt x="33" y="105"/>
                  </a:lnTo>
                  <a:lnTo>
                    <a:pt x="73" y="105"/>
                  </a:lnTo>
                  <a:lnTo>
                    <a:pt x="73" y="961"/>
                  </a:lnTo>
                  <a:cubicBezTo>
                    <a:pt x="73" y="970"/>
                    <a:pt x="80" y="977"/>
                    <a:pt x="89" y="977"/>
                  </a:cubicBezTo>
                  <a:lnTo>
                    <a:pt x="1017" y="977"/>
                  </a:lnTo>
                  <a:lnTo>
                    <a:pt x="1017" y="1017"/>
                  </a:lnTo>
                  <a:lnTo>
                    <a:pt x="196" y="1017"/>
                  </a:lnTo>
                  <a:cubicBezTo>
                    <a:pt x="187" y="1017"/>
                    <a:pt x="180" y="1024"/>
                    <a:pt x="180" y="1033"/>
                  </a:cubicBezTo>
                  <a:cubicBezTo>
                    <a:pt x="180" y="1042"/>
                    <a:pt x="187" y="1050"/>
                    <a:pt x="196" y="1050"/>
                  </a:cubicBezTo>
                  <a:lnTo>
                    <a:pt x="1106" y="1050"/>
                  </a:lnTo>
                  <a:cubicBezTo>
                    <a:pt x="1115" y="1050"/>
                    <a:pt x="1122" y="1042"/>
                    <a:pt x="1122" y="1033"/>
                  </a:cubicBezTo>
                  <a:lnTo>
                    <a:pt x="1122" y="961"/>
                  </a:lnTo>
                  <a:cubicBezTo>
                    <a:pt x="1122" y="952"/>
                    <a:pt x="1115" y="944"/>
                    <a:pt x="1106" y="94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4" name="Google Shape;964;p31"/>
            <p:cNvSpPr/>
            <p:nvPr/>
          </p:nvSpPr>
          <p:spPr>
            <a:xfrm>
              <a:off x="1059120" y="1375560"/>
              <a:ext cx="64080" cy="90000"/>
            </a:xfrm>
            <a:custGeom>
              <a:avLst/>
              <a:gdLst/>
              <a:ahLst/>
              <a:cxnLst/>
              <a:rect l="l" t="t" r="r" b="b"/>
              <a:pathLst>
                <a:path w="178" h="250" extrusionOk="0">
                  <a:moveTo>
                    <a:pt x="33" y="33"/>
                  </a:moveTo>
                  <a:lnTo>
                    <a:pt x="145" y="33"/>
                  </a:lnTo>
                  <a:lnTo>
                    <a:pt x="145" y="218"/>
                  </a:lnTo>
                  <a:lnTo>
                    <a:pt x="33" y="218"/>
                  </a:lnTo>
                  <a:lnTo>
                    <a:pt x="33" y="33"/>
                  </a:lnTo>
                  <a:moveTo>
                    <a:pt x="16" y="250"/>
                  </a:moveTo>
                  <a:lnTo>
                    <a:pt x="162" y="250"/>
                  </a:lnTo>
                  <a:cubicBezTo>
                    <a:pt x="171" y="250"/>
                    <a:pt x="178" y="243"/>
                    <a:pt x="178" y="234"/>
                  </a:cubicBezTo>
                  <a:lnTo>
                    <a:pt x="178" y="16"/>
                  </a:lnTo>
                  <a:cubicBezTo>
                    <a:pt x="178" y="7"/>
                    <a:pt x="171" y="0"/>
                    <a:pt x="162" y="0"/>
                  </a:cubicBezTo>
                  <a:lnTo>
                    <a:pt x="16" y="0"/>
                  </a:lnTo>
                  <a:cubicBezTo>
                    <a:pt x="7" y="0"/>
                    <a:pt x="0" y="7"/>
                    <a:pt x="0" y="16"/>
                  </a:cubicBezTo>
                  <a:lnTo>
                    <a:pt x="0" y="234"/>
                  </a:lnTo>
                  <a:cubicBezTo>
                    <a:pt x="0" y="243"/>
                    <a:pt x="7" y="250"/>
                    <a:pt x="16" y="250"/>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5" name="Google Shape;965;p31"/>
            <p:cNvSpPr/>
            <p:nvPr/>
          </p:nvSpPr>
          <p:spPr>
            <a:xfrm>
              <a:off x="1163880" y="1323000"/>
              <a:ext cx="64080" cy="142560"/>
            </a:xfrm>
            <a:custGeom>
              <a:avLst/>
              <a:gdLst/>
              <a:ahLst/>
              <a:cxnLst/>
              <a:rect l="l" t="t" r="r" b="b"/>
              <a:pathLst>
                <a:path w="178" h="396" extrusionOk="0">
                  <a:moveTo>
                    <a:pt x="32" y="33"/>
                  </a:moveTo>
                  <a:lnTo>
                    <a:pt x="145" y="33"/>
                  </a:lnTo>
                  <a:lnTo>
                    <a:pt x="145" y="364"/>
                  </a:lnTo>
                  <a:lnTo>
                    <a:pt x="32" y="364"/>
                  </a:lnTo>
                  <a:lnTo>
                    <a:pt x="32" y="33"/>
                  </a:lnTo>
                  <a:moveTo>
                    <a:pt x="0" y="17"/>
                  </a:moveTo>
                  <a:lnTo>
                    <a:pt x="0" y="380"/>
                  </a:lnTo>
                  <a:cubicBezTo>
                    <a:pt x="0" y="389"/>
                    <a:pt x="7" y="396"/>
                    <a:pt x="16" y="396"/>
                  </a:cubicBezTo>
                  <a:lnTo>
                    <a:pt x="161" y="396"/>
                  </a:lnTo>
                  <a:cubicBezTo>
                    <a:pt x="170" y="396"/>
                    <a:pt x="178" y="389"/>
                    <a:pt x="178" y="380"/>
                  </a:cubicBezTo>
                  <a:lnTo>
                    <a:pt x="178" y="17"/>
                  </a:lnTo>
                  <a:cubicBezTo>
                    <a:pt x="178" y="8"/>
                    <a:pt x="170" y="0"/>
                    <a:pt x="161" y="0"/>
                  </a:cubicBezTo>
                  <a:lnTo>
                    <a:pt x="16" y="0"/>
                  </a:lnTo>
                  <a:cubicBezTo>
                    <a:pt x="7" y="0"/>
                    <a:pt x="0" y="8"/>
                    <a:pt x="0" y="17"/>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6" name="Google Shape;966;p31"/>
            <p:cNvSpPr/>
            <p:nvPr/>
          </p:nvSpPr>
          <p:spPr>
            <a:xfrm>
              <a:off x="1268655" y="1270800"/>
              <a:ext cx="64080" cy="194760"/>
            </a:xfrm>
            <a:custGeom>
              <a:avLst/>
              <a:gdLst/>
              <a:ahLst/>
              <a:cxnLst/>
              <a:rect l="l" t="t" r="r" b="b"/>
              <a:pathLst>
                <a:path w="178" h="541" extrusionOk="0">
                  <a:moveTo>
                    <a:pt x="33" y="33"/>
                  </a:moveTo>
                  <a:lnTo>
                    <a:pt x="145" y="33"/>
                  </a:lnTo>
                  <a:lnTo>
                    <a:pt x="145" y="509"/>
                  </a:lnTo>
                  <a:lnTo>
                    <a:pt x="33" y="509"/>
                  </a:lnTo>
                  <a:lnTo>
                    <a:pt x="33" y="33"/>
                  </a:lnTo>
                  <a:moveTo>
                    <a:pt x="16" y="541"/>
                  </a:moveTo>
                  <a:lnTo>
                    <a:pt x="162" y="541"/>
                  </a:lnTo>
                  <a:cubicBezTo>
                    <a:pt x="171" y="541"/>
                    <a:pt x="178" y="534"/>
                    <a:pt x="178" y="525"/>
                  </a:cubicBezTo>
                  <a:lnTo>
                    <a:pt x="178" y="17"/>
                  </a:lnTo>
                  <a:cubicBezTo>
                    <a:pt x="178" y="7"/>
                    <a:pt x="171" y="0"/>
                    <a:pt x="162" y="0"/>
                  </a:cubicBezTo>
                  <a:lnTo>
                    <a:pt x="16" y="0"/>
                  </a:lnTo>
                  <a:cubicBezTo>
                    <a:pt x="7" y="0"/>
                    <a:pt x="0" y="7"/>
                    <a:pt x="0" y="17"/>
                  </a:cubicBezTo>
                  <a:lnTo>
                    <a:pt x="0" y="525"/>
                  </a:lnTo>
                  <a:cubicBezTo>
                    <a:pt x="0" y="534"/>
                    <a:pt x="7" y="541"/>
                    <a:pt x="16" y="5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7" name="Google Shape;967;p31"/>
            <p:cNvSpPr/>
            <p:nvPr/>
          </p:nvSpPr>
          <p:spPr>
            <a:xfrm>
              <a:off x="1124280" y="1140120"/>
              <a:ext cx="116640" cy="116280"/>
            </a:xfrm>
            <a:custGeom>
              <a:avLst/>
              <a:gdLst/>
              <a:ahLst/>
              <a:cxnLst/>
              <a:rect l="l" t="t" r="r" b="b"/>
              <a:pathLst>
                <a:path w="324" h="323" extrusionOk="0">
                  <a:moveTo>
                    <a:pt x="162" y="43"/>
                  </a:moveTo>
                  <a:lnTo>
                    <a:pt x="273" y="182"/>
                  </a:lnTo>
                  <a:lnTo>
                    <a:pt x="235" y="182"/>
                  </a:lnTo>
                  <a:cubicBezTo>
                    <a:pt x="226" y="182"/>
                    <a:pt x="218" y="189"/>
                    <a:pt x="218" y="198"/>
                  </a:cubicBezTo>
                  <a:lnTo>
                    <a:pt x="218" y="290"/>
                  </a:lnTo>
                  <a:lnTo>
                    <a:pt x="106" y="290"/>
                  </a:lnTo>
                  <a:lnTo>
                    <a:pt x="106" y="198"/>
                  </a:lnTo>
                  <a:cubicBezTo>
                    <a:pt x="106" y="189"/>
                    <a:pt x="99" y="182"/>
                    <a:pt x="90" y="182"/>
                  </a:cubicBezTo>
                  <a:lnTo>
                    <a:pt x="51" y="182"/>
                  </a:lnTo>
                  <a:lnTo>
                    <a:pt x="162" y="43"/>
                  </a:lnTo>
                  <a:moveTo>
                    <a:pt x="17" y="214"/>
                  </a:moveTo>
                  <a:lnTo>
                    <a:pt x="73" y="214"/>
                  </a:lnTo>
                  <a:lnTo>
                    <a:pt x="73" y="307"/>
                  </a:lnTo>
                  <a:cubicBezTo>
                    <a:pt x="73" y="316"/>
                    <a:pt x="81" y="323"/>
                    <a:pt x="90" y="323"/>
                  </a:cubicBezTo>
                  <a:lnTo>
                    <a:pt x="235" y="323"/>
                  </a:lnTo>
                  <a:cubicBezTo>
                    <a:pt x="244" y="323"/>
                    <a:pt x="251" y="316"/>
                    <a:pt x="251" y="307"/>
                  </a:cubicBezTo>
                  <a:lnTo>
                    <a:pt x="251" y="214"/>
                  </a:lnTo>
                  <a:lnTo>
                    <a:pt x="308" y="214"/>
                  </a:lnTo>
                  <a:cubicBezTo>
                    <a:pt x="314" y="214"/>
                    <a:pt x="320" y="211"/>
                    <a:pt x="322" y="205"/>
                  </a:cubicBezTo>
                  <a:cubicBezTo>
                    <a:pt x="325" y="199"/>
                    <a:pt x="324" y="193"/>
                    <a:pt x="320" y="188"/>
                  </a:cubicBezTo>
                  <a:lnTo>
                    <a:pt x="175" y="6"/>
                  </a:lnTo>
                  <a:cubicBezTo>
                    <a:pt x="172" y="2"/>
                    <a:pt x="167" y="0"/>
                    <a:pt x="162" y="0"/>
                  </a:cubicBezTo>
                  <a:cubicBezTo>
                    <a:pt x="157" y="0"/>
                    <a:pt x="153" y="2"/>
                    <a:pt x="149" y="6"/>
                  </a:cubicBezTo>
                  <a:lnTo>
                    <a:pt x="4" y="188"/>
                  </a:lnTo>
                  <a:cubicBezTo>
                    <a:pt x="0" y="193"/>
                    <a:pt x="-1" y="199"/>
                    <a:pt x="2" y="205"/>
                  </a:cubicBezTo>
                  <a:cubicBezTo>
                    <a:pt x="5" y="211"/>
                    <a:pt x="11" y="214"/>
                    <a:pt x="17" y="21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8" name="Google Shape;968;p31"/>
            <p:cNvSpPr/>
            <p:nvPr/>
          </p:nvSpPr>
          <p:spPr>
            <a:xfrm>
              <a:off x="1072080" y="1349280"/>
              <a:ext cx="38160" cy="11880"/>
            </a:xfrm>
            <a:custGeom>
              <a:avLst/>
              <a:gdLst/>
              <a:ahLst/>
              <a:cxnLst/>
              <a:rect l="l" t="t" r="r" b="b"/>
              <a:pathLst>
                <a:path w="106" h="33" extrusionOk="0">
                  <a:moveTo>
                    <a:pt x="17" y="33"/>
                  </a:moveTo>
                  <a:lnTo>
                    <a:pt x="89" y="33"/>
                  </a:lnTo>
                  <a:cubicBezTo>
                    <a:pt x="98" y="33"/>
                    <a:pt x="106" y="26"/>
                    <a:pt x="106" y="16"/>
                  </a:cubicBezTo>
                  <a:cubicBezTo>
                    <a:pt x="106" y="7"/>
                    <a:pt x="98" y="0"/>
                    <a:pt x="89" y="0"/>
                  </a:cubicBezTo>
                  <a:lnTo>
                    <a:pt x="17" y="0"/>
                  </a:lnTo>
                  <a:cubicBezTo>
                    <a:pt x="8" y="0"/>
                    <a:pt x="0" y="7"/>
                    <a:pt x="0" y="16"/>
                  </a:cubicBezTo>
                  <a:cubicBezTo>
                    <a:pt x="0" y="26"/>
                    <a:pt x="8" y="33"/>
                    <a:pt x="17" y="33"/>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dirty="0">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69" name="Google Shape;969;p31"/>
            <p:cNvSpPr/>
            <p:nvPr/>
          </p:nvSpPr>
          <p:spPr>
            <a:xfrm>
              <a:off x="1176840" y="1297080"/>
              <a:ext cx="37800" cy="11880"/>
            </a:xfrm>
            <a:custGeom>
              <a:avLst/>
              <a:gdLst/>
              <a:ahLst/>
              <a:cxnLst/>
              <a:rect l="l" t="t" r="r" b="b"/>
              <a:pathLst>
                <a:path w="105" h="33" extrusionOk="0">
                  <a:moveTo>
                    <a:pt x="89" y="33"/>
                  </a:moveTo>
                  <a:cubicBezTo>
                    <a:pt x="98" y="33"/>
                    <a:pt x="105" y="25"/>
                    <a:pt x="105" y="16"/>
                  </a:cubicBezTo>
                  <a:cubicBezTo>
                    <a:pt x="105" y="7"/>
                    <a:pt x="98" y="0"/>
                    <a:pt x="89" y="0"/>
                  </a:cubicBezTo>
                  <a:lnTo>
                    <a:pt x="16" y="0"/>
                  </a:lnTo>
                  <a:cubicBezTo>
                    <a:pt x="7" y="0"/>
                    <a:pt x="0" y="7"/>
                    <a:pt x="0" y="16"/>
                  </a:cubicBezTo>
                  <a:cubicBezTo>
                    <a:pt x="0" y="25"/>
                    <a:pt x="7" y="33"/>
                    <a:pt x="16" y="33"/>
                  </a:cubicBezTo>
                  <a:lnTo>
                    <a:pt x="89" y="33"/>
                  </a:ln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970" name="Google Shape;970;p31"/>
            <p:cNvSpPr/>
            <p:nvPr/>
          </p:nvSpPr>
          <p:spPr>
            <a:xfrm>
              <a:off x="1281240" y="1244520"/>
              <a:ext cx="38160" cy="11880"/>
            </a:xfrm>
            <a:custGeom>
              <a:avLst/>
              <a:gdLst/>
              <a:ahLst/>
              <a:cxnLst/>
              <a:rect l="l" t="t" r="r" b="b"/>
              <a:pathLst>
                <a:path w="106" h="33" extrusionOk="0">
                  <a:moveTo>
                    <a:pt x="17" y="33"/>
                  </a:moveTo>
                  <a:lnTo>
                    <a:pt x="89" y="33"/>
                  </a:lnTo>
                  <a:cubicBezTo>
                    <a:pt x="99" y="33"/>
                    <a:pt x="106" y="26"/>
                    <a:pt x="106" y="17"/>
                  </a:cubicBezTo>
                  <a:cubicBezTo>
                    <a:pt x="106" y="8"/>
                    <a:pt x="99" y="0"/>
                    <a:pt x="89" y="0"/>
                  </a:cubicBezTo>
                  <a:lnTo>
                    <a:pt x="17" y="0"/>
                  </a:lnTo>
                  <a:cubicBezTo>
                    <a:pt x="8" y="0"/>
                    <a:pt x="0" y="8"/>
                    <a:pt x="0" y="17"/>
                  </a:cubicBezTo>
                  <a:cubicBezTo>
                    <a:pt x="0" y="26"/>
                    <a:pt x="8" y="33"/>
                    <a:pt x="17" y="33"/>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Lato" panose="020F0502020204030203" pitchFamily="34" charset="0"/>
                <a:ea typeface="Lato" panose="020F0502020204030203" pitchFamily="34" charset="0"/>
                <a:cs typeface="Lato" panose="020F0502020204030203" pitchFamily="34" charset="0"/>
                <a:sym typeface="Arial"/>
              </a:endParaRPr>
            </a:p>
          </p:txBody>
        </p:sp>
      </p:grpSp>
      <p:pic>
        <p:nvPicPr>
          <p:cNvPr id="15" name="Picture 14">
            <a:extLst>
              <a:ext uri="{FF2B5EF4-FFF2-40B4-BE49-F238E27FC236}">
                <a16:creationId xmlns:a16="http://schemas.microsoft.com/office/drawing/2014/main" id="{D299C1E5-FB50-75AA-90E7-5A678EF78828}"/>
              </a:ext>
            </a:extLst>
          </p:cNvPr>
          <p:cNvPicPr>
            <a:picLocks noChangeAspect="1"/>
          </p:cNvPicPr>
          <p:nvPr/>
        </p:nvPicPr>
        <p:blipFill rotWithShape="1">
          <a:blip r:embed="rId3"/>
          <a:srcRect t="7380"/>
          <a:stretch/>
        </p:blipFill>
        <p:spPr>
          <a:xfrm>
            <a:off x="1179930" y="1374205"/>
            <a:ext cx="6783440" cy="33974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1"/>
          <p:cNvSpPr txBox="1">
            <a:spLocks noGrp="1"/>
          </p:cNvSpPr>
          <p:nvPr>
            <p:ph type="title"/>
          </p:nvPr>
        </p:nvSpPr>
        <p:spPr>
          <a:xfrm>
            <a:off x="-1249749" y="728680"/>
            <a:ext cx="7678799"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Lato" panose="020F0502020204030203" pitchFamily="34" charset="0"/>
                <a:ea typeface="Lato" panose="020F0502020204030203" pitchFamily="34" charset="0"/>
                <a:cs typeface="Lato" panose="020F0502020204030203" pitchFamily="34" charset="0"/>
              </a:rPr>
              <a:t>Top 10 highest selling items</a:t>
            </a:r>
            <a:endParaRPr sz="1400" dirty="0">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7F064935-6B48-778F-2ED9-08464D9626B2}"/>
              </a:ext>
            </a:extLst>
          </p:cNvPr>
          <p:cNvPicPr>
            <a:picLocks noChangeAspect="1"/>
          </p:cNvPicPr>
          <p:nvPr/>
        </p:nvPicPr>
        <p:blipFill rotWithShape="1">
          <a:blip r:embed="rId3"/>
          <a:srcRect t="7091"/>
          <a:stretch/>
        </p:blipFill>
        <p:spPr>
          <a:xfrm>
            <a:off x="607302" y="1116000"/>
            <a:ext cx="3964698" cy="3703415"/>
          </a:xfrm>
          <a:prstGeom prst="rect">
            <a:avLst/>
          </a:prstGeom>
        </p:spPr>
      </p:pic>
      <p:pic>
        <p:nvPicPr>
          <p:cNvPr id="6" name="Picture 5">
            <a:extLst>
              <a:ext uri="{FF2B5EF4-FFF2-40B4-BE49-F238E27FC236}">
                <a16:creationId xmlns:a16="http://schemas.microsoft.com/office/drawing/2014/main" id="{324AD6B1-840E-F0BB-9114-C2A225631655}"/>
              </a:ext>
            </a:extLst>
          </p:cNvPr>
          <p:cNvPicPr>
            <a:picLocks noChangeAspect="1"/>
          </p:cNvPicPr>
          <p:nvPr/>
        </p:nvPicPr>
        <p:blipFill rotWithShape="1">
          <a:blip r:embed="rId4"/>
          <a:srcRect t="980"/>
          <a:stretch/>
        </p:blipFill>
        <p:spPr>
          <a:xfrm>
            <a:off x="4660569" y="1116000"/>
            <a:ext cx="3876129" cy="3703415"/>
          </a:xfrm>
          <a:prstGeom prst="rect">
            <a:avLst/>
          </a:prstGeom>
        </p:spPr>
      </p:pic>
      <p:sp>
        <p:nvSpPr>
          <p:cNvPr id="7" name="Google Shape;949;p31">
            <a:extLst>
              <a:ext uri="{FF2B5EF4-FFF2-40B4-BE49-F238E27FC236}">
                <a16:creationId xmlns:a16="http://schemas.microsoft.com/office/drawing/2014/main" id="{C4E5E91E-6205-FCAB-E286-9F76648D1701}"/>
              </a:ext>
            </a:extLst>
          </p:cNvPr>
          <p:cNvSpPr txBox="1">
            <a:spLocks/>
          </p:cNvSpPr>
          <p:nvPr/>
        </p:nvSpPr>
        <p:spPr>
          <a:xfrm>
            <a:off x="2759233" y="728680"/>
            <a:ext cx="76787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1400" dirty="0">
                <a:latin typeface="Lato" panose="020F0502020204030203" pitchFamily="34" charset="0"/>
                <a:ea typeface="Lato" panose="020F0502020204030203" pitchFamily="34" charset="0"/>
                <a:cs typeface="Lato" panose="020F0502020204030203" pitchFamily="34" charset="0"/>
              </a:rPr>
              <a:t>Most sold item per shop</a:t>
            </a:r>
          </a:p>
        </p:txBody>
      </p:sp>
    </p:spTree>
    <p:extLst>
      <p:ext uri="{BB962C8B-B14F-4D97-AF65-F5344CB8AC3E}">
        <p14:creationId xmlns:p14="http://schemas.microsoft.com/office/powerpoint/2010/main" val="354043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6" name="Title 5">
            <a:extLst>
              <a:ext uri="{FF2B5EF4-FFF2-40B4-BE49-F238E27FC236}">
                <a16:creationId xmlns:a16="http://schemas.microsoft.com/office/drawing/2014/main" id="{B49157EC-337A-CA40-5769-851B3BD98F23}"/>
              </a:ext>
            </a:extLst>
          </p:cNvPr>
          <p:cNvSpPr>
            <a:spLocks noGrp="1"/>
          </p:cNvSpPr>
          <p:nvPr>
            <p:ph type="title"/>
          </p:nvPr>
        </p:nvSpPr>
        <p:spPr>
          <a:xfrm>
            <a:off x="896399" y="680631"/>
            <a:ext cx="7351200" cy="572700"/>
          </a:xfrm>
        </p:spPr>
        <p:txBody>
          <a:bodyPr/>
          <a:lstStyle/>
          <a:p>
            <a:r>
              <a:rPr lang="en-US" sz="1600" dirty="0">
                <a:latin typeface="Lato" panose="020F0502020204030203" pitchFamily="34" charset="0"/>
                <a:ea typeface="Lato" panose="020F0502020204030203" pitchFamily="34" charset="0"/>
                <a:cs typeface="Lato" panose="020F0502020204030203" pitchFamily="34" charset="0"/>
              </a:rPr>
              <a:t>Relationship between mean item price and total sales</a:t>
            </a:r>
          </a:p>
        </p:txBody>
      </p:sp>
      <p:pic>
        <p:nvPicPr>
          <p:cNvPr id="8" name="Picture 7">
            <a:extLst>
              <a:ext uri="{FF2B5EF4-FFF2-40B4-BE49-F238E27FC236}">
                <a16:creationId xmlns:a16="http://schemas.microsoft.com/office/drawing/2014/main" id="{EEAEDB85-1B52-08D9-23F8-5D95345B8B7E}"/>
              </a:ext>
            </a:extLst>
          </p:cNvPr>
          <p:cNvPicPr>
            <a:picLocks noChangeAspect="1"/>
          </p:cNvPicPr>
          <p:nvPr/>
        </p:nvPicPr>
        <p:blipFill>
          <a:blip r:embed="rId3"/>
          <a:stretch>
            <a:fillRect/>
          </a:stretch>
        </p:blipFill>
        <p:spPr>
          <a:xfrm>
            <a:off x="550127" y="1055649"/>
            <a:ext cx="8043745" cy="3793186"/>
          </a:xfrm>
          <a:prstGeom prst="rect">
            <a:avLst/>
          </a:prstGeom>
        </p:spPr>
      </p:pic>
    </p:spTree>
    <p:extLst>
      <p:ext uri="{BB962C8B-B14F-4D97-AF65-F5344CB8AC3E}">
        <p14:creationId xmlns:p14="http://schemas.microsoft.com/office/powerpoint/2010/main" val="34291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6" name="Title 5">
            <a:extLst>
              <a:ext uri="{FF2B5EF4-FFF2-40B4-BE49-F238E27FC236}">
                <a16:creationId xmlns:a16="http://schemas.microsoft.com/office/drawing/2014/main" id="{B49157EC-337A-CA40-5769-851B3BD98F23}"/>
              </a:ext>
            </a:extLst>
          </p:cNvPr>
          <p:cNvSpPr>
            <a:spLocks noGrp="1"/>
          </p:cNvSpPr>
          <p:nvPr>
            <p:ph type="title"/>
          </p:nvPr>
        </p:nvSpPr>
        <p:spPr>
          <a:xfrm>
            <a:off x="896399" y="680631"/>
            <a:ext cx="7351200" cy="572700"/>
          </a:xfrm>
        </p:spPr>
        <p:txBody>
          <a:bodyPr/>
          <a:lstStyle/>
          <a:p>
            <a:r>
              <a:rPr lang="en-US" sz="1600" dirty="0">
                <a:latin typeface="Lato" panose="020F0502020204030203" pitchFamily="34" charset="0"/>
                <a:ea typeface="Lato" panose="020F0502020204030203" pitchFamily="34" charset="0"/>
                <a:cs typeface="Lato" panose="020F0502020204030203" pitchFamily="34" charset="0"/>
              </a:rPr>
              <a:t>Most profiting item per shop</a:t>
            </a:r>
          </a:p>
        </p:txBody>
      </p:sp>
      <p:pic>
        <p:nvPicPr>
          <p:cNvPr id="3" name="Picture 2">
            <a:extLst>
              <a:ext uri="{FF2B5EF4-FFF2-40B4-BE49-F238E27FC236}">
                <a16:creationId xmlns:a16="http://schemas.microsoft.com/office/drawing/2014/main" id="{34D51C6B-878B-4127-69DD-E14483019A2B}"/>
              </a:ext>
            </a:extLst>
          </p:cNvPr>
          <p:cNvPicPr>
            <a:picLocks noChangeAspect="1"/>
          </p:cNvPicPr>
          <p:nvPr/>
        </p:nvPicPr>
        <p:blipFill>
          <a:blip r:embed="rId3"/>
          <a:stretch>
            <a:fillRect/>
          </a:stretch>
        </p:blipFill>
        <p:spPr>
          <a:xfrm>
            <a:off x="1180800" y="1021051"/>
            <a:ext cx="6782399" cy="3759615"/>
          </a:xfrm>
          <a:prstGeom prst="rect">
            <a:avLst/>
          </a:prstGeom>
        </p:spPr>
      </p:pic>
    </p:spTree>
    <p:extLst>
      <p:ext uri="{BB962C8B-B14F-4D97-AF65-F5344CB8AC3E}">
        <p14:creationId xmlns:p14="http://schemas.microsoft.com/office/powerpoint/2010/main" val="1055227065"/>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1536</TotalTime>
  <Words>747</Words>
  <Application>Microsoft Office PowerPoint</Application>
  <PresentationFormat>On-screen Show (16:9)</PresentationFormat>
  <Paragraphs>44</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Lato</vt:lpstr>
      <vt:lpstr>Days One</vt:lpstr>
      <vt:lpstr>Arial</vt:lpstr>
      <vt:lpstr>Söhne</vt:lpstr>
      <vt:lpstr>Bebas Neue</vt:lpstr>
      <vt:lpstr>Darker Grotesque SemiBold</vt:lpstr>
      <vt:lpstr>Data Analysis and Statistics - 5th grade by Slidesgo</vt:lpstr>
      <vt:lpstr>Project: Predict Future Sales </vt:lpstr>
      <vt:lpstr>Introduction</vt:lpstr>
      <vt:lpstr>Dataset</vt:lpstr>
      <vt:lpstr>A Look into the Datasets</vt:lpstr>
      <vt:lpstr>Data Visualization and Representation</vt:lpstr>
      <vt:lpstr>Top 10 highest selling shops </vt:lpstr>
      <vt:lpstr>Top 10 highest selling items</vt:lpstr>
      <vt:lpstr>Relationship between mean item price and total sales</vt:lpstr>
      <vt:lpstr>Most profiting item per shop</vt:lpstr>
      <vt:lpstr>Co-relation Matrix</vt:lpstr>
      <vt:lpstr>ML Algorithms: KNN and Random Forest</vt:lpstr>
      <vt:lpstr>Applying RandomForest to training data</vt:lpstr>
      <vt:lpstr>Applying RandomForest to test data</vt:lpstr>
      <vt:lpstr>OUTPUT</vt:lpstr>
      <vt:lpstr>Conclusion</vt:lpstr>
      <vt:lpstr>Contribution of Group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Predict Future Sale</dc:title>
  <dc:creator>Aanwi Tarihalkar</dc:creator>
  <cp:lastModifiedBy>Gagan IK</cp:lastModifiedBy>
  <cp:revision>8</cp:revision>
  <dcterms:modified xsi:type="dcterms:W3CDTF">2024-04-22T02:14:19Z</dcterms:modified>
</cp:coreProperties>
</file>