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40"/>
  </p:normalViewPr>
  <p:slideViewPr>
    <p:cSldViewPr snapToGrid="0" snapToObjects="1">
      <p:cViewPr varScale="1">
        <p:scale>
          <a:sx n="90" d="100"/>
          <a:sy n="90" d="100"/>
        </p:scale>
        <p:origin x="232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9" name="Group 88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90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2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3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4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5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6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7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8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1669293" y="1186483"/>
            <a:ext cx="8848345" cy="4477933"/>
            <a:chOff x="1669293" y="1186483"/>
            <a:chExt cx="8848345" cy="4477933"/>
          </a:xfrm>
        </p:grpSpPr>
        <p:sp>
          <p:nvSpPr>
            <p:cNvPr id="39" name="Rectangle 38"/>
            <p:cNvSpPr/>
            <p:nvPr/>
          </p:nvSpPr>
          <p:spPr>
            <a:xfrm>
              <a:off x="1674042" y="1186483"/>
              <a:ext cx="8843596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41" name="Rectangle 40"/>
            <p:cNvSpPr/>
            <p:nvPr/>
          </p:nvSpPr>
          <p:spPr>
            <a:xfrm>
              <a:off x="1669293" y="1991156"/>
              <a:ext cx="8845667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9236" y="2075504"/>
            <a:ext cx="8679915" cy="1748729"/>
          </a:xfrm>
        </p:spPr>
        <p:txBody>
          <a:bodyPr bIns="0" anchor="b">
            <a:normAutofit/>
          </a:bodyPr>
          <a:lstStyle>
            <a:lvl1pPr algn="ctr">
              <a:lnSpc>
                <a:spcPct val="80000"/>
              </a:lnSpc>
              <a:defRPr sz="5400" spc="-15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9237" y="3906266"/>
            <a:ext cx="8673427" cy="1322587"/>
          </a:xfrm>
        </p:spPr>
        <p:txBody>
          <a:bodyPr tIns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800" b="0">
                <a:solidFill>
                  <a:srgbClr val="FFFEFF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 vert="horz" lIns="91440" tIns="45720" rIns="91440" bIns="45720" rtlCol="0" anchor="ctr"/>
          <a:lstStyle>
            <a:lvl1pPr>
              <a:defRPr lang="en-US"/>
            </a:lvl1pPr>
          </a:lstStyle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83676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1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109983" y="794719"/>
            <a:ext cx="6275035" cy="525709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1032376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 flipH="1">
            <a:off x="0" y="0"/>
            <a:ext cx="12584114" cy="6853238"/>
            <a:chOff x="-417513" y="0"/>
            <a:chExt cx="12584114" cy="6853238"/>
          </a:xfrm>
        </p:grpSpPr>
        <p:sp>
          <p:nvSpPr>
            <p:cNvPr id="76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2" name="Group 21"/>
          <p:cNvGrpSpPr/>
          <p:nvPr/>
        </p:nvGrpSpPr>
        <p:grpSpPr>
          <a:xfrm>
            <a:off x="7718948" y="1699589"/>
            <a:ext cx="3674476" cy="3470421"/>
            <a:chOff x="697883" y="1816768"/>
            <a:chExt cx="3674476" cy="3470421"/>
          </a:xfrm>
        </p:grpSpPr>
        <p:sp>
          <p:nvSpPr>
            <p:cNvPr id="23" name="Rectangle 22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4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807437" y="2349925"/>
            <a:ext cx="3501195" cy="2456442"/>
          </a:xfrm>
        </p:spPr>
        <p:txBody>
          <a:bodyPr vert="eaVert"/>
          <a:lstStyle>
            <a:lvl1pPr algn="l">
              <a:lnSpc>
                <a:spcPct val="80000"/>
              </a:lnSpc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02747" y="798444"/>
            <a:ext cx="6268622" cy="5257303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7224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" name="Group 79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81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0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101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7" name="Group 26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8" name="Rectangle 27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49925"/>
            <a:ext cx="3498979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18447" y="803186"/>
            <a:ext cx="6281873" cy="5248622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71747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78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9" name="Group 8"/>
          <p:cNvGrpSpPr/>
          <p:nvPr/>
        </p:nvGrpSpPr>
        <p:grpSpPr>
          <a:xfrm>
            <a:off x="3259545" y="1186483"/>
            <a:ext cx="5666145" cy="4477933"/>
            <a:chOff x="3259545" y="1186483"/>
            <a:chExt cx="5666145" cy="4477933"/>
          </a:xfrm>
        </p:grpSpPr>
        <p:sp>
          <p:nvSpPr>
            <p:cNvPr id="99" name="Rectangle 98"/>
            <p:cNvSpPr/>
            <p:nvPr/>
          </p:nvSpPr>
          <p:spPr>
            <a:xfrm>
              <a:off x="3259545" y="1186483"/>
              <a:ext cx="5657881" cy="716184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0" name="Isosceles Triangle 39"/>
            <p:cNvSpPr/>
            <p:nvPr/>
          </p:nvSpPr>
          <p:spPr>
            <a:xfrm rot="10800000">
              <a:off x="5892384" y="5313353"/>
              <a:ext cx="407233" cy="35106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1" name="Rectangle 100"/>
            <p:cNvSpPr/>
            <p:nvPr/>
          </p:nvSpPr>
          <p:spPr>
            <a:xfrm>
              <a:off x="3259545" y="1991156"/>
              <a:ext cx="5666145" cy="3322196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344216" y="2074730"/>
            <a:ext cx="5490224" cy="1689390"/>
          </a:xfrm>
        </p:spPr>
        <p:txBody>
          <a:bodyPr bIns="0" anchor="b">
            <a:normAutofit/>
          </a:bodyPr>
          <a:lstStyle>
            <a:lvl1pPr algn="ctr">
              <a:defRPr sz="44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344215" y="3846851"/>
            <a:ext cx="5490223" cy="1383770"/>
          </a:xfrm>
        </p:spPr>
        <p:txBody>
          <a:bodyPr tIns="0"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>
            <a:lvl1pPr algn="ctr">
              <a:defRPr/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68995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3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3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59" name="Group 58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0" name="Rectangle 59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1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2" name="Rectangle 61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0" y="2339669"/>
            <a:ext cx="3500828" cy="2470065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120878" y="803187"/>
            <a:ext cx="6269591" cy="238265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18447" y="3672162"/>
            <a:ext cx="6272022" cy="238358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3927739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9" name="Group 38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40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1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2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3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4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5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6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7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8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49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0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1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2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3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4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5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6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7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8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59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60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61" name="Group 6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62" name="Rectangle 6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3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64" name="Rectangle 63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9001" y="2363915"/>
            <a:ext cx="3500828" cy="2460497"/>
          </a:xfrm>
        </p:spPr>
        <p:txBody>
          <a:bodyPr lIns="91440" tIns="91440" rIns="91440" bIns="91440"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25137" y="803185"/>
            <a:ext cx="6265088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25305" y="1488985"/>
            <a:ext cx="6264350" cy="169685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18653" y="3665887"/>
            <a:ext cx="6264414" cy="685800"/>
          </a:xfrm>
        </p:spPr>
        <p:txBody>
          <a:bodyPr anchor="ctr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18447" y="4351687"/>
            <a:ext cx="6265588" cy="170406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674537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roup 76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8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4" name="Group 23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5" name="Rectangle 24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6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2" y="2349925"/>
            <a:ext cx="3501196" cy="2456442"/>
          </a:xfrm>
        </p:spPr>
        <p:txBody>
          <a:bodyPr/>
          <a:lstStyle>
            <a:lvl1pPr>
              <a:defRPr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566012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10588752" cy="320040"/>
          </a:xfrm>
        </p:spPr>
        <p:txBody>
          <a:bodyPr/>
          <a:lstStyle/>
          <a:p>
            <a:endParaRPr kumimoji="1" lang="ko-Kore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469880" y="320040"/>
            <a:ext cx="914400" cy="320040"/>
          </a:xfrm>
        </p:spPr>
        <p:txBody>
          <a:bodyPr/>
          <a:lstStyle/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4715316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4" name="Group 73"/>
          <p:cNvGrpSpPr/>
          <p:nvPr/>
        </p:nvGrpSpPr>
        <p:grpSpPr>
          <a:xfrm>
            <a:off x="-417513" y="0"/>
            <a:ext cx="12584114" cy="6853238"/>
            <a:chOff x="-417513" y="0"/>
            <a:chExt cx="12584114" cy="6853238"/>
          </a:xfrm>
        </p:grpSpPr>
        <p:sp>
          <p:nvSpPr>
            <p:cNvPr id="75" name="Freeform 5"/>
            <p:cNvSpPr/>
            <p:nvPr/>
          </p:nvSpPr>
          <p:spPr bwMode="auto">
            <a:xfrm>
              <a:off x="1306513" y="0"/>
              <a:ext cx="3862388" cy="6843713"/>
            </a:xfrm>
            <a:custGeom>
              <a:avLst/>
              <a:gdLst/>
              <a:ahLst/>
              <a:cxnLst/>
              <a:rect l="0" t="0" r="r" b="b"/>
              <a:pathLst>
                <a:path w="813" h="1440">
                  <a:moveTo>
                    <a:pt x="813" y="0"/>
                  </a:moveTo>
                  <a:cubicBezTo>
                    <a:pt x="331" y="221"/>
                    <a:pt x="0" y="1039"/>
                    <a:pt x="43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6" name="Freeform 6"/>
            <p:cNvSpPr/>
            <p:nvPr/>
          </p:nvSpPr>
          <p:spPr bwMode="auto">
            <a:xfrm>
              <a:off x="10626725" y="9525"/>
              <a:ext cx="1539875" cy="555625"/>
            </a:xfrm>
            <a:custGeom>
              <a:avLst/>
              <a:gdLst/>
              <a:ahLst/>
              <a:cxnLst/>
              <a:rect l="0" t="0" r="r" b="b"/>
              <a:pathLst>
                <a:path w="324" h="117">
                  <a:moveTo>
                    <a:pt x="324" y="117"/>
                  </a:moveTo>
                  <a:cubicBezTo>
                    <a:pt x="223" y="64"/>
                    <a:pt x="107" y="2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7" name="Freeform 7"/>
            <p:cNvSpPr/>
            <p:nvPr/>
          </p:nvSpPr>
          <p:spPr bwMode="auto">
            <a:xfrm>
              <a:off x="10247313" y="5013325"/>
              <a:ext cx="1919288" cy="1830388"/>
            </a:xfrm>
            <a:custGeom>
              <a:avLst/>
              <a:gdLst/>
              <a:ahLst/>
              <a:cxnLst/>
              <a:rect l="0" t="0" r="r" b="b"/>
              <a:pathLst>
                <a:path w="404" h="385">
                  <a:moveTo>
                    <a:pt x="0" y="385"/>
                  </a:moveTo>
                  <a:cubicBezTo>
                    <a:pt x="146" y="272"/>
                    <a:pt x="285" y="142"/>
                    <a:pt x="404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8" name="Freeform 8"/>
            <p:cNvSpPr/>
            <p:nvPr/>
          </p:nvSpPr>
          <p:spPr bwMode="auto">
            <a:xfrm>
              <a:off x="1120775" y="0"/>
              <a:ext cx="3676650" cy="6843713"/>
            </a:xfrm>
            <a:custGeom>
              <a:avLst/>
              <a:gdLst/>
              <a:ahLst/>
              <a:cxnLst/>
              <a:rect l="0" t="0" r="r" b="b"/>
              <a:pathLst>
                <a:path w="774" h="1440">
                  <a:moveTo>
                    <a:pt x="774" y="0"/>
                  </a:moveTo>
                  <a:cubicBezTo>
                    <a:pt x="312" y="240"/>
                    <a:pt x="0" y="1034"/>
                    <a:pt x="41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79" name="Freeform 9"/>
            <p:cNvSpPr/>
            <p:nvPr/>
          </p:nvSpPr>
          <p:spPr bwMode="auto">
            <a:xfrm>
              <a:off x="11202988" y="9525"/>
              <a:ext cx="963613" cy="366713"/>
            </a:xfrm>
            <a:custGeom>
              <a:avLst/>
              <a:gdLst/>
              <a:ahLst/>
              <a:cxnLst/>
              <a:rect l="0" t="0" r="r" b="b"/>
              <a:pathLst>
                <a:path w="203" h="77">
                  <a:moveTo>
                    <a:pt x="203" y="77"/>
                  </a:moveTo>
                  <a:cubicBezTo>
                    <a:pt x="138" y="46"/>
                    <a:pt x="68" y="2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0" name="Freeform 10"/>
            <p:cNvSpPr/>
            <p:nvPr/>
          </p:nvSpPr>
          <p:spPr bwMode="auto">
            <a:xfrm>
              <a:off x="10494963" y="5275263"/>
              <a:ext cx="1666875" cy="1577975"/>
            </a:xfrm>
            <a:custGeom>
              <a:avLst/>
              <a:gdLst/>
              <a:ahLst/>
              <a:cxnLst/>
              <a:rect l="0" t="0" r="r" b="b"/>
              <a:pathLst>
                <a:path w="351" h="332">
                  <a:moveTo>
                    <a:pt x="0" y="332"/>
                  </a:moveTo>
                  <a:cubicBezTo>
                    <a:pt x="125" y="232"/>
                    <a:pt x="245" y="121"/>
                    <a:pt x="35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1" name="Freeform 11"/>
            <p:cNvSpPr/>
            <p:nvPr/>
          </p:nvSpPr>
          <p:spPr bwMode="auto">
            <a:xfrm>
              <a:off x="1001713" y="0"/>
              <a:ext cx="3621088" cy="6843713"/>
            </a:xfrm>
            <a:custGeom>
              <a:avLst/>
              <a:gdLst/>
              <a:ahLst/>
              <a:cxnLst/>
              <a:rect l="0" t="0" r="r" b="b"/>
              <a:pathLst>
                <a:path w="762" h="1440">
                  <a:moveTo>
                    <a:pt x="762" y="0"/>
                  </a:moveTo>
                  <a:cubicBezTo>
                    <a:pt x="308" y="245"/>
                    <a:pt x="0" y="1033"/>
                    <a:pt x="403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12"/>
            <p:cNvSpPr/>
            <p:nvPr/>
          </p:nvSpPr>
          <p:spPr bwMode="auto">
            <a:xfrm>
              <a:off x="11501438" y="9525"/>
              <a:ext cx="665163" cy="257175"/>
            </a:xfrm>
            <a:custGeom>
              <a:avLst/>
              <a:gdLst/>
              <a:ahLst/>
              <a:cxnLst/>
              <a:rect l="0" t="0" r="r" b="b"/>
              <a:pathLst>
                <a:path w="140" h="54">
                  <a:moveTo>
                    <a:pt x="140" y="54"/>
                  </a:moveTo>
                  <a:cubicBezTo>
                    <a:pt x="95" y="34"/>
                    <a:pt x="48" y="16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13"/>
            <p:cNvSpPr/>
            <p:nvPr/>
          </p:nvSpPr>
          <p:spPr bwMode="auto">
            <a:xfrm>
              <a:off x="10641013" y="5408613"/>
              <a:ext cx="1525588" cy="1435100"/>
            </a:xfrm>
            <a:custGeom>
              <a:avLst/>
              <a:gdLst/>
              <a:ahLst/>
              <a:cxnLst/>
              <a:rect l="0" t="0" r="r" b="b"/>
              <a:pathLst>
                <a:path w="321" h="302">
                  <a:moveTo>
                    <a:pt x="0" y="302"/>
                  </a:moveTo>
                  <a:cubicBezTo>
                    <a:pt x="114" y="210"/>
                    <a:pt x="223" y="109"/>
                    <a:pt x="321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14"/>
            <p:cNvSpPr/>
            <p:nvPr/>
          </p:nvSpPr>
          <p:spPr bwMode="auto">
            <a:xfrm>
              <a:off x="1001713" y="0"/>
              <a:ext cx="3244850" cy="6843713"/>
            </a:xfrm>
            <a:custGeom>
              <a:avLst/>
              <a:gdLst/>
              <a:ahLst/>
              <a:cxnLst/>
              <a:rect l="0" t="0" r="r" b="b"/>
              <a:pathLst>
                <a:path w="683" h="1440">
                  <a:moveTo>
                    <a:pt x="683" y="0"/>
                  </a:moveTo>
                  <a:cubicBezTo>
                    <a:pt x="258" y="256"/>
                    <a:pt x="0" y="1041"/>
                    <a:pt x="355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15"/>
            <p:cNvSpPr/>
            <p:nvPr/>
          </p:nvSpPr>
          <p:spPr bwMode="auto">
            <a:xfrm>
              <a:off x="10802938" y="5518150"/>
              <a:ext cx="1363663" cy="1325563"/>
            </a:xfrm>
            <a:custGeom>
              <a:avLst/>
              <a:gdLst/>
              <a:ahLst/>
              <a:cxnLst/>
              <a:rect l="0" t="0" r="r" b="b"/>
              <a:pathLst>
                <a:path w="287" h="279">
                  <a:moveTo>
                    <a:pt x="0" y="279"/>
                  </a:moveTo>
                  <a:cubicBezTo>
                    <a:pt x="101" y="193"/>
                    <a:pt x="198" y="100"/>
                    <a:pt x="287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6"/>
            <p:cNvSpPr/>
            <p:nvPr/>
          </p:nvSpPr>
          <p:spPr bwMode="auto">
            <a:xfrm>
              <a:off x="889000" y="0"/>
              <a:ext cx="3230563" cy="6843713"/>
            </a:xfrm>
            <a:custGeom>
              <a:avLst/>
              <a:gdLst/>
              <a:ahLst/>
              <a:cxnLst/>
              <a:rect l="0" t="0" r="r" b="b"/>
              <a:pathLst>
                <a:path w="680" h="1440">
                  <a:moveTo>
                    <a:pt x="680" y="0"/>
                  </a:moveTo>
                  <a:cubicBezTo>
                    <a:pt x="257" y="265"/>
                    <a:pt x="0" y="1026"/>
                    <a:pt x="337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7"/>
            <p:cNvSpPr/>
            <p:nvPr/>
          </p:nvSpPr>
          <p:spPr bwMode="auto">
            <a:xfrm>
              <a:off x="10979150" y="5694363"/>
              <a:ext cx="1187450" cy="1149350"/>
            </a:xfrm>
            <a:custGeom>
              <a:avLst/>
              <a:gdLst/>
              <a:ahLst/>
              <a:cxnLst/>
              <a:rect l="0" t="0" r="r" b="b"/>
              <a:pathLst>
                <a:path w="250" h="242">
                  <a:moveTo>
                    <a:pt x="0" y="242"/>
                  </a:moveTo>
                  <a:cubicBezTo>
                    <a:pt x="88" y="166"/>
                    <a:pt x="172" y="85"/>
                    <a:pt x="25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8"/>
            <p:cNvSpPr/>
            <p:nvPr/>
          </p:nvSpPr>
          <p:spPr bwMode="auto">
            <a:xfrm>
              <a:off x="484188" y="0"/>
              <a:ext cx="3421063" cy="6843713"/>
            </a:xfrm>
            <a:custGeom>
              <a:avLst/>
              <a:gdLst/>
              <a:ahLst/>
              <a:cxnLst/>
              <a:rect l="0" t="0" r="r" b="b"/>
              <a:pathLst>
                <a:path w="720" h="1440">
                  <a:moveTo>
                    <a:pt x="720" y="0"/>
                  </a:moveTo>
                  <a:cubicBezTo>
                    <a:pt x="316" y="282"/>
                    <a:pt x="0" y="1018"/>
                    <a:pt x="362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9"/>
            <p:cNvSpPr/>
            <p:nvPr/>
          </p:nvSpPr>
          <p:spPr bwMode="auto">
            <a:xfrm>
              <a:off x="11287125" y="6049963"/>
              <a:ext cx="879475" cy="793750"/>
            </a:xfrm>
            <a:custGeom>
              <a:avLst/>
              <a:gdLst/>
              <a:ahLst/>
              <a:cxnLst/>
              <a:rect l="0" t="0" r="r" b="b"/>
              <a:pathLst>
                <a:path w="185" h="167">
                  <a:moveTo>
                    <a:pt x="0" y="167"/>
                  </a:moveTo>
                  <a:cubicBezTo>
                    <a:pt x="63" y="114"/>
                    <a:pt x="125" y="58"/>
                    <a:pt x="185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20"/>
            <p:cNvSpPr/>
            <p:nvPr/>
          </p:nvSpPr>
          <p:spPr bwMode="auto">
            <a:xfrm>
              <a:off x="598488" y="0"/>
              <a:ext cx="2717800" cy="6843713"/>
            </a:xfrm>
            <a:custGeom>
              <a:avLst/>
              <a:gdLst/>
              <a:ahLst/>
              <a:cxnLst/>
              <a:rect l="0" t="0" r="r" b="b"/>
              <a:pathLst>
                <a:path w="572" h="1440">
                  <a:moveTo>
                    <a:pt x="572" y="0"/>
                  </a:moveTo>
                  <a:cubicBezTo>
                    <a:pt x="213" y="320"/>
                    <a:pt x="0" y="979"/>
                    <a:pt x="164" y="144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21"/>
            <p:cNvSpPr/>
            <p:nvPr/>
          </p:nvSpPr>
          <p:spPr bwMode="auto">
            <a:xfrm>
              <a:off x="261938" y="0"/>
              <a:ext cx="2944813" cy="6843713"/>
            </a:xfrm>
            <a:custGeom>
              <a:avLst/>
              <a:gdLst/>
              <a:ahLst/>
              <a:cxnLst/>
              <a:rect l="0" t="0" r="r" b="b"/>
              <a:pathLst>
                <a:path w="620" h="1440">
                  <a:moveTo>
                    <a:pt x="620" y="0"/>
                  </a:moveTo>
                  <a:cubicBezTo>
                    <a:pt x="248" y="325"/>
                    <a:pt x="0" y="960"/>
                    <a:pt x="186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lg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22"/>
            <p:cNvSpPr/>
            <p:nvPr/>
          </p:nvSpPr>
          <p:spPr bwMode="auto">
            <a:xfrm>
              <a:off x="-417513" y="0"/>
              <a:ext cx="2403475" cy="6843713"/>
            </a:xfrm>
            <a:custGeom>
              <a:avLst/>
              <a:gdLst/>
              <a:ahLst/>
              <a:cxnLst/>
              <a:rect l="0" t="0" r="r" b="b"/>
              <a:pathLst>
                <a:path w="506" h="1440">
                  <a:moveTo>
                    <a:pt x="506" y="0"/>
                  </a:moveTo>
                  <a:cubicBezTo>
                    <a:pt x="109" y="356"/>
                    <a:pt x="0" y="943"/>
                    <a:pt x="171" y="144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23"/>
            <p:cNvSpPr/>
            <p:nvPr/>
          </p:nvSpPr>
          <p:spPr bwMode="auto">
            <a:xfrm>
              <a:off x="14288" y="9525"/>
              <a:ext cx="1771650" cy="3198813"/>
            </a:xfrm>
            <a:custGeom>
              <a:avLst/>
              <a:gdLst/>
              <a:ahLst/>
              <a:cxnLst/>
              <a:rect l="0" t="0" r="r" b="b"/>
              <a:pathLst>
                <a:path w="373" h="673">
                  <a:moveTo>
                    <a:pt x="373" y="0"/>
                  </a:moveTo>
                  <a:cubicBezTo>
                    <a:pt x="175" y="183"/>
                    <a:pt x="51" y="409"/>
                    <a:pt x="0" y="67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24"/>
            <p:cNvSpPr/>
            <p:nvPr/>
          </p:nvSpPr>
          <p:spPr bwMode="auto">
            <a:xfrm>
              <a:off x="4763" y="6016625"/>
              <a:ext cx="214313" cy="827088"/>
            </a:xfrm>
            <a:custGeom>
              <a:avLst/>
              <a:gdLst/>
              <a:ahLst/>
              <a:cxnLst/>
              <a:rect l="0" t="0" r="r" b="b"/>
              <a:pathLst>
                <a:path w="45" h="174">
                  <a:moveTo>
                    <a:pt x="0" y="0"/>
                  </a:moveTo>
                  <a:cubicBezTo>
                    <a:pt x="11" y="59"/>
                    <a:pt x="26" y="118"/>
                    <a:pt x="45" y="1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25"/>
            <p:cNvSpPr/>
            <p:nvPr/>
          </p:nvSpPr>
          <p:spPr bwMode="auto">
            <a:xfrm>
              <a:off x="14288" y="0"/>
              <a:ext cx="1562100" cy="2228850"/>
            </a:xfrm>
            <a:custGeom>
              <a:avLst/>
              <a:gdLst/>
              <a:ahLst/>
              <a:cxnLst/>
              <a:rect l="0" t="0" r="r" b="b"/>
              <a:pathLst>
                <a:path w="329" h="469">
                  <a:moveTo>
                    <a:pt x="329" y="0"/>
                  </a:moveTo>
                  <a:cubicBezTo>
                    <a:pt x="189" y="133"/>
                    <a:pt x="69" y="288"/>
                    <a:pt x="0" y="46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21" name="Group 20"/>
          <p:cNvGrpSpPr/>
          <p:nvPr/>
        </p:nvGrpSpPr>
        <p:grpSpPr>
          <a:xfrm>
            <a:off x="800144" y="1699589"/>
            <a:ext cx="3674476" cy="3470421"/>
            <a:chOff x="697883" y="1816768"/>
            <a:chExt cx="3674476" cy="3470421"/>
          </a:xfrm>
        </p:grpSpPr>
        <p:sp>
          <p:nvSpPr>
            <p:cNvPr id="22" name="Rectangle 21"/>
            <p:cNvSpPr/>
            <p:nvPr/>
          </p:nvSpPr>
          <p:spPr>
            <a:xfrm>
              <a:off x="697883" y="1816768"/>
              <a:ext cx="3674476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Isosceles Triangle 22"/>
            <p:cNvSpPr/>
            <p:nvPr/>
          </p:nvSpPr>
          <p:spPr>
            <a:xfrm rot="10800000">
              <a:off x="2380224" y="5014786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Rectangle 32"/>
            <p:cNvSpPr/>
            <p:nvPr/>
          </p:nvSpPr>
          <p:spPr>
            <a:xfrm>
              <a:off x="704075" y="2392840"/>
              <a:ext cx="3668284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8631" y="2352026"/>
            <a:ext cx="3501197" cy="1223298"/>
          </a:xfrm>
        </p:spPr>
        <p:txBody>
          <a:bodyPr bIns="0" anchor="b">
            <a:noAutofit/>
          </a:bodyPr>
          <a:lstStyle>
            <a:lvl1pPr algn="ctr">
              <a:defRPr sz="32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09983" y="802809"/>
            <a:ext cx="6275035" cy="5249940"/>
          </a:xfrm>
        </p:spPr>
        <p:txBody>
          <a:bodyPr anchor="ctr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8631" y="3580186"/>
            <a:ext cx="3501197" cy="1221164"/>
          </a:xfrm>
        </p:spPr>
        <p:txBody>
          <a:bodyPr/>
          <a:lstStyle>
            <a:lvl1pPr marL="0" indent="0" algn="ctr">
              <a:buNone/>
              <a:defRPr sz="16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795837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-329674" y="-59376"/>
            <a:ext cx="12515851" cy="6923798"/>
            <a:chOff x="-329674" y="-51881"/>
            <a:chExt cx="12515851" cy="6923798"/>
          </a:xfrm>
        </p:grpSpPr>
        <p:sp>
          <p:nvSpPr>
            <p:cNvPr id="81" name="Freeform 5"/>
            <p:cNvSpPr/>
            <p:nvPr/>
          </p:nvSpPr>
          <p:spPr bwMode="auto">
            <a:xfrm>
              <a:off x="-329674" y="1298404"/>
              <a:ext cx="9702800" cy="5573512"/>
            </a:xfrm>
            <a:custGeom>
              <a:avLst/>
              <a:gdLst/>
              <a:ahLst/>
              <a:cxnLst/>
              <a:rect l="0" t="0" r="r" b="b"/>
              <a:pathLst>
                <a:path w="2038" h="1169">
                  <a:moveTo>
                    <a:pt x="1752" y="1169"/>
                  </a:moveTo>
                  <a:cubicBezTo>
                    <a:pt x="2038" y="928"/>
                    <a:pt x="1673" y="513"/>
                    <a:pt x="1487" y="334"/>
                  </a:cubicBezTo>
                  <a:cubicBezTo>
                    <a:pt x="1316" y="170"/>
                    <a:pt x="1099" y="43"/>
                    <a:pt x="860" y="22"/>
                  </a:cubicBezTo>
                  <a:cubicBezTo>
                    <a:pt x="621" y="0"/>
                    <a:pt x="341" y="128"/>
                    <a:pt x="199" y="318"/>
                  </a:cubicBezTo>
                  <a:cubicBezTo>
                    <a:pt x="0" y="586"/>
                    <a:pt x="184" y="965"/>
                    <a:pt x="399" y="116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2" name="Freeform 6"/>
            <p:cNvSpPr/>
            <p:nvPr/>
          </p:nvSpPr>
          <p:spPr bwMode="auto">
            <a:xfrm>
              <a:off x="670451" y="2018236"/>
              <a:ext cx="7373938" cy="4848892"/>
            </a:xfrm>
            <a:custGeom>
              <a:avLst/>
              <a:gdLst/>
              <a:ahLst/>
              <a:cxnLst/>
              <a:rect l="0" t="0" r="r" b="b"/>
              <a:pathLst>
                <a:path w="1549" h="1017">
                  <a:moveTo>
                    <a:pt x="1025" y="1016"/>
                  </a:moveTo>
                  <a:cubicBezTo>
                    <a:pt x="1223" y="971"/>
                    <a:pt x="1549" y="857"/>
                    <a:pt x="1443" y="592"/>
                  </a:cubicBezTo>
                  <a:cubicBezTo>
                    <a:pt x="1344" y="344"/>
                    <a:pt x="1041" y="111"/>
                    <a:pt x="782" y="53"/>
                  </a:cubicBezTo>
                  <a:cubicBezTo>
                    <a:pt x="545" y="0"/>
                    <a:pt x="275" y="117"/>
                    <a:pt x="150" y="329"/>
                  </a:cubicBezTo>
                  <a:cubicBezTo>
                    <a:pt x="0" y="584"/>
                    <a:pt x="243" y="911"/>
                    <a:pt x="477" y="1017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3" name="Freeform 7"/>
            <p:cNvSpPr/>
            <p:nvPr/>
          </p:nvSpPr>
          <p:spPr bwMode="auto">
            <a:xfrm>
              <a:off x="251351" y="1788400"/>
              <a:ext cx="8035925" cy="5083516"/>
            </a:xfrm>
            <a:custGeom>
              <a:avLst/>
              <a:gdLst/>
              <a:ahLst/>
              <a:cxnLst/>
              <a:rect l="0" t="0" r="r" b="b"/>
              <a:pathLst>
                <a:path w="1688" h="1066">
                  <a:moveTo>
                    <a:pt x="1302" y="1066"/>
                  </a:moveTo>
                  <a:cubicBezTo>
                    <a:pt x="1416" y="1024"/>
                    <a:pt x="1551" y="962"/>
                    <a:pt x="1613" y="850"/>
                  </a:cubicBezTo>
                  <a:cubicBezTo>
                    <a:pt x="1688" y="715"/>
                    <a:pt x="1606" y="575"/>
                    <a:pt x="1517" y="471"/>
                  </a:cubicBezTo>
                  <a:cubicBezTo>
                    <a:pt x="1336" y="258"/>
                    <a:pt x="1084" y="62"/>
                    <a:pt x="798" y="28"/>
                  </a:cubicBezTo>
                  <a:cubicBezTo>
                    <a:pt x="559" y="0"/>
                    <a:pt x="317" y="138"/>
                    <a:pt x="181" y="333"/>
                  </a:cubicBezTo>
                  <a:cubicBezTo>
                    <a:pt x="0" y="592"/>
                    <a:pt x="191" y="907"/>
                    <a:pt x="420" y="10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4" name="Freeform 8"/>
            <p:cNvSpPr/>
            <p:nvPr/>
          </p:nvSpPr>
          <p:spPr bwMode="auto">
            <a:xfrm>
              <a:off x="-1061" y="549842"/>
              <a:ext cx="10334625" cy="6322075"/>
            </a:xfrm>
            <a:custGeom>
              <a:avLst/>
              <a:gdLst/>
              <a:ahLst/>
              <a:cxnLst/>
              <a:rect l="0" t="0" r="r" b="b"/>
              <a:pathLst>
                <a:path w="2171" h="1326">
                  <a:moveTo>
                    <a:pt x="1873" y="1326"/>
                  </a:moveTo>
                  <a:cubicBezTo>
                    <a:pt x="2171" y="1045"/>
                    <a:pt x="1825" y="678"/>
                    <a:pt x="1609" y="473"/>
                  </a:cubicBezTo>
                  <a:cubicBezTo>
                    <a:pt x="1406" y="281"/>
                    <a:pt x="1159" y="116"/>
                    <a:pt x="880" y="63"/>
                  </a:cubicBezTo>
                  <a:cubicBezTo>
                    <a:pt x="545" y="0"/>
                    <a:pt x="214" y="161"/>
                    <a:pt x="0" y="423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5" name="Freeform 9"/>
            <p:cNvSpPr/>
            <p:nvPr/>
          </p:nvSpPr>
          <p:spPr bwMode="auto">
            <a:xfrm>
              <a:off x="3701" y="6186246"/>
              <a:ext cx="504825" cy="681527"/>
            </a:xfrm>
            <a:custGeom>
              <a:avLst/>
              <a:gdLst/>
              <a:ahLst/>
              <a:cxnLst/>
              <a:rect l="0" t="0" r="r" b="b"/>
              <a:pathLst>
                <a:path w="106" h="143">
                  <a:moveTo>
                    <a:pt x="0" y="0"/>
                  </a:moveTo>
                  <a:cubicBezTo>
                    <a:pt x="35" y="54"/>
                    <a:pt x="70" y="101"/>
                    <a:pt x="106" y="143"/>
                  </a:cubicBezTo>
                </a:path>
              </a:pathLst>
            </a:custGeom>
            <a:noFill/>
            <a:ln w="4763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6" name="Freeform 10"/>
            <p:cNvSpPr/>
            <p:nvPr/>
          </p:nvSpPr>
          <p:spPr bwMode="auto">
            <a:xfrm>
              <a:off x="-1061" y="-51881"/>
              <a:ext cx="11091863" cy="6923796"/>
            </a:xfrm>
            <a:custGeom>
              <a:avLst/>
              <a:gdLst/>
              <a:ahLst/>
              <a:cxnLst/>
              <a:rect l="0" t="0" r="r" b="b"/>
              <a:pathLst>
                <a:path w="2330" h="1452">
                  <a:moveTo>
                    <a:pt x="2046" y="1452"/>
                  </a:moveTo>
                  <a:cubicBezTo>
                    <a:pt x="2330" y="1153"/>
                    <a:pt x="2049" y="821"/>
                    <a:pt x="1813" y="601"/>
                  </a:cubicBezTo>
                  <a:cubicBezTo>
                    <a:pt x="1569" y="375"/>
                    <a:pt x="1282" y="179"/>
                    <a:pt x="956" y="97"/>
                  </a:cubicBezTo>
                  <a:cubicBezTo>
                    <a:pt x="572" y="0"/>
                    <a:pt x="292" y="101"/>
                    <a:pt x="0" y="366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7" name="Freeform 11"/>
            <p:cNvSpPr/>
            <p:nvPr/>
          </p:nvSpPr>
          <p:spPr bwMode="auto">
            <a:xfrm>
              <a:off x="5426601" y="5579"/>
              <a:ext cx="5788025" cy="6847184"/>
            </a:xfrm>
            <a:custGeom>
              <a:avLst/>
              <a:gdLst/>
              <a:ahLst/>
              <a:cxnLst/>
              <a:rect l="0" t="0" r="r" b="b"/>
              <a:pathLst>
                <a:path w="1216" h="1436">
                  <a:moveTo>
                    <a:pt x="1094" y="1436"/>
                  </a:moveTo>
                  <a:cubicBezTo>
                    <a:pt x="1216" y="1114"/>
                    <a:pt x="904" y="770"/>
                    <a:pt x="709" y="551"/>
                  </a:cubicBezTo>
                  <a:cubicBezTo>
                    <a:pt x="509" y="327"/>
                    <a:pt x="274" y="127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8" name="Freeform 12"/>
            <p:cNvSpPr/>
            <p:nvPr/>
          </p:nvSpPr>
          <p:spPr bwMode="auto">
            <a:xfrm>
              <a:off x="-1061" y="5579"/>
              <a:ext cx="1057275" cy="614491"/>
            </a:xfrm>
            <a:custGeom>
              <a:avLst/>
              <a:gdLst/>
              <a:ahLst/>
              <a:cxnLst/>
              <a:rect l="0" t="0" r="r" b="b"/>
              <a:pathLst>
                <a:path w="222" h="129">
                  <a:moveTo>
                    <a:pt x="222" y="0"/>
                  </a:moveTo>
                  <a:cubicBezTo>
                    <a:pt x="152" y="35"/>
                    <a:pt x="76" y="78"/>
                    <a:pt x="0" y="129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89" name="Freeform 13"/>
            <p:cNvSpPr/>
            <p:nvPr/>
          </p:nvSpPr>
          <p:spPr bwMode="auto">
            <a:xfrm>
              <a:off x="5821889" y="5579"/>
              <a:ext cx="5588000" cy="6866337"/>
            </a:xfrm>
            <a:custGeom>
              <a:avLst/>
              <a:gdLst/>
              <a:ahLst/>
              <a:cxnLst/>
              <a:rect l="0" t="0" r="r" b="b"/>
              <a:pathLst>
                <a:path w="1174" h="1440">
                  <a:moveTo>
                    <a:pt x="1067" y="1440"/>
                  </a:moveTo>
                  <a:cubicBezTo>
                    <a:pt x="1174" y="1124"/>
                    <a:pt x="887" y="797"/>
                    <a:pt x="698" y="577"/>
                  </a:cubicBezTo>
                  <a:cubicBezTo>
                    <a:pt x="500" y="348"/>
                    <a:pt x="270" y="141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0" name="Freeform 14"/>
            <p:cNvSpPr/>
            <p:nvPr/>
          </p:nvSpPr>
          <p:spPr bwMode="auto">
            <a:xfrm>
              <a:off x="3701" y="790"/>
              <a:ext cx="595313" cy="352734"/>
            </a:xfrm>
            <a:custGeom>
              <a:avLst/>
              <a:gdLst/>
              <a:ahLst/>
              <a:cxnLst/>
              <a:rect l="0" t="0" r="r" b="b"/>
              <a:pathLst>
                <a:path w="125" h="74">
                  <a:moveTo>
                    <a:pt x="125" y="0"/>
                  </a:moveTo>
                  <a:cubicBezTo>
                    <a:pt x="85" y="22"/>
                    <a:pt x="43" y="47"/>
                    <a:pt x="0" y="74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1" name="Freeform 15"/>
            <p:cNvSpPr/>
            <p:nvPr/>
          </p:nvSpPr>
          <p:spPr bwMode="auto">
            <a:xfrm>
              <a:off x="6012389" y="5579"/>
              <a:ext cx="5497513" cy="6866337"/>
            </a:xfrm>
            <a:custGeom>
              <a:avLst/>
              <a:gdLst/>
              <a:ahLst/>
              <a:cxnLst/>
              <a:rect l="0" t="0" r="r" b="b"/>
              <a:pathLst>
                <a:path w="1155" h="1440">
                  <a:moveTo>
                    <a:pt x="1056" y="1440"/>
                  </a:moveTo>
                  <a:cubicBezTo>
                    <a:pt x="1155" y="1123"/>
                    <a:pt x="875" y="801"/>
                    <a:pt x="686" y="580"/>
                  </a:cubicBezTo>
                  <a:cubicBezTo>
                    <a:pt x="491" y="352"/>
                    <a:pt x="264" y="145"/>
                    <a:pt x="0" y="0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2" name="Freeform 16"/>
            <p:cNvSpPr/>
            <p:nvPr/>
          </p:nvSpPr>
          <p:spPr bwMode="auto">
            <a:xfrm>
              <a:off x="-1061" y="5579"/>
              <a:ext cx="357188" cy="213875"/>
            </a:xfrm>
            <a:custGeom>
              <a:avLst/>
              <a:gdLst/>
              <a:ahLst/>
              <a:cxnLst/>
              <a:rect l="0" t="0" r="r" b="b"/>
              <a:pathLst>
                <a:path w="75" h="45">
                  <a:moveTo>
                    <a:pt x="75" y="0"/>
                  </a:moveTo>
                  <a:cubicBezTo>
                    <a:pt x="50" y="14"/>
                    <a:pt x="25" y="29"/>
                    <a:pt x="0" y="45"/>
                  </a:cubicBezTo>
                </a:path>
              </a:pathLst>
            </a:custGeom>
            <a:noFill/>
            <a:ln w="12700" cap="flat">
              <a:solidFill>
                <a:schemeClr val="tx1">
                  <a:alpha val="20000"/>
                </a:schemeClr>
              </a:solidFill>
              <a:prstDash val="dashDot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3" name="Freeform 17"/>
            <p:cNvSpPr/>
            <p:nvPr/>
          </p:nvSpPr>
          <p:spPr bwMode="auto">
            <a:xfrm>
              <a:off x="6210826" y="790"/>
              <a:ext cx="5522913" cy="6871126"/>
            </a:xfrm>
            <a:custGeom>
              <a:avLst/>
              <a:gdLst/>
              <a:ahLst/>
              <a:cxnLst/>
              <a:rect l="0" t="0" r="r" b="b"/>
              <a:pathLst>
                <a:path w="1160" h="1441">
                  <a:moveTo>
                    <a:pt x="1053" y="1441"/>
                  </a:moveTo>
                  <a:cubicBezTo>
                    <a:pt x="1160" y="1129"/>
                    <a:pt x="892" y="817"/>
                    <a:pt x="705" y="599"/>
                  </a:cubicBezTo>
                  <a:cubicBezTo>
                    <a:pt x="503" y="365"/>
                    <a:pt x="270" y="152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4" name="Freeform 18"/>
            <p:cNvSpPr/>
            <p:nvPr/>
          </p:nvSpPr>
          <p:spPr bwMode="auto">
            <a:xfrm>
              <a:off x="6463239" y="5579"/>
              <a:ext cx="5413375" cy="6866337"/>
            </a:xfrm>
            <a:custGeom>
              <a:avLst/>
              <a:gdLst/>
              <a:ahLst/>
              <a:cxnLst/>
              <a:rect l="0" t="0" r="r" b="b"/>
              <a:pathLst>
                <a:path w="1137" h="1440">
                  <a:moveTo>
                    <a:pt x="1040" y="1440"/>
                  </a:moveTo>
                  <a:cubicBezTo>
                    <a:pt x="1137" y="1131"/>
                    <a:pt x="883" y="828"/>
                    <a:pt x="698" y="611"/>
                  </a:cubicBezTo>
                  <a:cubicBezTo>
                    <a:pt x="498" y="375"/>
                    <a:pt x="268" y="159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5" name="Freeform 19"/>
            <p:cNvSpPr/>
            <p:nvPr/>
          </p:nvSpPr>
          <p:spPr bwMode="auto">
            <a:xfrm>
              <a:off x="6877576" y="5579"/>
              <a:ext cx="5037138" cy="6861550"/>
            </a:xfrm>
            <a:custGeom>
              <a:avLst/>
              <a:gdLst/>
              <a:ahLst/>
              <a:cxnLst/>
              <a:rect l="0" t="0" r="r" b="b"/>
              <a:pathLst>
                <a:path w="1058" h="1439">
                  <a:moveTo>
                    <a:pt x="1011" y="1439"/>
                  </a:moveTo>
                  <a:cubicBezTo>
                    <a:pt x="1058" y="1131"/>
                    <a:pt x="825" y="841"/>
                    <a:pt x="648" y="617"/>
                  </a:cubicBezTo>
                  <a:cubicBezTo>
                    <a:pt x="462" y="383"/>
                    <a:pt x="248" y="16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6" name="Freeform 20"/>
            <p:cNvSpPr/>
            <p:nvPr/>
          </p:nvSpPr>
          <p:spPr bwMode="auto">
            <a:xfrm>
              <a:off x="8768289" y="5579"/>
              <a:ext cx="3417888" cy="2742066"/>
            </a:xfrm>
            <a:custGeom>
              <a:avLst/>
              <a:gdLst/>
              <a:ahLst/>
              <a:cxnLst/>
              <a:rect l="0" t="0" r="r" b="b"/>
              <a:pathLst>
                <a:path w="718" h="575">
                  <a:moveTo>
                    <a:pt x="718" y="575"/>
                  </a:moveTo>
                  <a:cubicBezTo>
                    <a:pt x="500" y="360"/>
                    <a:pt x="260" y="163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7" name="Freeform 21"/>
            <p:cNvSpPr/>
            <p:nvPr/>
          </p:nvSpPr>
          <p:spPr bwMode="auto">
            <a:xfrm>
              <a:off x="9235014" y="10367"/>
              <a:ext cx="2951163" cy="2555325"/>
            </a:xfrm>
            <a:custGeom>
              <a:avLst/>
              <a:gdLst/>
              <a:ahLst/>
              <a:cxnLst/>
              <a:rect l="0" t="0" r="r" b="b"/>
              <a:pathLst>
                <a:path w="620" h="536">
                  <a:moveTo>
                    <a:pt x="620" y="536"/>
                  </a:moveTo>
                  <a:cubicBezTo>
                    <a:pt x="404" y="314"/>
                    <a:pt x="196" y="138"/>
                    <a:pt x="0" y="0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8" name="Freeform 22"/>
            <p:cNvSpPr/>
            <p:nvPr/>
          </p:nvSpPr>
          <p:spPr bwMode="auto">
            <a:xfrm>
              <a:off x="10020826" y="5579"/>
              <a:ext cx="2165350" cy="1358265"/>
            </a:xfrm>
            <a:custGeom>
              <a:avLst/>
              <a:gdLst/>
              <a:ahLst/>
              <a:cxnLst/>
              <a:rect l="0" t="0" r="r" b="b"/>
              <a:pathLst>
                <a:path w="455" h="285">
                  <a:moveTo>
                    <a:pt x="0" y="0"/>
                  </a:moveTo>
                  <a:cubicBezTo>
                    <a:pt x="153" y="85"/>
                    <a:pt x="308" y="180"/>
                    <a:pt x="455" y="285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dash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  <p:sp>
          <p:nvSpPr>
            <p:cNvPr id="99" name="Freeform 23"/>
            <p:cNvSpPr/>
            <p:nvPr/>
          </p:nvSpPr>
          <p:spPr bwMode="auto">
            <a:xfrm>
              <a:off x="11290826" y="5579"/>
              <a:ext cx="895350" cy="534687"/>
            </a:xfrm>
            <a:custGeom>
              <a:avLst/>
              <a:gdLst/>
              <a:ahLst/>
              <a:cxnLst/>
              <a:rect l="0" t="0" r="r" b="b"/>
              <a:pathLst>
                <a:path w="188" h="112">
                  <a:moveTo>
                    <a:pt x="0" y="0"/>
                  </a:moveTo>
                  <a:cubicBezTo>
                    <a:pt x="63" y="36"/>
                    <a:pt x="126" y="73"/>
                    <a:pt x="188" y="112"/>
                  </a:cubicBezTo>
                </a:path>
              </a:pathLst>
            </a:custGeom>
            <a:noFill/>
            <a:ln w="9525" cap="flat">
              <a:solidFill>
                <a:schemeClr val="tx1">
                  <a:alpha val="20000"/>
                </a:schemeClr>
              </a:solidFill>
              <a:prstDash val="solid"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sp>
      </p:grpSp>
      <p:grpSp>
        <p:nvGrpSpPr>
          <p:cNvPr id="76" name="Group 75"/>
          <p:cNvGrpSpPr/>
          <p:nvPr/>
        </p:nvGrpSpPr>
        <p:grpSpPr>
          <a:xfrm>
            <a:off x="805336" y="1698331"/>
            <a:ext cx="5941540" cy="3470421"/>
            <a:chOff x="805336" y="1698331"/>
            <a:chExt cx="5941540" cy="3470421"/>
          </a:xfrm>
        </p:grpSpPr>
        <p:sp>
          <p:nvSpPr>
            <p:cNvPr id="77" name="Rectangle 76"/>
            <p:cNvSpPr/>
            <p:nvPr/>
          </p:nvSpPr>
          <p:spPr>
            <a:xfrm>
              <a:off x="805336" y="1698331"/>
              <a:ext cx="5941540" cy="50292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Isosceles Triangle 9"/>
            <p:cNvSpPr/>
            <p:nvPr/>
          </p:nvSpPr>
          <p:spPr>
            <a:xfrm rot="10800000">
              <a:off x="3618113" y="4896349"/>
              <a:ext cx="315988" cy="272403"/>
            </a:xfrm>
            <a:prstGeom prst="triangl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9" name="Rectangle 78"/>
            <p:cNvSpPr/>
            <p:nvPr/>
          </p:nvSpPr>
          <p:spPr>
            <a:xfrm>
              <a:off x="805336" y="2274403"/>
              <a:ext cx="5941540" cy="2624327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43510" y="0"/>
            <a:ext cx="4648490" cy="6858000"/>
          </a:xfrm>
          <a:solidFill>
            <a:schemeClr val="bg1">
              <a:lumMod val="65000"/>
              <a:lumOff val="3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5443" y="2360255"/>
            <a:ext cx="5776646" cy="1178032"/>
          </a:xfrm>
        </p:spPr>
        <p:txBody>
          <a:bodyPr bIns="0" anchor="b">
            <a:normAutofit/>
          </a:bodyPr>
          <a:lstStyle>
            <a:lvl1pPr>
              <a:defRPr sz="3600">
                <a:solidFill>
                  <a:srgbClr val="FFFEFF"/>
                </a:solidFill>
              </a:defRPr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5443" y="3545012"/>
            <a:ext cx="5776646" cy="1274198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rgbClr val="FFFE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04672" y="320040"/>
            <a:ext cx="3657600" cy="320040"/>
          </a:xfrm>
        </p:spPr>
        <p:txBody>
          <a:bodyPr/>
          <a:lstStyle/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27064"/>
            <a:ext cx="5942203" cy="32004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828377" y="320040"/>
            <a:ext cx="914400" cy="320040"/>
          </a:xfrm>
        </p:spPr>
        <p:txBody>
          <a:bodyPr/>
          <a:lstStyle/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4052301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91161" y="2358391"/>
            <a:ext cx="3498667" cy="2456485"/>
          </a:xfrm>
          <a:prstGeom prst="rect">
            <a:avLst/>
          </a:prstGeom>
        </p:spPr>
        <p:txBody>
          <a:bodyPr vert="horz" lIns="228600" tIns="228600" rIns="228600" bIns="22860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34982" y="794719"/>
            <a:ext cx="5950036" cy="525709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04672" y="320040"/>
            <a:ext cx="36576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B16F95-00AF-8B42-9F5D-4773A5ED0103}" type="datetimeFigureOut">
              <a:rPr kumimoji="1" lang="ko-Kore-KR" altLang="en-US" smtClean="0"/>
              <a:t>2022. 5. 2.</a:t>
            </a:fld>
            <a:endParaRPr kumimoji="1" lang="ko-Kore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04672" y="6227064"/>
            <a:ext cx="10588752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320040"/>
            <a:ext cx="914400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FC5300-4883-1A45-B080-6754DA6AA093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4286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85000"/>
        </a:lnSpc>
        <a:spcBef>
          <a:spcPct val="0"/>
        </a:spcBef>
        <a:buNone/>
        <a:defRPr sz="4000" b="0" i="0" kern="1200" cap="none" spc="-15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1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package" Target="../embeddings/Microsoft_Excel_____.xlsx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06B844-8968-57B8-1271-9765925FD40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ore-KR" sz="3600" b="1" dirty="0"/>
              <a:t>Evaluation of South Korean NPI against COVID-19</a:t>
            </a:r>
            <a:endParaRPr kumimoji="1" lang="ko-Kore-KR" altLang="en-US" sz="3600"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부제목 2">
                <a:extLst>
                  <a:ext uri="{FF2B5EF4-FFF2-40B4-BE49-F238E27FC236}">
                    <a16:creationId xmlns:a16="http://schemas.microsoft.com/office/drawing/2014/main" id="{AD0A589D-959D-D8FB-F0D9-57FFD6A60752}"/>
                  </a:ext>
                </a:extLst>
              </p:cNvPr>
              <p:cNvSpPr>
                <a:spLocks noGrp="1"/>
              </p:cNvSpPr>
              <p:nvPr>
                <p:ph type="subTitle" idx="1"/>
              </p:nvPr>
            </p:nvSpPr>
            <p:spPr/>
            <p:txBody>
              <a:bodyPr/>
              <a:lstStyle/>
              <a:p>
                <a:r>
                  <a:rPr lang="en-US" altLang="ko-Kore-KR" dirty="0"/>
                  <a:t>Effectiveness of Non-Pharmaceutical Interventions</a:t>
                </a:r>
              </a:p>
              <a:p>
                <a:r>
                  <a:rPr lang="en-US" altLang="ko-Kore-KR" dirty="0"/>
                  <a:t>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 smtClean="0"/>
                        </m:ctrlPr>
                      </m:sSubPr>
                      <m:e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&amp;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ore-KR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 computation</a:t>
                </a:r>
              </a:p>
              <a:p>
                <a:r>
                  <a:rPr kumimoji="1" lang="en-US" altLang="ko-Kore-KR" dirty="0"/>
                  <a:t>Ikgyu Tom Shin</a:t>
                </a:r>
                <a:endParaRPr kumimoji="1" lang="ko-Kore-KR" altLang="en-US" dirty="0"/>
              </a:p>
            </p:txBody>
          </p:sp>
        </mc:Choice>
        <mc:Fallback>
          <p:sp>
            <p:nvSpPr>
              <p:cNvPr id="3" name="부제목 2">
                <a:extLst>
                  <a:ext uri="{FF2B5EF4-FFF2-40B4-BE49-F238E27FC236}">
                    <a16:creationId xmlns:a16="http://schemas.microsoft.com/office/drawing/2014/main" id="{AD0A589D-959D-D8FB-F0D9-57FFD6A6075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subTitle" idx="1"/>
              </p:nvPr>
            </p:nvSpPr>
            <p:spPr>
              <a:blipFill>
                <a:blip r:embed="rId2"/>
                <a:stretch>
                  <a:fillRect t="-5714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21077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285EAD-63E0-E79B-AB5C-931EFACC5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Abstract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1A668F-C3CA-41F4-5D53-CB9D3847DB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dirty="0"/>
                  <a:t>What is NPI?</a:t>
                </a:r>
              </a:p>
              <a:p>
                <a:pPr lvl="1"/>
                <a:r>
                  <a:rPr lang="en-US" altLang="ko-Kore-KR" b="1" dirty="0"/>
                  <a:t>Non-Pharmaceutical Interventions </a:t>
                </a:r>
                <a:r>
                  <a:rPr lang="en-US" altLang="ko-Kore-KR" dirty="0"/>
                  <a:t>are actions individuals, communities, and nations could take in order to prevent, retain, or alleviate pandemic besides any medical treatments. </a:t>
                </a:r>
                <a:endParaRPr kumimoji="1" lang="en-US" altLang="ko-Kore-KR" dirty="0"/>
              </a:p>
              <a:p>
                <a:r>
                  <a:rPr kumimoji="1" lang="en-US" altLang="ko-Kore-KR" dirty="0"/>
                  <a:t>Examples?</a:t>
                </a:r>
              </a:p>
              <a:p>
                <a:pPr lvl="1"/>
                <a:r>
                  <a:rPr kumimoji="1" lang="en-US" altLang="ko-Kore-KR" dirty="0"/>
                  <a:t>Suppression</a:t>
                </a:r>
              </a:p>
              <a:p>
                <a:pPr lvl="1"/>
                <a:r>
                  <a:rPr kumimoji="1" lang="en-US" altLang="ko-Kore-KR" dirty="0"/>
                  <a:t>Mitigation</a:t>
                </a:r>
              </a:p>
              <a:p>
                <a:r>
                  <a:rPr kumimoji="1" lang="en-US" altLang="ko-Kore-KR" dirty="0"/>
                  <a:t>South Korea?</a:t>
                </a:r>
              </a:p>
              <a:p>
                <a:r>
                  <a:rPr kumimoji="1" lang="en-US" altLang="ko-Kore-KR" dirty="0"/>
                  <a:t>How?</a:t>
                </a:r>
              </a:p>
              <a:p>
                <a:pPr lvl="1"/>
                <a:r>
                  <a:rPr lang="en-US" altLang="ko-Kore-KR" dirty="0"/>
                  <a:t>Daily Trend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kumimoji="1" lang="en-US" altLang="ko-Kore-KR" dirty="0"/>
                  <a:t>: Effective Reproduction Number</a:t>
                </a:r>
              </a:p>
              <a:p>
                <a:pPr lvl="1"/>
                <a:r>
                  <a:rPr kumimoji="1" lang="en-US" altLang="ko-Kore-KR" dirty="0"/>
                  <a:t>Monthly Trend of Mortality</a:t>
                </a:r>
              </a:p>
              <a:p>
                <a:pPr marL="457200" lvl="1" indent="0">
                  <a:buNone/>
                </a:pPr>
                <a:endParaRPr kumimoji="1" lang="ko-Kore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5E1A668F-C3CA-41F4-5D53-CB9D3847DB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1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개체 5">
            <a:extLst>
              <a:ext uri="{FF2B5EF4-FFF2-40B4-BE49-F238E27FC236}">
                <a16:creationId xmlns:a16="http://schemas.microsoft.com/office/drawing/2014/main" id="{CC687CB2-1EE2-1AD6-092C-71F9C549C2A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61022532"/>
              </p:ext>
            </p:extLst>
          </p:nvPr>
        </p:nvGraphicFramePr>
        <p:xfrm>
          <a:off x="1352266" y="5605722"/>
          <a:ext cx="9487468" cy="63609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워크시트" r:id="rId4" imgW="11176000" imgH="749300" progId="Excel.Sheet.12">
                  <p:embed/>
                </p:oleObj>
              </mc:Choice>
              <mc:Fallback>
                <p:oleObj name="워크시트" r:id="rId4" imgW="11176000" imgH="749300" progId="Excel.Sheet.12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352266" y="5605722"/>
                        <a:ext cx="9487468" cy="636091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63600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3F6442-DE06-483E-1C4D-1E9943DD13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Methods </a:t>
            </a:r>
            <a:br>
              <a:rPr kumimoji="1" lang="en-US" altLang="ko-Kore-KR" dirty="0"/>
            </a:br>
            <a:r>
              <a:rPr kumimoji="1" lang="en-US" altLang="ko-Kore-KR" dirty="0"/>
              <a:t>&amp; </a:t>
            </a:r>
            <a:br>
              <a:rPr kumimoji="1" lang="en-US" altLang="ko-Kore-KR" dirty="0"/>
            </a:br>
            <a:r>
              <a:rPr kumimoji="1" lang="en-US" altLang="ko-Kore-KR" dirty="0"/>
              <a:t>Models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A4AB81-C71B-FDB7-00F4-F6D5198808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kumimoji="1" lang="en-US" altLang="ko-Kore-KR" sz="1600" dirty="0"/>
                  <a:t>Deriving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ore-KR" sz="1600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ko-Kore-KR" sz="1600" dirty="0"/>
              </a:p>
              <a:p>
                <a:pPr lvl="1"/>
                <a:r>
                  <a:rPr kumimoji="1" lang="en-US" altLang="ko-Kore-KR" sz="1400" dirty="0"/>
                  <a:t>Next Generation Method</a:t>
                </a:r>
              </a:p>
              <a:p>
                <a:pPr marL="457200" lvl="1" indent="0">
                  <a:buNone/>
                </a:pPr>
                <a:endParaRPr kumimoji="1" lang="en-US" altLang="ko-Kore-KR" sz="1400" dirty="0"/>
              </a:p>
              <a:p>
                <a:pPr marL="457200" lvl="1" indent="0">
                  <a:buNone/>
                </a:pPr>
                <a:endParaRPr kumimoji="1" lang="en-US" altLang="ko-Kore-KR" sz="1400" dirty="0"/>
              </a:p>
              <a:p>
                <a:pPr lvl="1"/>
                <a:r>
                  <a:rPr kumimoji="1" lang="en-US" altLang="ko-Kore-KR" sz="1400" dirty="0"/>
                  <a:t>Deterministic Model : Growth rate (</a:t>
                </a:r>
                <a:r>
                  <a:rPr kumimoji="1" lang="en-US" altLang="ko-Kore-KR" sz="1400" dirty="0" err="1"/>
                  <a:t>Jeong</a:t>
                </a:r>
                <a:r>
                  <a:rPr kumimoji="1" lang="en-US" altLang="ko-Kore-KR" sz="1400" dirty="0"/>
                  <a:t>, 2020)</a:t>
                </a:r>
              </a:p>
              <a:p>
                <a:pPr lvl="1"/>
                <a:endParaRPr kumimoji="1" lang="en-US" altLang="ko-Kore-KR" sz="1400" dirty="0"/>
              </a:p>
              <a:p>
                <a:pPr marL="457200" lvl="1" indent="0">
                  <a:buNone/>
                </a:pPr>
                <a:endParaRPr kumimoji="1" lang="en-US" altLang="ko-Kore-KR" sz="1400" dirty="0"/>
              </a:p>
              <a:p>
                <a:r>
                  <a:rPr kumimoji="1" lang="en-US" altLang="ko-Kore-KR" sz="1600" dirty="0"/>
                  <a:t>Deriving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sz="1600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ore-KR" sz="16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ko-Kore-KR" sz="1600" dirty="0"/>
              </a:p>
              <a:p>
                <a:pPr lvl="1"/>
                <a:r>
                  <a:rPr kumimoji="1" lang="en-US" altLang="ko-Kore-KR" sz="1400" dirty="0"/>
                  <a:t>R package : </a:t>
                </a:r>
                <a:r>
                  <a:rPr kumimoji="1" lang="en-US" altLang="ko-Kore-KR" sz="1400" dirty="0" err="1"/>
                  <a:t>estimate_Rt</a:t>
                </a:r>
                <a:r>
                  <a:rPr kumimoji="1" lang="en-US" altLang="ko-Kore-KR" sz="1400" dirty="0"/>
                  <a:t>()</a:t>
                </a:r>
              </a:p>
              <a:p>
                <a:pPr marL="457200" lvl="1" indent="0">
                  <a:buNone/>
                </a:pPr>
                <a:endParaRPr kumimoji="1" lang="en-US" altLang="ko-Kore-KR" sz="1400" dirty="0"/>
              </a:p>
              <a:p>
                <a:pPr marL="457200" lvl="1" indent="0">
                  <a:buNone/>
                </a:pPr>
                <a:endParaRPr kumimoji="1" lang="en-US" altLang="ko-Kore-KR" sz="1400" dirty="0"/>
              </a:p>
              <a:p>
                <a:pPr lvl="1"/>
                <a:r>
                  <a:rPr kumimoji="1" lang="en-US" altLang="ko-Kore-KR" sz="1400" dirty="0"/>
                  <a:t>Bayes rule &amp; Gaussian distribution (Bettencourt &amp; </a:t>
                </a:r>
                <a:r>
                  <a:rPr kumimoji="1" lang="en-US" altLang="ko-Kore-KR" sz="1400" dirty="0" err="1"/>
                  <a:t>Ribero</a:t>
                </a:r>
                <a:r>
                  <a:rPr kumimoji="1" lang="en-US" altLang="ko-Kore-KR" sz="1400" dirty="0"/>
                  <a:t>)</a:t>
                </a:r>
              </a:p>
              <a:p>
                <a:pPr lvl="1"/>
                <a:endParaRPr kumimoji="1" lang="en-US" altLang="ko-Kore-KR" sz="1400" dirty="0"/>
              </a:p>
              <a:p>
                <a:pPr lvl="1"/>
                <a:endParaRPr kumimoji="1" lang="en-US" altLang="ko-Kore-KR" sz="1400" dirty="0"/>
              </a:p>
              <a:p>
                <a:r>
                  <a:rPr kumimoji="1" lang="en-US" altLang="ko-Kore-KR" sz="1600" dirty="0"/>
                  <a:t>Mortality</a:t>
                </a:r>
              </a:p>
              <a:p>
                <a:pPr lvl="1"/>
                <a:r>
                  <a:rPr kumimoji="1" lang="en-US" altLang="ko-Kore-KR" sz="1400" dirty="0"/>
                  <a:t>Covid-19 Mortality / General Mortality * 10 (Monthly)</a:t>
                </a:r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74A4AB81-C71B-FDB7-00F4-F6D5198808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0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 descr="텍스트이(가) 표시된 사진&#10;&#10;자동 생성된 설명">
            <a:extLst>
              <a:ext uri="{FF2B5EF4-FFF2-40B4-BE49-F238E27FC236}">
                <a16:creationId xmlns:a16="http://schemas.microsoft.com/office/drawing/2014/main" id="{9F7A4E0E-AF58-D9AA-01ED-08CFB2D9496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54" t="14241" r="10619" b="9502"/>
          <a:stretch/>
        </p:blipFill>
        <p:spPr>
          <a:xfrm>
            <a:off x="6982692" y="2494570"/>
            <a:ext cx="4096987" cy="471482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FC3380F-B9DD-5E35-8EC2-AD83B6731D4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13912" y="1648878"/>
            <a:ext cx="1288718" cy="471482"/>
          </a:xfrm>
          <a:prstGeom prst="rect">
            <a:avLst/>
          </a:prstGeom>
        </p:spPr>
      </p:pic>
      <p:pic>
        <p:nvPicPr>
          <p:cNvPr id="9" name="그림 8" descr="텍스트이(가) 표시된 사진&#10;&#10;자동 생성된 설명">
            <a:extLst>
              <a:ext uri="{FF2B5EF4-FFF2-40B4-BE49-F238E27FC236}">
                <a16:creationId xmlns:a16="http://schemas.microsoft.com/office/drawing/2014/main" id="{72EB9D3E-949C-6F15-71C3-793D420F859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52722" y="2577304"/>
            <a:ext cx="1122053" cy="306014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F1E4AB9-8015-D95C-7A40-A6D59F66C683}"/>
              </a:ext>
            </a:extLst>
          </p:cNvPr>
          <p:cNvSpPr txBox="1"/>
          <p:nvPr/>
        </p:nvSpPr>
        <p:spPr>
          <a:xfrm>
            <a:off x="8081253" y="3448279"/>
            <a:ext cx="32221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ore-KR" sz="1200" dirty="0" err="1"/>
              <a:t>sk_Rt</a:t>
            </a:r>
            <a:r>
              <a:rPr kumimoji="1" lang="en" altLang="ko-Kore-KR" sz="1200" dirty="0"/>
              <a:t> = </a:t>
            </a:r>
            <a:r>
              <a:rPr kumimoji="1" lang="en" altLang="ko-Kore-KR" sz="1200" dirty="0" err="1"/>
              <a:t>estimate_Rt</a:t>
            </a:r>
            <a:r>
              <a:rPr kumimoji="1" lang="en" altLang="ko-Kore-KR" sz="1200" dirty="0"/>
              <a:t>(</a:t>
            </a:r>
          </a:p>
          <a:p>
            <a:r>
              <a:rPr kumimoji="1" lang="en" altLang="ko-Kore-KR" sz="1200" dirty="0"/>
              <a:t>  </a:t>
            </a:r>
            <a:r>
              <a:rPr kumimoji="1" lang="en" altLang="ko-Kore-KR" sz="1200" dirty="0" err="1"/>
              <a:t>seoul_covid_daily</a:t>
            </a:r>
            <a:r>
              <a:rPr kumimoji="1" lang="en" altLang="ko-Kore-KR" sz="1200" dirty="0"/>
              <a:t>,</a:t>
            </a:r>
          </a:p>
          <a:p>
            <a:r>
              <a:rPr kumimoji="1" lang="en" altLang="ko-Kore-KR" sz="1200" dirty="0"/>
              <a:t>  …</a:t>
            </a:r>
          </a:p>
          <a:p>
            <a:r>
              <a:rPr kumimoji="1" lang="en" altLang="ko-Kore-KR" sz="1200" dirty="0"/>
              <a:t>  config = list(</a:t>
            </a:r>
            <a:r>
              <a:rPr kumimoji="1" lang="en" altLang="ko-Kore-KR" sz="1200" dirty="0" err="1"/>
              <a:t>mean_si</a:t>
            </a:r>
            <a:r>
              <a:rPr kumimoji="1" lang="en" altLang="ko-Kore-KR" sz="1200" dirty="0"/>
              <a:t>=5.195, </a:t>
            </a:r>
            <a:r>
              <a:rPr kumimoji="1" lang="en" altLang="ko-Kore-KR" sz="1200" dirty="0" err="1"/>
              <a:t>std_si</a:t>
            </a:r>
            <a:r>
              <a:rPr kumimoji="1" lang="en" altLang="ko-Kore-KR" sz="1200" dirty="0"/>
              <a:t>=0.83))</a:t>
            </a:r>
            <a:endParaRPr kumimoji="1" lang="ko-Kore-KR" altLang="en-US" sz="1200" dirty="0"/>
          </a:p>
        </p:txBody>
      </p:sp>
      <p:pic>
        <p:nvPicPr>
          <p:cNvPr id="12" name="그림 11" descr="텍스트이(가) 표시된 사진&#10;&#10;자동 생성된 설명">
            <a:extLst>
              <a:ext uri="{FF2B5EF4-FFF2-40B4-BE49-F238E27FC236}">
                <a16:creationId xmlns:a16="http://schemas.microsoft.com/office/drawing/2014/main" id="{7E63DC7B-7484-1E99-AA17-A6383706930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913912" y="4713822"/>
            <a:ext cx="1270000" cy="495300"/>
          </a:xfrm>
          <a:prstGeom prst="rect">
            <a:avLst/>
          </a:prstGeom>
        </p:spPr>
      </p:pic>
      <p:sp>
        <p:nvSpPr>
          <p:cNvPr id="13" name="왼쪽 중괄호[L] 12">
            <a:extLst>
              <a:ext uri="{FF2B5EF4-FFF2-40B4-BE49-F238E27FC236}">
                <a16:creationId xmlns:a16="http://schemas.microsoft.com/office/drawing/2014/main" id="{FB832C3F-98D0-339F-76A1-1C707555D469}"/>
              </a:ext>
            </a:extLst>
          </p:cNvPr>
          <p:cNvSpPr/>
          <p:nvPr/>
        </p:nvSpPr>
        <p:spPr>
          <a:xfrm>
            <a:off x="7971241" y="3448279"/>
            <a:ext cx="220023" cy="942310"/>
          </a:xfrm>
          <a:prstGeom prst="leftBrace">
            <a:avLst/>
          </a:prstGeom>
          <a:noFill/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rgbClr val="FF0000"/>
              </a:solidFill>
            </a:endParaRPr>
          </a:p>
        </p:txBody>
      </p:sp>
      <p:sp>
        <p:nvSpPr>
          <p:cNvPr id="14" name="왼쪽 중괄호[L] 13">
            <a:extLst>
              <a:ext uri="{FF2B5EF4-FFF2-40B4-BE49-F238E27FC236}">
                <a16:creationId xmlns:a16="http://schemas.microsoft.com/office/drawing/2014/main" id="{A260AED2-4B5E-A3C9-92AD-1B3FEC35A9F6}"/>
              </a:ext>
            </a:extLst>
          </p:cNvPr>
          <p:cNvSpPr/>
          <p:nvPr/>
        </p:nvSpPr>
        <p:spPr>
          <a:xfrm flipH="1">
            <a:off x="11110025" y="3448279"/>
            <a:ext cx="220023" cy="942310"/>
          </a:xfrm>
          <a:prstGeom prst="leftBrace">
            <a:avLst/>
          </a:prstGeom>
          <a:ln w="25400">
            <a:solidFill>
              <a:schemeClr val="accent2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656749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74178-7335-01C4-8AC9-7CB5C4F326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33550" y="-108645"/>
            <a:ext cx="3009371" cy="2020304"/>
          </a:xfrm>
        </p:spPr>
        <p:txBody>
          <a:bodyPr>
            <a:normAutofit/>
          </a:bodyPr>
          <a:lstStyle/>
          <a:p>
            <a:r>
              <a:rPr kumimoji="1" lang="en-US" altLang="ko-Kore-KR" sz="3200" dirty="0">
                <a:solidFill>
                  <a:schemeClr val="tx1"/>
                </a:solidFill>
              </a:rPr>
              <a:t>Visualization</a:t>
            </a:r>
            <a:br>
              <a:rPr kumimoji="1" lang="en-US" altLang="ko-Kore-KR" sz="3200" dirty="0">
                <a:solidFill>
                  <a:schemeClr val="tx1"/>
                </a:solidFill>
              </a:rPr>
            </a:br>
            <a:r>
              <a:rPr kumimoji="1" lang="en-US" altLang="ko-Kore-KR" sz="3200" dirty="0">
                <a:solidFill>
                  <a:schemeClr val="tx1"/>
                </a:solidFill>
              </a:rPr>
              <a:t>&amp;</a:t>
            </a:r>
            <a:br>
              <a:rPr kumimoji="1" lang="en-US" altLang="ko-Kore-KR" sz="3200" dirty="0">
                <a:solidFill>
                  <a:schemeClr val="tx1"/>
                </a:solidFill>
              </a:rPr>
            </a:br>
            <a:r>
              <a:rPr kumimoji="1" lang="en-US" altLang="ko-Kore-KR" sz="3200" dirty="0">
                <a:solidFill>
                  <a:schemeClr val="tx1"/>
                </a:solidFill>
              </a:rPr>
              <a:t>Results</a:t>
            </a:r>
            <a:endParaRPr kumimoji="1" lang="ko-Kore-KR" altLang="en-US" sz="3200" dirty="0">
              <a:solidFill>
                <a:schemeClr val="tx1"/>
              </a:solidFill>
            </a:endParaRPr>
          </a:p>
        </p:txBody>
      </p:sp>
      <p:pic>
        <p:nvPicPr>
          <p:cNvPr id="5" name="내용 개체 틀 4">
            <a:extLst>
              <a:ext uri="{FF2B5EF4-FFF2-40B4-BE49-F238E27FC236}">
                <a16:creationId xmlns:a16="http://schemas.microsoft.com/office/drawing/2014/main" id="{64E0CC48-FCC5-8415-C82D-8F31C91F68C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t="14682" b="4790"/>
          <a:stretch/>
        </p:blipFill>
        <p:spPr>
          <a:xfrm>
            <a:off x="4577160" y="244321"/>
            <a:ext cx="4467363" cy="2020304"/>
          </a:xfr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5A7BF1B-CF7A-EB9D-6E9D-4341301BC51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507" t="14031" r="3931" b="-129"/>
          <a:stretch/>
        </p:blipFill>
        <p:spPr>
          <a:xfrm>
            <a:off x="5989907" y="1035473"/>
            <a:ext cx="6109232" cy="321499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BB74D66-7412-AD31-061A-81721F983FE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5495" r="3857"/>
          <a:stretch/>
        </p:blipFill>
        <p:spPr>
          <a:xfrm>
            <a:off x="7832397" y="4462842"/>
            <a:ext cx="4090703" cy="2193613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D3B5D-0705-5F9E-9E1E-737D051AE383}"/>
                  </a:ext>
                </a:extLst>
              </p:cNvPr>
              <p:cNvSpPr txBox="1"/>
              <p:nvPr/>
            </p:nvSpPr>
            <p:spPr>
              <a:xfrm>
                <a:off x="8856192" y="378287"/>
                <a:ext cx="102155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ore-KR" altLang="ko-Kore-KR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ore-KR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ko-Kore-KR" altLang="en-US" sz="2800" b="1" dirty="0"/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DED3B5D-0705-5F9E-9E1E-737D051AE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6192" y="378287"/>
                <a:ext cx="1021557" cy="523220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60F99CD6-4121-82EF-B23B-7C21BFBBB699}"/>
              </a:ext>
            </a:extLst>
          </p:cNvPr>
          <p:cNvSpPr txBox="1"/>
          <p:nvPr/>
        </p:nvSpPr>
        <p:spPr>
          <a:xfrm>
            <a:off x="6298008" y="4462842"/>
            <a:ext cx="1720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kumimoji="1" lang="en-US" altLang="ko-Kore-KR" sz="2400" dirty="0"/>
              <a:t>Mortality</a:t>
            </a:r>
            <a:endParaRPr kumimoji="1" lang="ko-Kore-KR" altLang="en-US" sz="2400" dirty="0"/>
          </a:p>
        </p:txBody>
      </p:sp>
      <p:pic>
        <p:nvPicPr>
          <p:cNvPr id="14" name="그림 13" descr="텍스트이(가) 표시된 사진&#10;&#10;자동 생성된 설명">
            <a:extLst>
              <a:ext uri="{FF2B5EF4-FFF2-40B4-BE49-F238E27FC236}">
                <a16:creationId xmlns:a16="http://schemas.microsoft.com/office/drawing/2014/main" id="{6382092C-FAD6-4084-C50E-EABCDBFF80A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4486" y="1684336"/>
            <a:ext cx="3822674" cy="1630362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4CFA7A11-0C7D-4012-193A-B9B1FD73F1C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49712" y="3239190"/>
            <a:ext cx="3822674" cy="237656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B8696833-6D71-2AD9-4D62-C6BCE1B1392E}"/>
              </a:ext>
            </a:extLst>
          </p:cNvPr>
          <p:cNvSpPr txBox="1"/>
          <p:nvPr/>
        </p:nvSpPr>
        <p:spPr>
          <a:xfrm>
            <a:off x="2870476" y="5754174"/>
            <a:ext cx="126708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ore-KR" sz="2800" dirty="0"/>
              <a:t>3.79</a:t>
            </a:r>
            <a:endParaRPr lang="ko-Kore-KR" altLang="en-US" sz="28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16DC32-5953-5F46-2F6A-631F715598D5}"/>
                  </a:ext>
                </a:extLst>
              </p:cNvPr>
              <p:cNvSpPr txBox="1"/>
              <p:nvPr/>
            </p:nvSpPr>
            <p:spPr>
              <a:xfrm>
                <a:off x="1906071" y="5739886"/>
                <a:ext cx="1021557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ko-Kore-KR" altLang="ko-Kore-KR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ore-KR" sz="2800" i="1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altLang="ko-Kore-KR" sz="28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altLang="ko-Kore-KR" sz="2800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ore-KR" altLang="en-US" sz="2800" b="1" dirty="0"/>
              </a:p>
            </p:txBody>
          </p:sp>
        </mc:Choice>
        <mc:Fallback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816DC32-5953-5F46-2F6A-631F71559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06071" y="5739886"/>
                <a:ext cx="1021557" cy="523220"/>
              </a:xfrm>
              <a:prstGeom prst="rect">
                <a:avLst/>
              </a:prstGeom>
              <a:blipFill>
                <a:blip r:embed="rId8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552483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B6B99B-9641-91C8-8813-661CD273CD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Discussion</a:t>
            </a:r>
            <a:br>
              <a:rPr kumimoji="1" lang="en-US" altLang="ko-Kore-KR" dirty="0"/>
            </a:br>
            <a:r>
              <a:rPr kumimoji="1" lang="en-US" altLang="ko-Kore-KR" dirty="0"/>
              <a:t>&amp;</a:t>
            </a:r>
            <a:br>
              <a:rPr kumimoji="1" lang="en-US" altLang="ko-Kore-KR" dirty="0"/>
            </a:br>
            <a:r>
              <a:rPr kumimoji="1" lang="en-US" altLang="ko-Kore-KR" dirty="0"/>
              <a:t>Future note</a:t>
            </a:r>
            <a:endParaRPr kumimoji="1" lang="ko-Kore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06C4D6-4E95-BF4C-8776-6639EE7643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kumimoji="1" lang="en-US" altLang="ko-Kore-KR" sz="2400" dirty="0"/>
                  <a:t>Thumbs up for Suppression</a:t>
                </a:r>
              </a:p>
              <a:p>
                <a:r>
                  <a:rPr kumimoji="1" lang="en-US" altLang="ko-Kore-KR" sz="2400" dirty="0"/>
                  <a:t>Question mark for Mitigation</a:t>
                </a:r>
                <a:endParaRPr lang="en-US" altLang="ko-Kore-KR" sz="240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ore-K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kumimoji="1" lang="en-US" altLang="ko-Kore-KR" dirty="0"/>
              </a:p>
              <a:p>
                <a:pPr lvl="1"/>
                <a:r>
                  <a:rPr kumimoji="1" lang="en-US" altLang="ko-Kore-KR" dirty="0"/>
                  <a:t>Plausible but can be more accurate</a:t>
                </a:r>
              </a:p>
              <a:p>
                <a:pPr lvl="1"/>
                <a:r>
                  <a:rPr kumimoji="1" lang="en-US" altLang="ko-Kore-KR" dirty="0"/>
                  <a:t>“The World is Stochastic”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ko-Kore-KR" altLang="ko-Kore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en-US" altLang="ko-Kore-KR" i="1"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endParaRPr kumimoji="1" lang="en-US" altLang="ko-Kore-KR" dirty="0"/>
              </a:p>
              <a:p>
                <a:pPr lvl="1"/>
                <a:r>
                  <a:rPr kumimoji="1" lang="en-US" altLang="ko-Kore-KR" dirty="0"/>
                  <a:t>As for trend? Plausible. As for number? Not sure</a:t>
                </a:r>
              </a:p>
              <a:p>
                <a:pPr lvl="1"/>
                <a:r>
                  <a:rPr kumimoji="1" lang="en-US" altLang="ko-Kore-KR" dirty="0"/>
                  <a:t>Better assumptions, better dataset (i.e. Heterogeneity)</a:t>
                </a:r>
              </a:p>
              <a:p>
                <a:r>
                  <a:rPr kumimoji="1" lang="en-US" altLang="ko-Kore-KR" dirty="0"/>
                  <a:t>Mortality</a:t>
                </a:r>
              </a:p>
              <a:p>
                <a:pPr lvl="1"/>
                <a:r>
                  <a:rPr kumimoji="1" lang="en-US" altLang="ko-Kore-KR" dirty="0"/>
                  <a:t>Look for better model!!!</a:t>
                </a:r>
              </a:p>
              <a:p>
                <a:pPr lvl="1"/>
                <a:r>
                  <a:rPr kumimoji="1" lang="en-US" altLang="ko-Kore-KR" dirty="0"/>
                  <a:t>Extreme generalization (larger scope of mortality data)</a:t>
                </a:r>
              </a:p>
              <a:p>
                <a:pPr lvl="1"/>
                <a:endParaRPr kumimoji="1" lang="ko-Kore-KR" altLang="en-US" dirty="0"/>
              </a:p>
            </p:txBody>
          </p:sp>
        </mc:Choice>
        <mc:Fallback>
          <p:sp>
            <p:nvSpPr>
              <p:cNvPr id="3" name="내용 개체 틀 2">
                <a:extLst>
                  <a:ext uri="{FF2B5EF4-FFF2-40B4-BE49-F238E27FC236}">
                    <a16:creationId xmlns:a16="http://schemas.microsoft.com/office/drawing/2014/main" id="{B106C4D6-4E95-BF4C-8776-6639EE7643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6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38533223"/>
      </p:ext>
    </p:extLst>
  </p:cSld>
  <p:clrMapOvr>
    <a:masterClrMapping/>
  </p:clrMapOvr>
</p:sld>
</file>

<file path=ppt/theme/theme1.xml><?xml version="1.0" encoding="utf-8"?>
<a:theme xmlns:a="http://schemas.openxmlformats.org/drawingml/2006/main" name="아틀라스">
  <a:themeElements>
    <a:clrScheme name="아틀라스">
      <a:dk1>
        <a:sysClr val="windowText" lastClr="000000"/>
      </a:dk1>
      <a:lt1>
        <a:sysClr val="window" lastClr="FFFFFF"/>
      </a:lt1>
      <a:dk2>
        <a:srgbClr val="454545"/>
      </a:dk2>
      <a:lt2>
        <a:srgbClr val="E0E0E0"/>
      </a:lt2>
      <a:accent1>
        <a:srgbClr val="78C30D"/>
      </a:accent1>
      <a:accent2>
        <a:srgbClr val="099B62"/>
      </a:accent2>
      <a:accent3>
        <a:srgbClr val="21CFDF"/>
      </a:accent3>
      <a:accent4>
        <a:srgbClr val="179FDF"/>
      </a:accent4>
      <a:accent5>
        <a:srgbClr val="E75710"/>
      </a:accent5>
      <a:accent6>
        <a:srgbClr val="F89C19"/>
      </a:accent6>
      <a:hlink>
        <a:srgbClr val="7CDE25"/>
      </a:hlink>
      <a:folHlink>
        <a:srgbClr val="BCE8A8"/>
      </a:folHlink>
    </a:clrScheme>
    <a:fontScheme name="아틀라스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아틀라스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alpha val="60000"/>
                <a:satMod val="109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90000"/>
            </a:schemeClr>
          </a:solidFill>
          <a:prstDash val="solid"/>
        </a:ln>
        <a:ln w="15875" cap="flat" cmpd="sng" algn="ctr">
          <a:solidFill>
            <a:schemeClr val="phClr">
              <a:shade val="9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>
            <a:bevelT w="0" h="0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10000">
              <a:schemeClr val="phClr">
                <a:tint val="94000"/>
                <a:lumMod val="116000"/>
              </a:schemeClr>
            </a:gs>
            <a:gs pos="100000">
              <a:schemeClr val="phClr">
                <a:tint val="98000"/>
                <a:shade val="86000"/>
                <a:satMod val="90000"/>
                <a:lumMod val="88000"/>
              </a:schemeClr>
            </a:gs>
          </a:gsLst>
          <a:path path="circle">
            <a:fillToRect l="50000" t="15000" r="50000" b="169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Atlas" id="{5156B0E4-0EB1-49FE-A26B-15F6F698AEC6}" vid="{C0EF0781-FB17-4F1F-B3B1-699933968CE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{7FBD0446-7835-AF47-B15F-63A88B73464A}tf16401369</Template>
  <TotalTime>96</TotalTime>
  <Words>233</Words>
  <Application>Microsoft Macintosh PowerPoint</Application>
  <PresentationFormat>와이드스크린</PresentationFormat>
  <Paragraphs>52</Paragraphs>
  <Slides>5</Slides>
  <Notes>0</Notes>
  <HiddenSlides>0</HiddenSlides>
  <MMClips>0</MMClips>
  <ScaleCrop>false</ScaleCrop>
  <HeadingPairs>
    <vt:vector size="8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11" baseType="lpstr">
      <vt:lpstr>Calibri Light</vt:lpstr>
      <vt:lpstr>Cambria Math</vt:lpstr>
      <vt:lpstr>Rockwell</vt:lpstr>
      <vt:lpstr>Wingdings</vt:lpstr>
      <vt:lpstr>아틀라스</vt:lpstr>
      <vt:lpstr>Microsoft Excel 워크시트</vt:lpstr>
      <vt:lpstr>Evaluation of South Korean NPI against COVID-19</vt:lpstr>
      <vt:lpstr>Abstract</vt:lpstr>
      <vt:lpstr>Methods  &amp;  Models</vt:lpstr>
      <vt:lpstr>Visualization &amp; Results</vt:lpstr>
      <vt:lpstr>Discussion &amp; Future note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Shin, Ikgyu</dc:creator>
  <cp:lastModifiedBy>Shin, Ikgyu</cp:lastModifiedBy>
  <cp:revision>20</cp:revision>
  <dcterms:created xsi:type="dcterms:W3CDTF">2022-05-02T22:49:49Z</dcterms:created>
  <dcterms:modified xsi:type="dcterms:W3CDTF">2022-05-03T00:26:45Z</dcterms:modified>
</cp:coreProperties>
</file>