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9" r:id="rId4"/>
    <p:sldId id="269" r:id="rId5"/>
    <p:sldId id="298" r:id="rId6"/>
    <p:sldId id="299" r:id="rId7"/>
    <p:sldId id="301" r:id="rId8"/>
    <p:sldId id="302" r:id="rId9"/>
    <p:sldId id="261" r:id="rId10"/>
    <p:sldId id="258" r:id="rId11"/>
    <p:sldId id="305" r:id="rId12"/>
    <p:sldId id="306" r:id="rId13"/>
    <p:sldId id="304" r:id="rId14"/>
    <p:sldId id="260" r:id="rId15"/>
    <p:sldId id="297" r:id="rId16"/>
    <p:sldId id="26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Condensed Medium" panose="020B06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Livvic Light" pitchFamily="2" charset="0"/>
      <p:regular r:id="rId29"/>
      <p:italic r:id="rId30"/>
    </p:embeddedFont>
    <p:embeddedFont>
      <p:font typeface="Maven Pro" panose="020B0604020202020204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A1F03-C387-4E97-B1B0-2BC14558830A}">
  <a:tblStyle styleId="{943A1F03-C387-4E97-B1B0-2BC1455883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26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36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1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56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47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7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88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63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175942" y="3140563"/>
            <a:ext cx="3295500" cy="56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Ikhbar Firman Hanafi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59777" y="1237741"/>
            <a:ext cx="672783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TELCO CUSTOMERS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CHURN PREDICTION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890399" y="407998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550971" y="232628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299107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05021" y="3568875"/>
            <a:ext cx="3623020" cy="956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hidden layers, just input and output with sigmoid activation function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Metrics: </a:t>
            </a:r>
            <a:r>
              <a:rPr lang="en" dirty="0">
                <a:solidFill>
                  <a:srgbClr val="FFC000"/>
                </a:solidFill>
              </a:rPr>
              <a:t>Recall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348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 Model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26557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67762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99550" y="93502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37208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421F8E-F234-C398-655A-0C1747EFE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6" t="28980" r="10641"/>
          <a:stretch/>
        </p:blipFill>
        <p:spPr>
          <a:xfrm>
            <a:off x="3650120" y="1538250"/>
            <a:ext cx="4660459" cy="3179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78BE0D-D260-D290-0D30-92BC690112E9}"/>
              </a:ext>
            </a:extLst>
          </p:cNvPr>
          <p:cNvSpPr txBox="1"/>
          <p:nvPr/>
        </p:nvSpPr>
        <p:spPr>
          <a:xfrm>
            <a:off x="5257800" y="1349883"/>
            <a:ext cx="168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Input layers (19,) </a:t>
            </a:r>
            <a:endParaRPr lang="en-ID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E1D7A-06ED-D7B8-5A2A-0CD882AE3F9C}"/>
              </a:ext>
            </a:extLst>
          </p:cNvPr>
          <p:cNvSpPr txBox="1"/>
          <p:nvPr/>
        </p:nvSpPr>
        <p:spPr>
          <a:xfrm>
            <a:off x="6427470" y="3822573"/>
            <a:ext cx="232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Output layers (Sigmoid) </a:t>
            </a:r>
            <a:endParaRPr lang="en-ID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7135DE8-6EDD-8CEA-EC3D-D79DCF1FA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6" r="14830"/>
          <a:stretch/>
        </p:blipFill>
        <p:spPr>
          <a:xfrm>
            <a:off x="3095824" y="808823"/>
            <a:ext cx="5830571" cy="4019550"/>
          </a:xfrm>
          <a:prstGeom prst="rect">
            <a:avLst/>
          </a:prstGeom>
        </p:spPr>
      </p:pic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289963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48721" y="3604067"/>
            <a:ext cx="4656758" cy="1087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hidden layers and output with batch normalization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Optimizer: </a:t>
            </a:r>
            <a:r>
              <a:rPr lang="en" dirty="0">
                <a:solidFill>
                  <a:srgbClr val="FFC000"/>
                </a:solidFill>
              </a:rPr>
              <a:t>Stochastic gradient descent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function: </a:t>
            </a:r>
            <a:r>
              <a:rPr lang="en" dirty="0">
                <a:solidFill>
                  <a:srgbClr val="FFC000"/>
                </a:solidFill>
              </a:rPr>
              <a:t>Binary cross entropy</a:t>
            </a:r>
          </a:p>
          <a:p>
            <a:pPr marL="0" indent="0" algn="just"/>
            <a:r>
              <a:rPr lang="en-ID" dirty="0"/>
              <a:t>Metrics: </a:t>
            </a:r>
            <a:r>
              <a:rPr lang="en-ID" dirty="0">
                <a:solidFill>
                  <a:srgbClr val="FFC000"/>
                </a:solidFill>
              </a:rPr>
              <a:t>Recall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31759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 Model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8BE0D-D260-D290-0D30-92BC690112E9}"/>
              </a:ext>
            </a:extLst>
          </p:cNvPr>
          <p:cNvSpPr txBox="1"/>
          <p:nvPr/>
        </p:nvSpPr>
        <p:spPr>
          <a:xfrm>
            <a:off x="5195025" y="1019169"/>
            <a:ext cx="168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Input layers (19,) 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E1D7A-06ED-D7B8-5A2A-0CD882AE3F9C}"/>
              </a:ext>
            </a:extLst>
          </p:cNvPr>
          <p:cNvSpPr txBox="1"/>
          <p:nvPr/>
        </p:nvSpPr>
        <p:spPr>
          <a:xfrm>
            <a:off x="6570330" y="2173922"/>
            <a:ext cx="257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Hidden layers 50 nodes (</a:t>
            </a:r>
            <a:r>
              <a:rPr lang="en-US" sz="1200" dirty="0" err="1">
                <a:solidFill>
                  <a:schemeClr val="bg1"/>
                </a:solidFill>
                <a:latin typeface="Share Tech" panose="020B0604020202020204" charset="0"/>
              </a:rPr>
              <a:t>ReLu</a:t>
            </a:r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4" name="Google Shape;478;p27">
            <a:extLst>
              <a:ext uri="{FF2B5EF4-FFF2-40B4-BE49-F238E27FC236}">
                <a16:creationId xmlns:a16="http://schemas.microsoft.com/office/drawing/2014/main" id="{EF67CDEA-9609-023E-68AC-E9B040E096DB}"/>
              </a:ext>
            </a:extLst>
          </p:cNvPr>
          <p:cNvSpPr txBox="1">
            <a:spLocks/>
          </p:cNvSpPr>
          <p:nvPr/>
        </p:nvSpPr>
        <p:spPr>
          <a:xfrm>
            <a:off x="1223300" y="238110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5" name="Google Shape;482;p27">
            <a:extLst>
              <a:ext uri="{FF2B5EF4-FFF2-40B4-BE49-F238E27FC236}">
                <a16:creationId xmlns:a16="http://schemas.microsoft.com/office/drawing/2014/main" id="{2F42D269-DE7F-9956-0F48-E82F88F0C59C}"/>
              </a:ext>
            </a:extLst>
          </p:cNvPr>
          <p:cNvSpPr/>
          <p:nvPr/>
        </p:nvSpPr>
        <p:spPr>
          <a:xfrm>
            <a:off x="1223300" y="1297971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5;p27">
            <a:extLst>
              <a:ext uri="{FF2B5EF4-FFF2-40B4-BE49-F238E27FC236}">
                <a16:creationId xmlns:a16="http://schemas.microsoft.com/office/drawing/2014/main" id="{F4872852-BB59-3ED9-B20C-7F7772DA71A3}"/>
              </a:ext>
            </a:extLst>
          </p:cNvPr>
          <p:cNvCxnSpPr>
            <a:stCxn id="5" idx="1"/>
            <a:endCxn id="4" idx="1"/>
          </p:cNvCxnSpPr>
          <p:nvPr/>
        </p:nvCxnSpPr>
        <p:spPr>
          <a:xfrm>
            <a:off x="1223300" y="1710021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490;p27">
            <a:extLst>
              <a:ext uri="{FF2B5EF4-FFF2-40B4-BE49-F238E27FC236}">
                <a16:creationId xmlns:a16="http://schemas.microsoft.com/office/drawing/2014/main" id="{447DDA20-6E5A-8089-C78B-F521F84ECA77}"/>
              </a:ext>
            </a:extLst>
          </p:cNvPr>
          <p:cNvGrpSpPr/>
          <p:nvPr/>
        </p:nvGrpSpPr>
        <p:grpSpPr>
          <a:xfrm>
            <a:off x="1356031" y="1419881"/>
            <a:ext cx="577210" cy="580282"/>
            <a:chOff x="3095745" y="3805393"/>
            <a:chExt cx="352840" cy="354717"/>
          </a:xfrm>
        </p:grpSpPr>
        <p:sp>
          <p:nvSpPr>
            <p:cNvPr id="8" name="Google Shape;491;p27">
              <a:extLst>
                <a:ext uri="{FF2B5EF4-FFF2-40B4-BE49-F238E27FC236}">
                  <a16:creationId xmlns:a16="http://schemas.microsoft.com/office/drawing/2014/main" id="{8150161E-E0B5-A373-F2D6-03B120AD8993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2;p27">
              <a:extLst>
                <a:ext uri="{FF2B5EF4-FFF2-40B4-BE49-F238E27FC236}">
                  <a16:creationId xmlns:a16="http://schemas.microsoft.com/office/drawing/2014/main" id="{2A92A5E2-55C6-FFFD-A04E-F9A7873B9000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3;p27">
              <a:extLst>
                <a:ext uri="{FF2B5EF4-FFF2-40B4-BE49-F238E27FC236}">
                  <a16:creationId xmlns:a16="http://schemas.microsoft.com/office/drawing/2014/main" id="{4CD96CC1-E087-0A8A-05C3-45608232A18E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4;p27">
              <a:extLst>
                <a:ext uri="{FF2B5EF4-FFF2-40B4-BE49-F238E27FC236}">
                  <a16:creationId xmlns:a16="http://schemas.microsoft.com/office/drawing/2014/main" id="{C72854AF-445E-7DFE-8FF8-BC9594605E8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5;p27">
              <a:extLst>
                <a:ext uri="{FF2B5EF4-FFF2-40B4-BE49-F238E27FC236}">
                  <a16:creationId xmlns:a16="http://schemas.microsoft.com/office/drawing/2014/main" id="{516A0E99-8FF2-287B-3BF5-EE1D5F0D7EFA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6;p27">
              <a:extLst>
                <a:ext uri="{FF2B5EF4-FFF2-40B4-BE49-F238E27FC236}">
                  <a16:creationId xmlns:a16="http://schemas.microsoft.com/office/drawing/2014/main" id="{9F1B45EF-23E0-5BCC-F464-2A8346EC031E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7DF4878-8C97-9446-974E-6E4F0C81764D}"/>
              </a:ext>
            </a:extLst>
          </p:cNvPr>
          <p:cNvSpPr txBox="1"/>
          <p:nvPr/>
        </p:nvSpPr>
        <p:spPr>
          <a:xfrm>
            <a:off x="6570330" y="3247386"/>
            <a:ext cx="257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Hidden layers 20 nodes (</a:t>
            </a:r>
            <a:r>
              <a:rPr lang="en-US" sz="1200" dirty="0" err="1">
                <a:solidFill>
                  <a:schemeClr val="bg1"/>
                </a:solidFill>
                <a:latin typeface="Share Tech" panose="020B0604020202020204" charset="0"/>
              </a:rPr>
              <a:t>ReLu</a:t>
            </a:r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3A417F-09B7-6C3F-85FC-8CFCE8B0551D}"/>
              </a:ext>
            </a:extLst>
          </p:cNvPr>
          <p:cNvSpPr txBox="1"/>
          <p:nvPr/>
        </p:nvSpPr>
        <p:spPr>
          <a:xfrm>
            <a:off x="6436980" y="4510308"/>
            <a:ext cx="195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Output layers (Sigmoid)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862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383320" y="3036795"/>
            <a:ext cx="13149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383320" y="25887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03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 Model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383320" y="1505600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1383320" y="191765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99550" y="93502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506769" y="161211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5;p27">
            <a:extLst>
              <a:ext uri="{FF2B5EF4-FFF2-40B4-BE49-F238E27FC236}">
                <a16:creationId xmlns:a16="http://schemas.microsoft.com/office/drawing/2014/main" id="{AAE9ABE9-9F18-D865-1372-2654B3E4AF46}"/>
              </a:ext>
            </a:extLst>
          </p:cNvPr>
          <p:cNvSpPr txBox="1">
            <a:spLocks/>
          </p:cNvSpPr>
          <p:nvPr/>
        </p:nvSpPr>
        <p:spPr>
          <a:xfrm>
            <a:off x="646763" y="3643748"/>
            <a:ext cx="4862498" cy="105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r>
              <a:rPr lang="en-US" dirty="0"/>
              <a:t>Two hidden layers and output with batch normalization</a:t>
            </a:r>
          </a:p>
          <a:p>
            <a:pPr marL="0" indent="0" algn="just"/>
            <a:r>
              <a:rPr lang="en-US" dirty="0"/>
              <a:t>Optimizer: </a:t>
            </a:r>
            <a:r>
              <a:rPr lang="en-US" dirty="0">
                <a:solidFill>
                  <a:srgbClr val="FFC000"/>
                </a:solidFill>
              </a:rPr>
              <a:t>Stochastic gradient descent</a:t>
            </a:r>
          </a:p>
          <a:p>
            <a:pPr marL="0" indent="0" algn="just"/>
            <a:r>
              <a:rPr lang="en-US" dirty="0"/>
              <a:t>Loss function: </a:t>
            </a:r>
            <a:r>
              <a:rPr lang="en-US" dirty="0">
                <a:solidFill>
                  <a:srgbClr val="FFC000"/>
                </a:solidFill>
              </a:rPr>
              <a:t>Binary cross entropy</a:t>
            </a:r>
          </a:p>
          <a:p>
            <a:pPr marL="0" indent="0" algn="just"/>
            <a:r>
              <a:rPr lang="en-US" dirty="0"/>
              <a:t>Metrics: </a:t>
            </a:r>
            <a:r>
              <a:rPr lang="en-US" dirty="0">
                <a:solidFill>
                  <a:srgbClr val="FFC000"/>
                </a:solidFill>
              </a:rPr>
              <a:t>Recall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B648A-7C3B-E066-B6F0-B225384DE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6" r="14830"/>
          <a:stretch/>
        </p:blipFill>
        <p:spPr>
          <a:xfrm>
            <a:off x="3072964" y="808823"/>
            <a:ext cx="5830571" cy="4019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E1194C-377B-1988-EC4A-D0081AAF99F4}"/>
              </a:ext>
            </a:extLst>
          </p:cNvPr>
          <p:cNvSpPr txBox="1"/>
          <p:nvPr/>
        </p:nvSpPr>
        <p:spPr>
          <a:xfrm>
            <a:off x="5195025" y="1019169"/>
            <a:ext cx="168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Input layers (19,) 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53141-B112-C7E9-F545-91C229AAFA4E}"/>
              </a:ext>
            </a:extLst>
          </p:cNvPr>
          <p:cNvSpPr txBox="1"/>
          <p:nvPr/>
        </p:nvSpPr>
        <p:spPr>
          <a:xfrm>
            <a:off x="6570330" y="2173922"/>
            <a:ext cx="257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Hidden layers 50 nodes (</a:t>
            </a:r>
            <a:r>
              <a:rPr lang="en-US" sz="1200" dirty="0" err="1">
                <a:solidFill>
                  <a:schemeClr val="bg1"/>
                </a:solidFill>
                <a:latin typeface="Share Tech" panose="020B0604020202020204" charset="0"/>
              </a:rPr>
              <a:t>ReLu</a:t>
            </a:r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8EB67-7589-A773-F660-71CD573531D3}"/>
              </a:ext>
            </a:extLst>
          </p:cNvPr>
          <p:cNvSpPr txBox="1"/>
          <p:nvPr/>
        </p:nvSpPr>
        <p:spPr>
          <a:xfrm>
            <a:off x="6570330" y="3247386"/>
            <a:ext cx="257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Hidden layers 20 nodes (</a:t>
            </a:r>
            <a:r>
              <a:rPr lang="en-US" sz="1200" dirty="0" err="1">
                <a:solidFill>
                  <a:schemeClr val="bg1"/>
                </a:solidFill>
                <a:latin typeface="Share Tech" panose="020B0604020202020204" charset="0"/>
              </a:rPr>
              <a:t>ReLu</a:t>
            </a:r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E9C86-B971-7A90-A3D6-3DEBC5165D88}"/>
              </a:ext>
            </a:extLst>
          </p:cNvPr>
          <p:cNvSpPr txBox="1"/>
          <p:nvPr/>
        </p:nvSpPr>
        <p:spPr>
          <a:xfrm>
            <a:off x="6436980" y="4510308"/>
            <a:ext cx="195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Output layers (Sigmoid)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435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1236454" y="299902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31652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 Model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1236454" y="254301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1236454" y="145988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1236454" y="187193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7" name="Google Shape;497;p27"/>
          <p:cNvGrpSpPr/>
          <p:nvPr/>
        </p:nvGrpSpPr>
        <p:grpSpPr>
          <a:xfrm>
            <a:off x="1359918" y="158177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75;p27">
            <a:extLst>
              <a:ext uri="{FF2B5EF4-FFF2-40B4-BE49-F238E27FC236}">
                <a16:creationId xmlns:a16="http://schemas.microsoft.com/office/drawing/2014/main" id="{0478C366-9DA0-9BAA-217C-29CAC80C52EB}"/>
              </a:ext>
            </a:extLst>
          </p:cNvPr>
          <p:cNvSpPr txBox="1">
            <a:spLocks/>
          </p:cNvSpPr>
          <p:nvPr/>
        </p:nvSpPr>
        <p:spPr>
          <a:xfrm>
            <a:off x="646762" y="3598028"/>
            <a:ext cx="4704571" cy="109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r>
              <a:rPr lang="en-US" dirty="0"/>
              <a:t>Two hidden layers and output with batch normalization</a:t>
            </a:r>
          </a:p>
          <a:p>
            <a:pPr marL="0" indent="0" algn="just"/>
            <a:r>
              <a:rPr lang="en-US" dirty="0"/>
              <a:t>Optimizer: </a:t>
            </a:r>
            <a:r>
              <a:rPr lang="en-US" dirty="0">
                <a:solidFill>
                  <a:srgbClr val="FFC000"/>
                </a:solidFill>
              </a:rPr>
              <a:t>Stochastic gradient descent</a:t>
            </a:r>
          </a:p>
          <a:p>
            <a:pPr marL="0" indent="0" algn="just"/>
            <a:r>
              <a:rPr lang="en-US" dirty="0"/>
              <a:t>Loss function: </a:t>
            </a:r>
            <a:r>
              <a:rPr lang="en-US" dirty="0">
                <a:solidFill>
                  <a:srgbClr val="FFC000"/>
                </a:solidFill>
              </a:rPr>
              <a:t>Binary cross entropy</a:t>
            </a:r>
          </a:p>
          <a:p>
            <a:pPr marL="0" indent="0" algn="just"/>
            <a:r>
              <a:rPr lang="en-US" dirty="0"/>
              <a:t>Metrics: </a:t>
            </a:r>
            <a:r>
              <a:rPr lang="en-US" dirty="0">
                <a:solidFill>
                  <a:srgbClr val="FFC000"/>
                </a:solidFill>
              </a:rPr>
              <a:t>Recall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7C68F8-C19F-4880-267F-40A35C8F28D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47000" r="27806"/>
          <a:stretch/>
        </p:blipFill>
        <p:spPr>
          <a:xfrm>
            <a:off x="3954660" y="1272309"/>
            <a:ext cx="4155026" cy="33455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E0ED3-5775-7D04-A2BA-72107A6DF10A}"/>
              </a:ext>
            </a:extLst>
          </p:cNvPr>
          <p:cNvSpPr txBox="1"/>
          <p:nvPr/>
        </p:nvSpPr>
        <p:spPr>
          <a:xfrm>
            <a:off x="5352088" y="1296927"/>
            <a:ext cx="168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Input layers (19,) 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66D07-CCC6-F090-466F-C88D1223EB28}"/>
              </a:ext>
            </a:extLst>
          </p:cNvPr>
          <p:cNvSpPr txBox="1"/>
          <p:nvPr/>
        </p:nvSpPr>
        <p:spPr>
          <a:xfrm>
            <a:off x="6341730" y="2173114"/>
            <a:ext cx="257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Hidden layers 10 nodes (</a:t>
            </a:r>
            <a:r>
              <a:rPr lang="en-US" sz="1200" dirty="0" err="1">
                <a:solidFill>
                  <a:schemeClr val="bg1"/>
                </a:solidFill>
                <a:latin typeface="Share Tech" panose="020B0604020202020204" charset="0"/>
              </a:rPr>
              <a:t>ReLu</a:t>
            </a:r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83C02-B1F9-9D39-2529-0E6497D696AC}"/>
              </a:ext>
            </a:extLst>
          </p:cNvPr>
          <p:cNvSpPr txBox="1"/>
          <p:nvPr/>
        </p:nvSpPr>
        <p:spPr>
          <a:xfrm>
            <a:off x="6341730" y="3069661"/>
            <a:ext cx="257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Hidden layers 10 nodes (</a:t>
            </a:r>
            <a:r>
              <a:rPr lang="en-US" sz="1200" dirty="0" err="1">
                <a:solidFill>
                  <a:schemeClr val="bg1"/>
                </a:solidFill>
                <a:latin typeface="Share Tech" panose="020B0604020202020204" charset="0"/>
              </a:rPr>
              <a:t>ReLu</a:t>
            </a:r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4AC0C-6FB9-21E1-057B-0E92FCADFF31}"/>
              </a:ext>
            </a:extLst>
          </p:cNvPr>
          <p:cNvSpPr txBox="1"/>
          <p:nvPr/>
        </p:nvSpPr>
        <p:spPr>
          <a:xfrm>
            <a:off x="6650340" y="4157871"/>
            <a:ext cx="195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hare Tech" panose="020B0604020202020204" charset="0"/>
              </a:rPr>
              <a:t>Output layers (Sigmoid)</a:t>
            </a:r>
            <a:endParaRPr lang="en-ID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504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>
            <a:extLst>
              <a:ext uri="{FF2B5EF4-FFF2-40B4-BE49-F238E27FC236}">
                <a16:creationId xmlns:a16="http://schemas.microsoft.com/office/drawing/2014/main" id="{60402B07-F90D-66D4-FB1B-E42BF8F51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797394"/>
            <a:ext cx="2971800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278F78-AAAB-64D8-B2DE-37D1CD985D28}"/>
              </a:ext>
            </a:extLst>
          </p:cNvPr>
          <p:cNvSpPr txBox="1"/>
          <p:nvPr/>
        </p:nvSpPr>
        <p:spPr>
          <a:xfrm>
            <a:off x="4281876" y="2161851"/>
            <a:ext cx="425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hare Tech" panose="020B0604020202020204" charset="0"/>
              </a:rPr>
              <a:t>82%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hare Tech" panose="020B0604020202020204" charset="0"/>
              </a:rPr>
              <a:t>of customers predicted correctly from all customers who will left within last month (recall score)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A012F8E-3108-8FD7-7C35-7EF0CBA0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D677B-3B61-E178-21FC-FC703C5F5096}"/>
              </a:ext>
            </a:extLst>
          </p:cNvPr>
          <p:cNvSpPr txBox="1"/>
          <p:nvPr/>
        </p:nvSpPr>
        <p:spPr>
          <a:xfrm>
            <a:off x="4281876" y="3281389"/>
            <a:ext cx="443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Share Tech" panose="020B0604020202020204" charset="0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hare Tech" panose="020B0604020202020204" charset="0"/>
              </a:rPr>
              <a:t>2%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hare Tech" panose="020B0604020202020204" charset="0"/>
              </a:rPr>
              <a:t>of customers predicted correctly (accuracy score)</a:t>
            </a:r>
          </a:p>
        </p:txBody>
      </p:sp>
      <p:sp>
        <p:nvSpPr>
          <p:cNvPr id="21" name="Google Shape;571;p29">
            <a:extLst>
              <a:ext uri="{FF2B5EF4-FFF2-40B4-BE49-F238E27FC236}">
                <a16:creationId xmlns:a16="http://schemas.microsoft.com/office/drawing/2014/main" id="{FFC7ECBB-8278-AB6C-EC2E-58D77D8214B4}"/>
              </a:ext>
            </a:extLst>
          </p:cNvPr>
          <p:cNvSpPr txBox="1">
            <a:spLocks/>
          </p:cNvSpPr>
          <p:nvPr/>
        </p:nvSpPr>
        <p:spPr>
          <a:xfrm>
            <a:off x="539238" y="48025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E</a:t>
            </a:r>
            <a:r>
              <a:rPr lang="en-ID" sz="3000" dirty="0">
                <a:solidFill>
                  <a:schemeClr val="bg1"/>
                </a:solidFill>
                <a:latin typeface="Share Tech" panose="020B0604020202020204" charset="0"/>
              </a:rPr>
              <a:t>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6FD4D-27FC-EC21-077A-E87C2A3B9AA1}"/>
              </a:ext>
            </a:extLst>
          </p:cNvPr>
          <p:cNvSpPr txBox="1"/>
          <p:nvPr/>
        </p:nvSpPr>
        <p:spPr>
          <a:xfrm>
            <a:off x="685800" y="1202325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 best model is 2</a:t>
            </a:r>
            <a:r>
              <a:rPr lang="en-US" baseline="30000" dirty="0">
                <a:solidFill>
                  <a:schemeClr val="bg1"/>
                </a:solidFill>
                <a:latin typeface="Maven Pro" panose="020B060402020202020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sequential model by considering recall and accuracy score.</a:t>
            </a:r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71;p29">
            <a:extLst>
              <a:ext uri="{FF2B5EF4-FFF2-40B4-BE49-F238E27FC236}">
                <a16:creationId xmlns:a16="http://schemas.microsoft.com/office/drawing/2014/main" id="{5D5D3BC1-0FD4-2544-84FC-F347885628CC}"/>
              </a:ext>
            </a:extLst>
          </p:cNvPr>
          <p:cNvSpPr txBox="1">
            <a:spLocks/>
          </p:cNvSpPr>
          <p:nvPr/>
        </p:nvSpPr>
        <p:spPr>
          <a:xfrm>
            <a:off x="539238" y="76915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MODEL INFERENCE</a:t>
            </a:r>
            <a:endParaRPr lang="en-ID" sz="3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72194-EA8A-0627-3145-27FC85515650}"/>
              </a:ext>
            </a:extLst>
          </p:cNvPr>
          <p:cNvSpPr txBox="1"/>
          <p:nvPr/>
        </p:nvSpPr>
        <p:spPr>
          <a:xfrm>
            <a:off x="539238" y="16556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Share Tech" panose="020B0604020202020204" charset="0"/>
              </a:rPr>
              <a:t>https://p2ml1-ikhbarfirman.herokuapp.com/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6F3E79-7EA2-7AE3-CC1E-56DF85ED256B}"/>
              </a:ext>
            </a:extLst>
          </p:cNvPr>
          <p:cNvGrpSpPr/>
          <p:nvPr/>
        </p:nvGrpSpPr>
        <p:grpSpPr>
          <a:xfrm>
            <a:off x="4652010" y="769155"/>
            <a:ext cx="3406140" cy="4034790"/>
            <a:chOff x="4572000" y="171450"/>
            <a:chExt cx="4167670" cy="472059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596D6E7-911E-77D5-E7CA-349627B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71450"/>
              <a:ext cx="4167670" cy="300072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5BE274C-B95E-B53F-FCE4-4EA600426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172172"/>
              <a:ext cx="4167670" cy="1719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1469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THANKS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57169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56F75-D785-254A-E87D-F7F77080C399}"/>
              </a:ext>
            </a:extLst>
          </p:cNvPr>
          <p:cNvSpPr txBox="1"/>
          <p:nvPr/>
        </p:nvSpPr>
        <p:spPr>
          <a:xfrm>
            <a:off x="771523" y="1217473"/>
            <a:ext cx="7753652" cy="1996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Customers churn refers to the amount of customers of a given company that stop using products or services during a certain time frame. </a:t>
            </a: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At this time </a:t>
            </a:r>
            <a:r>
              <a:rPr lang="en-US" sz="1400" kern="0" dirty="0">
                <a:solidFill>
                  <a:schemeClr val="bg1"/>
                </a:solidFill>
                <a:latin typeface="Share Tech" panose="020B0604020202020204" charset="0"/>
                <a:sym typeface="Arial"/>
              </a:rPr>
              <a:t>Telecom companies face major challenge with customer churn, as customers switch to alternate provider due </a:t>
            </a:r>
            <a:r>
              <a:rPr lang="en-US" sz="1400" dirty="0">
                <a:solidFill>
                  <a:schemeClr val="bg1"/>
                </a:solidFill>
                <a:latin typeface="Share Tech" panose="020B0604020202020204" charset="0"/>
                <a:sym typeface="Arial"/>
              </a:rPr>
              <a:t>to various reasons like lower cost, multi (combo) service offerings, marketing promotions by competitors, etc. </a:t>
            </a:r>
            <a:r>
              <a:rPr lang="en-GB" sz="1400" dirty="0">
                <a:solidFill>
                  <a:schemeClr val="bg1"/>
                </a:solidFill>
                <a:latin typeface="Share Tech" panose="020B0604020202020204" charset="0"/>
              </a:rPr>
              <a:t>Identifying these potential customers early on who may voluntarily churn and providing them retention incentives in form of discounts &amp; combo offers will help the organization to retain those customers and reduce revenue loss. </a:t>
            </a:r>
            <a:endParaRPr lang="en-US" sz="1400" dirty="0">
              <a:solidFill>
                <a:schemeClr val="bg1"/>
              </a:solidFill>
              <a:latin typeface="Share Tech" panose="020B060402020202020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098DC-FE81-32B8-A9CE-37088D88A40B}"/>
              </a:ext>
            </a:extLst>
          </p:cNvPr>
          <p:cNvSpPr txBox="1"/>
          <p:nvPr/>
        </p:nvSpPr>
        <p:spPr>
          <a:xfrm>
            <a:off x="2257425" y="-217087375"/>
            <a:ext cx="4674870" cy="6013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  <a:sym typeface="Arial"/>
              </a:rPr>
              <a:t>Telecom companies face major challenge with customer churn, as customers switch to alternate provider due </a:t>
            </a:r>
            <a:r>
              <a:rPr lang="en-US" sz="1200" dirty="0">
                <a:sym typeface="Arial"/>
              </a:rPr>
              <a:t>to various reasons like lower cost, multi (combo) service offerings, marketing promotions by competitors, etc.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ym typeface="Arial"/>
              </a:rPr>
              <a:t>In the USA, there are 7 telecom </a:t>
            </a:r>
            <a:r>
              <a:rPr lang="en-GB" sz="1200" dirty="0"/>
              <a:t>companies that serve customers in all 50  states. 13 regional companies serve 29 plus states and thousands of local companies provide internet and TV broadcasting services</a:t>
            </a:r>
            <a:r>
              <a:rPr lang="en-GB" sz="1200" b="1" baseline="30000" dirty="0"/>
              <a:t>#</a:t>
            </a:r>
            <a:r>
              <a:rPr lang="en-GB" sz="1200" dirty="0"/>
              <a:t>.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1200" dirty="0"/>
              <a:t>Identifying these potential customers early on who may voluntarily churn and providing them retention incentives in form of discounts &amp; combo offers will help the organization to retain those customers and reduce revenue loss. </a:t>
            </a:r>
            <a:endParaRPr lang="en-US" sz="1200" dirty="0">
              <a:sym typeface="Arial"/>
            </a:endParaRP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1200" dirty="0"/>
              <a:t>The company can also internally study any possible operational causes and improve its product offerings. 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1200" dirty="0"/>
              <a:t>Proactive actions will prevent the loss of revenue for the company and will improve / retain the market share among the industry peers in terms of the number of active subscribers.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D4DC8-D18C-446B-5E8A-A62C7F4287D5}"/>
              </a:ext>
            </a:extLst>
          </p:cNvPr>
          <p:cNvSpPr txBox="1"/>
          <p:nvPr/>
        </p:nvSpPr>
        <p:spPr>
          <a:xfrm>
            <a:off x="2257425" y="-325598080"/>
            <a:ext cx="4674870" cy="6013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  <a:sym typeface="Arial"/>
              </a:rPr>
              <a:t>Telecom companies face major challenge with customer churn, as customers switch to alternate provider due </a:t>
            </a:r>
            <a:r>
              <a:rPr lang="en-US" sz="1200" dirty="0">
                <a:sym typeface="Arial"/>
              </a:rPr>
              <a:t>to various reasons like lower cost, multi (combo) service offerings, marketing promotions by competitors, etc.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ym typeface="Arial"/>
              </a:rPr>
              <a:t>In the USA, there are 7 telecom </a:t>
            </a:r>
            <a:r>
              <a:rPr lang="en-GB" sz="1200" dirty="0"/>
              <a:t>companies that serve customers in all 50  states. 13 regional companies serve 29 plus states and thousands of local companies provide internet and TV broadcasting services</a:t>
            </a:r>
            <a:r>
              <a:rPr lang="en-GB" sz="1200" b="1" baseline="30000" dirty="0"/>
              <a:t>#</a:t>
            </a:r>
            <a:r>
              <a:rPr lang="en-GB" sz="1200" dirty="0"/>
              <a:t>.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1200" dirty="0"/>
              <a:t>Identifying these potential customers early on who may voluntarily churn and providing them retention incentives in form of discounts &amp; combo offers will help the organization to retain those customers and reduce revenue loss. </a:t>
            </a:r>
            <a:endParaRPr lang="en-US" sz="1200" dirty="0">
              <a:sym typeface="Arial"/>
            </a:endParaRP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1200" dirty="0"/>
              <a:t>The company can also internally study any possible operational causes and improve its product offerings. 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1200" dirty="0"/>
              <a:t>Proactive actions will prevent the loss of revenue for the company and will improve / retain the market share among the industry peers in terms of the number of active subscribers.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ED2D2-6A40-2ED1-FCF7-1C8383EE5561}"/>
              </a:ext>
            </a:extLst>
          </p:cNvPr>
          <p:cNvSpPr txBox="1"/>
          <p:nvPr/>
        </p:nvSpPr>
        <p:spPr>
          <a:xfrm>
            <a:off x="870285" y="3992348"/>
            <a:ext cx="5599095" cy="41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defRPr/>
            </a:pPr>
            <a:r>
              <a:rPr lang="en-GB" dirty="0">
                <a:solidFill>
                  <a:schemeClr val="bg1"/>
                </a:solidFill>
                <a:latin typeface="Share Tech" panose="020B0604020202020204" charset="0"/>
              </a:rPr>
              <a:t>Predict potential customers who may voluntarily churn</a:t>
            </a:r>
          </a:p>
        </p:txBody>
      </p:sp>
      <p:sp>
        <p:nvSpPr>
          <p:cNvPr id="11" name="Google Shape;466;p26">
            <a:extLst>
              <a:ext uri="{FF2B5EF4-FFF2-40B4-BE49-F238E27FC236}">
                <a16:creationId xmlns:a16="http://schemas.microsoft.com/office/drawing/2014/main" id="{F6CE3399-987A-C929-F61D-8638833787FD}"/>
              </a:ext>
            </a:extLst>
          </p:cNvPr>
          <p:cNvSpPr txBox="1">
            <a:spLocks/>
          </p:cNvSpPr>
          <p:nvPr/>
        </p:nvSpPr>
        <p:spPr>
          <a:xfrm>
            <a:off x="618825" y="3455338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O</a:t>
            </a:r>
            <a:r>
              <a:rPr lang="en-ID" dirty="0"/>
              <a:t>BJECTIVE</a:t>
            </a:r>
          </a:p>
        </p:txBody>
      </p:sp>
      <p:sp>
        <p:nvSpPr>
          <p:cNvPr id="12" name="Google Shape;440;p25">
            <a:extLst>
              <a:ext uri="{FF2B5EF4-FFF2-40B4-BE49-F238E27FC236}">
                <a16:creationId xmlns:a16="http://schemas.microsoft.com/office/drawing/2014/main" id="{7A211F02-9331-2036-1609-A0F4B1B17FA4}"/>
              </a:ext>
            </a:extLst>
          </p:cNvPr>
          <p:cNvSpPr/>
          <p:nvPr/>
        </p:nvSpPr>
        <p:spPr>
          <a:xfrm>
            <a:off x="7827659" y="3806061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41;p25">
            <a:extLst>
              <a:ext uri="{FF2B5EF4-FFF2-40B4-BE49-F238E27FC236}">
                <a16:creationId xmlns:a16="http://schemas.microsoft.com/office/drawing/2014/main" id="{7823615A-89DE-6586-DD47-96B05587167F}"/>
              </a:ext>
            </a:extLst>
          </p:cNvPr>
          <p:cNvSpPr/>
          <p:nvPr/>
        </p:nvSpPr>
        <p:spPr>
          <a:xfrm>
            <a:off x="771523" y="418757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457;p25">
            <a:extLst>
              <a:ext uri="{FF2B5EF4-FFF2-40B4-BE49-F238E27FC236}">
                <a16:creationId xmlns:a16="http://schemas.microsoft.com/office/drawing/2014/main" id="{B192BDC3-A9EF-B6B0-AF53-39433B4FC68C}"/>
              </a:ext>
            </a:extLst>
          </p:cNvPr>
          <p:cNvGrpSpPr/>
          <p:nvPr/>
        </p:nvGrpSpPr>
        <p:grpSpPr>
          <a:xfrm>
            <a:off x="6427030" y="3928605"/>
            <a:ext cx="199001" cy="867198"/>
            <a:chOff x="4475150" y="4052605"/>
            <a:chExt cx="199001" cy="867198"/>
          </a:xfrm>
        </p:grpSpPr>
        <p:sp>
          <p:nvSpPr>
            <p:cNvPr id="15" name="Google Shape;458;p25">
              <a:extLst>
                <a:ext uri="{FF2B5EF4-FFF2-40B4-BE49-F238E27FC236}">
                  <a16:creationId xmlns:a16="http://schemas.microsoft.com/office/drawing/2014/main" id="{FE603D78-78AC-00B1-E303-B316B073D14F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9;p25">
              <a:extLst>
                <a:ext uri="{FF2B5EF4-FFF2-40B4-BE49-F238E27FC236}">
                  <a16:creationId xmlns:a16="http://schemas.microsoft.com/office/drawing/2014/main" id="{E7E0E3C4-8DAE-88E4-B70C-3BA38A0EA19D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0;p25">
              <a:extLst>
                <a:ext uri="{FF2B5EF4-FFF2-40B4-BE49-F238E27FC236}">
                  <a16:creationId xmlns:a16="http://schemas.microsoft.com/office/drawing/2014/main" id="{9685790C-5760-192B-947B-67F7037BD501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52717" y="1128112"/>
            <a:ext cx="4066319" cy="2444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60000"/>
              </a:lnSpc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Data consists of 7043 customers who belong to various demographics (single; with dependents; senior citizen) and subscribe to different products offerings (internet service; phone line; streaming TV; streaming movies; online security) from a telecom company located in one of the US states.</a:t>
            </a:r>
          </a:p>
          <a:p>
            <a:pPr marL="171450" indent="-171450" algn="just" defTabSz="914400">
              <a:lnSpc>
                <a:spcPct val="16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Independent variables: 17 Categorical and 3 Numerical</a:t>
            </a:r>
          </a:p>
          <a:p>
            <a:pPr marL="171450" indent="-171450" algn="just" defTabSz="914400">
              <a:lnSpc>
                <a:spcPct val="16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Dependent Target variable: “Churn”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93095" y="59455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6609781" y="28449"/>
            <a:ext cx="1213142" cy="1107537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264347-B075-D27E-904A-6362B2E6AE11}"/>
              </a:ext>
            </a:extLst>
          </p:cNvPr>
          <p:cNvGrpSpPr/>
          <p:nvPr/>
        </p:nvGrpSpPr>
        <p:grpSpPr>
          <a:xfrm>
            <a:off x="4779862" y="1080914"/>
            <a:ext cx="4272698" cy="2958797"/>
            <a:chOff x="4871302" y="1115204"/>
            <a:chExt cx="4272698" cy="2958797"/>
          </a:xfrm>
        </p:grpSpPr>
        <p:sp>
          <p:nvSpPr>
            <p:cNvPr id="19" name="Rectangle: Beveled 18">
              <a:extLst>
                <a:ext uri="{FF2B5EF4-FFF2-40B4-BE49-F238E27FC236}">
                  <a16:creationId xmlns:a16="http://schemas.microsoft.com/office/drawing/2014/main" id="{7DBE6A3B-04D8-3165-4D92-1976F5C282CA}"/>
                </a:ext>
              </a:extLst>
            </p:cNvPr>
            <p:cNvSpPr/>
            <p:nvPr/>
          </p:nvSpPr>
          <p:spPr>
            <a:xfrm>
              <a:off x="4871302" y="1115204"/>
              <a:ext cx="3812386" cy="2958797"/>
            </a:xfrm>
            <a:prstGeom prst="bevel">
              <a:avLst>
                <a:gd name="adj" fmla="val 2916"/>
              </a:avLst>
            </a:prstGeom>
            <a:solidFill>
              <a:schemeClr val="tx1">
                <a:lumMod val="75000"/>
              </a:schemeClr>
            </a:soli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409DC7-BA30-1AF6-FD62-74C1C831BA4C}"/>
                </a:ext>
              </a:extLst>
            </p:cNvPr>
            <p:cNvGrpSpPr/>
            <p:nvPr/>
          </p:nvGrpSpPr>
          <p:grpSpPr>
            <a:xfrm>
              <a:off x="5289771" y="1407587"/>
              <a:ext cx="3854229" cy="2516595"/>
              <a:chOff x="4967800" y="2086685"/>
              <a:chExt cx="3854229" cy="232929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F1AD106-808A-188A-FF91-BEACDB04B01E}"/>
                  </a:ext>
                </a:extLst>
              </p:cNvPr>
              <p:cNvGrpSpPr/>
              <p:nvPr/>
            </p:nvGrpSpPr>
            <p:grpSpPr>
              <a:xfrm>
                <a:off x="4967800" y="2086685"/>
                <a:ext cx="3854229" cy="1938992"/>
                <a:chOff x="4908622" y="1789536"/>
                <a:chExt cx="3854229" cy="1938992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8291A98-7C1B-D606-AA5A-5E7D01DEAF89}"/>
                    </a:ext>
                  </a:extLst>
                </p:cNvPr>
                <p:cNvSpPr txBox="1"/>
                <p:nvPr/>
              </p:nvSpPr>
              <p:spPr>
                <a:xfrm>
                  <a:off x="4908622" y="1795642"/>
                  <a:ext cx="2214736" cy="1794676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Customer ID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Gender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Senior Citizen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Partner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Dependents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#  Tenure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Phone Service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Multiple Lines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Internet Service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Online Security</a:t>
                  </a:r>
                  <a:endParaRPr lang="en-ID" sz="1200" dirty="0">
                    <a:solidFill>
                      <a:schemeClr val="bg1"/>
                    </a:solidFill>
                    <a:latin typeface="Share Tech" panose="020B060402020202020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A6B4BA6-91B5-1101-9023-549B81656973}"/>
                    </a:ext>
                  </a:extLst>
                </p:cNvPr>
                <p:cNvSpPr txBox="1"/>
                <p:nvPr/>
              </p:nvSpPr>
              <p:spPr>
                <a:xfrm>
                  <a:off x="6548115" y="1789536"/>
                  <a:ext cx="2214736" cy="1938992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Online Backup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Device Protection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Tech Support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Streaming TV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Streaming Movies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Contract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Paperless Billing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“” Payment Method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#  Monthly Charges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Share Tech" panose="020B0604020202020204" charset="0"/>
                    </a:rPr>
                    <a:t>#  Total Charges</a:t>
                  </a:r>
                  <a:endParaRPr lang="en-ID" sz="1200" dirty="0">
                    <a:solidFill>
                      <a:schemeClr val="bg1"/>
                    </a:solidFill>
                    <a:latin typeface="Share Tech" panose="020B060402020202020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861634-E2F2-1EF2-767D-DB3CFD58E9E2}"/>
                  </a:ext>
                </a:extLst>
              </p:cNvPr>
              <p:cNvSpPr txBox="1"/>
              <p:nvPr/>
            </p:nvSpPr>
            <p:spPr>
              <a:xfrm>
                <a:off x="6041849" y="4108198"/>
                <a:ext cx="1680210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Share Tech" panose="020B0604020202020204" charset="0"/>
                  </a:rPr>
                  <a:t>“” </a:t>
                </a:r>
                <a:r>
                  <a:rPr lang="en-US" b="1" dirty="0">
                    <a:solidFill>
                      <a:schemeClr val="bg1"/>
                    </a:solidFill>
                    <a:latin typeface="Share Tech" panose="020B0604020202020204" charset="0"/>
                  </a:rPr>
                  <a:t>Churn</a:t>
                </a:r>
                <a:endParaRPr lang="en-ID" b="1" dirty="0">
                  <a:solidFill>
                    <a:schemeClr val="bg1"/>
                  </a:solidFill>
                  <a:latin typeface="Share Tech" panose="020B0604020202020204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6AA0079B-66EC-F2D6-E8A9-42236CCBC671}"/>
                  </a:ext>
                </a:extLst>
              </p:cNvPr>
              <p:cNvSpPr/>
              <p:nvPr/>
            </p:nvSpPr>
            <p:spPr>
              <a:xfrm rot="5400000">
                <a:off x="6367474" y="2998748"/>
                <a:ext cx="208554" cy="1989822"/>
              </a:xfrm>
              <a:prstGeom prst="rightBrace">
                <a:avLst/>
              </a:prstGeom>
              <a:ln w="381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 sz="1200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B7A48B-9307-8F93-11E8-F418F14070AD}"/>
              </a:ext>
            </a:extLst>
          </p:cNvPr>
          <p:cNvSpPr txBox="1"/>
          <p:nvPr/>
        </p:nvSpPr>
        <p:spPr>
          <a:xfrm>
            <a:off x="493095" y="3389483"/>
            <a:ext cx="5149214" cy="353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60000"/>
              </a:lnSpc>
              <a:spcBef>
                <a:spcPts val="0"/>
              </a:spcBef>
              <a:buClr>
                <a:schemeClr val="bg1"/>
              </a:buClr>
              <a:buSzPct val="80000"/>
              <a:defRPr/>
            </a:pPr>
            <a:r>
              <a:rPr lang="en-US" sz="1200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Dataset source: www.kaggle.com/blastchar/telco-customer-churn</a:t>
            </a:r>
          </a:p>
        </p:txBody>
      </p:sp>
      <p:sp>
        <p:nvSpPr>
          <p:cNvPr id="22" name="Google Shape;1706;p52">
            <a:extLst>
              <a:ext uri="{FF2B5EF4-FFF2-40B4-BE49-F238E27FC236}">
                <a16:creationId xmlns:a16="http://schemas.microsoft.com/office/drawing/2014/main" id="{F70210C8-D8BA-3A29-0D4B-FF9FCF968ACB}"/>
              </a:ext>
            </a:extLst>
          </p:cNvPr>
          <p:cNvSpPr/>
          <p:nvPr/>
        </p:nvSpPr>
        <p:spPr>
          <a:xfrm>
            <a:off x="4814152" y="1138055"/>
            <a:ext cx="3724055" cy="3433947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noFill/>
          <a:ln w="9525" cap="flat" cmpd="sng">
            <a:solidFill>
              <a:srgbClr val="B3C3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580800" y="46392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400704" y="1639478"/>
            <a:ext cx="2446381" cy="761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Find some information from customers that related to  churn</a:t>
            </a:r>
            <a:endParaRPr sz="14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663228" y="3386265"/>
            <a:ext cx="2012142" cy="809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Pickup the best model and applied to different data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ANN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3" y="3683457"/>
            <a:ext cx="2151099" cy="1048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Create and train several model with different kinds of architecture neural network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46789" y="1521502"/>
            <a:ext cx="2150725" cy="818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Get prediction from each models and evaluate the results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899" y="3282473"/>
            <a:ext cx="1309515" cy="644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EXPLORE</a:t>
            </a:r>
            <a:br>
              <a:rPr lang="en" sz="2400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accent2"/>
                </a:solidFill>
              </a:rPr>
              <a:t>DATA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DEFINE</a:t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MODELS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811427" y="3262192"/>
            <a:ext cx="173896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EVALUATION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16801" y="1926965"/>
            <a:ext cx="1552221" cy="761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MODEL INFERENCE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771233" y="372847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2DCFAB-5DA8-E797-7403-ACCBE2F3232C}"/>
              </a:ext>
            </a:extLst>
          </p:cNvPr>
          <p:cNvGrpSpPr/>
          <p:nvPr/>
        </p:nvGrpSpPr>
        <p:grpSpPr>
          <a:xfrm>
            <a:off x="1164392" y="1539784"/>
            <a:ext cx="4147487" cy="2792824"/>
            <a:chOff x="504160" y="1155655"/>
            <a:chExt cx="4511156" cy="29922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E9BC645-A5AE-A48C-CA0D-381B6A3F0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0" y="1155655"/>
              <a:ext cx="4511156" cy="2992210"/>
            </a:xfrm>
            <a:prstGeom prst="roundRect">
              <a:avLst>
                <a:gd name="adj" fmla="val 477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0521E0-66B7-7C14-D759-123E2839022E}"/>
                </a:ext>
              </a:extLst>
            </p:cNvPr>
            <p:cNvSpPr txBox="1"/>
            <p:nvPr/>
          </p:nvSpPr>
          <p:spPr>
            <a:xfrm>
              <a:off x="1303020" y="1543050"/>
              <a:ext cx="150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hare Tech" panose="020B0604020202020204" charset="0"/>
                </a:rPr>
                <a:t>5174</a:t>
              </a:r>
              <a:endParaRPr lang="en-ID" sz="1600" dirty="0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03DEB8-8EC4-BD47-4F23-1396073B356E}"/>
                </a:ext>
              </a:extLst>
            </p:cNvPr>
            <p:cNvSpPr txBox="1"/>
            <p:nvPr/>
          </p:nvSpPr>
          <p:spPr>
            <a:xfrm>
              <a:off x="3238500" y="2998470"/>
              <a:ext cx="150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hare Tech" panose="020B0604020202020204" charset="0"/>
                </a:rPr>
                <a:t>1869</a:t>
              </a:r>
              <a:endParaRPr lang="en-ID" sz="1600" dirty="0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8B1ACE-3D6C-E0BB-F4C2-D38B95779A1E}"/>
              </a:ext>
            </a:extLst>
          </p:cNvPr>
          <p:cNvSpPr txBox="1"/>
          <p:nvPr/>
        </p:nvSpPr>
        <p:spPr>
          <a:xfrm>
            <a:off x="1997980" y="1205105"/>
            <a:ext cx="248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Churn Distribution</a:t>
            </a:r>
            <a:endParaRPr lang="en-ID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F0BB8-4226-0D93-1E3D-6B55D6B60237}"/>
              </a:ext>
            </a:extLst>
          </p:cNvPr>
          <p:cNvSpPr txBox="1"/>
          <p:nvPr/>
        </p:nvSpPr>
        <p:spPr>
          <a:xfrm>
            <a:off x="5772150" y="2458696"/>
            <a:ext cx="269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hare Tech" panose="020B0604020202020204" charset="0"/>
              </a:rPr>
              <a:t>There’s  about 27% customer’s who left within last month</a:t>
            </a:r>
            <a:endParaRPr lang="en-ID" dirty="0">
              <a:solidFill>
                <a:schemeClr val="accent3">
                  <a:lumMod val="60000"/>
                  <a:lumOff val="40000"/>
                </a:schemeClr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699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Tenure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976C00-DD89-F087-C891-43430785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6" y="1329203"/>
            <a:ext cx="7428548" cy="3402622"/>
          </a:xfrm>
          <a:prstGeom prst="roundRect">
            <a:avLst>
              <a:gd name="adj" fmla="val 42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3958506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E624F-B03C-2783-A04D-55B25144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86" y="989475"/>
            <a:ext cx="6589627" cy="376046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81CE7F-BDF7-A608-1C58-581FC55A899A}"/>
              </a:ext>
            </a:extLst>
          </p:cNvPr>
          <p:cNvSpPr/>
          <p:nvPr/>
        </p:nvSpPr>
        <p:spPr>
          <a:xfrm>
            <a:off x="6018028" y="989475"/>
            <a:ext cx="1848785" cy="12828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878AD-475E-D9AC-9D6D-8F6A4340743C}"/>
              </a:ext>
            </a:extLst>
          </p:cNvPr>
          <p:cNvGrpSpPr/>
          <p:nvPr/>
        </p:nvGrpSpPr>
        <p:grpSpPr>
          <a:xfrm>
            <a:off x="1648047" y="2272352"/>
            <a:ext cx="6218766" cy="2459822"/>
            <a:chOff x="1648047" y="2272352"/>
            <a:chExt cx="6218766" cy="2459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27E71-C130-60F4-C6FC-B9CF6430D788}"/>
                </a:ext>
              </a:extLst>
            </p:cNvPr>
            <p:cNvSpPr/>
            <p:nvPr/>
          </p:nvSpPr>
          <p:spPr>
            <a:xfrm>
              <a:off x="1648047" y="2272352"/>
              <a:ext cx="6218766" cy="11044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D39CEF-FA3A-3177-4FB6-663CD74916EC}"/>
                </a:ext>
              </a:extLst>
            </p:cNvPr>
            <p:cNvSpPr/>
            <p:nvPr/>
          </p:nvSpPr>
          <p:spPr>
            <a:xfrm>
              <a:off x="1648047" y="3376786"/>
              <a:ext cx="1850066" cy="1355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242862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527808" y="36595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Contract and Payment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41D13-C521-375E-5B04-EF2B7F9A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808" y="1451610"/>
            <a:ext cx="8088384" cy="29489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218450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06;p28">
            <a:extLst>
              <a:ext uri="{FF2B5EF4-FFF2-40B4-BE49-F238E27FC236}">
                <a16:creationId xmlns:a16="http://schemas.microsoft.com/office/drawing/2014/main" id="{FD8A23BD-8011-5FB0-1E67-DE1565154B52}"/>
              </a:ext>
            </a:extLst>
          </p:cNvPr>
          <p:cNvSpPr txBox="1">
            <a:spLocks/>
          </p:cNvSpPr>
          <p:nvPr/>
        </p:nvSpPr>
        <p:spPr>
          <a:xfrm>
            <a:off x="528003" y="1706560"/>
            <a:ext cx="3869243" cy="24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Individuals with Fiber Optic churn More compared to ones using DSL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Security Services, Device Protection, Tech support, Online Backup increases the Churn Rates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88% Churn customers is month-to-month contract</a:t>
            </a:r>
          </a:p>
        </p:txBody>
      </p:sp>
      <p:sp>
        <p:nvSpPr>
          <p:cNvPr id="21" name="Google Shape;507;p28">
            <a:extLst>
              <a:ext uri="{FF2B5EF4-FFF2-40B4-BE49-F238E27FC236}">
                <a16:creationId xmlns:a16="http://schemas.microsoft.com/office/drawing/2014/main" id="{AB0D539C-604B-4A7F-3541-5B1E73595F3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9309" y="1122762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INSIGHT</a:t>
            </a:r>
            <a:endParaRPr sz="3000" dirty="0"/>
          </a:p>
        </p:txBody>
      </p:sp>
      <p:grpSp>
        <p:nvGrpSpPr>
          <p:cNvPr id="22" name="Google Shape;508;p28">
            <a:extLst>
              <a:ext uri="{FF2B5EF4-FFF2-40B4-BE49-F238E27FC236}">
                <a16:creationId xmlns:a16="http://schemas.microsoft.com/office/drawing/2014/main" id="{8CE4E2B1-678C-D1B5-6151-996F35D9B3F5}"/>
              </a:ext>
            </a:extLst>
          </p:cNvPr>
          <p:cNvGrpSpPr/>
          <p:nvPr/>
        </p:nvGrpSpPr>
        <p:grpSpPr>
          <a:xfrm>
            <a:off x="4563499" y="1849423"/>
            <a:ext cx="2924926" cy="2163375"/>
            <a:chOff x="2501950" y="1694975"/>
            <a:chExt cx="1530500" cy="2396275"/>
          </a:xfrm>
        </p:grpSpPr>
        <p:sp>
          <p:nvSpPr>
            <p:cNvPr id="23" name="Google Shape;509;p28">
              <a:extLst>
                <a:ext uri="{FF2B5EF4-FFF2-40B4-BE49-F238E27FC236}">
                  <a16:creationId xmlns:a16="http://schemas.microsoft.com/office/drawing/2014/main" id="{BE6906BA-3286-DA26-576F-B4553184C502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2;p28">
              <a:extLst>
                <a:ext uri="{FF2B5EF4-FFF2-40B4-BE49-F238E27FC236}">
                  <a16:creationId xmlns:a16="http://schemas.microsoft.com/office/drawing/2014/main" id="{86073C0F-E130-7974-F0AA-A9D64EF3BD3F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3;p28">
              <a:extLst>
                <a:ext uri="{FF2B5EF4-FFF2-40B4-BE49-F238E27FC236}">
                  <a16:creationId xmlns:a16="http://schemas.microsoft.com/office/drawing/2014/main" id="{95688D1A-8B79-4913-8E8F-710E43E0D5CF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;p28">
              <a:extLst>
                <a:ext uri="{FF2B5EF4-FFF2-40B4-BE49-F238E27FC236}">
                  <a16:creationId xmlns:a16="http://schemas.microsoft.com/office/drawing/2014/main" id="{B515E6DD-0B00-A357-9B4B-10CB1ADE7395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;p28">
              <a:extLst>
                <a:ext uri="{FF2B5EF4-FFF2-40B4-BE49-F238E27FC236}">
                  <a16:creationId xmlns:a16="http://schemas.microsoft.com/office/drawing/2014/main" id="{52589161-2899-4974-5605-EDB32BD29AB3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6;p28">
              <a:extLst>
                <a:ext uri="{FF2B5EF4-FFF2-40B4-BE49-F238E27FC236}">
                  <a16:creationId xmlns:a16="http://schemas.microsoft.com/office/drawing/2014/main" id="{38FC65C5-EE45-7C80-2E9D-3AFB8B63E79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7;p28">
              <a:extLst>
                <a:ext uri="{FF2B5EF4-FFF2-40B4-BE49-F238E27FC236}">
                  <a16:creationId xmlns:a16="http://schemas.microsoft.com/office/drawing/2014/main" id="{53F8B73E-76F2-E619-21EF-EF46C29F7407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8;p28">
              <a:extLst>
                <a:ext uri="{FF2B5EF4-FFF2-40B4-BE49-F238E27FC236}">
                  <a16:creationId xmlns:a16="http://schemas.microsoft.com/office/drawing/2014/main" id="{43F760CF-B854-53D9-9D7A-A005F496BD5B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9;p28">
              <a:extLst>
                <a:ext uri="{FF2B5EF4-FFF2-40B4-BE49-F238E27FC236}">
                  <a16:creationId xmlns:a16="http://schemas.microsoft.com/office/drawing/2014/main" id="{42716000-0E42-480C-CCEB-6EC2D0E690BA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0;p28">
              <a:extLst>
                <a:ext uri="{FF2B5EF4-FFF2-40B4-BE49-F238E27FC236}">
                  <a16:creationId xmlns:a16="http://schemas.microsoft.com/office/drawing/2014/main" id="{5344C795-E7DD-C25D-5B8A-C4032D5AA9BF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1;p28">
              <a:extLst>
                <a:ext uri="{FF2B5EF4-FFF2-40B4-BE49-F238E27FC236}">
                  <a16:creationId xmlns:a16="http://schemas.microsoft.com/office/drawing/2014/main" id="{A6EBF58B-25E9-F23C-4AF5-6AC86AE99622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2;p28">
              <a:extLst>
                <a:ext uri="{FF2B5EF4-FFF2-40B4-BE49-F238E27FC236}">
                  <a16:creationId xmlns:a16="http://schemas.microsoft.com/office/drawing/2014/main" id="{2E178DDE-ACB5-9998-3848-1422F56A59D2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3;p28">
              <a:extLst>
                <a:ext uri="{FF2B5EF4-FFF2-40B4-BE49-F238E27FC236}">
                  <a16:creationId xmlns:a16="http://schemas.microsoft.com/office/drawing/2014/main" id="{7D50BEBC-8141-E9A8-B568-CA478B89E6B9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4;p28">
              <a:extLst>
                <a:ext uri="{FF2B5EF4-FFF2-40B4-BE49-F238E27FC236}">
                  <a16:creationId xmlns:a16="http://schemas.microsoft.com/office/drawing/2014/main" id="{EEB2668D-2565-4FF3-153D-11F26612E380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5;p28">
              <a:extLst>
                <a:ext uri="{FF2B5EF4-FFF2-40B4-BE49-F238E27FC236}">
                  <a16:creationId xmlns:a16="http://schemas.microsoft.com/office/drawing/2014/main" id="{8C9AD9F8-4C7E-5F79-2838-B982B69FDA06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6;p28">
              <a:extLst>
                <a:ext uri="{FF2B5EF4-FFF2-40B4-BE49-F238E27FC236}">
                  <a16:creationId xmlns:a16="http://schemas.microsoft.com/office/drawing/2014/main" id="{304DC033-7995-60FD-0902-5A5CA1F8BA82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7;p28">
              <a:extLst>
                <a:ext uri="{FF2B5EF4-FFF2-40B4-BE49-F238E27FC236}">
                  <a16:creationId xmlns:a16="http://schemas.microsoft.com/office/drawing/2014/main" id="{A42E56B9-3550-8CC3-786D-E653F1EF2ACE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507;p28">
            <a:extLst>
              <a:ext uri="{FF2B5EF4-FFF2-40B4-BE49-F238E27FC236}">
                <a16:creationId xmlns:a16="http://schemas.microsoft.com/office/drawing/2014/main" id="{FF5282EC-3A70-15CA-BC8C-410A924A1E36}"/>
              </a:ext>
            </a:extLst>
          </p:cNvPr>
          <p:cNvSpPr txBox="1">
            <a:spLocks/>
          </p:cNvSpPr>
          <p:nvPr/>
        </p:nvSpPr>
        <p:spPr>
          <a:xfrm>
            <a:off x="5039433" y="1122762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D" dirty="0"/>
              <a:t>SUGGESTION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A353D-2C8A-4547-B16C-248E27E4AA36}"/>
              </a:ext>
            </a:extLst>
          </p:cNvPr>
          <p:cNvSpPr txBox="1"/>
          <p:nvPr/>
        </p:nvSpPr>
        <p:spPr>
          <a:xfrm>
            <a:off x="4827265" y="1700562"/>
            <a:ext cx="3906735" cy="231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Improve Security Services, Device Protection, Tech support and Online Backup to decrease the rate of churn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We must provide Churn customers is month-to-month contract with offers, discounts and good service in order to remain in the company</a:t>
            </a:r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954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Maven Pro</vt:lpstr>
      <vt:lpstr>Fira Sans Extra Condensed Medium</vt:lpstr>
      <vt:lpstr>Advent Pro SemiBold</vt:lpstr>
      <vt:lpstr>Wingdings</vt:lpstr>
      <vt:lpstr>Arial</vt:lpstr>
      <vt:lpstr>Fira Sans Condensed Medium</vt:lpstr>
      <vt:lpstr>Share Tech</vt:lpstr>
      <vt:lpstr>Livvic Light</vt:lpstr>
      <vt:lpstr>Nunito Light</vt:lpstr>
      <vt:lpstr>Data Science Consulting by Slidesgo</vt:lpstr>
      <vt:lpstr>TELCO CUSTOMERS  CHURN PREDICTION</vt:lpstr>
      <vt:lpstr>PROBLEM STATEMENT</vt:lpstr>
      <vt:lpstr>DATA DESCRIPTION</vt:lpstr>
      <vt:lpstr>OUR PROCESS</vt:lpstr>
      <vt:lpstr>Exploratory Data Analysis</vt:lpstr>
      <vt:lpstr>Customer Tenure</vt:lpstr>
      <vt:lpstr>Products</vt:lpstr>
      <vt:lpstr>Contract and Payment</vt:lpstr>
      <vt:lpstr>INSIGHT</vt:lpstr>
      <vt:lpstr>Sequential</vt:lpstr>
      <vt:lpstr>Sequential</vt:lpstr>
      <vt:lpstr>Functional</vt:lpstr>
      <vt:lpstr>Functional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CUSTOMERS  CHURN PREDICTION</dc:title>
  <dc:creator>ikhbar</dc:creator>
  <cp:lastModifiedBy>ikhbar hanafi</cp:lastModifiedBy>
  <cp:revision>12</cp:revision>
  <dcterms:modified xsi:type="dcterms:W3CDTF">2022-09-13T21:27:46Z</dcterms:modified>
</cp:coreProperties>
</file>